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60" r:id="rId15"/>
    <p:sldId id="265" r:id="rId16"/>
    <p:sldId id="261" r:id="rId17"/>
    <p:sldId id="262" r:id="rId18"/>
    <p:sldId id="263" r:id="rId19"/>
    <p:sldId id="264" r:id="rId20"/>
    <p:sldId id="266" r:id="rId21"/>
    <p:sldId id="267" r:id="rId22"/>
    <p:sldId id="25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384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83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124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987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134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508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415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4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847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203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812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B65BC-A9C4-4606-93D0-E7B9CF5B9E0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838F3-F837-4A38-8874-A3A8314BC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284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3738" y="2655071"/>
            <a:ext cx="6156960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LG: I </a:t>
            </a:r>
            <a:r>
              <a:rPr lang="en-GB" dirty="0"/>
              <a:t>understand Roman numerals to 1000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Free Numeral Cliparts, Download Free Clip Art, Free Clip Art on Clipart 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698" y="509314"/>
            <a:ext cx="4493622" cy="580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81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>
                <a:solidFill>
                  <a:srgbClr val="FF0000"/>
                </a:solidFill>
                <a:latin typeface="Tempus Sans ITC" panose="04020404030D07020202" pitchFamily="82" charset="0"/>
                <a:ea typeface="ＭＳ Ｐゴシック" panose="020B0600070205080204" pitchFamily="34" charset="-128"/>
              </a:rPr>
              <a:t>There are four basic principles for reading and writing Roman numerals: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1" dirty="0">
                <a:latin typeface="Tempus Sans ITC" panose="04020404030D07020202" pitchFamily="82" charset="0"/>
                <a:ea typeface="ＭＳ Ｐゴシック" panose="020B0600070205080204" pitchFamily="34" charset="-128"/>
              </a:rPr>
              <a:t>1. A letter repeats its value</a:t>
            </a:r>
          </a:p>
          <a:p>
            <a:pPr marL="69850" indent="0">
              <a:buNone/>
              <a:defRPr/>
            </a:pPr>
            <a:r>
              <a:rPr lang="en-GB" altLang="en-US" sz="3600" b="1" dirty="0">
                <a:latin typeface="Tempus Sans ITC" panose="04020404030D07020202" pitchFamily="82" charset="0"/>
                <a:ea typeface="ＭＳ Ｐゴシック" panose="020B0600070205080204" pitchFamily="34" charset="-128"/>
              </a:rPr>
              <a:t>XXX = 30</a:t>
            </a:r>
          </a:p>
          <a:p>
            <a:pPr marL="69850" indent="0">
              <a:buNone/>
              <a:defRPr/>
            </a:pPr>
            <a:r>
              <a:rPr lang="en-GB" altLang="en-US" sz="3600" b="1" dirty="0">
                <a:latin typeface="Tempus Sans ITC" panose="04020404030D07020202" pitchFamily="82" charset="0"/>
                <a:ea typeface="ＭＳ Ｐゴシック" panose="020B0600070205080204" pitchFamily="34" charset="-128"/>
              </a:rPr>
              <a:t>CC = 200, etc. </a:t>
            </a:r>
          </a:p>
          <a:p>
            <a:pPr marL="69850" indent="0">
              <a:buNone/>
              <a:defRPr/>
            </a:pPr>
            <a:endParaRPr lang="en-GB" altLang="en-US" sz="3600" b="1" dirty="0">
              <a:latin typeface="Tempus Sans ITC" panose="04020404030D07020202" pitchFamily="82" charset="0"/>
              <a:ea typeface="ＭＳ Ｐゴシック" panose="020B0600070205080204" pitchFamily="34" charset="-128"/>
            </a:endParaRPr>
          </a:p>
          <a:p>
            <a:pPr marL="69850" indent="0">
              <a:buNone/>
              <a:defRPr/>
            </a:pPr>
            <a:r>
              <a:rPr lang="en-GB" altLang="en-US" sz="3600" b="1" dirty="0">
                <a:latin typeface="Tempus Sans ITC" panose="04020404030D07020202" pitchFamily="82" charset="0"/>
                <a:ea typeface="ＭＳ Ｐゴシック" panose="020B0600070205080204" pitchFamily="34" charset="-128"/>
              </a:rPr>
              <a:t>A </a:t>
            </a:r>
            <a:r>
              <a:rPr lang="en-GB" altLang="en-US" sz="3600" b="1" u="sng" dirty="0">
                <a:latin typeface="Tempus Sans ITC" panose="04020404030D07020202" pitchFamily="82" charset="0"/>
                <a:ea typeface="ＭＳ Ｐゴシック" panose="020B0600070205080204" pitchFamily="34" charset="-128"/>
              </a:rPr>
              <a:t>letter</a:t>
            </a:r>
            <a:r>
              <a:rPr lang="en-GB" altLang="en-US" sz="3600" b="1" dirty="0">
                <a:latin typeface="Tempus Sans ITC" panose="04020404030D07020202" pitchFamily="82" charset="0"/>
                <a:ea typeface="ＭＳ Ｐゴシック" panose="020B0600070205080204" pitchFamily="34" charset="-128"/>
              </a:rPr>
              <a:t> can only be repeated three times. </a:t>
            </a:r>
          </a:p>
        </p:txBody>
      </p:sp>
    </p:spTree>
    <p:extLst>
      <p:ext uri="{BB962C8B-B14F-4D97-AF65-F5344CB8AC3E}">
        <p14:creationId xmlns:p14="http://schemas.microsoft.com/office/powerpoint/2010/main" val="113913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343400" y="35052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III</a:t>
            </a:r>
          </a:p>
        </p:txBody>
      </p:sp>
    </p:spTree>
    <p:extLst>
      <p:ext uri="{BB962C8B-B14F-4D97-AF65-F5344CB8AC3E}">
        <p14:creationId xmlns:p14="http://schemas.microsoft.com/office/powerpoint/2010/main" val="1916686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343400" y="35052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XX</a:t>
            </a:r>
          </a:p>
        </p:txBody>
      </p:sp>
    </p:spTree>
    <p:extLst>
      <p:ext uri="{BB962C8B-B14F-4D97-AF65-F5344CB8AC3E}">
        <p14:creationId xmlns:p14="http://schemas.microsoft.com/office/powerpoint/2010/main" val="3606520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343400" y="35052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CCC</a:t>
            </a:r>
          </a:p>
        </p:txBody>
      </p:sp>
    </p:spTree>
    <p:extLst>
      <p:ext uri="{BB962C8B-B14F-4D97-AF65-F5344CB8AC3E}">
        <p14:creationId xmlns:p14="http://schemas.microsoft.com/office/powerpoint/2010/main" val="3245495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066801"/>
            <a:ext cx="6777038" cy="3508375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b="1" dirty="0">
                <a:latin typeface="Tempus Sans ITC" panose="04020404030D07020202" pitchFamily="82" charset="0"/>
              </a:rPr>
              <a:t>2. If one or more letters are placed after another letter of greater value, add that amount. </a:t>
            </a:r>
          </a:p>
          <a:p>
            <a:pPr marL="69850" indent="0">
              <a:buNone/>
              <a:defRPr/>
            </a:pPr>
            <a:endParaRPr lang="en-GB" b="1" dirty="0">
              <a:latin typeface="Tempus Sans ITC" panose="04020404030D07020202" pitchFamily="82" charset="0"/>
            </a:endParaRPr>
          </a:p>
          <a:p>
            <a:pPr marL="69850" indent="0">
              <a:buNone/>
              <a:defRPr/>
            </a:pPr>
            <a:r>
              <a:rPr lang="en-GB" b="1" dirty="0">
                <a:latin typeface="Tempus Sans ITC" panose="04020404030D07020202" pitchFamily="82" charset="0"/>
              </a:rPr>
              <a:t>VI = 6 (5 + 1 = 6)</a:t>
            </a:r>
          </a:p>
          <a:p>
            <a:pPr marL="69850" indent="0">
              <a:buNone/>
              <a:defRPr/>
            </a:pPr>
            <a:endParaRPr lang="en-GB" b="1" dirty="0">
              <a:latin typeface="Tempus Sans ITC" panose="04020404030D07020202" pitchFamily="82" charset="0"/>
            </a:endParaRPr>
          </a:p>
          <a:p>
            <a:pPr marL="69850" indent="0">
              <a:buNone/>
              <a:defRPr/>
            </a:pPr>
            <a:r>
              <a:rPr lang="en-GB" b="1" dirty="0">
                <a:latin typeface="Tempus Sans ITC" panose="04020404030D07020202" pitchFamily="82" charset="0"/>
              </a:rPr>
              <a:t>LXX = 70 (50 + 10 + 10 = 70)</a:t>
            </a:r>
          </a:p>
          <a:p>
            <a:pPr marL="69850" indent="0">
              <a:buNone/>
              <a:defRPr/>
            </a:pPr>
            <a:endParaRPr lang="en-GB" b="1" dirty="0">
              <a:latin typeface="Tempus Sans ITC" panose="04020404030D07020202" pitchFamily="82" charset="0"/>
            </a:endParaRPr>
          </a:p>
          <a:p>
            <a:pPr marL="69850" indent="0">
              <a:buNone/>
              <a:defRPr/>
            </a:pPr>
            <a:r>
              <a:rPr lang="en-GB" b="1" dirty="0">
                <a:latin typeface="Tempus Sans ITC" panose="04020404030D07020202" pitchFamily="82" charset="0"/>
              </a:rPr>
              <a:t>MCC = 1200 (1000 + 100 + 100 = 1200)</a:t>
            </a:r>
          </a:p>
        </p:txBody>
      </p:sp>
    </p:spTree>
    <p:extLst>
      <p:ext uri="{BB962C8B-B14F-4D97-AF65-F5344CB8AC3E}">
        <p14:creationId xmlns:p14="http://schemas.microsoft.com/office/powerpoint/2010/main" val="296945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343400" y="35052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VII</a:t>
            </a:r>
          </a:p>
        </p:txBody>
      </p:sp>
    </p:spTree>
    <p:extLst>
      <p:ext uri="{BB962C8B-B14F-4D97-AF65-F5344CB8AC3E}">
        <p14:creationId xmlns:p14="http://schemas.microsoft.com/office/powerpoint/2010/main" val="2123858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343400" y="35052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XII</a:t>
            </a:r>
          </a:p>
        </p:txBody>
      </p:sp>
    </p:spTree>
    <p:extLst>
      <p:ext uri="{BB962C8B-B14F-4D97-AF65-F5344CB8AC3E}">
        <p14:creationId xmlns:p14="http://schemas.microsoft.com/office/powerpoint/2010/main" val="2754680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343400" y="35052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CX</a:t>
            </a:r>
          </a:p>
        </p:txBody>
      </p:sp>
    </p:spTree>
    <p:extLst>
      <p:ext uri="{BB962C8B-B14F-4D97-AF65-F5344CB8AC3E}">
        <p14:creationId xmlns:p14="http://schemas.microsoft.com/office/powerpoint/2010/main" val="3798491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990601"/>
            <a:ext cx="6777038" cy="3508375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GB" sz="3200" b="1" dirty="0">
                <a:latin typeface="Tempus Sans ITC" panose="04020404030D07020202" pitchFamily="82" charset="0"/>
              </a:rPr>
              <a:t>3. If a letter is placed before another letter of greater value, subtract that amount. </a:t>
            </a:r>
          </a:p>
          <a:p>
            <a:pPr>
              <a:defRPr/>
            </a:pPr>
            <a:endParaRPr lang="en-GB" sz="3200" b="1" dirty="0">
              <a:latin typeface="Tempus Sans ITC" panose="04020404030D07020202" pitchFamily="82" charset="0"/>
            </a:endParaRPr>
          </a:p>
          <a:p>
            <a:pPr marL="69850" indent="0">
              <a:buNone/>
              <a:defRPr/>
            </a:pPr>
            <a:r>
              <a:rPr lang="en-GB" sz="3200" b="1" dirty="0">
                <a:latin typeface="Tempus Sans ITC" panose="04020404030D07020202" pitchFamily="82" charset="0"/>
              </a:rPr>
              <a:t>IV = 4 (5 – 1 = 4)</a:t>
            </a:r>
          </a:p>
          <a:p>
            <a:pPr marL="69850" indent="0">
              <a:buNone/>
              <a:defRPr/>
            </a:pPr>
            <a:endParaRPr lang="en-GB" sz="3200" b="1" dirty="0">
              <a:latin typeface="Tempus Sans ITC" panose="04020404030D07020202" pitchFamily="82" charset="0"/>
            </a:endParaRPr>
          </a:p>
          <a:p>
            <a:pPr marL="69850" indent="0">
              <a:buNone/>
              <a:defRPr/>
            </a:pPr>
            <a:r>
              <a:rPr lang="en-GB" sz="3200" b="1" dirty="0">
                <a:latin typeface="Tempus Sans ITC" panose="04020404030D07020202" pitchFamily="82" charset="0"/>
              </a:rPr>
              <a:t>XC = 90 (100 – 10 = 90)</a:t>
            </a:r>
          </a:p>
          <a:p>
            <a:pPr marL="69850" indent="0">
              <a:buNone/>
              <a:defRPr/>
            </a:pPr>
            <a:endParaRPr lang="en-GB" sz="3200" b="1" dirty="0">
              <a:latin typeface="Tempus Sans ITC" panose="04020404030D07020202" pitchFamily="82" charset="0"/>
            </a:endParaRPr>
          </a:p>
          <a:p>
            <a:pPr marL="69850" indent="0">
              <a:buNone/>
              <a:defRPr/>
            </a:pPr>
            <a:r>
              <a:rPr lang="en-GB" sz="3200" b="1" dirty="0">
                <a:latin typeface="Tempus Sans ITC" panose="04020404030D07020202" pitchFamily="82" charset="0"/>
              </a:rPr>
              <a:t>CM = 900 (1000 – 100 = 900)</a:t>
            </a:r>
          </a:p>
        </p:txBody>
      </p:sp>
    </p:spTree>
    <p:extLst>
      <p:ext uri="{BB962C8B-B14F-4D97-AF65-F5344CB8AC3E}">
        <p14:creationId xmlns:p14="http://schemas.microsoft.com/office/powerpoint/2010/main" val="232890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343400" y="35052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IV</a:t>
            </a:r>
          </a:p>
        </p:txBody>
      </p:sp>
    </p:spTree>
    <p:extLst>
      <p:ext uri="{BB962C8B-B14F-4D97-AF65-F5344CB8AC3E}">
        <p14:creationId xmlns:p14="http://schemas.microsoft.com/office/powerpoint/2010/main" val="2735795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990601"/>
            <a:ext cx="6777038" cy="3508375"/>
          </a:xfrm>
        </p:spPr>
        <p:txBody>
          <a:bodyPr/>
          <a:lstStyle/>
          <a:p>
            <a:pPr>
              <a:defRPr/>
            </a:pPr>
            <a:r>
              <a:rPr lang="en-GB" sz="3600" b="1" dirty="0">
                <a:latin typeface="Tempus Sans ITC" panose="04020404030D07020202" pitchFamily="82" charset="0"/>
              </a:rPr>
              <a:t>4. A bar placed on top of a letter or string of letters increases the numeral's value by 1,000 times.</a:t>
            </a:r>
          </a:p>
          <a:p>
            <a:pPr>
              <a:defRPr/>
            </a:pPr>
            <a:endParaRPr lang="en-GB" sz="3600" b="1" dirty="0">
              <a:latin typeface="Tempus Sans ITC" panose="04020404030D07020202" pitchFamily="82" charset="0"/>
            </a:endParaRPr>
          </a:p>
          <a:p>
            <a:pPr marL="69850" indent="0">
              <a:buNone/>
              <a:defRPr/>
            </a:pPr>
            <a:r>
              <a:rPr lang="en-GB" sz="3600" b="1" dirty="0">
                <a:latin typeface="Tempus Sans ITC" panose="04020404030D07020202" pitchFamily="82" charset="0"/>
              </a:rPr>
              <a:t>XV = 15, = X V  15,000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697413" y="3962400"/>
            <a:ext cx="3810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126038" y="3962400"/>
            <a:ext cx="3810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969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1" y="914400"/>
            <a:ext cx="5815013" cy="1682750"/>
          </a:xfrm>
        </p:spPr>
      </p:pic>
      <p:sp>
        <p:nvSpPr>
          <p:cNvPr id="5" name="Rectangle 4"/>
          <p:cNvSpPr/>
          <p:nvPr/>
        </p:nvSpPr>
        <p:spPr>
          <a:xfrm>
            <a:off x="4419600" y="35814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IV</a:t>
            </a:r>
          </a:p>
        </p:txBody>
      </p:sp>
      <p:sp>
        <p:nvSpPr>
          <p:cNvPr id="6" name="Rectangle 5"/>
          <p:cNvSpPr/>
          <p:nvPr/>
        </p:nvSpPr>
        <p:spPr>
          <a:xfrm>
            <a:off x="4267200" y="2438400"/>
            <a:ext cx="2945796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--</a:t>
            </a:r>
          </a:p>
        </p:txBody>
      </p:sp>
    </p:spTree>
    <p:extLst>
      <p:ext uri="{BB962C8B-B14F-4D97-AF65-F5344CB8AC3E}">
        <p14:creationId xmlns:p14="http://schemas.microsoft.com/office/powerpoint/2010/main" val="1974350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8" t="15269" r="2646" b="51097"/>
          <a:stretch/>
        </p:blipFill>
        <p:spPr bwMode="auto">
          <a:xfrm>
            <a:off x="1880642" y="348341"/>
            <a:ext cx="8434251" cy="2420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985" y="3463697"/>
            <a:ext cx="4059903" cy="26758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7768" y="3463697"/>
            <a:ext cx="4986802" cy="26758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699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8" t="15269" r="2646" b="51097"/>
          <a:stretch/>
        </p:blipFill>
        <p:spPr bwMode="auto">
          <a:xfrm>
            <a:off x="1880642" y="348341"/>
            <a:ext cx="8434251" cy="2420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0229" y="3136611"/>
            <a:ext cx="9416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1a)</a:t>
            </a:r>
          </a:p>
          <a:p>
            <a:endParaRPr lang="en-GB" sz="3200" dirty="0"/>
          </a:p>
          <a:p>
            <a:r>
              <a:rPr lang="en-GB" sz="3200" dirty="0" smtClean="0"/>
              <a:t>b)</a:t>
            </a:r>
          </a:p>
          <a:p>
            <a:endParaRPr lang="en-GB" sz="3200" dirty="0"/>
          </a:p>
          <a:p>
            <a:r>
              <a:rPr lang="en-GB" sz="3200" dirty="0" smtClean="0"/>
              <a:t>2  </a:t>
            </a:r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074" y="2989095"/>
            <a:ext cx="1443024" cy="758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372" y="4175855"/>
            <a:ext cx="1600200" cy="476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1748" y="5072031"/>
            <a:ext cx="120967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19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r="14629" b="50509"/>
          <a:stretch/>
        </p:blipFill>
        <p:spPr bwMode="auto">
          <a:xfrm>
            <a:off x="439782" y="313509"/>
            <a:ext cx="10689771" cy="6312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04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6" t="63106" r="13257" b="6151"/>
          <a:stretch>
            <a:fillRect/>
          </a:stretch>
        </p:blipFill>
        <p:spPr bwMode="auto">
          <a:xfrm>
            <a:off x="1556657" y="259080"/>
            <a:ext cx="9067800" cy="65288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84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7" t="20065" r="44199" b="39806"/>
          <a:stretch>
            <a:fillRect/>
          </a:stretch>
        </p:blipFill>
        <p:spPr bwMode="auto">
          <a:xfrm>
            <a:off x="3611880" y="322217"/>
            <a:ext cx="8305800" cy="6248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1223" y="1706880"/>
            <a:ext cx="29870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Can you write this number in Roman numerals?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64807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5" t="7928" b="26701"/>
          <a:stretch>
            <a:fillRect/>
          </a:stretch>
        </p:blipFill>
        <p:spPr bwMode="auto">
          <a:xfrm>
            <a:off x="1595844" y="287136"/>
            <a:ext cx="8706395" cy="6570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38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3772" y="819669"/>
            <a:ext cx="972747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lain" startAt="117"/>
              <a:defRPr/>
            </a:pPr>
            <a:r>
              <a:rPr lang="en-GB" altLang="en-US" sz="4800" dirty="0" smtClean="0">
                <a:latin typeface="Tahoma" pitchFamily="34" charset="0"/>
              </a:rPr>
              <a:t>=    </a:t>
            </a:r>
            <a:r>
              <a:rPr lang="en-GB" altLang="en-US" sz="4800" dirty="0">
                <a:latin typeface="Tahoma" pitchFamily="34" charset="0"/>
              </a:rPr>
              <a:t>	</a:t>
            </a:r>
            <a:r>
              <a:rPr lang="en-GB" altLang="en-US" sz="4800" dirty="0" smtClean="0">
                <a:latin typeface="Tahoma" pitchFamily="34" charset="0"/>
              </a:rPr>
              <a:t>	322 </a:t>
            </a:r>
            <a:r>
              <a:rPr lang="en-GB" altLang="en-US" sz="4800" dirty="0">
                <a:latin typeface="Tahoma" pitchFamily="34" charset="0"/>
              </a:rPr>
              <a:t>=   	  </a:t>
            </a:r>
            <a:r>
              <a:rPr lang="en-GB" altLang="en-US" sz="4800" dirty="0" smtClean="0">
                <a:latin typeface="Tahoma" pitchFamily="34" charset="0"/>
              </a:rPr>
              <a:t>	</a:t>
            </a:r>
            <a:r>
              <a:rPr lang="en-GB" altLang="en-US" sz="4800" dirty="0">
                <a:latin typeface="Tahoma" pitchFamily="34" charset="0"/>
              </a:rPr>
              <a:t>	</a:t>
            </a:r>
          </a:p>
          <a:p>
            <a:pPr>
              <a:defRPr/>
            </a:pPr>
            <a:endParaRPr lang="en-GB" altLang="en-US" sz="4800" dirty="0" smtClean="0">
              <a:latin typeface="Tahoma" pitchFamily="34" charset="0"/>
            </a:endParaRPr>
          </a:p>
          <a:p>
            <a:pPr>
              <a:defRPr/>
            </a:pPr>
            <a:endParaRPr lang="en-GB" altLang="en-US" sz="4800" dirty="0">
              <a:latin typeface="Tahoma" pitchFamily="34" charset="0"/>
            </a:endParaRPr>
          </a:p>
          <a:p>
            <a:pPr marL="914400" indent="-914400">
              <a:buAutoNum type="arabicPlain" startAt="235"/>
              <a:defRPr/>
            </a:pPr>
            <a:r>
              <a:rPr lang="en-GB" altLang="en-US" sz="4800" dirty="0" smtClean="0">
                <a:latin typeface="Tahoma" pitchFamily="34" charset="0"/>
              </a:rPr>
              <a:t>=      </a:t>
            </a:r>
            <a:r>
              <a:rPr lang="en-GB" altLang="en-US" sz="4800" dirty="0">
                <a:latin typeface="Tahoma" pitchFamily="34" charset="0"/>
              </a:rPr>
              <a:t>	</a:t>
            </a:r>
            <a:r>
              <a:rPr lang="en-GB" altLang="en-US" sz="4800" dirty="0" smtClean="0">
                <a:latin typeface="Tahoma" pitchFamily="34" charset="0"/>
              </a:rPr>
              <a:t>      	</a:t>
            </a:r>
          </a:p>
          <a:p>
            <a:pPr marL="914400" indent="-914400">
              <a:buAutoNum type="arabicPlain" startAt="235"/>
              <a:defRPr/>
            </a:pPr>
            <a:endParaRPr lang="en-GB" altLang="en-US" sz="4800" dirty="0">
              <a:latin typeface="Tahoma" pitchFamily="34" charset="0"/>
            </a:endParaRPr>
          </a:p>
          <a:p>
            <a:pPr>
              <a:defRPr/>
            </a:pPr>
            <a:endParaRPr lang="en-GB" altLang="en-US" sz="4800" dirty="0" smtClean="0">
              <a:latin typeface="Tahoma" pitchFamily="34" charset="0"/>
            </a:endParaRPr>
          </a:p>
          <a:p>
            <a:pPr>
              <a:defRPr/>
            </a:pPr>
            <a:r>
              <a:rPr lang="en-GB" altLang="en-US" sz="4800" dirty="0" smtClean="0">
                <a:latin typeface="Tahoma" pitchFamily="34" charset="0"/>
              </a:rPr>
              <a:t>740 </a:t>
            </a:r>
            <a:r>
              <a:rPr lang="en-GB" altLang="en-US" sz="4800" dirty="0">
                <a:latin typeface="Tahoma" pitchFamily="34" charset="0"/>
              </a:rPr>
              <a:t>=</a:t>
            </a:r>
          </a:p>
          <a:p>
            <a:pPr lvl="1">
              <a:defRPr/>
            </a:pPr>
            <a:endParaRPr lang="en-GB" altLang="en-US" dirty="0">
              <a:latin typeface="Tahoma" pitchFamily="34" charset="0"/>
            </a:endParaRPr>
          </a:p>
          <a:p>
            <a:pPr lvl="1">
              <a:defRPr/>
            </a:pPr>
            <a:endParaRPr lang="en-GB" altLang="en-US" dirty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48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3772" y="819669"/>
            <a:ext cx="106767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lain" startAt="117"/>
              <a:defRPr/>
            </a:pPr>
            <a:r>
              <a:rPr lang="en-GB" altLang="en-US" sz="3600" dirty="0" smtClean="0">
                <a:latin typeface="Tahoma" pitchFamily="34" charset="0"/>
              </a:rPr>
              <a:t>= CXVII </a:t>
            </a:r>
            <a:r>
              <a:rPr lang="en-GB" altLang="en-US" sz="3600" dirty="0">
                <a:latin typeface="Tahoma" pitchFamily="34" charset="0"/>
              </a:rPr>
              <a:t>	</a:t>
            </a:r>
            <a:r>
              <a:rPr lang="en-GB" altLang="en-US" sz="3600" dirty="0" smtClean="0">
                <a:latin typeface="Tahoma" pitchFamily="34" charset="0"/>
              </a:rPr>
              <a:t> 		322 </a:t>
            </a:r>
            <a:r>
              <a:rPr lang="en-GB" altLang="en-US" sz="3600" dirty="0">
                <a:latin typeface="Tahoma" pitchFamily="34" charset="0"/>
              </a:rPr>
              <a:t>= </a:t>
            </a:r>
            <a:r>
              <a:rPr lang="en-GB" altLang="en-US" sz="3600" dirty="0" smtClean="0">
                <a:latin typeface="Tahoma" pitchFamily="34" charset="0"/>
              </a:rPr>
              <a:t>CCCXXII</a:t>
            </a:r>
            <a:r>
              <a:rPr lang="en-GB" altLang="en-US" sz="3600" dirty="0">
                <a:latin typeface="Tahoma" pitchFamily="34" charset="0"/>
              </a:rPr>
              <a:t>	  </a:t>
            </a:r>
            <a:endParaRPr lang="en-GB" altLang="en-US" sz="3600" dirty="0" smtClean="0">
              <a:latin typeface="Tahoma" pitchFamily="34" charset="0"/>
            </a:endParaRPr>
          </a:p>
          <a:p>
            <a:pPr>
              <a:defRPr/>
            </a:pPr>
            <a:r>
              <a:rPr lang="en-GB" altLang="en-US" sz="3600" dirty="0">
                <a:latin typeface="Tahoma" pitchFamily="34" charset="0"/>
              </a:rPr>
              <a:t>	</a:t>
            </a:r>
          </a:p>
          <a:p>
            <a:pPr>
              <a:defRPr/>
            </a:pPr>
            <a:endParaRPr lang="en-GB" altLang="en-US" sz="3600" dirty="0">
              <a:latin typeface="Tahoma" pitchFamily="34" charset="0"/>
            </a:endParaRPr>
          </a:p>
          <a:p>
            <a:pPr marL="914400" indent="-914400">
              <a:buAutoNum type="arabicPlain" startAt="235"/>
              <a:defRPr/>
            </a:pPr>
            <a:r>
              <a:rPr lang="en-GB" altLang="en-US" sz="3600" dirty="0" smtClean="0">
                <a:latin typeface="Tahoma" pitchFamily="34" charset="0"/>
              </a:rPr>
              <a:t>= CCXXXV     </a:t>
            </a:r>
            <a:r>
              <a:rPr lang="en-GB" altLang="en-US" sz="3600" dirty="0">
                <a:latin typeface="Tahoma" pitchFamily="34" charset="0"/>
              </a:rPr>
              <a:t>	</a:t>
            </a:r>
            <a:r>
              <a:rPr lang="en-GB" altLang="en-US" sz="3600" dirty="0" smtClean="0">
                <a:latin typeface="Tahoma" pitchFamily="34" charset="0"/>
              </a:rPr>
              <a:t>      	</a:t>
            </a:r>
          </a:p>
          <a:p>
            <a:pPr marL="914400" indent="-914400">
              <a:buAutoNum type="arabicPlain" startAt="235"/>
              <a:defRPr/>
            </a:pPr>
            <a:endParaRPr lang="en-GB" altLang="en-US" sz="3600" dirty="0">
              <a:latin typeface="Tahoma" pitchFamily="34" charset="0"/>
            </a:endParaRPr>
          </a:p>
          <a:p>
            <a:pPr>
              <a:defRPr/>
            </a:pPr>
            <a:endParaRPr lang="en-GB" altLang="en-US" sz="3600" dirty="0" smtClean="0">
              <a:latin typeface="Tahoma" pitchFamily="34" charset="0"/>
            </a:endParaRPr>
          </a:p>
          <a:p>
            <a:pPr>
              <a:defRPr/>
            </a:pPr>
            <a:r>
              <a:rPr lang="en-GB" altLang="en-US" sz="3600" dirty="0" smtClean="0">
                <a:latin typeface="Tahoma" pitchFamily="34" charset="0"/>
              </a:rPr>
              <a:t>740 = DCCXL</a:t>
            </a:r>
            <a:endParaRPr lang="en-GB" altLang="en-US" sz="3600" dirty="0">
              <a:latin typeface="Tahoma" pitchFamily="34" charset="0"/>
            </a:endParaRPr>
          </a:p>
          <a:p>
            <a:pPr lvl="1">
              <a:defRPr/>
            </a:pPr>
            <a:endParaRPr lang="en-GB" altLang="en-US" dirty="0">
              <a:latin typeface="Tahoma" pitchFamily="34" charset="0"/>
            </a:endParaRPr>
          </a:p>
          <a:p>
            <a:pPr lvl="1">
              <a:defRPr/>
            </a:pPr>
            <a:endParaRPr lang="en-GB" altLang="en-US" dirty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95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04800"/>
            <a:ext cx="8382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10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</TotalTime>
  <Words>236</Words>
  <Application>Microsoft Office PowerPoint</Application>
  <PresentationFormat>Widescreen</PresentationFormat>
  <Paragraphs>53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ＭＳ Ｐゴシック</vt:lpstr>
      <vt:lpstr>Arial</vt:lpstr>
      <vt:lpstr>Calibri</vt:lpstr>
      <vt:lpstr>Calibri Light</vt:lpstr>
      <vt:lpstr>Tahoma</vt:lpstr>
      <vt:lpstr>Tempus Sans ITC</vt:lpstr>
      <vt:lpstr>Office Theme</vt:lpstr>
      <vt:lpstr>LG: I understand Roman numerals to 1000 </vt:lpstr>
      <vt:lpstr>There are four basic principles for reading and writing Roman numerals: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LG: I understand Roman numerals to 1000</dc:title>
  <dc:creator>r.knox</dc:creator>
  <cp:lastModifiedBy>Rachel Knox</cp:lastModifiedBy>
  <cp:revision>6</cp:revision>
  <dcterms:created xsi:type="dcterms:W3CDTF">2021-01-26T13:32:16Z</dcterms:created>
  <dcterms:modified xsi:type="dcterms:W3CDTF">2021-02-01T16:11:11Z</dcterms:modified>
</cp:coreProperties>
</file>