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sldIdLst>
    <p:sldId id="256" r:id="rId2"/>
    <p:sldId id="257" r:id="rId3"/>
    <p:sldId id="258" r:id="rId4"/>
    <p:sldId id="303" r:id="rId5"/>
    <p:sldId id="304" r:id="rId6"/>
    <p:sldId id="305" r:id="rId7"/>
    <p:sldId id="306" r:id="rId8"/>
    <p:sldId id="307" r:id="rId9"/>
    <p:sldId id="308" r:id="rId10"/>
    <p:sldId id="309" r:id="rId11"/>
    <p:sldId id="310" r:id="rId12"/>
    <p:sldId id="311" r:id="rId13"/>
    <p:sldId id="312" r:id="rId14"/>
    <p:sldId id="313" r:id="rId15"/>
    <p:sldId id="314" r:id="rId16"/>
    <p:sldId id="316" r:id="rId17"/>
    <p:sldId id="315" r:id="rId18"/>
    <p:sldId id="302" r:id="rId19"/>
  </p:sldIdLst>
  <p:sldSz cx="9144000" cy="6858000" type="screen4x3"/>
  <p:notesSz cx="6858000" cy="9144000"/>
  <p:embeddedFontLst>
    <p:embeddedFont>
      <p:font typeface="Twinkl" panose="020B0604020202020204" charset="0"/>
      <p:regular r:id="rId20"/>
      <p:bold r:id="rId21"/>
    </p:embeddedFont>
    <p:embeddedFont>
      <p:font typeface="Calibri" panose="020F0502020204030204" pitchFamily="34" charset="0"/>
      <p:regular r:id="rId22"/>
      <p:bold r:id="rId23"/>
      <p:italic r:id="rId24"/>
      <p:boldItalic r:id="rId25"/>
    </p:embeddedFont>
    <p:embeddedFont>
      <p:font typeface="Calibri Light" panose="020F0302020204030204" pitchFamily="34" charset="0"/>
      <p:regular r:id="rId26"/>
      <p:italic r:id="rId2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http://customooxmlschemas.google.com/">
      <go:slidesCustomData xmlns:go="http://customooxmlschemas.google.com/" xmlns:p15="http://schemas.microsoft.com/office/powerpoint/2012/main" xmlns="" roundtripDataSignature="AMtx7mgxnM2jpqr78I6gokDqyoe390Neqg==" r:id="rId28"/>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68AC"/>
    <a:srgbClr val="F9B000"/>
    <a:srgbClr val="00649C"/>
    <a:srgbClr val="E6E6E6"/>
    <a:srgbClr val="86BD34"/>
    <a:srgbClr val="E52721"/>
    <a:srgbClr val="009386"/>
    <a:srgbClr val="6FBC85"/>
    <a:srgbClr val="FFEDAA"/>
    <a:srgbClr val="F0821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05" autoAdjust="0"/>
    <p:restoredTop sz="94660"/>
  </p:normalViewPr>
  <p:slideViewPr>
    <p:cSldViewPr snapToGrid="0" showGuides="1">
      <p:cViewPr varScale="1">
        <p:scale>
          <a:sx n="91" d="100"/>
          <a:sy n="91" d="100"/>
        </p:scale>
        <p:origin x="144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4DE05D62-266A-494F-8F98-9BD59697A927}"/>
              </a:ext>
            </a:extLst>
          </p:cNvPr>
          <p:cNvPicPr>
            <a:picLocks noChangeAspect="1"/>
          </p:cNvPicPr>
          <p:nvPr userDrawn="1"/>
        </p:nvPicPr>
        <p:blipFill>
          <a:blip r:embed="rId3"/>
          <a:stretch>
            <a:fillRect/>
          </a:stretch>
        </p:blipFill>
        <p:spPr>
          <a:xfrm>
            <a:off x="8481280" y="6208835"/>
            <a:ext cx="576262" cy="581025"/>
          </a:xfrm>
          <a:prstGeom prst="rect">
            <a:avLst/>
          </a:prstGeom>
          <a:noFill/>
          <a:ln w="9525">
            <a:noFill/>
          </a:ln>
        </p:spPr>
      </p:pic>
    </p:spTree>
    <p:extLst>
      <p:ext uri="{BB962C8B-B14F-4D97-AF65-F5344CB8AC3E}">
        <p14:creationId xmlns:p14="http://schemas.microsoft.com/office/powerpoint/2010/main" val="1595252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Rounded Rectangle 3">
            <a:extLst>
              <a:ext uri="{FF2B5EF4-FFF2-40B4-BE49-F238E27FC236}">
                <a16:creationId xmlns:a16="http://schemas.microsoft.com/office/drawing/2014/main" id="{FBC80EC4-F25A-4DFA-BA3F-E234E2C0DCF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r>
              <a:rPr lang="en-GB" sz="1350" strike="noStrike" noProof="1">
                <a:latin typeface="Twinkl" pitchFamily="50" charset="0"/>
              </a:rPr>
              <a:t> </a:t>
            </a:r>
          </a:p>
        </p:txBody>
      </p:sp>
    </p:spTree>
    <p:extLst>
      <p:ext uri="{BB962C8B-B14F-4D97-AF65-F5344CB8AC3E}">
        <p14:creationId xmlns:p14="http://schemas.microsoft.com/office/powerpoint/2010/main" val="193434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46D98283-971A-4087-9848-6D441FE00BCD}" type="datetimeFigureOut">
              <a:rPr lang="en-GB" smtClean="0"/>
              <a:t>15/09/2020</a:t>
            </a:fld>
            <a:endParaRPr lang="en-GB"/>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4FB930C3-B199-4B44-A70F-6308ABBAE2D3}" type="slidenum">
              <a:rPr lang="en-GB" smtClean="0"/>
              <a:t>‹#›</a:t>
            </a:fld>
            <a:endParaRPr lang="en-GB"/>
          </a:p>
        </p:txBody>
      </p:sp>
    </p:spTree>
    <p:extLst>
      <p:ext uri="{BB962C8B-B14F-4D97-AF65-F5344CB8AC3E}">
        <p14:creationId xmlns:p14="http://schemas.microsoft.com/office/powerpoint/2010/main" val="1185434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46D98283-971A-4087-9848-6D441FE00BCD}" type="datetimeFigureOut">
              <a:rPr lang="en-GB" smtClean="0"/>
              <a:t>15/09/2020</a:t>
            </a:fld>
            <a:endParaRPr lang="en-GB"/>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4FB930C3-B199-4B44-A70F-6308ABBAE2D3}" type="slidenum">
              <a:rPr lang="en-GB" smtClean="0"/>
              <a:t>‹#›</a:t>
            </a:fld>
            <a:endParaRPr lang="en-GB"/>
          </a:p>
        </p:txBody>
      </p:sp>
    </p:spTree>
    <p:extLst>
      <p:ext uri="{BB962C8B-B14F-4D97-AF65-F5344CB8AC3E}">
        <p14:creationId xmlns:p14="http://schemas.microsoft.com/office/powerpoint/2010/main" val="3985837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46D98283-971A-4087-9848-6D441FE00BCD}" type="datetimeFigureOut">
              <a:rPr lang="en-GB" smtClean="0"/>
              <a:t>15/09/2020</a:t>
            </a:fld>
            <a:endParaRPr lang="en-GB"/>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4FB930C3-B199-4B44-A70F-6308ABBAE2D3}" type="slidenum">
              <a:rPr lang="en-GB" smtClean="0"/>
              <a:t>‹#›</a:t>
            </a:fld>
            <a:endParaRPr lang="en-GB"/>
          </a:p>
        </p:txBody>
      </p:sp>
    </p:spTree>
    <p:extLst>
      <p:ext uri="{BB962C8B-B14F-4D97-AF65-F5344CB8AC3E}">
        <p14:creationId xmlns:p14="http://schemas.microsoft.com/office/powerpoint/2010/main" val="948480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46D98283-971A-4087-9848-6D441FE00BCD}" type="datetimeFigureOut">
              <a:rPr lang="en-GB" smtClean="0"/>
              <a:t>15/09/2020</a:t>
            </a:fld>
            <a:endParaRPr lang="en-GB"/>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4FB930C3-B199-4B44-A70F-6308ABBAE2D3}" type="slidenum">
              <a:rPr lang="en-GB" smtClean="0"/>
              <a:t>‹#›</a:t>
            </a:fld>
            <a:endParaRPr lang="en-GB"/>
          </a:p>
        </p:txBody>
      </p:sp>
    </p:spTree>
    <p:extLst>
      <p:ext uri="{BB962C8B-B14F-4D97-AF65-F5344CB8AC3E}">
        <p14:creationId xmlns:p14="http://schemas.microsoft.com/office/powerpoint/2010/main" val="3604872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46D98283-971A-4087-9848-6D441FE00BCD}" type="datetimeFigureOut">
              <a:rPr lang="en-GB" smtClean="0"/>
              <a:t>15/09/2020</a:t>
            </a:fld>
            <a:endParaRPr lang="en-GB"/>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4FB930C3-B199-4B44-A70F-6308ABBAE2D3}" type="slidenum">
              <a:rPr lang="en-GB" smtClean="0"/>
              <a:t>‹#›</a:t>
            </a:fld>
            <a:endParaRPr lang="en-GB"/>
          </a:p>
        </p:txBody>
      </p:sp>
    </p:spTree>
    <p:extLst>
      <p:ext uri="{BB962C8B-B14F-4D97-AF65-F5344CB8AC3E}">
        <p14:creationId xmlns:p14="http://schemas.microsoft.com/office/powerpoint/2010/main" val="1709280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46D98283-971A-4087-9848-6D441FE00BCD}" type="datetimeFigureOut">
              <a:rPr lang="en-GB" smtClean="0"/>
              <a:t>15/09/2020</a:t>
            </a:fld>
            <a:endParaRPr lang="en-GB"/>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4FB930C3-B199-4B44-A70F-6308ABBAE2D3}" type="slidenum">
              <a:rPr lang="en-GB" smtClean="0"/>
              <a:t>‹#›</a:t>
            </a:fld>
            <a:endParaRPr lang="en-GB"/>
          </a:p>
        </p:txBody>
      </p:sp>
    </p:spTree>
    <p:extLst>
      <p:ext uri="{BB962C8B-B14F-4D97-AF65-F5344CB8AC3E}">
        <p14:creationId xmlns:p14="http://schemas.microsoft.com/office/powerpoint/2010/main" val="1330650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46D98283-971A-4087-9848-6D441FE00BCD}" type="datetimeFigureOut">
              <a:rPr lang="en-GB" smtClean="0"/>
              <a:t>15/09/2020</a:t>
            </a:fld>
            <a:endParaRPr lang="en-GB"/>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4FB930C3-B199-4B44-A70F-6308ABBAE2D3}" type="slidenum">
              <a:rPr lang="en-GB" smtClean="0"/>
              <a:t>‹#›</a:t>
            </a:fld>
            <a:endParaRPr lang="en-GB"/>
          </a:p>
        </p:txBody>
      </p:sp>
    </p:spTree>
    <p:extLst>
      <p:ext uri="{BB962C8B-B14F-4D97-AF65-F5344CB8AC3E}">
        <p14:creationId xmlns:p14="http://schemas.microsoft.com/office/powerpoint/2010/main" val="2705421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46D98283-971A-4087-9848-6D441FE00BCD}" type="datetimeFigureOut">
              <a:rPr lang="en-GB" smtClean="0"/>
              <a:t>15/09/2020</a:t>
            </a:fld>
            <a:endParaRPr lang="en-GB"/>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4FB930C3-B199-4B44-A70F-6308ABBAE2D3}" type="slidenum">
              <a:rPr lang="en-GB" smtClean="0"/>
              <a:t>‹#›</a:t>
            </a:fld>
            <a:endParaRPr lang="en-GB"/>
          </a:p>
        </p:txBody>
      </p:sp>
    </p:spTree>
    <p:extLst>
      <p:ext uri="{BB962C8B-B14F-4D97-AF65-F5344CB8AC3E}">
        <p14:creationId xmlns:p14="http://schemas.microsoft.com/office/powerpoint/2010/main" val="2089020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2957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05375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slide" Target="slide13.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slide" Target="slide6.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slide" Target="slide1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slide" Target="slide16.xml"/></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9214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D1FA64C-B5FE-442F-AB78-10F1CCD4D54B}"/>
              </a:ext>
            </a:extLst>
          </p:cNvPr>
          <p:cNvSpPr/>
          <p:nvPr/>
        </p:nvSpPr>
        <p:spPr>
          <a:xfrm>
            <a:off x="442912" y="728663"/>
            <a:ext cx="8258176" cy="885825"/>
          </a:xfrm>
          <a:prstGeom prst="rect">
            <a:avLst/>
          </a:prstGeom>
          <a:solidFill>
            <a:srgbClr val="009386">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D51D17BF-EE3B-4D28-8A50-6777002AE292}"/>
              </a:ext>
            </a:extLst>
          </p:cNvPr>
          <p:cNvSpPr txBox="1"/>
          <p:nvPr/>
        </p:nvSpPr>
        <p:spPr>
          <a:xfrm>
            <a:off x="1698260" y="792203"/>
            <a:ext cx="5929890" cy="707886"/>
          </a:xfrm>
          <a:prstGeom prst="rect">
            <a:avLst/>
          </a:prstGeom>
          <a:noFill/>
        </p:spPr>
        <p:txBody>
          <a:bodyPr wrap="square" rtlCol="0">
            <a:spAutoFit/>
          </a:bodyPr>
          <a:lstStyle/>
          <a:p>
            <a:r>
              <a:rPr lang="en-GB" sz="4000" b="1" dirty="0">
                <a:solidFill>
                  <a:schemeClr val="bg1"/>
                </a:solidFill>
                <a:latin typeface="Twinkl" pitchFamily="2" charset="0"/>
              </a:rPr>
              <a:t>	Let’s Pick a Category</a:t>
            </a:r>
          </a:p>
        </p:txBody>
      </p:sp>
      <p:grpSp>
        <p:nvGrpSpPr>
          <p:cNvPr id="19" name="Group 18">
            <a:extLst>
              <a:ext uri="{FF2B5EF4-FFF2-40B4-BE49-F238E27FC236}">
                <a16:creationId xmlns:a16="http://schemas.microsoft.com/office/drawing/2014/main" id="{9F0078F3-58E4-4A1C-B931-AD8FB109C329}"/>
              </a:ext>
            </a:extLst>
          </p:cNvPr>
          <p:cNvGrpSpPr/>
          <p:nvPr/>
        </p:nvGrpSpPr>
        <p:grpSpPr>
          <a:xfrm>
            <a:off x="1515850" y="2073292"/>
            <a:ext cx="2679632" cy="1501181"/>
            <a:chOff x="1515850" y="2073292"/>
            <a:chExt cx="2679632" cy="1501181"/>
          </a:xfrm>
          <a:solidFill>
            <a:srgbClr val="F9B000"/>
          </a:solidFill>
        </p:grpSpPr>
        <p:sp>
          <p:nvSpPr>
            <p:cNvPr id="4" name="Rectangle 3">
              <a:extLst>
                <a:ext uri="{FF2B5EF4-FFF2-40B4-BE49-F238E27FC236}">
                  <a16:creationId xmlns:a16="http://schemas.microsoft.com/office/drawing/2014/main" id="{D1B26884-449F-428F-B030-FD50376204CA}"/>
                </a:ext>
              </a:extLst>
            </p:cNvPr>
            <p:cNvSpPr/>
            <p:nvPr/>
          </p:nvSpPr>
          <p:spPr>
            <a:xfrm>
              <a:off x="1515850" y="2073292"/>
              <a:ext cx="2679632" cy="150118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59A4FBE-6908-401D-B32D-7BC62CA075CF}"/>
                </a:ext>
              </a:extLst>
            </p:cNvPr>
            <p:cNvSpPr txBox="1"/>
            <p:nvPr/>
          </p:nvSpPr>
          <p:spPr>
            <a:xfrm>
              <a:off x="1744098" y="2316051"/>
              <a:ext cx="2223136" cy="1015663"/>
            </a:xfrm>
            <a:prstGeom prst="rect">
              <a:avLst/>
            </a:prstGeom>
            <a:grpFill/>
          </p:spPr>
          <p:txBody>
            <a:bodyPr wrap="square" rtlCol="0">
              <a:spAutoFit/>
            </a:bodyPr>
            <a:lstStyle/>
            <a:p>
              <a:pPr algn="ctr"/>
              <a:r>
                <a:rPr lang="en-GB" sz="3000" b="1" dirty="0">
                  <a:solidFill>
                    <a:schemeClr val="bg1"/>
                  </a:solidFill>
                  <a:latin typeface="Twinkl" pitchFamily="2" charset="0"/>
                </a:rPr>
                <a:t>20-Minute Tales</a:t>
              </a:r>
            </a:p>
          </p:txBody>
        </p:sp>
      </p:grpSp>
      <p:grpSp>
        <p:nvGrpSpPr>
          <p:cNvPr id="21" name="Group 20">
            <a:extLst>
              <a:ext uri="{FF2B5EF4-FFF2-40B4-BE49-F238E27FC236}">
                <a16:creationId xmlns:a16="http://schemas.microsoft.com/office/drawing/2014/main" id="{F0C76504-336E-4C9E-9A44-FFA68095DE4B}"/>
              </a:ext>
            </a:extLst>
          </p:cNvPr>
          <p:cNvGrpSpPr/>
          <p:nvPr/>
        </p:nvGrpSpPr>
        <p:grpSpPr>
          <a:xfrm>
            <a:off x="3149917" y="4105811"/>
            <a:ext cx="2679632" cy="1501181"/>
            <a:chOff x="3149917" y="4105811"/>
            <a:chExt cx="2679632" cy="1501181"/>
          </a:xfrm>
          <a:solidFill>
            <a:srgbClr val="7030A0"/>
          </a:solidFill>
        </p:grpSpPr>
        <p:sp>
          <p:nvSpPr>
            <p:cNvPr id="8" name="Rectangle 7">
              <a:extLst>
                <a:ext uri="{FF2B5EF4-FFF2-40B4-BE49-F238E27FC236}">
                  <a16:creationId xmlns:a16="http://schemas.microsoft.com/office/drawing/2014/main" id="{8A0061F3-C292-4B6C-AF1D-87E6FFF4690C}"/>
                </a:ext>
              </a:extLst>
            </p:cNvPr>
            <p:cNvSpPr/>
            <p:nvPr/>
          </p:nvSpPr>
          <p:spPr>
            <a:xfrm>
              <a:off x="3149917" y="4105811"/>
              <a:ext cx="2679632" cy="1501181"/>
            </a:xfrm>
            <a:prstGeom prst="rect">
              <a:avLst/>
            </a:prstGeom>
            <a:solidFill>
              <a:srgbClr val="7868AC"/>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57AF1B3-0F0E-4A51-9A47-3D6B4DFCCD16}"/>
                </a:ext>
              </a:extLst>
            </p:cNvPr>
            <p:cNvSpPr txBox="1"/>
            <p:nvPr/>
          </p:nvSpPr>
          <p:spPr>
            <a:xfrm>
              <a:off x="3378165" y="4347030"/>
              <a:ext cx="2223136" cy="1015663"/>
            </a:xfrm>
            <a:prstGeom prst="rect">
              <a:avLst/>
            </a:prstGeom>
            <a:solidFill>
              <a:srgbClr val="7868AC"/>
            </a:solidFill>
          </p:spPr>
          <p:txBody>
            <a:bodyPr wrap="square" rtlCol="0">
              <a:spAutoFit/>
            </a:bodyPr>
            <a:lstStyle/>
            <a:p>
              <a:pPr algn="ctr"/>
              <a:r>
                <a:rPr lang="en-GB" sz="3000" b="1" dirty="0">
                  <a:solidFill>
                    <a:schemeClr val="bg1"/>
                  </a:solidFill>
                  <a:latin typeface="Twinkl" pitchFamily="2" charset="0"/>
                </a:rPr>
                <a:t>Imagine a World…</a:t>
              </a:r>
            </a:p>
          </p:txBody>
        </p:sp>
      </p:grpSp>
      <p:grpSp>
        <p:nvGrpSpPr>
          <p:cNvPr id="20" name="Group 19">
            <a:extLst>
              <a:ext uri="{FF2B5EF4-FFF2-40B4-BE49-F238E27FC236}">
                <a16:creationId xmlns:a16="http://schemas.microsoft.com/office/drawing/2014/main" id="{EE8A6F29-B734-4CD6-A152-7647A11B1463}"/>
              </a:ext>
            </a:extLst>
          </p:cNvPr>
          <p:cNvGrpSpPr/>
          <p:nvPr/>
        </p:nvGrpSpPr>
        <p:grpSpPr>
          <a:xfrm>
            <a:off x="4948518" y="2073292"/>
            <a:ext cx="2679632" cy="1513108"/>
            <a:chOff x="4948518" y="2073292"/>
            <a:chExt cx="2679632" cy="1513108"/>
          </a:xfrm>
          <a:solidFill>
            <a:srgbClr val="00649C"/>
          </a:solidFill>
        </p:grpSpPr>
        <p:sp>
          <p:nvSpPr>
            <p:cNvPr id="6" name="Rectangle 5">
              <a:extLst>
                <a:ext uri="{FF2B5EF4-FFF2-40B4-BE49-F238E27FC236}">
                  <a16:creationId xmlns:a16="http://schemas.microsoft.com/office/drawing/2014/main" id="{A3E172BA-772D-4AC3-BBC3-0CE5B3237035}"/>
                </a:ext>
              </a:extLst>
            </p:cNvPr>
            <p:cNvSpPr/>
            <p:nvPr/>
          </p:nvSpPr>
          <p:spPr>
            <a:xfrm>
              <a:off x="4948518" y="2073292"/>
              <a:ext cx="2679632" cy="1501181"/>
            </a:xfrm>
            <a:prstGeom prst="rect">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7E5551C4-6D4A-49A0-91A1-65B28BC38ECA}"/>
                </a:ext>
              </a:extLst>
            </p:cNvPr>
            <p:cNvSpPr txBox="1"/>
            <p:nvPr/>
          </p:nvSpPr>
          <p:spPr>
            <a:xfrm>
              <a:off x="5176766" y="2109072"/>
              <a:ext cx="2223136" cy="1477328"/>
            </a:xfrm>
            <a:prstGeom prst="rect">
              <a:avLst/>
            </a:prstGeom>
            <a:noFill/>
            <a:ln>
              <a:noFill/>
            </a:ln>
          </p:spPr>
          <p:txBody>
            <a:bodyPr wrap="square" rtlCol="0">
              <a:spAutoFit/>
            </a:bodyPr>
            <a:lstStyle/>
            <a:p>
              <a:pPr algn="ctr"/>
              <a:r>
                <a:rPr lang="en-GB" sz="3000" b="1" dirty="0">
                  <a:solidFill>
                    <a:schemeClr val="bg1"/>
                  </a:solidFill>
                  <a:latin typeface="Twinkl" pitchFamily="2" charset="0"/>
                </a:rPr>
                <a:t>In Fewer Than 200 Words</a:t>
              </a:r>
            </a:p>
          </p:txBody>
        </p:sp>
      </p:grpSp>
      <p:sp>
        <p:nvSpPr>
          <p:cNvPr id="23" name="Rectangle 22">
            <a:hlinkClick r:id="rId2" action="ppaction://hlinksldjump"/>
            <a:extLst>
              <a:ext uri="{FF2B5EF4-FFF2-40B4-BE49-F238E27FC236}">
                <a16:creationId xmlns:a16="http://schemas.microsoft.com/office/drawing/2014/main" id="{11234AC2-085F-4FC5-9CA9-E3F158A82201}"/>
              </a:ext>
            </a:extLst>
          </p:cNvPr>
          <p:cNvSpPr/>
          <p:nvPr/>
        </p:nvSpPr>
        <p:spPr>
          <a:xfrm>
            <a:off x="1515850" y="2085218"/>
            <a:ext cx="2679632" cy="15011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a:hlinkClick r:id="rId3" action="ppaction://hlinksldjump"/>
            <a:extLst>
              <a:ext uri="{FF2B5EF4-FFF2-40B4-BE49-F238E27FC236}">
                <a16:creationId xmlns:a16="http://schemas.microsoft.com/office/drawing/2014/main" id="{1252C281-A53C-480E-8F3A-4A3BFBC35129}"/>
              </a:ext>
            </a:extLst>
          </p:cNvPr>
          <p:cNvSpPr/>
          <p:nvPr/>
        </p:nvSpPr>
        <p:spPr>
          <a:xfrm>
            <a:off x="4948518" y="2061365"/>
            <a:ext cx="2679632" cy="15011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4" action="ppaction://hlinksldjump"/>
            <a:extLst>
              <a:ext uri="{FF2B5EF4-FFF2-40B4-BE49-F238E27FC236}">
                <a16:creationId xmlns:a16="http://schemas.microsoft.com/office/drawing/2014/main" id="{C2CFE413-A672-416A-B643-D8B0B9C6BD44}"/>
              </a:ext>
            </a:extLst>
          </p:cNvPr>
          <p:cNvSpPr/>
          <p:nvPr/>
        </p:nvSpPr>
        <p:spPr>
          <a:xfrm>
            <a:off x="3149917" y="4117737"/>
            <a:ext cx="2679632" cy="15011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5196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3"/>
            <a:ext cx="8258176" cy="885825"/>
          </a:xfrm>
          <a:prstGeom prst="rect">
            <a:avLst/>
          </a:prstGeom>
          <a:solidFill>
            <a:srgbClr val="F9B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1845469" y="838422"/>
            <a:ext cx="5453062" cy="646331"/>
          </a:xfrm>
          <a:prstGeom prst="rect">
            <a:avLst/>
          </a:prstGeom>
          <a:noFill/>
        </p:spPr>
        <p:txBody>
          <a:bodyPr wrap="square" rtlCol="0">
            <a:spAutoFit/>
          </a:bodyPr>
          <a:lstStyle/>
          <a:p>
            <a:pPr algn="ctr"/>
            <a:r>
              <a:rPr lang="en-GB" sz="3600" b="1" dirty="0">
                <a:solidFill>
                  <a:schemeClr val="bg1"/>
                </a:solidFill>
                <a:latin typeface="Twinkl" pitchFamily="2" charset="0"/>
              </a:rPr>
              <a:t>20-Minute Tales</a:t>
            </a:r>
          </a:p>
        </p:txBody>
      </p:sp>
      <p:sp>
        <p:nvSpPr>
          <p:cNvPr id="6" name="Rectangle 5">
            <a:extLst>
              <a:ext uri="{FF2B5EF4-FFF2-40B4-BE49-F238E27FC236}">
                <a16:creationId xmlns:a16="http://schemas.microsoft.com/office/drawing/2014/main" id="{55652238-63B8-4E6F-8BEA-7DAAC1B462DA}"/>
              </a:ext>
            </a:extLst>
          </p:cNvPr>
          <p:cNvSpPr/>
          <p:nvPr/>
        </p:nvSpPr>
        <p:spPr>
          <a:xfrm>
            <a:off x="1465929" y="2415382"/>
            <a:ext cx="6339127" cy="1638769"/>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BB424FA-19A0-49E5-99C8-D653CF9EA55D}"/>
              </a:ext>
            </a:extLst>
          </p:cNvPr>
          <p:cNvSpPr txBox="1"/>
          <p:nvPr/>
        </p:nvSpPr>
        <p:spPr>
          <a:xfrm>
            <a:off x="1558211" y="2490491"/>
            <a:ext cx="6246845" cy="1200329"/>
          </a:xfrm>
          <a:prstGeom prst="rect">
            <a:avLst/>
          </a:prstGeom>
          <a:noFill/>
        </p:spPr>
        <p:txBody>
          <a:bodyPr wrap="square" rtlCol="0">
            <a:spAutoFit/>
          </a:bodyPr>
          <a:lstStyle/>
          <a:p>
            <a:r>
              <a:rPr lang="en-GB" sz="1800" dirty="0">
                <a:latin typeface="Twinkl" pitchFamily="2" charset="0"/>
              </a:rPr>
              <a:t>You have 20 minutes to write a story based on the image that you’re about to be shown. Some suggestions have been added to give you ideas about what you could include. </a:t>
            </a:r>
          </a:p>
          <a:p>
            <a:endParaRPr lang="en-GB" dirty="0"/>
          </a:p>
        </p:txBody>
      </p:sp>
      <p:sp>
        <p:nvSpPr>
          <p:cNvPr id="10" name="Rectangle 9">
            <a:extLst>
              <a:ext uri="{FF2B5EF4-FFF2-40B4-BE49-F238E27FC236}">
                <a16:creationId xmlns:a16="http://schemas.microsoft.com/office/drawing/2014/main" id="{E712F7DA-13BD-42CA-AB9E-D3C0C5971F6D}"/>
              </a:ext>
            </a:extLst>
          </p:cNvPr>
          <p:cNvSpPr/>
          <p:nvPr/>
        </p:nvSpPr>
        <p:spPr>
          <a:xfrm>
            <a:off x="2180703" y="4372696"/>
            <a:ext cx="2195703" cy="1200328"/>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CCE744D1-E0B9-442D-A1C8-48871EE81966}"/>
              </a:ext>
            </a:extLst>
          </p:cNvPr>
          <p:cNvSpPr txBox="1"/>
          <p:nvPr/>
        </p:nvSpPr>
        <p:spPr>
          <a:xfrm>
            <a:off x="2166986" y="4603806"/>
            <a:ext cx="2223136" cy="769441"/>
          </a:xfrm>
          <a:prstGeom prst="rect">
            <a:avLst/>
          </a:prstGeom>
          <a:noFill/>
        </p:spPr>
        <p:txBody>
          <a:bodyPr wrap="square" rtlCol="0">
            <a:spAutoFit/>
          </a:bodyPr>
          <a:lstStyle/>
          <a:p>
            <a:pPr algn="ctr"/>
            <a:r>
              <a:rPr lang="en-GB" sz="2200" b="1" dirty="0">
                <a:solidFill>
                  <a:schemeClr val="bg1"/>
                </a:solidFill>
                <a:latin typeface="Twinkl" pitchFamily="2" charset="0"/>
              </a:rPr>
              <a:t>Back to Main Categories</a:t>
            </a:r>
          </a:p>
        </p:txBody>
      </p:sp>
      <p:sp>
        <p:nvSpPr>
          <p:cNvPr id="14" name="Rectangle 13">
            <a:extLst>
              <a:ext uri="{FF2B5EF4-FFF2-40B4-BE49-F238E27FC236}">
                <a16:creationId xmlns:a16="http://schemas.microsoft.com/office/drawing/2014/main" id="{B46BB4C6-98AD-4164-B8C6-E5ACF96C5492}"/>
              </a:ext>
            </a:extLst>
          </p:cNvPr>
          <p:cNvSpPr/>
          <p:nvPr/>
        </p:nvSpPr>
        <p:spPr>
          <a:xfrm>
            <a:off x="4797099" y="4372695"/>
            <a:ext cx="2242755" cy="1200329"/>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A68F5131-CBAD-4BA2-8163-BE4CE929EA36}"/>
              </a:ext>
            </a:extLst>
          </p:cNvPr>
          <p:cNvSpPr txBox="1"/>
          <p:nvPr/>
        </p:nvSpPr>
        <p:spPr>
          <a:xfrm>
            <a:off x="4782346" y="4434529"/>
            <a:ext cx="2272257" cy="1107996"/>
          </a:xfrm>
          <a:prstGeom prst="rect">
            <a:avLst/>
          </a:prstGeom>
          <a:noFill/>
        </p:spPr>
        <p:txBody>
          <a:bodyPr wrap="square" rtlCol="0">
            <a:spAutoFit/>
          </a:bodyPr>
          <a:lstStyle/>
          <a:p>
            <a:pPr algn="ctr"/>
            <a:r>
              <a:rPr lang="en-GB" sz="2200" b="1" dirty="0">
                <a:solidFill>
                  <a:schemeClr val="bg1"/>
                </a:solidFill>
                <a:latin typeface="Twinkl" pitchFamily="2" charset="0"/>
              </a:rPr>
              <a:t>Continue to 20-Minute Tales Challenges</a:t>
            </a:r>
          </a:p>
        </p:txBody>
      </p:sp>
      <p:sp>
        <p:nvSpPr>
          <p:cNvPr id="17" name="Rectangle 16">
            <a:hlinkClick r:id="rId2" action="ppaction://hlinksldjump"/>
            <a:extLst>
              <a:ext uri="{FF2B5EF4-FFF2-40B4-BE49-F238E27FC236}">
                <a16:creationId xmlns:a16="http://schemas.microsoft.com/office/drawing/2014/main" id="{CE818908-EAC0-4669-BB32-F785AEDAFC2D}"/>
              </a:ext>
            </a:extLst>
          </p:cNvPr>
          <p:cNvSpPr/>
          <p:nvPr/>
        </p:nvSpPr>
        <p:spPr>
          <a:xfrm>
            <a:off x="2211082" y="4373532"/>
            <a:ext cx="2150573" cy="11689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hlinkClick r:id="rId3" action="ppaction://hlinksldjump"/>
            <a:extLst>
              <a:ext uri="{FF2B5EF4-FFF2-40B4-BE49-F238E27FC236}">
                <a16:creationId xmlns:a16="http://schemas.microsoft.com/office/drawing/2014/main" id="{244A11FB-789B-4762-A916-CC320F68FBB8}"/>
              </a:ext>
            </a:extLst>
          </p:cNvPr>
          <p:cNvSpPr/>
          <p:nvPr/>
        </p:nvSpPr>
        <p:spPr>
          <a:xfrm>
            <a:off x="4796062" y="4373531"/>
            <a:ext cx="2258541" cy="1168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TextBox 19">
            <a:extLst>
              <a:ext uri="{FF2B5EF4-FFF2-40B4-BE49-F238E27FC236}">
                <a16:creationId xmlns:a16="http://schemas.microsoft.com/office/drawing/2014/main" id="{CBC5F353-A856-419C-A74F-91DED856F0D1}"/>
              </a:ext>
            </a:extLst>
          </p:cNvPr>
          <p:cNvSpPr txBox="1"/>
          <p:nvPr/>
        </p:nvSpPr>
        <p:spPr>
          <a:xfrm>
            <a:off x="3950743" y="3551289"/>
            <a:ext cx="2449810" cy="400110"/>
          </a:xfrm>
          <a:prstGeom prst="rect">
            <a:avLst/>
          </a:prstGeom>
          <a:noFill/>
        </p:spPr>
        <p:txBody>
          <a:bodyPr wrap="square" rtlCol="0">
            <a:spAutoFit/>
          </a:bodyPr>
          <a:lstStyle/>
          <a:p>
            <a:r>
              <a:rPr lang="en-GB" sz="2000" b="1" dirty="0">
                <a:latin typeface="Twinkl" pitchFamily="2" charset="0"/>
              </a:rPr>
              <a:t>Have fun!</a:t>
            </a:r>
          </a:p>
        </p:txBody>
      </p:sp>
    </p:spTree>
    <p:extLst>
      <p:ext uri="{BB962C8B-B14F-4D97-AF65-F5344CB8AC3E}">
        <p14:creationId xmlns:p14="http://schemas.microsoft.com/office/powerpoint/2010/main" val="2050072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F9B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281037" y="754888"/>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20-Minute Tales</a:t>
            </a:r>
          </a:p>
        </p:txBody>
      </p:sp>
      <p:sp>
        <p:nvSpPr>
          <p:cNvPr id="13" name="Rectangle 12">
            <a:extLst>
              <a:ext uri="{FF2B5EF4-FFF2-40B4-BE49-F238E27FC236}">
                <a16:creationId xmlns:a16="http://schemas.microsoft.com/office/drawing/2014/main" id="{B9B1EDF5-BC70-40B6-8F5D-58FFE9E734FD}"/>
              </a:ext>
            </a:extLst>
          </p:cNvPr>
          <p:cNvSpPr/>
          <p:nvPr/>
        </p:nvSpPr>
        <p:spPr>
          <a:xfrm>
            <a:off x="655136" y="1566273"/>
            <a:ext cx="7782424" cy="1616541"/>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2" name="TextBox 11">
            <a:extLst>
              <a:ext uri="{FF2B5EF4-FFF2-40B4-BE49-F238E27FC236}">
                <a16:creationId xmlns:a16="http://schemas.microsoft.com/office/drawing/2014/main" id="{8A193873-736B-4D47-AF3E-7FBADB78E394}"/>
              </a:ext>
            </a:extLst>
          </p:cNvPr>
          <p:cNvSpPr txBox="1"/>
          <p:nvPr/>
        </p:nvSpPr>
        <p:spPr>
          <a:xfrm>
            <a:off x="680788" y="1603948"/>
            <a:ext cx="7782423" cy="1754326"/>
          </a:xfrm>
          <a:prstGeom prst="rect">
            <a:avLst/>
          </a:prstGeom>
          <a:noFill/>
        </p:spPr>
        <p:txBody>
          <a:bodyPr wrap="square" rtlCol="0">
            <a:spAutoFit/>
          </a:bodyPr>
          <a:lstStyle/>
          <a:p>
            <a:r>
              <a:rPr lang="en-US" sz="1800" dirty="0">
                <a:latin typeface="Twinkl" pitchFamily="2" charset="0"/>
              </a:rPr>
              <a:t>One night, you’re told about a secret scrap metal yard. This magical place is full of charged batteries and pieces of metal in every shape and size that you could possibly imagine. Using the contents of the yard, you can make any moving metal object that you like. In this tale, your job is to help people who are in dangerous situations by using one of your creations. </a:t>
            </a:r>
            <a:endParaRPr lang="en-GB" sz="1800" dirty="0">
              <a:latin typeface="Twinkl" pitchFamily="2" charset="0"/>
            </a:endParaRPr>
          </a:p>
          <a:p>
            <a:endParaRPr lang="en-GB" dirty="0"/>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655136" y="3292093"/>
            <a:ext cx="3614270" cy="2027649"/>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737979" y="3309157"/>
            <a:ext cx="3674316"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r>
              <a:rPr lang="en-GB" dirty="0">
                <a:solidFill>
                  <a:schemeClr val="bg1"/>
                </a:solidFill>
                <a:latin typeface="Twinkl" pitchFamily="2" charset="0"/>
              </a:rPr>
              <a:t>.</a:t>
            </a:r>
          </a:p>
          <a:p>
            <a:pPr marL="0" indent="0">
              <a:buNone/>
            </a:pPr>
            <a:endParaRPr lang="en-GB" sz="1800" dirty="0">
              <a:latin typeface="Twinkl" pitchFamily="2" charset="0"/>
            </a:endParaRPr>
          </a:p>
        </p:txBody>
      </p:sp>
      <p:sp>
        <p:nvSpPr>
          <p:cNvPr id="25" name="Rectangle 24">
            <a:extLst>
              <a:ext uri="{FF2B5EF4-FFF2-40B4-BE49-F238E27FC236}">
                <a16:creationId xmlns:a16="http://schemas.microsoft.com/office/drawing/2014/main" id="{D74F66B9-3761-42D4-AD81-0CCA18064FA5}"/>
              </a:ext>
            </a:extLst>
          </p:cNvPr>
          <p:cNvSpPr/>
          <p:nvPr/>
        </p:nvSpPr>
        <p:spPr>
          <a:xfrm>
            <a:off x="2558420" y="5480661"/>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5D9ECF5-175E-4D1F-BA56-B5330B289905}"/>
              </a:ext>
            </a:extLst>
          </p:cNvPr>
          <p:cNvSpPr txBox="1"/>
          <p:nvPr/>
        </p:nvSpPr>
        <p:spPr>
          <a:xfrm>
            <a:off x="2432114" y="5555428"/>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29" name="Rectangle 28">
            <a:hlinkClick r:id="rId2"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5932719" y="839091"/>
            <a:ext cx="523344" cy="50675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617938" y="839091"/>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268915" y="848363"/>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7953187" y="848363"/>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011504" y="798631"/>
            <a:ext cx="296427" cy="584775"/>
          </a:xfrm>
          <a:prstGeom prst="rect">
            <a:avLst/>
          </a:prstGeom>
          <a:noFill/>
        </p:spPr>
        <p:txBody>
          <a:bodyPr wrap="square" rtlCol="0">
            <a:spAutoFit/>
          </a:bodyPr>
          <a:lstStyle/>
          <a:p>
            <a:r>
              <a:rPr lang="en-GB" sz="3200" b="1" dirty="0">
                <a:solidFill>
                  <a:srgbClr val="C00000"/>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699913" y="791602"/>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336743"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008617"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46" name="Rectangle 45">
            <a:hlinkClick r:id="rId3" action="ppaction://hlinksldjump"/>
            <a:extLst>
              <a:ext uri="{FF2B5EF4-FFF2-40B4-BE49-F238E27FC236}">
                <a16:creationId xmlns:a16="http://schemas.microsoft.com/office/drawing/2014/main" id="{10EE6A79-4B02-4231-91C6-A5DEEE7C3EC4}"/>
              </a:ext>
            </a:extLst>
          </p:cNvPr>
          <p:cNvSpPr/>
          <p:nvPr/>
        </p:nvSpPr>
        <p:spPr>
          <a:xfrm>
            <a:off x="2570526" y="5471064"/>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A pile of dirt&#10;&#10;Description automatically generated">
            <a:extLst>
              <a:ext uri="{FF2B5EF4-FFF2-40B4-BE49-F238E27FC236}">
                <a16:creationId xmlns:a16="http://schemas.microsoft.com/office/drawing/2014/main" id="{126D1045-99E1-4B64-9993-AC93E230883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933026" y="3279302"/>
            <a:ext cx="3189267" cy="2986093"/>
          </a:xfrm>
          <a:prstGeom prst="rect">
            <a:avLst/>
          </a:prstGeom>
        </p:spPr>
      </p:pic>
      <p:sp>
        <p:nvSpPr>
          <p:cNvPr id="44" name="Rectangle 43">
            <a:extLst>
              <a:ext uri="{FF2B5EF4-FFF2-40B4-BE49-F238E27FC236}">
                <a16:creationId xmlns:a16="http://schemas.microsoft.com/office/drawing/2014/main" id="{8E840B50-1597-4B1D-9133-A601E0EC5EF3}"/>
              </a:ext>
            </a:extLst>
          </p:cNvPr>
          <p:cNvSpPr/>
          <p:nvPr/>
        </p:nvSpPr>
        <p:spPr>
          <a:xfrm>
            <a:off x="4920921" y="3292757"/>
            <a:ext cx="3201372" cy="2957371"/>
          </a:xfrm>
          <a:prstGeom prst="rect">
            <a:avLst/>
          </a:prstGeom>
          <a:no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6203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nature, dark, sitting, standing&#10;&#10;Description automatically generated">
            <a:extLst>
              <a:ext uri="{FF2B5EF4-FFF2-40B4-BE49-F238E27FC236}">
                <a16:creationId xmlns:a16="http://schemas.microsoft.com/office/drawing/2014/main" id="{3C68A5AB-DB8A-405A-8E9D-F3051132A07C}"/>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766" t="8361" b="32240"/>
          <a:stretch/>
        </p:blipFill>
        <p:spPr>
          <a:xfrm>
            <a:off x="4670675" y="2991476"/>
            <a:ext cx="3707554" cy="3273919"/>
          </a:xfrm>
          <a:prstGeom prst="rect">
            <a:avLst/>
          </a:prstGeom>
        </p:spPr>
      </p:pic>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F9B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281037" y="754888"/>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20-Minute Tales</a:t>
            </a:r>
          </a:p>
        </p:txBody>
      </p:sp>
      <p:sp>
        <p:nvSpPr>
          <p:cNvPr id="13" name="Rectangle 12">
            <a:extLst>
              <a:ext uri="{FF2B5EF4-FFF2-40B4-BE49-F238E27FC236}">
                <a16:creationId xmlns:a16="http://schemas.microsoft.com/office/drawing/2014/main" id="{B9B1EDF5-BC70-40B6-8F5D-58FFE9E734FD}"/>
              </a:ext>
            </a:extLst>
          </p:cNvPr>
          <p:cNvSpPr/>
          <p:nvPr/>
        </p:nvSpPr>
        <p:spPr>
          <a:xfrm>
            <a:off x="706439" y="1588834"/>
            <a:ext cx="7679185" cy="1263155"/>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2" name="TextBox 11">
            <a:extLst>
              <a:ext uri="{FF2B5EF4-FFF2-40B4-BE49-F238E27FC236}">
                <a16:creationId xmlns:a16="http://schemas.microsoft.com/office/drawing/2014/main" id="{8A193873-736B-4D47-AF3E-7FBADB78E394}"/>
              </a:ext>
            </a:extLst>
          </p:cNvPr>
          <p:cNvSpPr txBox="1"/>
          <p:nvPr/>
        </p:nvSpPr>
        <p:spPr>
          <a:xfrm>
            <a:off x="787401" y="1624890"/>
            <a:ext cx="7598223" cy="1477328"/>
          </a:xfrm>
          <a:prstGeom prst="rect">
            <a:avLst/>
          </a:prstGeom>
          <a:noFill/>
        </p:spPr>
        <p:txBody>
          <a:bodyPr wrap="square" rtlCol="0">
            <a:spAutoFit/>
          </a:bodyPr>
          <a:lstStyle/>
          <a:p>
            <a:r>
              <a:rPr lang="en-US" sz="1800" dirty="0">
                <a:latin typeface="Twinkl" pitchFamily="2" charset="0"/>
              </a:rPr>
              <a:t>You’re lost in a cave and the batteries in your torch are getting low on charge. Strange, echoing sounds fill the air. There are four tunnels to choose from. How do you get out of the cave and what do you encounter along the way? </a:t>
            </a:r>
          </a:p>
          <a:p>
            <a:endParaRPr lang="en-GB" dirty="0"/>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706439" y="2979870"/>
            <a:ext cx="3766860" cy="2306657"/>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809246" y="3070537"/>
            <a:ext cx="3622038" cy="2031325"/>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endParaRPr lang="en-GB" dirty="0"/>
          </a:p>
        </p:txBody>
      </p:sp>
      <p:sp>
        <p:nvSpPr>
          <p:cNvPr id="25" name="Rectangle 24">
            <a:extLst>
              <a:ext uri="{FF2B5EF4-FFF2-40B4-BE49-F238E27FC236}">
                <a16:creationId xmlns:a16="http://schemas.microsoft.com/office/drawing/2014/main" id="{D74F66B9-3761-42D4-AD81-0CCA18064FA5}"/>
              </a:ext>
            </a:extLst>
          </p:cNvPr>
          <p:cNvSpPr/>
          <p:nvPr/>
        </p:nvSpPr>
        <p:spPr>
          <a:xfrm>
            <a:off x="2764468" y="5469528"/>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5D9ECF5-175E-4D1F-BA56-B5330B289905}"/>
              </a:ext>
            </a:extLst>
          </p:cNvPr>
          <p:cNvSpPr txBox="1"/>
          <p:nvPr/>
        </p:nvSpPr>
        <p:spPr>
          <a:xfrm>
            <a:off x="2638162"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29" name="Rectangle 28">
            <a:hlinkClick r:id="rId3"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5932719"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617938" y="839091"/>
            <a:ext cx="523344" cy="50675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268915" y="848363"/>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7953187" y="848363"/>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011504" y="798631"/>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699913" y="791602"/>
            <a:ext cx="296427" cy="584775"/>
          </a:xfrm>
          <a:prstGeom prst="rect">
            <a:avLst/>
          </a:prstGeom>
          <a:noFill/>
        </p:spPr>
        <p:txBody>
          <a:bodyPr wrap="square" rtlCol="0">
            <a:spAutoFit/>
          </a:bodyPr>
          <a:lstStyle/>
          <a:p>
            <a:r>
              <a:rPr lang="en-GB" sz="3200" b="1" dirty="0">
                <a:solidFill>
                  <a:srgbClr val="C00000"/>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336743"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017947"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6" name="Rectangle 5">
            <a:extLst>
              <a:ext uri="{FF2B5EF4-FFF2-40B4-BE49-F238E27FC236}">
                <a16:creationId xmlns:a16="http://schemas.microsoft.com/office/drawing/2014/main" id="{50F342EB-8E50-4CB3-9BEB-119A4CD8A28B}"/>
              </a:ext>
            </a:extLst>
          </p:cNvPr>
          <p:cNvSpPr/>
          <p:nvPr/>
        </p:nvSpPr>
        <p:spPr>
          <a:xfrm>
            <a:off x="4712689" y="2991476"/>
            <a:ext cx="3672935" cy="3273919"/>
          </a:xfrm>
          <a:prstGeom prst="rect">
            <a:avLst/>
          </a:prstGeom>
          <a:no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4" action="ppaction://hlinksldjump"/>
            <a:extLst>
              <a:ext uri="{FF2B5EF4-FFF2-40B4-BE49-F238E27FC236}">
                <a16:creationId xmlns:a16="http://schemas.microsoft.com/office/drawing/2014/main" id="{166607C8-B224-4A55-B9BF-A882079A9E34}"/>
              </a:ext>
            </a:extLst>
          </p:cNvPr>
          <p:cNvSpPr/>
          <p:nvPr/>
        </p:nvSpPr>
        <p:spPr>
          <a:xfrm>
            <a:off x="2757921"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2747685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7577" y="728664"/>
            <a:ext cx="8258176" cy="727604"/>
          </a:xfrm>
          <a:prstGeom prst="rect">
            <a:avLst/>
          </a:prstGeom>
          <a:solidFill>
            <a:srgbClr val="F9B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281037" y="754888"/>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20-Minute Tales</a:t>
            </a:r>
          </a:p>
        </p:txBody>
      </p:sp>
      <p:sp>
        <p:nvSpPr>
          <p:cNvPr id="13" name="Rectangle 12">
            <a:extLst>
              <a:ext uri="{FF2B5EF4-FFF2-40B4-BE49-F238E27FC236}">
                <a16:creationId xmlns:a16="http://schemas.microsoft.com/office/drawing/2014/main" id="{B9B1EDF5-BC70-40B6-8F5D-58FFE9E734FD}"/>
              </a:ext>
            </a:extLst>
          </p:cNvPr>
          <p:cNvSpPr/>
          <p:nvPr/>
        </p:nvSpPr>
        <p:spPr>
          <a:xfrm>
            <a:off x="706439" y="1588835"/>
            <a:ext cx="7679185" cy="1037402"/>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2" name="TextBox 11">
            <a:extLst>
              <a:ext uri="{FF2B5EF4-FFF2-40B4-BE49-F238E27FC236}">
                <a16:creationId xmlns:a16="http://schemas.microsoft.com/office/drawing/2014/main" id="{8A193873-736B-4D47-AF3E-7FBADB78E394}"/>
              </a:ext>
            </a:extLst>
          </p:cNvPr>
          <p:cNvSpPr txBox="1"/>
          <p:nvPr/>
        </p:nvSpPr>
        <p:spPr>
          <a:xfrm>
            <a:off x="787401" y="1624890"/>
            <a:ext cx="7598223" cy="1200329"/>
          </a:xfrm>
          <a:prstGeom prst="rect">
            <a:avLst/>
          </a:prstGeom>
          <a:noFill/>
        </p:spPr>
        <p:txBody>
          <a:bodyPr wrap="square" rtlCol="0">
            <a:spAutoFit/>
          </a:bodyPr>
          <a:lstStyle/>
          <a:p>
            <a:r>
              <a:rPr lang="en-US" sz="1800" dirty="0">
                <a:latin typeface="Twinkl" pitchFamily="2" charset="0"/>
              </a:rPr>
              <a:t>You’re on a hot-air balloon ride. The controls are broken and this makes the balloon keep rising. What do you see? How do you feel? How do you solve the problem and get back to the ground safely?</a:t>
            </a:r>
            <a:endParaRPr lang="en-GB" sz="1800" dirty="0">
              <a:latin typeface="Twinkl" pitchFamily="2" charset="0"/>
            </a:endParaRPr>
          </a:p>
          <a:p>
            <a:endParaRPr lang="en-GB" dirty="0"/>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706438" y="2839391"/>
            <a:ext cx="3609106" cy="2400827"/>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25" name="Rectangle 24">
            <a:extLst>
              <a:ext uri="{FF2B5EF4-FFF2-40B4-BE49-F238E27FC236}">
                <a16:creationId xmlns:a16="http://schemas.microsoft.com/office/drawing/2014/main" id="{D74F66B9-3761-42D4-AD81-0CCA18064FA5}"/>
              </a:ext>
            </a:extLst>
          </p:cNvPr>
          <p:cNvSpPr/>
          <p:nvPr/>
        </p:nvSpPr>
        <p:spPr>
          <a:xfrm>
            <a:off x="2616664" y="5469528"/>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5D9ECF5-175E-4D1F-BA56-B5330B289905}"/>
              </a:ext>
            </a:extLst>
          </p:cNvPr>
          <p:cNvSpPr txBox="1"/>
          <p:nvPr/>
        </p:nvSpPr>
        <p:spPr>
          <a:xfrm>
            <a:off x="2490358"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29" name="Rectangle 28">
            <a:hlinkClick r:id="rId2"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5932719"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617938" y="839091"/>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268915" y="848363"/>
            <a:ext cx="523344" cy="50675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7953187" y="848363"/>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011504" y="798631"/>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695248" y="791602"/>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336743" y="806396"/>
            <a:ext cx="296427" cy="584775"/>
          </a:xfrm>
          <a:prstGeom prst="rect">
            <a:avLst/>
          </a:prstGeom>
          <a:noFill/>
        </p:spPr>
        <p:txBody>
          <a:bodyPr wrap="square" rtlCol="0">
            <a:spAutoFit/>
          </a:bodyPr>
          <a:lstStyle/>
          <a:p>
            <a:r>
              <a:rPr lang="en-GB" sz="3200" b="1" dirty="0">
                <a:solidFill>
                  <a:srgbClr val="C00000"/>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013282"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2" name="Rectangle 1">
            <a:hlinkClick r:id="rId3" action="ppaction://hlinksldjump"/>
            <a:extLst>
              <a:ext uri="{FF2B5EF4-FFF2-40B4-BE49-F238E27FC236}">
                <a16:creationId xmlns:a16="http://schemas.microsoft.com/office/drawing/2014/main" id="{3B033041-C238-4FF1-B154-D16BC48C4B8D}"/>
              </a:ext>
            </a:extLst>
          </p:cNvPr>
          <p:cNvSpPr/>
          <p:nvPr/>
        </p:nvSpPr>
        <p:spPr>
          <a:xfrm>
            <a:off x="2616664" y="5453372"/>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a:hlinkClick r:id="rId2" action="ppaction://hlinksldjump"/>
            <a:extLst>
              <a:ext uri="{FF2B5EF4-FFF2-40B4-BE49-F238E27FC236}">
                <a16:creationId xmlns:a16="http://schemas.microsoft.com/office/drawing/2014/main" id="{AB121F11-F891-4F08-A172-2BDF2F21406E}"/>
              </a:ext>
            </a:extLst>
          </p:cNvPr>
          <p:cNvSpPr/>
          <p:nvPr/>
        </p:nvSpPr>
        <p:spPr>
          <a:xfrm>
            <a:off x="694752"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TextBox 34">
            <a:extLst>
              <a:ext uri="{FF2B5EF4-FFF2-40B4-BE49-F238E27FC236}">
                <a16:creationId xmlns:a16="http://schemas.microsoft.com/office/drawing/2014/main" id="{D8C95A4B-533E-40CE-9641-D3715CE573D4}"/>
              </a:ext>
            </a:extLst>
          </p:cNvPr>
          <p:cNvSpPr txBox="1"/>
          <p:nvPr/>
        </p:nvSpPr>
        <p:spPr>
          <a:xfrm>
            <a:off x="814025" y="3011358"/>
            <a:ext cx="3352665" cy="2031325"/>
          </a:xfrm>
          <a:prstGeom prst="rect">
            <a:avLst/>
          </a:prstGeom>
          <a:noFill/>
        </p:spPr>
        <p:txBody>
          <a:bodyPr wrap="square">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p:txBody>
      </p:sp>
      <p:pic>
        <p:nvPicPr>
          <p:cNvPr id="9" name="Picture 8" descr="A picture containing outdoor, kite, flying, sunset&#10;&#10;Description automatically generated">
            <a:extLst>
              <a:ext uri="{FF2B5EF4-FFF2-40B4-BE49-F238E27FC236}">
                <a16:creationId xmlns:a16="http://schemas.microsoft.com/office/drawing/2014/main" id="{067CFF7B-30F6-4538-9954-D41768C7444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142675" y="2825220"/>
            <a:ext cx="2732284" cy="3452740"/>
          </a:xfrm>
          <a:prstGeom prst="rect">
            <a:avLst/>
          </a:prstGeom>
        </p:spPr>
      </p:pic>
      <p:sp>
        <p:nvSpPr>
          <p:cNvPr id="11" name="Rectangle 10">
            <a:extLst>
              <a:ext uri="{FF2B5EF4-FFF2-40B4-BE49-F238E27FC236}">
                <a16:creationId xmlns:a16="http://schemas.microsoft.com/office/drawing/2014/main" id="{F1282E8F-FAD9-43D0-BD36-6FAAB05F7A1A}"/>
              </a:ext>
            </a:extLst>
          </p:cNvPr>
          <p:cNvSpPr/>
          <p:nvPr/>
        </p:nvSpPr>
        <p:spPr>
          <a:xfrm>
            <a:off x="5130987" y="2825220"/>
            <a:ext cx="2743972" cy="3452740"/>
          </a:xfrm>
          <a:prstGeom prst="rect">
            <a:avLst/>
          </a:prstGeom>
          <a:no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87434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lion looking at the camera&#10;&#10;Description automatically generated">
            <a:extLst>
              <a:ext uri="{FF2B5EF4-FFF2-40B4-BE49-F238E27FC236}">
                <a16:creationId xmlns:a16="http://schemas.microsoft.com/office/drawing/2014/main" id="{A735B4A1-8B6D-4CF2-86D5-C5FA4F63D133}"/>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t="7817"/>
          <a:stretch/>
        </p:blipFill>
        <p:spPr>
          <a:xfrm>
            <a:off x="4651137" y="2991475"/>
            <a:ext cx="3734487" cy="2295052"/>
          </a:xfrm>
          <a:prstGeom prst="rect">
            <a:avLst/>
          </a:prstGeom>
        </p:spPr>
      </p:pic>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F9B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281037" y="754888"/>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20-Minute Tales</a:t>
            </a:r>
          </a:p>
        </p:txBody>
      </p:sp>
      <p:sp>
        <p:nvSpPr>
          <p:cNvPr id="13" name="Rectangle 12">
            <a:extLst>
              <a:ext uri="{FF2B5EF4-FFF2-40B4-BE49-F238E27FC236}">
                <a16:creationId xmlns:a16="http://schemas.microsoft.com/office/drawing/2014/main" id="{B9B1EDF5-BC70-40B6-8F5D-58FFE9E734FD}"/>
              </a:ext>
            </a:extLst>
          </p:cNvPr>
          <p:cNvSpPr/>
          <p:nvPr/>
        </p:nvSpPr>
        <p:spPr>
          <a:xfrm>
            <a:off x="706439" y="1588835"/>
            <a:ext cx="7679185" cy="988462"/>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0" i="0" dirty="0">
              <a:solidFill>
                <a:srgbClr val="222222"/>
              </a:solidFill>
              <a:effectLst/>
              <a:latin typeface="Twinkl" pitchFamily="2" charset="0"/>
            </a:endParaRPr>
          </a:p>
          <a:p>
            <a:r>
              <a:rPr lang="en-US" sz="1800" b="0" i="0" dirty="0">
                <a:solidFill>
                  <a:srgbClr val="222222"/>
                </a:solidFill>
                <a:effectLst/>
                <a:latin typeface="Twinkl" pitchFamily="2" charset="0"/>
              </a:rPr>
              <a:t>As you walk down a lane in the </a:t>
            </a:r>
            <a:r>
              <a:rPr lang="en-US" sz="1800" b="0" i="0" dirty="0" err="1">
                <a:solidFill>
                  <a:srgbClr val="222222"/>
                </a:solidFill>
                <a:effectLst/>
                <a:latin typeface="Twinkl" pitchFamily="2" charset="0"/>
              </a:rPr>
              <a:t>centre</a:t>
            </a:r>
            <a:r>
              <a:rPr lang="en-US" sz="1800" b="0" i="0" dirty="0">
                <a:solidFill>
                  <a:srgbClr val="222222"/>
                </a:solidFill>
                <a:effectLst/>
                <a:latin typeface="Twinkl" pitchFamily="2" charset="0"/>
              </a:rPr>
              <a:t> of town, you find a friendly </a:t>
            </a:r>
            <a:r>
              <a:rPr lang="en-US" sz="1800" dirty="0">
                <a:solidFill>
                  <a:srgbClr val="222222"/>
                </a:solidFill>
                <a:latin typeface="Twinkl" pitchFamily="2" charset="0"/>
              </a:rPr>
              <a:t>lion hiding behind some bushes. You have no idea where the lion has come from.</a:t>
            </a:r>
            <a:r>
              <a:rPr lang="en-US" sz="1800" b="0" i="0" dirty="0">
                <a:solidFill>
                  <a:srgbClr val="222222"/>
                </a:solidFill>
                <a:effectLst/>
                <a:latin typeface="Twinkl" pitchFamily="2" charset="0"/>
              </a:rPr>
              <a:t> What do you do?</a:t>
            </a:r>
            <a:endParaRPr lang="en-GB" sz="3200" dirty="0">
              <a:latin typeface="Twinkl" pitchFamily="2" charset="0"/>
            </a:endParaRPr>
          </a:p>
          <a:p>
            <a:pPr marL="342900" indent="-342900">
              <a:buFont typeface="Arial" panose="020B0604020202020204" pitchFamily="34" charset="0"/>
              <a:buChar char="•"/>
            </a:pPr>
            <a:endParaRPr lang="en-GB" sz="1800" dirty="0">
              <a:latin typeface="Twinkl" pitchFamily="2" charset="0"/>
            </a:endParaRPr>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706439" y="2979870"/>
            <a:ext cx="3766860" cy="2306657"/>
          </a:xfrm>
          <a:prstGeom prst="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809246" y="3070537"/>
            <a:ext cx="3622038"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a:p>
            <a:pPr marL="0" indent="0">
              <a:buNone/>
            </a:pPr>
            <a:endParaRPr lang="en-GB" dirty="0"/>
          </a:p>
        </p:txBody>
      </p:sp>
      <p:sp>
        <p:nvSpPr>
          <p:cNvPr id="29" name="Rectangle 28">
            <a:hlinkClick r:id="rId3"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5932719"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617938"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268915" y="848363"/>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7953187" y="848363"/>
            <a:ext cx="523344" cy="50675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011504" y="798631"/>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690583" y="791602"/>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336743"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008617" y="806396"/>
            <a:ext cx="296427" cy="584775"/>
          </a:xfrm>
          <a:prstGeom prst="rect">
            <a:avLst/>
          </a:prstGeom>
          <a:noFill/>
        </p:spPr>
        <p:txBody>
          <a:bodyPr wrap="square" rtlCol="0">
            <a:spAutoFit/>
          </a:bodyPr>
          <a:lstStyle/>
          <a:p>
            <a:r>
              <a:rPr lang="en-GB" sz="3200" b="1" dirty="0">
                <a:solidFill>
                  <a:srgbClr val="C00000"/>
                </a:solidFill>
                <a:latin typeface="Twinkl" pitchFamily="2" charset="0"/>
              </a:rPr>
              <a:t>4</a:t>
            </a:r>
          </a:p>
        </p:txBody>
      </p:sp>
      <p:sp>
        <p:nvSpPr>
          <p:cNvPr id="6" name="Rectangle 5">
            <a:extLst>
              <a:ext uri="{FF2B5EF4-FFF2-40B4-BE49-F238E27FC236}">
                <a16:creationId xmlns:a16="http://schemas.microsoft.com/office/drawing/2014/main" id="{50F342EB-8E50-4CB3-9BEB-119A4CD8A28B}"/>
              </a:ext>
            </a:extLst>
          </p:cNvPr>
          <p:cNvSpPr/>
          <p:nvPr/>
        </p:nvSpPr>
        <p:spPr>
          <a:xfrm>
            <a:off x="4665324" y="2991476"/>
            <a:ext cx="3714921" cy="2295051"/>
          </a:xfrm>
          <a:prstGeom prst="rect">
            <a:avLst/>
          </a:prstGeom>
          <a:no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63471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3"/>
            <a:ext cx="8258176" cy="885825"/>
          </a:xfrm>
          <a:prstGeom prst="rect">
            <a:avLst/>
          </a:prstGeom>
          <a:solidFill>
            <a:srgbClr val="00649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1621654" y="848409"/>
            <a:ext cx="6165691" cy="646331"/>
          </a:xfrm>
          <a:prstGeom prst="rect">
            <a:avLst/>
          </a:prstGeom>
          <a:noFill/>
        </p:spPr>
        <p:txBody>
          <a:bodyPr wrap="square" rtlCol="0">
            <a:spAutoFit/>
          </a:bodyPr>
          <a:lstStyle/>
          <a:p>
            <a:pPr algn="ctr"/>
            <a:r>
              <a:rPr lang="en-GB" sz="3600" b="1" dirty="0">
                <a:solidFill>
                  <a:schemeClr val="bg1"/>
                </a:solidFill>
                <a:latin typeface="Twinkl" pitchFamily="2" charset="0"/>
              </a:rPr>
              <a:t>In Fewer Than 200 Words</a:t>
            </a:r>
          </a:p>
        </p:txBody>
      </p:sp>
      <p:sp>
        <p:nvSpPr>
          <p:cNvPr id="6" name="Rectangle 5">
            <a:extLst>
              <a:ext uri="{FF2B5EF4-FFF2-40B4-BE49-F238E27FC236}">
                <a16:creationId xmlns:a16="http://schemas.microsoft.com/office/drawing/2014/main" id="{55652238-63B8-4E6F-8BEA-7DAAC1B462DA}"/>
              </a:ext>
            </a:extLst>
          </p:cNvPr>
          <p:cNvSpPr/>
          <p:nvPr/>
        </p:nvSpPr>
        <p:spPr>
          <a:xfrm>
            <a:off x="1647877" y="2402045"/>
            <a:ext cx="6087850" cy="1372786"/>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BB424FA-19A0-49E5-99C8-D653CF9EA55D}"/>
              </a:ext>
            </a:extLst>
          </p:cNvPr>
          <p:cNvSpPr txBox="1"/>
          <p:nvPr/>
        </p:nvSpPr>
        <p:spPr>
          <a:xfrm>
            <a:off x="1691885" y="2499684"/>
            <a:ext cx="6043842" cy="923330"/>
          </a:xfrm>
          <a:prstGeom prst="rect">
            <a:avLst/>
          </a:prstGeom>
          <a:noFill/>
        </p:spPr>
        <p:txBody>
          <a:bodyPr wrap="square" rtlCol="0">
            <a:spAutoFit/>
          </a:bodyPr>
          <a:lstStyle/>
          <a:p>
            <a:r>
              <a:rPr lang="en-GB" sz="1800" dirty="0">
                <a:latin typeface="Twinkl" pitchFamily="2" charset="0"/>
              </a:rPr>
              <a:t>Your challenge is to write a text to meet the brief using no more than 200 words.</a:t>
            </a:r>
          </a:p>
          <a:p>
            <a:endParaRPr lang="en-GB" dirty="0"/>
          </a:p>
        </p:txBody>
      </p:sp>
      <p:sp>
        <p:nvSpPr>
          <p:cNvPr id="10" name="Rectangle 9">
            <a:extLst>
              <a:ext uri="{FF2B5EF4-FFF2-40B4-BE49-F238E27FC236}">
                <a16:creationId xmlns:a16="http://schemas.microsoft.com/office/drawing/2014/main" id="{E712F7DA-13BD-42CA-AB9E-D3C0C5971F6D}"/>
              </a:ext>
            </a:extLst>
          </p:cNvPr>
          <p:cNvSpPr/>
          <p:nvPr/>
        </p:nvSpPr>
        <p:spPr>
          <a:xfrm>
            <a:off x="2180703" y="4372696"/>
            <a:ext cx="2195703" cy="1200328"/>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CCE744D1-E0B9-442D-A1C8-48871EE81966}"/>
              </a:ext>
            </a:extLst>
          </p:cNvPr>
          <p:cNvSpPr txBox="1"/>
          <p:nvPr/>
        </p:nvSpPr>
        <p:spPr>
          <a:xfrm>
            <a:off x="2166986" y="4603806"/>
            <a:ext cx="2223136" cy="769441"/>
          </a:xfrm>
          <a:prstGeom prst="rect">
            <a:avLst/>
          </a:prstGeom>
          <a:noFill/>
        </p:spPr>
        <p:txBody>
          <a:bodyPr wrap="square" rtlCol="0">
            <a:spAutoFit/>
          </a:bodyPr>
          <a:lstStyle/>
          <a:p>
            <a:pPr algn="ctr"/>
            <a:r>
              <a:rPr lang="en-GB" sz="2200" b="1" dirty="0">
                <a:solidFill>
                  <a:schemeClr val="bg1"/>
                </a:solidFill>
                <a:latin typeface="Twinkl" pitchFamily="2" charset="0"/>
              </a:rPr>
              <a:t>Back to Main Categories</a:t>
            </a:r>
          </a:p>
        </p:txBody>
      </p:sp>
      <p:sp>
        <p:nvSpPr>
          <p:cNvPr id="14" name="Rectangle 13">
            <a:extLst>
              <a:ext uri="{FF2B5EF4-FFF2-40B4-BE49-F238E27FC236}">
                <a16:creationId xmlns:a16="http://schemas.microsoft.com/office/drawing/2014/main" id="{B46BB4C6-98AD-4164-B8C6-E5ACF96C5492}"/>
              </a:ext>
            </a:extLst>
          </p:cNvPr>
          <p:cNvSpPr/>
          <p:nvPr/>
        </p:nvSpPr>
        <p:spPr>
          <a:xfrm>
            <a:off x="4797099" y="4372695"/>
            <a:ext cx="2242755" cy="1200329"/>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A68F5131-CBAD-4BA2-8163-BE4CE929EA36}"/>
              </a:ext>
            </a:extLst>
          </p:cNvPr>
          <p:cNvSpPr txBox="1"/>
          <p:nvPr/>
        </p:nvSpPr>
        <p:spPr>
          <a:xfrm>
            <a:off x="4753880" y="4580029"/>
            <a:ext cx="2272257" cy="769441"/>
          </a:xfrm>
          <a:prstGeom prst="rect">
            <a:avLst/>
          </a:prstGeom>
          <a:noFill/>
        </p:spPr>
        <p:txBody>
          <a:bodyPr wrap="square" rtlCol="0">
            <a:spAutoFit/>
          </a:bodyPr>
          <a:lstStyle/>
          <a:p>
            <a:pPr algn="ctr"/>
            <a:r>
              <a:rPr lang="en-GB" sz="2200" b="1" dirty="0">
                <a:solidFill>
                  <a:schemeClr val="bg1"/>
                </a:solidFill>
                <a:latin typeface="Twinkl" pitchFamily="2" charset="0"/>
              </a:rPr>
              <a:t>Continue to Challenges</a:t>
            </a:r>
          </a:p>
        </p:txBody>
      </p:sp>
      <p:sp>
        <p:nvSpPr>
          <p:cNvPr id="17" name="Rectangle 16">
            <a:hlinkClick r:id="rId2" action="ppaction://hlinksldjump"/>
            <a:extLst>
              <a:ext uri="{FF2B5EF4-FFF2-40B4-BE49-F238E27FC236}">
                <a16:creationId xmlns:a16="http://schemas.microsoft.com/office/drawing/2014/main" id="{CE818908-EAC0-4669-BB32-F785AEDAFC2D}"/>
              </a:ext>
            </a:extLst>
          </p:cNvPr>
          <p:cNvSpPr/>
          <p:nvPr/>
        </p:nvSpPr>
        <p:spPr>
          <a:xfrm>
            <a:off x="2211082" y="4373532"/>
            <a:ext cx="2150573" cy="11689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hlinkClick r:id="rId3" action="ppaction://hlinksldjump"/>
            <a:extLst>
              <a:ext uri="{FF2B5EF4-FFF2-40B4-BE49-F238E27FC236}">
                <a16:creationId xmlns:a16="http://schemas.microsoft.com/office/drawing/2014/main" id="{244A11FB-789B-4762-A916-CC320F68FBB8}"/>
              </a:ext>
            </a:extLst>
          </p:cNvPr>
          <p:cNvSpPr/>
          <p:nvPr/>
        </p:nvSpPr>
        <p:spPr>
          <a:xfrm>
            <a:off x="4825566" y="4398005"/>
            <a:ext cx="2258541" cy="1168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TextBox 19">
            <a:extLst>
              <a:ext uri="{FF2B5EF4-FFF2-40B4-BE49-F238E27FC236}">
                <a16:creationId xmlns:a16="http://schemas.microsoft.com/office/drawing/2014/main" id="{CBC5F353-A856-419C-A74F-91DED856F0D1}"/>
              </a:ext>
            </a:extLst>
          </p:cNvPr>
          <p:cNvSpPr txBox="1"/>
          <p:nvPr/>
        </p:nvSpPr>
        <p:spPr>
          <a:xfrm>
            <a:off x="3920312" y="3284793"/>
            <a:ext cx="2449810" cy="400110"/>
          </a:xfrm>
          <a:prstGeom prst="rect">
            <a:avLst/>
          </a:prstGeom>
          <a:noFill/>
        </p:spPr>
        <p:txBody>
          <a:bodyPr wrap="square" rtlCol="0">
            <a:spAutoFit/>
          </a:bodyPr>
          <a:lstStyle/>
          <a:p>
            <a:r>
              <a:rPr lang="en-GB" sz="2000" b="1" dirty="0">
                <a:latin typeface="Twinkl" pitchFamily="2" charset="0"/>
              </a:rPr>
              <a:t>Have fun!</a:t>
            </a:r>
          </a:p>
        </p:txBody>
      </p:sp>
    </p:spTree>
    <p:extLst>
      <p:ext uri="{BB962C8B-B14F-4D97-AF65-F5344CB8AC3E}">
        <p14:creationId xmlns:p14="http://schemas.microsoft.com/office/powerpoint/2010/main" val="1631022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00649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496596" y="745359"/>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In Fewer Than 200 Words</a:t>
            </a:r>
          </a:p>
        </p:txBody>
      </p:sp>
      <p:sp>
        <p:nvSpPr>
          <p:cNvPr id="13" name="Rectangle 12">
            <a:extLst>
              <a:ext uri="{FF2B5EF4-FFF2-40B4-BE49-F238E27FC236}">
                <a16:creationId xmlns:a16="http://schemas.microsoft.com/office/drawing/2014/main" id="{B9B1EDF5-BC70-40B6-8F5D-58FFE9E734FD}"/>
              </a:ext>
            </a:extLst>
          </p:cNvPr>
          <p:cNvSpPr/>
          <p:nvPr/>
        </p:nvSpPr>
        <p:spPr>
          <a:xfrm>
            <a:off x="706439" y="1588834"/>
            <a:ext cx="7679185" cy="975265"/>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2" name="TextBox 11">
            <a:extLst>
              <a:ext uri="{FF2B5EF4-FFF2-40B4-BE49-F238E27FC236}">
                <a16:creationId xmlns:a16="http://schemas.microsoft.com/office/drawing/2014/main" id="{8A193873-736B-4D47-AF3E-7FBADB78E394}"/>
              </a:ext>
            </a:extLst>
          </p:cNvPr>
          <p:cNvSpPr txBox="1"/>
          <p:nvPr/>
        </p:nvSpPr>
        <p:spPr>
          <a:xfrm>
            <a:off x="787402" y="1624890"/>
            <a:ext cx="7401168" cy="1200329"/>
          </a:xfrm>
          <a:prstGeom prst="rect">
            <a:avLst/>
          </a:prstGeom>
          <a:noFill/>
          <a:ln>
            <a:noFill/>
          </a:ln>
        </p:spPr>
        <p:txBody>
          <a:bodyPr wrap="square" rtlCol="0">
            <a:spAutoFit/>
          </a:bodyPr>
          <a:lstStyle/>
          <a:p>
            <a:r>
              <a:rPr lang="en-GB" sz="1800" dirty="0">
                <a:solidFill>
                  <a:srgbClr val="222222"/>
                </a:solidFill>
                <a:latin typeface="Twinkl" pitchFamily="2" charset="0"/>
              </a:rPr>
              <a:t>A</a:t>
            </a:r>
            <a:r>
              <a:rPr lang="en-US" sz="1800" b="0" i="0" dirty="0">
                <a:solidFill>
                  <a:srgbClr val="222222"/>
                </a:solidFill>
                <a:effectLst/>
                <a:latin typeface="Twinkl" pitchFamily="2" charset="0"/>
              </a:rPr>
              <a:t>n alien has just arrived on Earth for the first time. It has </a:t>
            </a:r>
            <a:r>
              <a:rPr lang="en-US" sz="1800" dirty="0">
                <a:solidFill>
                  <a:srgbClr val="222222"/>
                </a:solidFill>
                <a:latin typeface="Twinkl" pitchFamily="2" charset="0"/>
              </a:rPr>
              <a:t>never seen a polar bear before. </a:t>
            </a:r>
            <a:r>
              <a:rPr lang="en-US" sz="1800" b="0" i="0" dirty="0">
                <a:solidFill>
                  <a:srgbClr val="222222"/>
                </a:solidFill>
                <a:effectLst/>
                <a:latin typeface="Twinkl" pitchFamily="2" charset="0"/>
              </a:rPr>
              <a:t>Describe everything that you can about this animal to them.</a:t>
            </a:r>
            <a:endParaRPr lang="en-GB" sz="2400" b="1" dirty="0">
              <a:latin typeface="Twinkl" pitchFamily="2" charset="0"/>
            </a:endParaRPr>
          </a:p>
          <a:p>
            <a:endParaRPr lang="en-GB" dirty="0"/>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696444" y="2758992"/>
            <a:ext cx="3617897" cy="2308325"/>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763373" y="2859609"/>
            <a:ext cx="3704928"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a:p>
            <a:endParaRPr lang="en-GB" dirty="0"/>
          </a:p>
        </p:txBody>
      </p:sp>
      <p:sp>
        <p:nvSpPr>
          <p:cNvPr id="25" name="Rectangle 24">
            <a:extLst>
              <a:ext uri="{FF2B5EF4-FFF2-40B4-BE49-F238E27FC236}">
                <a16:creationId xmlns:a16="http://schemas.microsoft.com/office/drawing/2014/main" id="{D74F66B9-3761-42D4-AD81-0CCA18064FA5}"/>
              </a:ext>
            </a:extLst>
          </p:cNvPr>
          <p:cNvSpPr/>
          <p:nvPr/>
        </p:nvSpPr>
        <p:spPr>
          <a:xfrm>
            <a:off x="2615461" y="5476102"/>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5D9ECF5-175E-4D1F-BA56-B5330B289905}"/>
              </a:ext>
            </a:extLst>
          </p:cNvPr>
          <p:cNvSpPr txBox="1"/>
          <p:nvPr/>
        </p:nvSpPr>
        <p:spPr>
          <a:xfrm>
            <a:off x="2489155" y="5550869"/>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29" name="Rectangle 28">
            <a:hlinkClick r:id="rId2"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6257839" y="844167"/>
            <a:ext cx="499933" cy="501673"/>
          </a:xfrm>
          <a:prstGeom prst="ellipse">
            <a:avLst/>
          </a:prstGeom>
          <a:no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877018" y="844167"/>
            <a:ext cx="499933" cy="501673"/>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482275" y="853439"/>
            <a:ext cx="499933" cy="501673"/>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8100507" y="853439"/>
            <a:ext cx="499933" cy="501673"/>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336624" y="804490"/>
            <a:ext cx="283167" cy="584775"/>
          </a:xfrm>
          <a:prstGeom prst="rect">
            <a:avLst/>
          </a:prstGeom>
          <a:noFill/>
        </p:spPr>
        <p:txBody>
          <a:bodyPr wrap="square" rtlCol="0">
            <a:spAutoFit/>
          </a:bodyPr>
          <a:lstStyle/>
          <a:p>
            <a:r>
              <a:rPr lang="en-GB" sz="3200" b="1" dirty="0">
                <a:solidFill>
                  <a:srgbClr val="FFC000"/>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944583" y="797461"/>
            <a:ext cx="28316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550103" y="812255"/>
            <a:ext cx="28316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155937" y="812255"/>
            <a:ext cx="28316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46" name="Rectangle 45">
            <a:hlinkClick r:id="rId3" action="ppaction://hlinksldjump"/>
            <a:extLst>
              <a:ext uri="{FF2B5EF4-FFF2-40B4-BE49-F238E27FC236}">
                <a16:creationId xmlns:a16="http://schemas.microsoft.com/office/drawing/2014/main" id="{10EE6A79-4B02-4231-91C6-A5DEEE7C3EC4}"/>
              </a:ext>
            </a:extLst>
          </p:cNvPr>
          <p:cNvSpPr/>
          <p:nvPr/>
        </p:nvSpPr>
        <p:spPr>
          <a:xfrm>
            <a:off x="2623053" y="5476102"/>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A polar bear standing on top of a rock&#10;&#10;Description automatically generated">
            <a:extLst>
              <a:ext uri="{FF2B5EF4-FFF2-40B4-BE49-F238E27FC236}">
                <a16:creationId xmlns:a16="http://schemas.microsoft.com/office/drawing/2014/main" id="{2197C36F-D49A-489B-BDE6-13910E146B0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793093" y="2764630"/>
            <a:ext cx="3557380" cy="2857021"/>
          </a:xfrm>
          <a:prstGeom prst="rect">
            <a:avLst/>
          </a:prstGeom>
        </p:spPr>
      </p:pic>
      <p:sp>
        <p:nvSpPr>
          <p:cNvPr id="44" name="Rectangle 43">
            <a:extLst>
              <a:ext uri="{FF2B5EF4-FFF2-40B4-BE49-F238E27FC236}">
                <a16:creationId xmlns:a16="http://schemas.microsoft.com/office/drawing/2014/main" id="{8E840B50-1597-4B1D-9133-A601E0EC5EF3}"/>
              </a:ext>
            </a:extLst>
          </p:cNvPr>
          <p:cNvSpPr/>
          <p:nvPr/>
        </p:nvSpPr>
        <p:spPr>
          <a:xfrm>
            <a:off x="4783727" y="2758992"/>
            <a:ext cx="3557380" cy="2853154"/>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9334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00649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496596" y="745359"/>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In Fewer Than 200 Words</a:t>
            </a:r>
          </a:p>
        </p:txBody>
      </p:sp>
      <p:sp>
        <p:nvSpPr>
          <p:cNvPr id="13" name="Rectangle 12">
            <a:extLst>
              <a:ext uri="{FF2B5EF4-FFF2-40B4-BE49-F238E27FC236}">
                <a16:creationId xmlns:a16="http://schemas.microsoft.com/office/drawing/2014/main" id="{B9B1EDF5-BC70-40B6-8F5D-58FFE9E734FD}"/>
              </a:ext>
            </a:extLst>
          </p:cNvPr>
          <p:cNvSpPr/>
          <p:nvPr/>
        </p:nvSpPr>
        <p:spPr>
          <a:xfrm>
            <a:off x="706439" y="1588835"/>
            <a:ext cx="7679185" cy="1002877"/>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2" name="TextBox 11">
            <a:extLst>
              <a:ext uri="{FF2B5EF4-FFF2-40B4-BE49-F238E27FC236}">
                <a16:creationId xmlns:a16="http://schemas.microsoft.com/office/drawing/2014/main" id="{8A193873-736B-4D47-AF3E-7FBADB78E394}"/>
              </a:ext>
            </a:extLst>
          </p:cNvPr>
          <p:cNvSpPr txBox="1"/>
          <p:nvPr/>
        </p:nvSpPr>
        <p:spPr>
          <a:xfrm>
            <a:off x="787401" y="1624890"/>
            <a:ext cx="7598223" cy="1200329"/>
          </a:xfrm>
          <a:prstGeom prst="rect">
            <a:avLst/>
          </a:prstGeom>
          <a:noFill/>
          <a:ln>
            <a:noFill/>
          </a:ln>
        </p:spPr>
        <p:txBody>
          <a:bodyPr wrap="square" rtlCol="0">
            <a:spAutoFit/>
          </a:bodyPr>
          <a:lstStyle/>
          <a:p>
            <a:r>
              <a:rPr lang="en-US" sz="1800" b="0" i="0" dirty="0">
                <a:solidFill>
                  <a:srgbClr val="222222"/>
                </a:solidFill>
                <a:effectLst/>
                <a:latin typeface="Twinkl" pitchFamily="2" charset="0"/>
              </a:rPr>
              <a:t>You are in a canoe that’s slowly leaking. </a:t>
            </a:r>
            <a:r>
              <a:rPr lang="en-US" sz="1800" dirty="0">
                <a:solidFill>
                  <a:srgbClr val="222222"/>
                </a:solidFill>
                <a:latin typeface="Twinkl" pitchFamily="2" charset="0"/>
              </a:rPr>
              <a:t>Although y</a:t>
            </a:r>
            <a:r>
              <a:rPr lang="en-US" sz="1800" b="0" i="0" dirty="0">
                <a:solidFill>
                  <a:srgbClr val="222222"/>
                </a:solidFill>
                <a:effectLst/>
                <a:latin typeface="Twinkl" pitchFamily="2" charset="0"/>
              </a:rPr>
              <a:t>ou can see the riverbank in the distance</a:t>
            </a:r>
            <a:r>
              <a:rPr lang="en-US" sz="1800" dirty="0">
                <a:solidFill>
                  <a:srgbClr val="222222"/>
                </a:solidFill>
                <a:latin typeface="Twinkl" pitchFamily="2" charset="0"/>
              </a:rPr>
              <a:t>, </a:t>
            </a:r>
            <a:r>
              <a:rPr lang="en-US" sz="1800" b="0" i="0" dirty="0">
                <a:solidFill>
                  <a:srgbClr val="222222"/>
                </a:solidFill>
                <a:effectLst/>
                <a:latin typeface="Twinkl" pitchFamily="2" charset="0"/>
              </a:rPr>
              <a:t>there’s also a huge crocodile lurking beneath the water! </a:t>
            </a:r>
            <a:r>
              <a:rPr lang="en-US" sz="1800" dirty="0">
                <a:solidFill>
                  <a:srgbClr val="222222"/>
                </a:solidFill>
                <a:latin typeface="Twinkl" pitchFamily="2" charset="0"/>
              </a:rPr>
              <a:t>What happens? How do you get to the riverbank safely?</a:t>
            </a:r>
            <a:endParaRPr lang="en-GB" sz="1800" dirty="0">
              <a:latin typeface="Twinkl" pitchFamily="2" charset="0"/>
            </a:endParaRPr>
          </a:p>
          <a:p>
            <a:endParaRPr lang="en-GB" dirty="0"/>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723047" y="2773893"/>
            <a:ext cx="3622038" cy="2495272"/>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795458" y="2861274"/>
            <a:ext cx="3535164"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a:p>
            <a:endParaRPr lang="en-GB" dirty="0"/>
          </a:p>
        </p:txBody>
      </p:sp>
      <p:sp>
        <p:nvSpPr>
          <p:cNvPr id="25" name="Rectangle 24">
            <a:extLst>
              <a:ext uri="{FF2B5EF4-FFF2-40B4-BE49-F238E27FC236}">
                <a16:creationId xmlns:a16="http://schemas.microsoft.com/office/drawing/2014/main" id="{D74F66B9-3761-42D4-AD81-0CCA18064FA5}"/>
              </a:ext>
            </a:extLst>
          </p:cNvPr>
          <p:cNvSpPr/>
          <p:nvPr/>
        </p:nvSpPr>
        <p:spPr>
          <a:xfrm>
            <a:off x="2644837" y="5464947"/>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5D9ECF5-175E-4D1F-BA56-B5330B289905}"/>
              </a:ext>
            </a:extLst>
          </p:cNvPr>
          <p:cNvSpPr txBox="1"/>
          <p:nvPr/>
        </p:nvSpPr>
        <p:spPr>
          <a:xfrm>
            <a:off x="2518531" y="5539714"/>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29" name="Rectangle 28">
            <a:hlinkClick r:id="rId2"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6257839" y="844167"/>
            <a:ext cx="499933" cy="501673"/>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877018" y="844167"/>
            <a:ext cx="499933" cy="501673"/>
          </a:xfrm>
          <a:prstGeom prst="ellipse">
            <a:avLst/>
          </a:prstGeom>
          <a:no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482275" y="853439"/>
            <a:ext cx="499933" cy="501673"/>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8100507" y="853439"/>
            <a:ext cx="499933" cy="501673"/>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336624" y="804490"/>
            <a:ext cx="283167" cy="584775"/>
          </a:xfrm>
          <a:prstGeom prst="rect">
            <a:avLst/>
          </a:prstGeom>
          <a:noFill/>
        </p:spPr>
        <p:txBody>
          <a:bodyPr wrap="square" rtlCol="0">
            <a:spAutoFit/>
          </a:bodyPr>
          <a:lstStyle/>
          <a:p>
            <a:r>
              <a:rPr lang="en-GB" sz="3200" b="1" dirty="0">
                <a:solidFill>
                  <a:schemeClr val="bg1"/>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939918" y="797461"/>
            <a:ext cx="283167" cy="584775"/>
          </a:xfrm>
          <a:prstGeom prst="rect">
            <a:avLst/>
          </a:prstGeom>
          <a:noFill/>
        </p:spPr>
        <p:txBody>
          <a:bodyPr wrap="square" rtlCol="0">
            <a:spAutoFit/>
          </a:bodyPr>
          <a:lstStyle/>
          <a:p>
            <a:r>
              <a:rPr lang="en-GB" sz="3200" b="1" dirty="0">
                <a:solidFill>
                  <a:srgbClr val="F9B000"/>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550103" y="812255"/>
            <a:ext cx="28316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141942" y="812255"/>
            <a:ext cx="28316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46" name="Rectangle 45">
            <a:hlinkClick r:id="rId3" action="ppaction://hlinksldjump"/>
            <a:extLst>
              <a:ext uri="{FF2B5EF4-FFF2-40B4-BE49-F238E27FC236}">
                <a16:creationId xmlns:a16="http://schemas.microsoft.com/office/drawing/2014/main" id="{10EE6A79-4B02-4231-91C6-A5DEEE7C3EC4}"/>
              </a:ext>
            </a:extLst>
          </p:cNvPr>
          <p:cNvSpPr/>
          <p:nvPr/>
        </p:nvSpPr>
        <p:spPr>
          <a:xfrm>
            <a:off x="2631742" y="5464945"/>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descr="A ship on the water&#10;&#10;Description automatically generated">
            <a:extLst>
              <a:ext uri="{FF2B5EF4-FFF2-40B4-BE49-F238E27FC236}">
                <a16:creationId xmlns:a16="http://schemas.microsoft.com/office/drawing/2014/main" id="{96910B96-A115-4CFF-A705-32BAE1B94FE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553102" y="2770124"/>
            <a:ext cx="3839753" cy="2551836"/>
          </a:xfrm>
          <a:prstGeom prst="rect">
            <a:avLst/>
          </a:prstGeom>
        </p:spPr>
      </p:pic>
      <p:sp>
        <p:nvSpPr>
          <p:cNvPr id="44" name="Rectangle 43">
            <a:extLst>
              <a:ext uri="{FF2B5EF4-FFF2-40B4-BE49-F238E27FC236}">
                <a16:creationId xmlns:a16="http://schemas.microsoft.com/office/drawing/2014/main" id="{8E840B50-1597-4B1D-9133-A601E0EC5EF3}"/>
              </a:ext>
            </a:extLst>
          </p:cNvPr>
          <p:cNvSpPr/>
          <p:nvPr/>
        </p:nvSpPr>
        <p:spPr>
          <a:xfrm>
            <a:off x="4551734" y="2770125"/>
            <a:ext cx="3830443" cy="2551836"/>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494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key, indoor, hanging, small&#10;&#10;Description automatically generated">
            <a:extLst>
              <a:ext uri="{FF2B5EF4-FFF2-40B4-BE49-F238E27FC236}">
                <a16:creationId xmlns:a16="http://schemas.microsoft.com/office/drawing/2014/main" id="{6DA1F113-C40A-43FA-9FCC-C579A1BC51EB}"/>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b="16254"/>
          <a:stretch/>
        </p:blipFill>
        <p:spPr>
          <a:xfrm rot="16200000">
            <a:off x="5081554" y="2088545"/>
            <a:ext cx="2881439" cy="3726701"/>
          </a:xfrm>
          <a:prstGeom prst="rect">
            <a:avLst/>
          </a:prstGeom>
        </p:spPr>
      </p:pic>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00649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496596" y="745359"/>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In Fewer Than 200 Words</a:t>
            </a:r>
          </a:p>
        </p:txBody>
      </p:sp>
      <p:sp>
        <p:nvSpPr>
          <p:cNvPr id="13" name="Rectangle 12">
            <a:extLst>
              <a:ext uri="{FF2B5EF4-FFF2-40B4-BE49-F238E27FC236}">
                <a16:creationId xmlns:a16="http://schemas.microsoft.com/office/drawing/2014/main" id="{B9B1EDF5-BC70-40B6-8F5D-58FFE9E734FD}"/>
              </a:ext>
            </a:extLst>
          </p:cNvPr>
          <p:cNvSpPr/>
          <p:nvPr/>
        </p:nvSpPr>
        <p:spPr>
          <a:xfrm>
            <a:off x="706439" y="1588835"/>
            <a:ext cx="7679185" cy="757151"/>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2" name="TextBox 11">
            <a:extLst>
              <a:ext uri="{FF2B5EF4-FFF2-40B4-BE49-F238E27FC236}">
                <a16:creationId xmlns:a16="http://schemas.microsoft.com/office/drawing/2014/main" id="{8A193873-736B-4D47-AF3E-7FBADB78E394}"/>
              </a:ext>
            </a:extLst>
          </p:cNvPr>
          <p:cNvSpPr txBox="1"/>
          <p:nvPr/>
        </p:nvSpPr>
        <p:spPr>
          <a:xfrm>
            <a:off x="787401" y="1669637"/>
            <a:ext cx="7598223" cy="923330"/>
          </a:xfrm>
          <a:prstGeom prst="rect">
            <a:avLst/>
          </a:prstGeom>
          <a:noFill/>
          <a:ln>
            <a:noFill/>
          </a:ln>
        </p:spPr>
        <p:txBody>
          <a:bodyPr wrap="square" rtlCol="0">
            <a:spAutoFit/>
          </a:bodyPr>
          <a:lstStyle/>
          <a:p>
            <a:r>
              <a:rPr lang="en-GB" sz="1800" dirty="0">
                <a:solidFill>
                  <a:srgbClr val="222222"/>
                </a:solidFill>
                <a:latin typeface="Twinkl" pitchFamily="2" charset="0"/>
              </a:rPr>
              <a:t>You find the key to a magical safe that grants you an unlimited amount of money for the day. Where would you go and what would you do?</a:t>
            </a:r>
            <a:endParaRPr lang="en-GB" sz="1800" dirty="0">
              <a:latin typeface="Twinkl" pitchFamily="2" charset="0"/>
            </a:endParaRPr>
          </a:p>
          <a:p>
            <a:endParaRPr lang="en-GB" dirty="0"/>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706439" y="2507384"/>
            <a:ext cx="3778640" cy="2308324"/>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758376" y="2592967"/>
            <a:ext cx="3778641"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a:p>
            <a:endParaRPr lang="en-GB" dirty="0"/>
          </a:p>
        </p:txBody>
      </p:sp>
      <p:sp>
        <p:nvSpPr>
          <p:cNvPr id="25" name="Rectangle 24">
            <a:extLst>
              <a:ext uri="{FF2B5EF4-FFF2-40B4-BE49-F238E27FC236}">
                <a16:creationId xmlns:a16="http://schemas.microsoft.com/office/drawing/2014/main" id="{D74F66B9-3761-42D4-AD81-0CCA18064FA5}"/>
              </a:ext>
            </a:extLst>
          </p:cNvPr>
          <p:cNvSpPr/>
          <p:nvPr/>
        </p:nvSpPr>
        <p:spPr>
          <a:xfrm>
            <a:off x="2724925" y="5451693"/>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D5D9ECF5-175E-4D1F-BA56-B5330B289905}"/>
              </a:ext>
            </a:extLst>
          </p:cNvPr>
          <p:cNvSpPr txBox="1"/>
          <p:nvPr/>
        </p:nvSpPr>
        <p:spPr>
          <a:xfrm>
            <a:off x="2598619" y="5526460"/>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29" name="Rectangle 28">
            <a:hlinkClick r:id="rId3"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6257839" y="844167"/>
            <a:ext cx="499933" cy="501673"/>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877018" y="844167"/>
            <a:ext cx="499933" cy="501673"/>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482275" y="853439"/>
            <a:ext cx="499933" cy="501673"/>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8100507" y="853439"/>
            <a:ext cx="499933" cy="501673"/>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336624" y="804490"/>
            <a:ext cx="283167" cy="584775"/>
          </a:xfrm>
          <a:prstGeom prst="rect">
            <a:avLst/>
          </a:prstGeom>
          <a:noFill/>
        </p:spPr>
        <p:txBody>
          <a:bodyPr wrap="square" rtlCol="0">
            <a:spAutoFit/>
          </a:bodyPr>
          <a:lstStyle/>
          <a:p>
            <a:r>
              <a:rPr lang="en-GB" sz="3200" b="1" dirty="0">
                <a:solidFill>
                  <a:schemeClr val="bg1"/>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939918" y="797461"/>
            <a:ext cx="283167" cy="584775"/>
          </a:xfrm>
          <a:prstGeom prst="rect">
            <a:avLst/>
          </a:prstGeom>
          <a:noFill/>
        </p:spPr>
        <p:txBody>
          <a:bodyPr wrap="square" rtlCol="0">
            <a:spAutoFit/>
          </a:bodyPr>
          <a:lstStyle/>
          <a:p>
            <a:r>
              <a:rPr lang="en-GB" sz="3200" b="1" dirty="0">
                <a:solidFill>
                  <a:schemeClr val="bg1"/>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550103" y="812255"/>
            <a:ext cx="283167" cy="584775"/>
          </a:xfrm>
          <a:prstGeom prst="rect">
            <a:avLst/>
          </a:prstGeom>
          <a:noFill/>
        </p:spPr>
        <p:txBody>
          <a:bodyPr wrap="square" rtlCol="0">
            <a:spAutoFit/>
          </a:bodyPr>
          <a:lstStyle/>
          <a:p>
            <a:r>
              <a:rPr lang="en-GB" sz="3200" b="1" dirty="0">
                <a:solidFill>
                  <a:srgbClr val="FFC000"/>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141942" y="812255"/>
            <a:ext cx="28316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44" name="Rectangle 43">
            <a:extLst>
              <a:ext uri="{FF2B5EF4-FFF2-40B4-BE49-F238E27FC236}">
                <a16:creationId xmlns:a16="http://schemas.microsoft.com/office/drawing/2014/main" id="{8E840B50-1597-4B1D-9133-A601E0EC5EF3}"/>
              </a:ext>
            </a:extLst>
          </p:cNvPr>
          <p:cNvSpPr/>
          <p:nvPr/>
        </p:nvSpPr>
        <p:spPr>
          <a:xfrm>
            <a:off x="4670703" y="2503614"/>
            <a:ext cx="3714921" cy="2881441"/>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hlinkClick r:id="rId4" action="ppaction://hlinksldjump"/>
            <a:extLst>
              <a:ext uri="{FF2B5EF4-FFF2-40B4-BE49-F238E27FC236}">
                <a16:creationId xmlns:a16="http://schemas.microsoft.com/office/drawing/2014/main" id="{10EE6A79-4B02-4231-91C6-A5DEEE7C3EC4}"/>
              </a:ext>
            </a:extLst>
          </p:cNvPr>
          <p:cNvSpPr/>
          <p:nvPr/>
        </p:nvSpPr>
        <p:spPr>
          <a:xfrm>
            <a:off x="2724924"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71439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00649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496596" y="745359"/>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In Fewer Than 200 Words</a:t>
            </a:r>
          </a:p>
        </p:txBody>
      </p:sp>
      <p:sp>
        <p:nvSpPr>
          <p:cNvPr id="13" name="Rectangle 12">
            <a:extLst>
              <a:ext uri="{FF2B5EF4-FFF2-40B4-BE49-F238E27FC236}">
                <a16:creationId xmlns:a16="http://schemas.microsoft.com/office/drawing/2014/main" id="{B9B1EDF5-BC70-40B6-8F5D-58FFE9E734FD}"/>
              </a:ext>
            </a:extLst>
          </p:cNvPr>
          <p:cNvSpPr/>
          <p:nvPr/>
        </p:nvSpPr>
        <p:spPr>
          <a:xfrm>
            <a:off x="706439" y="1588836"/>
            <a:ext cx="7679185" cy="778754"/>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2" name="TextBox 11">
            <a:extLst>
              <a:ext uri="{FF2B5EF4-FFF2-40B4-BE49-F238E27FC236}">
                <a16:creationId xmlns:a16="http://schemas.microsoft.com/office/drawing/2014/main" id="{8A193873-736B-4D47-AF3E-7FBADB78E394}"/>
              </a:ext>
            </a:extLst>
          </p:cNvPr>
          <p:cNvSpPr txBox="1"/>
          <p:nvPr/>
        </p:nvSpPr>
        <p:spPr>
          <a:xfrm>
            <a:off x="787401" y="1669637"/>
            <a:ext cx="7598223" cy="646331"/>
          </a:xfrm>
          <a:prstGeom prst="rect">
            <a:avLst/>
          </a:prstGeom>
          <a:noFill/>
          <a:ln>
            <a:noFill/>
          </a:ln>
        </p:spPr>
        <p:txBody>
          <a:bodyPr wrap="square" rtlCol="0">
            <a:spAutoFit/>
          </a:bodyPr>
          <a:lstStyle/>
          <a:p>
            <a:r>
              <a:rPr lang="en-GB" sz="1800">
                <a:latin typeface="Twinkl" pitchFamily="2" charset="0"/>
              </a:rPr>
              <a:t>You discover a time machine in an old, neglected science lab. Which period of history do you visit? Describe what you see and do.</a:t>
            </a:r>
            <a:endParaRPr lang="en-GB" dirty="0"/>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694658" y="2500158"/>
            <a:ext cx="3684302" cy="2253550"/>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731679" y="2592967"/>
            <a:ext cx="4881721"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a:p>
            <a:endParaRPr lang="en-GB" dirty="0"/>
          </a:p>
        </p:txBody>
      </p:sp>
      <p:sp>
        <p:nvSpPr>
          <p:cNvPr id="29" name="Rectangle 28">
            <a:hlinkClick r:id="rId2"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6257839" y="844167"/>
            <a:ext cx="499933" cy="501673"/>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877018" y="844167"/>
            <a:ext cx="499933" cy="501673"/>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482275" y="853439"/>
            <a:ext cx="499933" cy="501673"/>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8100507" y="853439"/>
            <a:ext cx="499933" cy="501673"/>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336624" y="804490"/>
            <a:ext cx="283167" cy="584775"/>
          </a:xfrm>
          <a:prstGeom prst="rect">
            <a:avLst/>
          </a:prstGeom>
          <a:noFill/>
        </p:spPr>
        <p:txBody>
          <a:bodyPr wrap="square" rtlCol="0">
            <a:spAutoFit/>
          </a:bodyPr>
          <a:lstStyle/>
          <a:p>
            <a:r>
              <a:rPr lang="en-GB" sz="3200" b="1" dirty="0">
                <a:solidFill>
                  <a:schemeClr val="bg1"/>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939918" y="797461"/>
            <a:ext cx="283167" cy="584775"/>
          </a:xfrm>
          <a:prstGeom prst="rect">
            <a:avLst/>
          </a:prstGeom>
          <a:noFill/>
        </p:spPr>
        <p:txBody>
          <a:bodyPr wrap="square" rtlCol="0">
            <a:spAutoFit/>
          </a:bodyPr>
          <a:lstStyle/>
          <a:p>
            <a:r>
              <a:rPr lang="en-GB" sz="3200" b="1" dirty="0">
                <a:solidFill>
                  <a:schemeClr val="bg1"/>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550103" y="812255"/>
            <a:ext cx="283167" cy="584775"/>
          </a:xfrm>
          <a:prstGeom prst="rect">
            <a:avLst/>
          </a:prstGeom>
          <a:noFill/>
        </p:spPr>
        <p:txBody>
          <a:bodyPr wrap="square" rtlCol="0">
            <a:spAutoFit/>
          </a:bodyPr>
          <a:lstStyle/>
          <a:p>
            <a:r>
              <a:rPr lang="en-GB" sz="3200" b="1" dirty="0">
                <a:solidFill>
                  <a:schemeClr val="bg1"/>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141942" y="812255"/>
            <a:ext cx="283167" cy="584775"/>
          </a:xfrm>
          <a:prstGeom prst="rect">
            <a:avLst/>
          </a:prstGeom>
          <a:noFill/>
        </p:spPr>
        <p:txBody>
          <a:bodyPr wrap="square" rtlCol="0">
            <a:spAutoFit/>
          </a:bodyPr>
          <a:lstStyle/>
          <a:p>
            <a:r>
              <a:rPr lang="en-GB" sz="3200" b="1" dirty="0">
                <a:solidFill>
                  <a:schemeClr val="accent4"/>
                </a:solidFill>
                <a:latin typeface="Twinkl" pitchFamily="2" charset="0"/>
              </a:rPr>
              <a:t>4</a:t>
            </a:r>
          </a:p>
        </p:txBody>
      </p:sp>
      <p:pic>
        <p:nvPicPr>
          <p:cNvPr id="4" name="Picture 3" descr="A picture containing engine&#10;&#10;Description automatically generated">
            <a:extLst>
              <a:ext uri="{FF2B5EF4-FFF2-40B4-BE49-F238E27FC236}">
                <a16:creationId xmlns:a16="http://schemas.microsoft.com/office/drawing/2014/main" id="{2E9803F7-8E04-4F4D-BABB-94F838A2F7D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546031" y="2500158"/>
            <a:ext cx="3840321" cy="2654222"/>
          </a:xfrm>
          <a:prstGeom prst="rect">
            <a:avLst/>
          </a:prstGeom>
        </p:spPr>
      </p:pic>
      <p:sp>
        <p:nvSpPr>
          <p:cNvPr id="8" name="Rectangle 7">
            <a:extLst>
              <a:ext uri="{FF2B5EF4-FFF2-40B4-BE49-F238E27FC236}">
                <a16:creationId xmlns:a16="http://schemas.microsoft.com/office/drawing/2014/main" id="{C499B76B-DED4-4B19-A2F3-738BE6E3E8D5}"/>
              </a:ext>
            </a:extLst>
          </p:cNvPr>
          <p:cNvSpPr/>
          <p:nvPr/>
        </p:nvSpPr>
        <p:spPr>
          <a:xfrm>
            <a:off x="4568604" y="2500159"/>
            <a:ext cx="3817020" cy="2654222"/>
          </a:xfrm>
          <a:prstGeom prst="rect">
            <a:avLst/>
          </a:prstGeom>
          <a:no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75380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3"/>
            <a:ext cx="8258176" cy="885825"/>
          </a:xfrm>
          <a:prstGeom prst="rect">
            <a:avLst/>
          </a:prstGeom>
          <a:solidFill>
            <a:srgbClr val="7868A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1621654" y="848409"/>
            <a:ext cx="6165691" cy="646331"/>
          </a:xfrm>
          <a:prstGeom prst="rect">
            <a:avLst/>
          </a:prstGeom>
          <a:noFill/>
        </p:spPr>
        <p:txBody>
          <a:bodyPr wrap="square" rtlCol="0">
            <a:spAutoFit/>
          </a:bodyPr>
          <a:lstStyle/>
          <a:p>
            <a:pPr algn="ctr"/>
            <a:r>
              <a:rPr lang="en-GB" sz="3600" b="1" dirty="0">
                <a:solidFill>
                  <a:schemeClr val="bg1"/>
                </a:solidFill>
                <a:latin typeface="Twinkl" pitchFamily="2" charset="0"/>
              </a:rPr>
              <a:t>Imagine a World…</a:t>
            </a:r>
          </a:p>
        </p:txBody>
      </p:sp>
      <p:sp>
        <p:nvSpPr>
          <p:cNvPr id="6" name="Rectangle 5">
            <a:extLst>
              <a:ext uri="{FF2B5EF4-FFF2-40B4-BE49-F238E27FC236}">
                <a16:creationId xmlns:a16="http://schemas.microsoft.com/office/drawing/2014/main" id="{55652238-63B8-4E6F-8BEA-7DAAC1B462DA}"/>
              </a:ext>
            </a:extLst>
          </p:cNvPr>
          <p:cNvSpPr/>
          <p:nvPr/>
        </p:nvSpPr>
        <p:spPr>
          <a:xfrm>
            <a:off x="1287684" y="2399377"/>
            <a:ext cx="6499661" cy="1530808"/>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3BB424FA-19A0-49E5-99C8-D653CF9EA55D}"/>
              </a:ext>
            </a:extLst>
          </p:cNvPr>
          <p:cNvSpPr txBox="1"/>
          <p:nvPr/>
        </p:nvSpPr>
        <p:spPr>
          <a:xfrm>
            <a:off x="1393518" y="2491188"/>
            <a:ext cx="6356964" cy="1200329"/>
          </a:xfrm>
          <a:prstGeom prst="rect">
            <a:avLst/>
          </a:prstGeom>
          <a:noFill/>
        </p:spPr>
        <p:txBody>
          <a:bodyPr wrap="square" rtlCol="0">
            <a:spAutoFit/>
          </a:bodyPr>
          <a:lstStyle/>
          <a:p>
            <a:r>
              <a:rPr lang="en-GB" sz="1800" dirty="0">
                <a:latin typeface="Twinkl" pitchFamily="2" charset="0"/>
              </a:rPr>
              <a:t>Your challenge is to create an exciting piece of writing about our world. However, instead of the normal life that you are used to, you are faced with a range of different problems.</a:t>
            </a:r>
          </a:p>
          <a:p>
            <a:endParaRPr lang="en-GB" dirty="0"/>
          </a:p>
        </p:txBody>
      </p:sp>
      <p:sp>
        <p:nvSpPr>
          <p:cNvPr id="10" name="Rectangle 9">
            <a:extLst>
              <a:ext uri="{FF2B5EF4-FFF2-40B4-BE49-F238E27FC236}">
                <a16:creationId xmlns:a16="http://schemas.microsoft.com/office/drawing/2014/main" id="{E712F7DA-13BD-42CA-AB9E-D3C0C5971F6D}"/>
              </a:ext>
            </a:extLst>
          </p:cNvPr>
          <p:cNvSpPr/>
          <p:nvPr/>
        </p:nvSpPr>
        <p:spPr>
          <a:xfrm>
            <a:off x="2180703" y="4372696"/>
            <a:ext cx="2195703" cy="1200328"/>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CCE744D1-E0B9-442D-A1C8-48871EE81966}"/>
              </a:ext>
            </a:extLst>
          </p:cNvPr>
          <p:cNvSpPr txBox="1"/>
          <p:nvPr/>
        </p:nvSpPr>
        <p:spPr>
          <a:xfrm>
            <a:off x="2166986" y="4603806"/>
            <a:ext cx="2223136" cy="769441"/>
          </a:xfrm>
          <a:prstGeom prst="rect">
            <a:avLst/>
          </a:prstGeom>
          <a:noFill/>
        </p:spPr>
        <p:txBody>
          <a:bodyPr wrap="square" rtlCol="0">
            <a:spAutoFit/>
          </a:bodyPr>
          <a:lstStyle/>
          <a:p>
            <a:pPr algn="ctr"/>
            <a:r>
              <a:rPr lang="en-GB" sz="2200" b="1" dirty="0">
                <a:solidFill>
                  <a:schemeClr val="bg1"/>
                </a:solidFill>
                <a:latin typeface="Twinkl" pitchFamily="2" charset="0"/>
              </a:rPr>
              <a:t>Back to Main Categories</a:t>
            </a:r>
          </a:p>
        </p:txBody>
      </p:sp>
      <p:sp>
        <p:nvSpPr>
          <p:cNvPr id="14" name="Rectangle 13">
            <a:extLst>
              <a:ext uri="{FF2B5EF4-FFF2-40B4-BE49-F238E27FC236}">
                <a16:creationId xmlns:a16="http://schemas.microsoft.com/office/drawing/2014/main" id="{B46BB4C6-98AD-4164-B8C6-E5ACF96C5492}"/>
              </a:ext>
            </a:extLst>
          </p:cNvPr>
          <p:cNvSpPr/>
          <p:nvPr/>
        </p:nvSpPr>
        <p:spPr>
          <a:xfrm>
            <a:off x="4797099" y="4372695"/>
            <a:ext cx="2242755" cy="1200329"/>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A68F5131-CBAD-4BA2-8163-BE4CE929EA36}"/>
              </a:ext>
            </a:extLst>
          </p:cNvPr>
          <p:cNvSpPr txBox="1"/>
          <p:nvPr/>
        </p:nvSpPr>
        <p:spPr>
          <a:xfrm>
            <a:off x="4753880" y="4580029"/>
            <a:ext cx="2272257" cy="769441"/>
          </a:xfrm>
          <a:prstGeom prst="rect">
            <a:avLst/>
          </a:prstGeom>
          <a:noFill/>
        </p:spPr>
        <p:txBody>
          <a:bodyPr wrap="square" rtlCol="0">
            <a:spAutoFit/>
          </a:bodyPr>
          <a:lstStyle/>
          <a:p>
            <a:pPr algn="ctr"/>
            <a:r>
              <a:rPr lang="en-GB" sz="2200" b="1" dirty="0">
                <a:solidFill>
                  <a:schemeClr val="bg1"/>
                </a:solidFill>
                <a:latin typeface="Twinkl" pitchFamily="2" charset="0"/>
              </a:rPr>
              <a:t>Continue to Challenges</a:t>
            </a:r>
          </a:p>
        </p:txBody>
      </p:sp>
      <p:sp>
        <p:nvSpPr>
          <p:cNvPr id="17" name="Rectangle 16">
            <a:hlinkClick r:id="rId2" action="ppaction://hlinksldjump"/>
            <a:extLst>
              <a:ext uri="{FF2B5EF4-FFF2-40B4-BE49-F238E27FC236}">
                <a16:creationId xmlns:a16="http://schemas.microsoft.com/office/drawing/2014/main" id="{CE818908-EAC0-4669-BB32-F785AEDAFC2D}"/>
              </a:ext>
            </a:extLst>
          </p:cNvPr>
          <p:cNvSpPr/>
          <p:nvPr/>
        </p:nvSpPr>
        <p:spPr>
          <a:xfrm>
            <a:off x="2211082" y="4373532"/>
            <a:ext cx="2150573" cy="11689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a:hlinkClick r:id="rId3" action="ppaction://hlinksldjump"/>
            <a:extLst>
              <a:ext uri="{FF2B5EF4-FFF2-40B4-BE49-F238E27FC236}">
                <a16:creationId xmlns:a16="http://schemas.microsoft.com/office/drawing/2014/main" id="{244A11FB-789B-4762-A916-CC320F68FBB8}"/>
              </a:ext>
            </a:extLst>
          </p:cNvPr>
          <p:cNvSpPr/>
          <p:nvPr/>
        </p:nvSpPr>
        <p:spPr>
          <a:xfrm>
            <a:off x="4797099" y="4405382"/>
            <a:ext cx="2258541" cy="1168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TextBox 19">
            <a:extLst>
              <a:ext uri="{FF2B5EF4-FFF2-40B4-BE49-F238E27FC236}">
                <a16:creationId xmlns:a16="http://schemas.microsoft.com/office/drawing/2014/main" id="{CBC5F353-A856-419C-A74F-91DED856F0D1}"/>
              </a:ext>
            </a:extLst>
          </p:cNvPr>
          <p:cNvSpPr txBox="1"/>
          <p:nvPr/>
        </p:nvSpPr>
        <p:spPr>
          <a:xfrm>
            <a:off x="3924977" y="3481927"/>
            <a:ext cx="2449810" cy="400110"/>
          </a:xfrm>
          <a:prstGeom prst="rect">
            <a:avLst/>
          </a:prstGeom>
          <a:noFill/>
        </p:spPr>
        <p:txBody>
          <a:bodyPr wrap="square" rtlCol="0">
            <a:spAutoFit/>
          </a:bodyPr>
          <a:lstStyle/>
          <a:p>
            <a:r>
              <a:rPr lang="en-GB" sz="2000" b="1" dirty="0">
                <a:latin typeface="Twinkl" pitchFamily="2" charset="0"/>
              </a:rPr>
              <a:t>Have fun!</a:t>
            </a:r>
          </a:p>
        </p:txBody>
      </p:sp>
    </p:spTree>
    <p:extLst>
      <p:ext uri="{BB962C8B-B14F-4D97-AF65-F5344CB8AC3E}">
        <p14:creationId xmlns:p14="http://schemas.microsoft.com/office/powerpoint/2010/main" val="1605797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7868A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DFFB5BDC-EE9E-4352-AD07-7B7A35746C3D}"/>
              </a:ext>
            </a:extLst>
          </p:cNvPr>
          <p:cNvSpPr txBox="1"/>
          <p:nvPr/>
        </p:nvSpPr>
        <p:spPr>
          <a:xfrm>
            <a:off x="281037" y="754888"/>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Imagine a World…</a:t>
            </a:r>
          </a:p>
        </p:txBody>
      </p:sp>
      <p:sp>
        <p:nvSpPr>
          <p:cNvPr id="12" name="TextBox 11">
            <a:extLst>
              <a:ext uri="{FF2B5EF4-FFF2-40B4-BE49-F238E27FC236}">
                <a16:creationId xmlns:a16="http://schemas.microsoft.com/office/drawing/2014/main" id="{8A193873-736B-4D47-AF3E-7FBADB78E394}"/>
              </a:ext>
            </a:extLst>
          </p:cNvPr>
          <p:cNvSpPr txBox="1"/>
          <p:nvPr/>
        </p:nvSpPr>
        <p:spPr>
          <a:xfrm>
            <a:off x="693104" y="1510870"/>
            <a:ext cx="8808102" cy="769441"/>
          </a:xfrm>
          <a:prstGeom prst="rect">
            <a:avLst/>
          </a:prstGeom>
          <a:noFill/>
        </p:spPr>
        <p:txBody>
          <a:bodyPr wrap="square" rtlCol="0">
            <a:spAutoFit/>
          </a:bodyPr>
          <a:lstStyle/>
          <a:p>
            <a:pPr marL="0" indent="0">
              <a:buNone/>
            </a:pPr>
            <a:r>
              <a:rPr lang="en-GB" sz="2600" b="1" dirty="0">
                <a:solidFill>
                  <a:srgbClr val="7868AC"/>
                </a:solidFill>
                <a:latin typeface="Twinkl" pitchFamily="2" charset="0"/>
              </a:rPr>
              <a:t>Where Everything That You Touch Turns to Stone!</a:t>
            </a:r>
          </a:p>
          <a:p>
            <a:endParaRPr lang="en-GB" dirty="0"/>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2532759" y="4458059"/>
            <a:ext cx="2039241" cy="1807335"/>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2544847" y="4656847"/>
            <a:ext cx="2052571" cy="1754326"/>
          </a:xfrm>
          <a:prstGeom prst="rect">
            <a:avLst/>
          </a:prstGeom>
          <a:noFill/>
        </p:spPr>
        <p:txBody>
          <a:bodyPr wrap="square" rtlCol="0">
            <a:spAutoFit/>
          </a:bodyPr>
          <a:lstStyle/>
          <a:p>
            <a:r>
              <a:rPr lang="en-GB" sz="1800" dirty="0">
                <a:latin typeface="Twinkl" pitchFamily="2" charset="0"/>
              </a:rPr>
              <a:t>What do you do?</a:t>
            </a:r>
          </a:p>
          <a:p>
            <a:r>
              <a:rPr lang="en-GB" sz="1800" dirty="0">
                <a:latin typeface="Twinkl" pitchFamily="2" charset="0"/>
              </a:rPr>
              <a:t>Where do you go?</a:t>
            </a:r>
          </a:p>
          <a:p>
            <a:r>
              <a:rPr lang="en-GB" sz="1800" dirty="0">
                <a:latin typeface="Twinkl" pitchFamily="2" charset="0"/>
              </a:rPr>
              <a:t>How do you feel?</a:t>
            </a:r>
          </a:p>
          <a:p>
            <a:r>
              <a:rPr lang="en-GB" sz="1800" dirty="0">
                <a:latin typeface="Twinkl" pitchFamily="2" charset="0"/>
              </a:rPr>
              <a:t>How is the problem solved?</a:t>
            </a:r>
          </a:p>
          <a:p>
            <a:pPr marL="0" indent="0">
              <a:buNone/>
            </a:pPr>
            <a:endParaRPr lang="en-GB" dirty="0"/>
          </a:p>
        </p:txBody>
      </p:sp>
      <p:sp>
        <p:nvSpPr>
          <p:cNvPr id="29" name="Rectangle 28">
            <a:hlinkClick r:id="rId2"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5932719" y="839091"/>
            <a:ext cx="523344" cy="506750"/>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617938"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268915" y="848363"/>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7953187" y="848363"/>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011504" y="798631"/>
            <a:ext cx="296427" cy="584775"/>
          </a:xfrm>
          <a:prstGeom prst="rect">
            <a:avLst/>
          </a:prstGeom>
          <a:noFill/>
        </p:spPr>
        <p:txBody>
          <a:bodyPr wrap="square" rtlCol="0">
            <a:spAutoFit/>
          </a:bodyPr>
          <a:lstStyle/>
          <a:p>
            <a:r>
              <a:rPr lang="en-GB" sz="3200" b="1" dirty="0">
                <a:solidFill>
                  <a:srgbClr val="FFC000"/>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685918" y="791602"/>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336743"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008617"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11" name="Rectangle 10">
            <a:extLst>
              <a:ext uri="{FF2B5EF4-FFF2-40B4-BE49-F238E27FC236}">
                <a16:creationId xmlns:a16="http://schemas.microsoft.com/office/drawing/2014/main" id="{E6E3B6B2-14C9-4C5C-89C5-0DC117C9AEBC}"/>
              </a:ext>
            </a:extLst>
          </p:cNvPr>
          <p:cNvSpPr/>
          <p:nvPr/>
        </p:nvSpPr>
        <p:spPr>
          <a:xfrm>
            <a:off x="714120" y="4475960"/>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C24793DD-1B8A-4824-8848-097539E65C56}"/>
              </a:ext>
            </a:extLst>
          </p:cNvPr>
          <p:cNvSpPr txBox="1"/>
          <p:nvPr/>
        </p:nvSpPr>
        <p:spPr>
          <a:xfrm>
            <a:off x="587814" y="4550727"/>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19" name="Rectangle 18">
            <a:hlinkClick r:id="rId3" action="ppaction://hlinksldjump"/>
            <a:extLst>
              <a:ext uri="{FF2B5EF4-FFF2-40B4-BE49-F238E27FC236}">
                <a16:creationId xmlns:a16="http://schemas.microsoft.com/office/drawing/2014/main" id="{47CD59E6-E896-4151-81AE-F3F57E9FB663}"/>
              </a:ext>
            </a:extLst>
          </p:cNvPr>
          <p:cNvSpPr/>
          <p:nvPr/>
        </p:nvSpPr>
        <p:spPr>
          <a:xfrm>
            <a:off x="699892" y="4489741"/>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a:extLst>
              <a:ext uri="{FF2B5EF4-FFF2-40B4-BE49-F238E27FC236}">
                <a16:creationId xmlns:a16="http://schemas.microsoft.com/office/drawing/2014/main" id="{FF080AE0-0AE4-4A55-8936-68324A8377F0}"/>
              </a:ext>
            </a:extLst>
          </p:cNvPr>
          <p:cNvSpPr/>
          <p:nvPr/>
        </p:nvSpPr>
        <p:spPr>
          <a:xfrm>
            <a:off x="693104" y="2147036"/>
            <a:ext cx="3878896" cy="2061549"/>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7" name="TextBox 6">
            <a:extLst>
              <a:ext uri="{FF2B5EF4-FFF2-40B4-BE49-F238E27FC236}">
                <a16:creationId xmlns:a16="http://schemas.microsoft.com/office/drawing/2014/main" id="{0288AE61-2C8E-4140-AD01-EA84A6839F58}"/>
              </a:ext>
            </a:extLst>
          </p:cNvPr>
          <p:cNvSpPr txBox="1"/>
          <p:nvPr/>
        </p:nvSpPr>
        <p:spPr>
          <a:xfrm>
            <a:off x="755302" y="2153855"/>
            <a:ext cx="3622038"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a:p>
            <a:pPr marL="0" indent="0">
              <a:buNone/>
            </a:pPr>
            <a:endParaRPr lang="en-GB" dirty="0"/>
          </a:p>
        </p:txBody>
      </p:sp>
      <p:pic>
        <p:nvPicPr>
          <p:cNvPr id="9" name="Picture 8" descr="A close up of a statue of a person&#10;&#10;Description automatically generated">
            <a:extLst>
              <a:ext uri="{FF2B5EF4-FFF2-40B4-BE49-F238E27FC236}">
                <a16:creationId xmlns:a16="http://schemas.microsoft.com/office/drawing/2014/main" id="{462D7914-F153-4070-9F92-AAB05631BC1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778014" y="2153855"/>
            <a:ext cx="3659546" cy="4111539"/>
          </a:xfrm>
          <a:prstGeom prst="rect">
            <a:avLst/>
          </a:prstGeom>
        </p:spPr>
      </p:pic>
      <p:sp>
        <p:nvSpPr>
          <p:cNvPr id="6" name="Rectangle 5">
            <a:extLst>
              <a:ext uri="{FF2B5EF4-FFF2-40B4-BE49-F238E27FC236}">
                <a16:creationId xmlns:a16="http://schemas.microsoft.com/office/drawing/2014/main" id="{50F342EB-8E50-4CB3-9BEB-119A4CD8A28B}"/>
              </a:ext>
            </a:extLst>
          </p:cNvPr>
          <p:cNvSpPr/>
          <p:nvPr/>
        </p:nvSpPr>
        <p:spPr>
          <a:xfrm>
            <a:off x="4780430" y="2153855"/>
            <a:ext cx="3657129" cy="4111539"/>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91369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close up of a dry grass field&#10;&#10;Description automatically generated">
            <a:extLst>
              <a:ext uri="{FF2B5EF4-FFF2-40B4-BE49-F238E27FC236}">
                <a16:creationId xmlns:a16="http://schemas.microsoft.com/office/drawing/2014/main" id="{D6006810-30DE-45D4-BF96-AB728DCA49A5}"/>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6292"/>
          <a:stretch/>
        </p:blipFill>
        <p:spPr>
          <a:xfrm>
            <a:off x="4721806" y="3620167"/>
            <a:ext cx="3718178" cy="2645228"/>
          </a:xfrm>
          <a:prstGeom prst="rect">
            <a:avLst/>
          </a:prstGeom>
        </p:spPr>
      </p:pic>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7868A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281037" y="754888"/>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Imagine a World…</a:t>
            </a:r>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709966" y="2187430"/>
            <a:ext cx="3701421" cy="2201558"/>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solidFill>
                  <a:schemeClr val="bg1"/>
                </a:solidFill>
                <a:latin typeface="Twinkl" pitchFamily="2" charset="0"/>
              </a:rPr>
              <a:t>Try to include</a:t>
            </a:r>
            <a:r>
              <a:rPr lang="en-GB">
                <a:solidFill>
                  <a:schemeClr val="bg1"/>
                </a:solidFill>
                <a:latin typeface="Twinkl" pitchFamily="2" charset="0"/>
              </a:rPr>
              <a:t>:</a:t>
            </a:r>
          </a:p>
          <a:p>
            <a:pPr marL="285750" indent="-285750">
              <a:buFont typeface="Arial" panose="020B0604020202020204" pitchFamily="34" charset="0"/>
              <a:buChar char="•"/>
            </a:pPr>
            <a:r>
              <a:rPr lang="en-GB">
                <a:solidFill>
                  <a:schemeClr val="bg1"/>
                </a:solidFill>
                <a:latin typeface="Twinkl" pitchFamily="2" charset="0"/>
              </a:rPr>
              <a:t>different sentence starters;</a:t>
            </a:r>
          </a:p>
          <a:p>
            <a:pPr marL="285750" indent="-285750">
              <a:buFont typeface="Arial" panose="020B0604020202020204" pitchFamily="34" charset="0"/>
              <a:buChar char="•"/>
            </a:pPr>
            <a:r>
              <a:rPr lang="en-GB">
                <a:solidFill>
                  <a:schemeClr val="bg1"/>
                </a:solidFill>
                <a:latin typeface="Twinkl" pitchFamily="2" charset="0"/>
              </a:rPr>
              <a:t>interesting adjectives;</a:t>
            </a:r>
          </a:p>
          <a:p>
            <a:pPr marL="285750" indent="-285750">
              <a:buFont typeface="Arial" panose="020B0604020202020204" pitchFamily="34" charset="0"/>
              <a:buChar char="•"/>
            </a:pPr>
            <a:r>
              <a:rPr lang="en-GB">
                <a:solidFill>
                  <a:schemeClr val="bg1"/>
                </a:solidFill>
                <a:latin typeface="Twinkl" pitchFamily="2" charset="0"/>
              </a:rPr>
              <a:t>powerful verbs;</a:t>
            </a:r>
          </a:p>
          <a:p>
            <a:pPr marL="285750" indent="-285750">
              <a:buFont typeface="Arial" panose="020B0604020202020204" pitchFamily="34" charset="0"/>
              <a:buChar char="•"/>
            </a:pPr>
            <a:r>
              <a:rPr lang="en-GB">
                <a:solidFill>
                  <a:schemeClr val="bg1"/>
                </a:solidFill>
                <a:latin typeface="Twinkl" pitchFamily="2" charset="0"/>
              </a:rPr>
              <a:t>a variety of conjunctions;</a:t>
            </a:r>
          </a:p>
          <a:p>
            <a:pPr marL="285750" indent="-285750">
              <a:buFont typeface="Arial" panose="020B0604020202020204" pitchFamily="34" charset="0"/>
              <a:buChar char="•"/>
            </a:pPr>
            <a:r>
              <a:rPr lang="en-GB">
                <a:solidFill>
                  <a:schemeClr val="bg1"/>
                </a:solidFill>
                <a:latin typeface="Twinkl" pitchFamily="2" charset="0"/>
              </a:rPr>
              <a:t>correct punctuation;</a:t>
            </a:r>
          </a:p>
          <a:p>
            <a:pPr marL="285750" indent="-285750">
              <a:buFont typeface="Arial" panose="020B0604020202020204" pitchFamily="34" charset="0"/>
              <a:buChar char="•"/>
            </a:pPr>
            <a:r>
              <a:rPr lang="en-GB">
                <a:solidFill>
                  <a:schemeClr val="bg1"/>
                </a:solidFill>
                <a:latin typeface="Twinkl" pitchFamily="2" charset="0"/>
              </a:rPr>
              <a:t>complex sentences.</a:t>
            </a:r>
            <a:endParaRPr lang="en-GB" dirty="0">
              <a:solidFill>
                <a:schemeClr val="bg1"/>
              </a:solidFill>
              <a:latin typeface="Twinkl" pitchFamily="2" charset="0"/>
            </a:endParaRPr>
          </a:p>
        </p:txBody>
      </p:sp>
      <p:sp>
        <p:nvSpPr>
          <p:cNvPr id="29" name="Rectangle 28">
            <a:hlinkClick r:id="rId3"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5932719"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617938" y="839091"/>
            <a:ext cx="523344" cy="506750"/>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268915" y="848363"/>
            <a:ext cx="523344" cy="506750"/>
          </a:xfrm>
          <a:prstGeom prst="ellipse">
            <a:avLst/>
          </a:prstGeom>
          <a:noFill/>
          <a:ln w="28575">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7953187" y="848363"/>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011504" y="798631"/>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685918" y="791602"/>
            <a:ext cx="296427" cy="584775"/>
          </a:xfrm>
          <a:prstGeom prst="rect">
            <a:avLst/>
          </a:prstGeom>
          <a:noFill/>
        </p:spPr>
        <p:txBody>
          <a:bodyPr wrap="square" rtlCol="0">
            <a:spAutoFit/>
          </a:bodyPr>
          <a:lstStyle/>
          <a:p>
            <a:r>
              <a:rPr lang="en-GB" sz="3200" b="1" dirty="0">
                <a:solidFill>
                  <a:srgbClr val="FFC000"/>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336743"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003952"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6" name="Rectangle 5">
            <a:extLst>
              <a:ext uri="{FF2B5EF4-FFF2-40B4-BE49-F238E27FC236}">
                <a16:creationId xmlns:a16="http://schemas.microsoft.com/office/drawing/2014/main" id="{50F342EB-8E50-4CB3-9BEB-119A4CD8A28B}"/>
              </a:ext>
            </a:extLst>
          </p:cNvPr>
          <p:cNvSpPr/>
          <p:nvPr/>
        </p:nvSpPr>
        <p:spPr>
          <a:xfrm>
            <a:off x="4721806" y="3620167"/>
            <a:ext cx="3701421" cy="2645228"/>
          </a:xfrm>
          <a:prstGeom prst="rect">
            <a:avLst/>
          </a:prstGeom>
          <a:no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6E3B6B2-14C9-4C5C-89C5-0DC117C9AEBC}"/>
              </a:ext>
            </a:extLst>
          </p:cNvPr>
          <p:cNvSpPr/>
          <p:nvPr/>
        </p:nvSpPr>
        <p:spPr>
          <a:xfrm>
            <a:off x="706439" y="4568709"/>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C24793DD-1B8A-4824-8848-097539E65C56}"/>
              </a:ext>
            </a:extLst>
          </p:cNvPr>
          <p:cNvSpPr txBox="1"/>
          <p:nvPr/>
        </p:nvSpPr>
        <p:spPr>
          <a:xfrm>
            <a:off x="580133" y="4643476"/>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19" name="Rectangle 18">
            <a:hlinkClick r:id="rId4" action="ppaction://hlinksldjump"/>
            <a:extLst>
              <a:ext uri="{FF2B5EF4-FFF2-40B4-BE49-F238E27FC236}">
                <a16:creationId xmlns:a16="http://schemas.microsoft.com/office/drawing/2014/main" id="{47CD59E6-E896-4151-81AE-F3F57E9FB663}"/>
              </a:ext>
            </a:extLst>
          </p:cNvPr>
          <p:cNvSpPr/>
          <p:nvPr/>
        </p:nvSpPr>
        <p:spPr>
          <a:xfrm>
            <a:off x="706439" y="4568709"/>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27AFC131-2097-443C-AD44-9C3E51C8EE72}"/>
              </a:ext>
            </a:extLst>
          </p:cNvPr>
          <p:cNvSpPr txBox="1"/>
          <p:nvPr/>
        </p:nvSpPr>
        <p:spPr>
          <a:xfrm>
            <a:off x="1569690" y="1547102"/>
            <a:ext cx="7598223" cy="800219"/>
          </a:xfrm>
          <a:prstGeom prst="rect">
            <a:avLst/>
          </a:prstGeom>
          <a:noFill/>
        </p:spPr>
        <p:txBody>
          <a:bodyPr wrap="square" rtlCol="0">
            <a:spAutoFit/>
          </a:bodyPr>
          <a:lstStyle/>
          <a:p>
            <a:pPr marL="0" indent="0">
              <a:buNone/>
            </a:pPr>
            <a:r>
              <a:rPr lang="en-GB" sz="2800" b="1" dirty="0">
                <a:solidFill>
                  <a:srgbClr val="7868AC"/>
                </a:solidFill>
                <a:latin typeface="Twinkl" pitchFamily="2" charset="0"/>
              </a:rPr>
              <a:t>Where You Can Step Inside Your TV!</a:t>
            </a:r>
          </a:p>
          <a:p>
            <a:endParaRPr lang="en-GB" dirty="0"/>
          </a:p>
        </p:txBody>
      </p:sp>
      <p:sp>
        <p:nvSpPr>
          <p:cNvPr id="27" name="TextBox 26">
            <a:extLst>
              <a:ext uri="{FF2B5EF4-FFF2-40B4-BE49-F238E27FC236}">
                <a16:creationId xmlns:a16="http://schemas.microsoft.com/office/drawing/2014/main" id="{F84DB720-E349-440A-9F37-C1CC9DF6AB5F}"/>
              </a:ext>
            </a:extLst>
          </p:cNvPr>
          <p:cNvSpPr txBox="1"/>
          <p:nvPr/>
        </p:nvSpPr>
        <p:spPr>
          <a:xfrm>
            <a:off x="822348" y="2272546"/>
            <a:ext cx="3392365" cy="2031325"/>
          </a:xfrm>
          <a:prstGeom prst="rect">
            <a:avLst/>
          </a:prstGeom>
          <a:noFill/>
        </p:spPr>
        <p:txBody>
          <a:bodyPr wrap="square">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p:txBody>
      </p:sp>
      <p:sp>
        <p:nvSpPr>
          <p:cNvPr id="8" name="Rectangle 7">
            <a:extLst>
              <a:ext uri="{FF2B5EF4-FFF2-40B4-BE49-F238E27FC236}">
                <a16:creationId xmlns:a16="http://schemas.microsoft.com/office/drawing/2014/main" id="{D5C07953-2A1A-4963-B225-2F50982AEC05}"/>
              </a:ext>
            </a:extLst>
          </p:cNvPr>
          <p:cNvSpPr/>
          <p:nvPr/>
        </p:nvSpPr>
        <p:spPr>
          <a:xfrm>
            <a:off x="4730184" y="2187430"/>
            <a:ext cx="3701421" cy="1347078"/>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endParaRPr>
          </a:p>
        </p:txBody>
      </p:sp>
      <p:sp>
        <p:nvSpPr>
          <p:cNvPr id="33" name="TextBox 32">
            <a:extLst>
              <a:ext uri="{FF2B5EF4-FFF2-40B4-BE49-F238E27FC236}">
                <a16:creationId xmlns:a16="http://schemas.microsoft.com/office/drawing/2014/main" id="{9BCB3EE2-8BD5-439E-818A-A7619074BA09}"/>
              </a:ext>
            </a:extLst>
          </p:cNvPr>
          <p:cNvSpPr txBox="1"/>
          <p:nvPr/>
        </p:nvSpPr>
        <p:spPr>
          <a:xfrm>
            <a:off x="4772758" y="2260804"/>
            <a:ext cx="4574930" cy="1200329"/>
          </a:xfrm>
          <a:prstGeom prst="rect">
            <a:avLst/>
          </a:prstGeom>
          <a:noFill/>
        </p:spPr>
        <p:txBody>
          <a:bodyPr wrap="square">
            <a:spAutoFit/>
          </a:bodyPr>
          <a:lstStyle/>
          <a:p>
            <a:r>
              <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rPr>
              <a:t>Where do you go?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rPr>
              <a:t>What happens?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rPr>
              <a:t>How do you feel?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rPr>
              <a:t>How do you return to normal life?</a:t>
            </a:r>
          </a:p>
        </p:txBody>
      </p:sp>
    </p:spTree>
    <p:extLst>
      <p:ext uri="{BB962C8B-B14F-4D97-AF65-F5344CB8AC3E}">
        <p14:creationId xmlns:p14="http://schemas.microsoft.com/office/powerpoint/2010/main" val="2835820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7868A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281037" y="754888"/>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Imagine a World…</a:t>
            </a:r>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706438" y="2148911"/>
            <a:ext cx="3701421" cy="2182762"/>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778850" y="2215852"/>
            <a:ext cx="3622038"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a:p>
            <a:pPr marL="0" indent="0">
              <a:buNone/>
            </a:pPr>
            <a:endParaRPr lang="en-GB" dirty="0"/>
          </a:p>
        </p:txBody>
      </p:sp>
      <p:sp>
        <p:nvSpPr>
          <p:cNvPr id="29" name="Rectangle 28">
            <a:hlinkClick r:id="rId2"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5932719"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617938"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268915" y="848363"/>
            <a:ext cx="523344" cy="506750"/>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7953187" y="848363"/>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011504" y="798631"/>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685918" y="791602"/>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336743" y="806396"/>
            <a:ext cx="296427" cy="584775"/>
          </a:xfrm>
          <a:prstGeom prst="rect">
            <a:avLst/>
          </a:prstGeom>
          <a:noFill/>
        </p:spPr>
        <p:txBody>
          <a:bodyPr wrap="square" rtlCol="0">
            <a:spAutoFit/>
          </a:bodyPr>
          <a:lstStyle/>
          <a:p>
            <a:r>
              <a:rPr lang="en-GB" sz="3200" b="1" dirty="0">
                <a:solidFill>
                  <a:srgbClr val="FFC000"/>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8003952"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4</a:t>
            </a:r>
          </a:p>
        </p:txBody>
      </p:sp>
      <p:sp>
        <p:nvSpPr>
          <p:cNvPr id="11" name="Rectangle 10">
            <a:extLst>
              <a:ext uri="{FF2B5EF4-FFF2-40B4-BE49-F238E27FC236}">
                <a16:creationId xmlns:a16="http://schemas.microsoft.com/office/drawing/2014/main" id="{E6E3B6B2-14C9-4C5C-89C5-0DC117C9AEBC}"/>
              </a:ext>
            </a:extLst>
          </p:cNvPr>
          <p:cNvSpPr/>
          <p:nvPr/>
        </p:nvSpPr>
        <p:spPr>
          <a:xfrm>
            <a:off x="706438" y="4502667"/>
            <a:ext cx="1698880" cy="795867"/>
          </a:xfrm>
          <a:prstGeom prst="rect">
            <a:avLst/>
          </a:prstGeom>
          <a:solidFill>
            <a:srgbClr val="86BD34"/>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C24793DD-1B8A-4824-8848-097539E65C56}"/>
              </a:ext>
            </a:extLst>
          </p:cNvPr>
          <p:cNvSpPr txBox="1"/>
          <p:nvPr/>
        </p:nvSpPr>
        <p:spPr>
          <a:xfrm>
            <a:off x="580132" y="4577434"/>
            <a:ext cx="1938398" cy="646331"/>
          </a:xfrm>
          <a:prstGeom prst="rect">
            <a:avLst/>
          </a:prstGeom>
          <a:noFill/>
        </p:spPr>
        <p:txBody>
          <a:bodyPr wrap="square" rtlCol="0">
            <a:spAutoFit/>
          </a:bodyPr>
          <a:lstStyle/>
          <a:p>
            <a:pPr algn="ctr"/>
            <a:r>
              <a:rPr lang="en-GB" b="1" dirty="0">
                <a:solidFill>
                  <a:schemeClr val="bg1"/>
                </a:solidFill>
                <a:latin typeface="Twinkl" pitchFamily="2" charset="0"/>
              </a:rPr>
              <a:t>Next</a:t>
            </a:r>
          </a:p>
          <a:p>
            <a:pPr algn="ctr"/>
            <a:r>
              <a:rPr lang="en-GB" b="1" dirty="0">
                <a:solidFill>
                  <a:schemeClr val="bg1"/>
                </a:solidFill>
                <a:latin typeface="Twinkl" pitchFamily="2" charset="0"/>
              </a:rPr>
              <a:t> Challenge</a:t>
            </a:r>
          </a:p>
        </p:txBody>
      </p:sp>
      <p:sp>
        <p:nvSpPr>
          <p:cNvPr id="19" name="Rectangle 18">
            <a:hlinkClick r:id="rId3" action="ppaction://hlinksldjump"/>
            <a:extLst>
              <a:ext uri="{FF2B5EF4-FFF2-40B4-BE49-F238E27FC236}">
                <a16:creationId xmlns:a16="http://schemas.microsoft.com/office/drawing/2014/main" id="{47CD59E6-E896-4151-81AE-F3F57E9FB663}"/>
              </a:ext>
            </a:extLst>
          </p:cNvPr>
          <p:cNvSpPr/>
          <p:nvPr/>
        </p:nvSpPr>
        <p:spPr>
          <a:xfrm>
            <a:off x="706438" y="4532556"/>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08AB135D-5FB8-45A4-BDCB-C900A4362198}"/>
              </a:ext>
            </a:extLst>
          </p:cNvPr>
          <p:cNvSpPr txBox="1"/>
          <p:nvPr/>
        </p:nvSpPr>
        <p:spPr>
          <a:xfrm>
            <a:off x="644035" y="1529577"/>
            <a:ext cx="8389063" cy="800219"/>
          </a:xfrm>
          <a:prstGeom prst="rect">
            <a:avLst/>
          </a:prstGeom>
          <a:noFill/>
        </p:spPr>
        <p:txBody>
          <a:bodyPr wrap="square" rtlCol="0">
            <a:spAutoFit/>
          </a:bodyPr>
          <a:lstStyle/>
          <a:p>
            <a:pPr marL="0" indent="0">
              <a:buNone/>
            </a:pPr>
            <a:r>
              <a:rPr lang="en-GB" sz="2800" b="1" dirty="0">
                <a:solidFill>
                  <a:srgbClr val="7868AC"/>
                </a:solidFill>
                <a:latin typeface="Twinkl" pitchFamily="2" charset="0"/>
              </a:rPr>
              <a:t>Where You’re Chosen to Be the Prime Minister!</a:t>
            </a:r>
          </a:p>
          <a:p>
            <a:endParaRPr lang="en-GB" dirty="0"/>
          </a:p>
        </p:txBody>
      </p:sp>
      <p:sp>
        <p:nvSpPr>
          <p:cNvPr id="7" name="Rectangle 6">
            <a:extLst>
              <a:ext uri="{FF2B5EF4-FFF2-40B4-BE49-F238E27FC236}">
                <a16:creationId xmlns:a16="http://schemas.microsoft.com/office/drawing/2014/main" id="{9F0B0BF8-64A1-4F58-9EAE-E4BF97AA5167}"/>
              </a:ext>
            </a:extLst>
          </p:cNvPr>
          <p:cNvSpPr/>
          <p:nvPr/>
        </p:nvSpPr>
        <p:spPr>
          <a:xfrm>
            <a:off x="4736140" y="2149101"/>
            <a:ext cx="3701421" cy="1493616"/>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Twinkl" pitchFamily="2" charset="0"/>
                <a:ea typeface="+mn-ea"/>
                <a:cs typeface="+mn-cs"/>
              </a:rPr>
              <a:t>What do you do?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Twinkl" pitchFamily="2" charset="0"/>
                <a:ea typeface="+mn-ea"/>
                <a:cs typeface="+mn-cs"/>
              </a:rPr>
              <a:t>Do you change anything?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Twinkl" pitchFamily="2" charset="0"/>
                <a:ea typeface="+mn-ea"/>
                <a:cs typeface="+mn-cs"/>
              </a:rPr>
              <a:t>How do you feel?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Twinkl" pitchFamily="2" charset="0"/>
                <a:ea typeface="+mn-ea"/>
                <a:cs typeface="+mn-cs"/>
              </a:rPr>
              <a:t>When and why does life return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Twinkl" pitchFamily="2" charset="0"/>
                <a:ea typeface="+mn-ea"/>
                <a:cs typeface="+mn-cs"/>
              </a:rPr>
              <a:t>to normal?</a:t>
            </a:r>
          </a:p>
        </p:txBody>
      </p:sp>
      <p:pic>
        <p:nvPicPr>
          <p:cNvPr id="23" name="Picture 22" descr="A large clock tower towering over the city of london&#10;&#10;Description automatically generated">
            <a:extLst>
              <a:ext uri="{FF2B5EF4-FFF2-40B4-BE49-F238E27FC236}">
                <a16:creationId xmlns:a16="http://schemas.microsoft.com/office/drawing/2014/main" id="{1F88A769-CC0A-4390-9A7B-73E37E8B7D0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736140" y="4079440"/>
            <a:ext cx="3708396" cy="1972164"/>
          </a:xfrm>
          <a:prstGeom prst="rect">
            <a:avLst/>
          </a:prstGeom>
        </p:spPr>
      </p:pic>
      <p:sp>
        <p:nvSpPr>
          <p:cNvPr id="24" name="Rectangle 23">
            <a:extLst>
              <a:ext uri="{FF2B5EF4-FFF2-40B4-BE49-F238E27FC236}">
                <a16:creationId xmlns:a16="http://schemas.microsoft.com/office/drawing/2014/main" id="{047E8784-68F8-443E-BB4D-D10226E5D979}"/>
              </a:ext>
            </a:extLst>
          </p:cNvPr>
          <p:cNvSpPr/>
          <p:nvPr/>
        </p:nvSpPr>
        <p:spPr>
          <a:xfrm>
            <a:off x="4721806" y="4079439"/>
            <a:ext cx="3701421" cy="1972165"/>
          </a:xfrm>
          <a:prstGeom prst="rect">
            <a:avLst/>
          </a:prstGeom>
          <a:no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8319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3B9FAE8-3025-4657-86A8-FB6FA0608EFD}"/>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t="28652"/>
          <a:stretch/>
        </p:blipFill>
        <p:spPr>
          <a:xfrm>
            <a:off x="719521" y="2107530"/>
            <a:ext cx="3007292" cy="3203388"/>
          </a:xfrm>
          <a:prstGeom prst="rect">
            <a:avLst/>
          </a:prstGeom>
        </p:spPr>
      </p:pic>
      <p:sp>
        <p:nvSpPr>
          <p:cNvPr id="4" name="Rectangle 3">
            <a:extLst>
              <a:ext uri="{FF2B5EF4-FFF2-40B4-BE49-F238E27FC236}">
                <a16:creationId xmlns:a16="http://schemas.microsoft.com/office/drawing/2014/main" id="{0F765DAB-E675-4A9C-84E9-C3670606082C}"/>
              </a:ext>
            </a:extLst>
          </p:cNvPr>
          <p:cNvSpPr/>
          <p:nvPr/>
        </p:nvSpPr>
        <p:spPr>
          <a:xfrm>
            <a:off x="4670703" y="4332280"/>
            <a:ext cx="3729343" cy="1858346"/>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26" name="TextBox 25">
            <a:extLst>
              <a:ext uri="{FF2B5EF4-FFF2-40B4-BE49-F238E27FC236}">
                <a16:creationId xmlns:a16="http://schemas.microsoft.com/office/drawing/2014/main" id="{083AE68E-7A88-4EE5-B0D8-FF71B83E957F}"/>
              </a:ext>
            </a:extLst>
          </p:cNvPr>
          <p:cNvSpPr txBox="1"/>
          <p:nvPr/>
        </p:nvSpPr>
        <p:spPr>
          <a:xfrm>
            <a:off x="4730862" y="4116836"/>
            <a:ext cx="3669184" cy="2031325"/>
          </a:xfrm>
          <a:prstGeom prst="rect">
            <a:avLst/>
          </a:prstGeom>
          <a:noFill/>
        </p:spPr>
        <p:txBody>
          <a:bodyPr wrap="square">
            <a:spAutoFit/>
          </a:bodyPr>
          <a:lstStyle/>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rPr>
              <a:t>When do you first realise that there’s no gravity?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rPr>
              <a:t>Where do you go?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rPr>
              <a:t>How do you feel?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prstClr val="black"/>
                </a:solidFill>
                <a:latin typeface="Twinkl" pitchFamily="2" charset="0"/>
              </a:rPr>
              <a:t>What happens when gravity suddenly returns?</a:t>
            </a:r>
            <a:endParaRPr kumimoji="0" lang="en-GB" sz="1800" b="0" i="0" u="none" strike="noStrike" kern="1200" cap="none" spc="0" normalizeH="0" baseline="0" noProof="0" dirty="0">
              <a:ln>
                <a:noFill/>
              </a:ln>
              <a:solidFill>
                <a:prstClr val="black"/>
              </a:solidFill>
              <a:effectLst/>
              <a:uLnTx/>
              <a:uFillTx/>
              <a:latin typeface="Twinkl" pitchFamily="2" charset="0"/>
              <a:ea typeface="+mn-ea"/>
              <a:cs typeface="+mn-cs"/>
            </a:endParaRPr>
          </a:p>
        </p:txBody>
      </p:sp>
      <p:sp>
        <p:nvSpPr>
          <p:cNvPr id="3" name="Rectangle 2">
            <a:extLst>
              <a:ext uri="{FF2B5EF4-FFF2-40B4-BE49-F238E27FC236}">
                <a16:creationId xmlns:a16="http://schemas.microsoft.com/office/drawing/2014/main" id="{D4FC8B2C-3990-423B-A560-976BAE0A0ACC}"/>
              </a:ext>
            </a:extLst>
          </p:cNvPr>
          <p:cNvSpPr/>
          <p:nvPr/>
        </p:nvSpPr>
        <p:spPr>
          <a:xfrm>
            <a:off x="442912" y="728664"/>
            <a:ext cx="8258176" cy="727604"/>
          </a:xfrm>
          <a:prstGeom prst="rect">
            <a:avLst/>
          </a:prstGeom>
          <a:solidFill>
            <a:srgbClr val="7868AC">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FFB5BDC-EE9E-4352-AD07-7B7A35746C3D}"/>
              </a:ext>
            </a:extLst>
          </p:cNvPr>
          <p:cNvSpPr txBox="1"/>
          <p:nvPr/>
        </p:nvSpPr>
        <p:spPr>
          <a:xfrm>
            <a:off x="281037" y="754888"/>
            <a:ext cx="5798216" cy="646331"/>
          </a:xfrm>
          <a:prstGeom prst="rect">
            <a:avLst/>
          </a:prstGeom>
          <a:noFill/>
        </p:spPr>
        <p:txBody>
          <a:bodyPr wrap="square" rtlCol="0">
            <a:spAutoFit/>
          </a:bodyPr>
          <a:lstStyle/>
          <a:p>
            <a:pPr algn="ctr"/>
            <a:r>
              <a:rPr lang="en-GB" sz="3600" b="1" dirty="0">
                <a:solidFill>
                  <a:schemeClr val="bg1"/>
                </a:solidFill>
                <a:latin typeface="Twinkl" pitchFamily="2" charset="0"/>
              </a:rPr>
              <a:t>Imagine a World…</a:t>
            </a:r>
          </a:p>
        </p:txBody>
      </p:sp>
      <p:sp>
        <p:nvSpPr>
          <p:cNvPr id="14" name="Rectangle 13">
            <a:extLst>
              <a:ext uri="{FF2B5EF4-FFF2-40B4-BE49-F238E27FC236}">
                <a16:creationId xmlns:a16="http://schemas.microsoft.com/office/drawing/2014/main" id="{C921E86A-EBED-49AC-86A7-543E41BF7E70}"/>
              </a:ext>
            </a:extLst>
          </p:cNvPr>
          <p:cNvSpPr/>
          <p:nvPr/>
        </p:nvSpPr>
        <p:spPr>
          <a:xfrm>
            <a:off x="706439" y="5469528"/>
            <a:ext cx="1698880" cy="795867"/>
          </a:xfrm>
          <a:prstGeom prst="rect">
            <a:avLst/>
          </a:prstGeom>
          <a:solidFill>
            <a:srgbClr val="E5272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6EBA4C34-01BE-4F9F-9765-F02409E3CE41}"/>
              </a:ext>
            </a:extLst>
          </p:cNvPr>
          <p:cNvSpPr txBox="1"/>
          <p:nvPr/>
        </p:nvSpPr>
        <p:spPr>
          <a:xfrm>
            <a:off x="580133" y="5544295"/>
            <a:ext cx="1938398" cy="646331"/>
          </a:xfrm>
          <a:prstGeom prst="rect">
            <a:avLst/>
          </a:prstGeom>
          <a:noFill/>
        </p:spPr>
        <p:txBody>
          <a:bodyPr wrap="square" rtlCol="0">
            <a:spAutoFit/>
          </a:bodyPr>
          <a:lstStyle/>
          <a:p>
            <a:pPr algn="ctr"/>
            <a:r>
              <a:rPr lang="en-GB" b="1" dirty="0">
                <a:solidFill>
                  <a:schemeClr val="bg1"/>
                </a:solidFill>
                <a:latin typeface="Twinkl" pitchFamily="2" charset="0"/>
              </a:rPr>
              <a:t>Back to Main Categories</a:t>
            </a:r>
          </a:p>
        </p:txBody>
      </p:sp>
      <p:sp>
        <p:nvSpPr>
          <p:cNvPr id="16" name="Rectangle 15">
            <a:extLst>
              <a:ext uri="{FF2B5EF4-FFF2-40B4-BE49-F238E27FC236}">
                <a16:creationId xmlns:a16="http://schemas.microsoft.com/office/drawing/2014/main" id="{C89A085D-6A69-4593-888B-59DDDE3C2688}"/>
              </a:ext>
            </a:extLst>
          </p:cNvPr>
          <p:cNvSpPr/>
          <p:nvPr/>
        </p:nvSpPr>
        <p:spPr>
          <a:xfrm>
            <a:off x="4670703" y="2107530"/>
            <a:ext cx="3766860" cy="2150437"/>
          </a:xfrm>
          <a:prstGeom prst="rect">
            <a:avLst/>
          </a:prstGeom>
          <a:solidFill>
            <a:schemeClr val="bg1"/>
          </a:solid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en-GB" sz="1800" dirty="0">
              <a:latin typeface="Twinkl" pitchFamily="2" charset="0"/>
            </a:endParaRPr>
          </a:p>
        </p:txBody>
      </p:sp>
      <p:sp>
        <p:nvSpPr>
          <p:cNvPr id="18" name="TextBox 17">
            <a:extLst>
              <a:ext uri="{FF2B5EF4-FFF2-40B4-BE49-F238E27FC236}">
                <a16:creationId xmlns:a16="http://schemas.microsoft.com/office/drawing/2014/main" id="{A9EE9FA4-2DCB-4ED7-AA91-3920AE46E1D7}"/>
              </a:ext>
            </a:extLst>
          </p:cNvPr>
          <p:cNvSpPr txBox="1"/>
          <p:nvPr/>
        </p:nvSpPr>
        <p:spPr>
          <a:xfrm>
            <a:off x="4815525" y="2126893"/>
            <a:ext cx="3622038" cy="2308324"/>
          </a:xfrm>
          <a:prstGeom prst="rect">
            <a:avLst/>
          </a:prstGeom>
          <a:noFill/>
        </p:spPr>
        <p:txBody>
          <a:bodyPr wrap="square" rtlCol="0">
            <a:spAutoFit/>
          </a:bodyPr>
          <a:lstStyle/>
          <a:p>
            <a:r>
              <a:rPr lang="en-GB" b="1" dirty="0">
                <a:latin typeface="Twinkl" pitchFamily="2" charset="0"/>
              </a:rPr>
              <a:t>Try to include</a:t>
            </a:r>
            <a:r>
              <a:rPr lang="en-GB" dirty="0">
                <a:latin typeface="Twinkl" pitchFamily="2" charset="0"/>
              </a:rPr>
              <a:t>:</a:t>
            </a:r>
          </a:p>
          <a:p>
            <a:pPr marL="285750" indent="-285750">
              <a:buFont typeface="Arial" panose="020B0604020202020204" pitchFamily="34" charset="0"/>
              <a:buChar char="•"/>
            </a:pPr>
            <a:r>
              <a:rPr lang="en-GB" dirty="0">
                <a:latin typeface="Twinkl" pitchFamily="2" charset="0"/>
              </a:rPr>
              <a:t>different sentence starters;</a:t>
            </a:r>
          </a:p>
          <a:p>
            <a:pPr marL="285750" indent="-285750">
              <a:buFont typeface="Arial" panose="020B0604020202020204" pitchFamily="34" charset="0"/>
              <a:buChar char="•"/>
            </a:pPr>
            <a:r>
              <a:rPr lang="en-GB" dirty="0">
                <a:latin typeface="Twinkl" pitchFamily="2" charset="0"/>
              </a:rPr>
              <a:t>interesting adjectives;</a:t>
            </a:r>
          </a:p>
          <a:p>
            <a:pPr marL="285750" indent="-285750">
              <a:buFont typeface="Arial" panose="020B0604020202020204" pitchFamily="34" charset="0"/>
              <a:buChar char="•"/>
            </a:pPr>
            <a:r>
              <a:rPr lang="en-GB" dirty="0">
                <a:latin typeface="Twinkl" pitchFamily="2" charset="0"/>
              </a:rPr>
              <a:t>powerful verbs;</a:t>
            </a:r>
          </a:p>
          <a:p>
            <a:pPr marL="285750" indent="-285750">
              <a:buFont typeface="Arial" panose="020B0604020202020204" pitchFamily="34" charset="0"/>
              <a:buChar char="•"/>
            </a:pPr>
            <a:r>
              <a:rPr lang="en-GB" dirty="0">
                <a:latin typeface="Twinkl" pitchFamily="2" charset="0"/>
              </a:rPr>
              <a:t>a variety of conjunctions;</a:t>
            </a:r>
          </a:p>
          <a:p>
            <a:pPr marL="285750" indent="-285750">
              <a:buFont typeface="Arial" panose="020B0604020202020204" pitchFamily="34" charset="0"/>
              <a:buChar char="•"/>
            </a:pPr>
            <a:r>
              <a:rPr lang="en-GB" dirty="0">
                <a:latin typeface="Twinkl" pitchFamily="2" charset="0"/>
              </a:rPr>
              <a:t>correct punctuation;</a:t>
            </a:r>
          </a:p>
          <a:p>
            <a:pPr marL="285750" indent="-285750">
              <a:buFont typeface="Arial" panose="020B0604020202020204" pitchFamily="34" charset="0"/>
              <a:buChar char="•"/>
            </a:pPr>
            <a:r>
              <a:rPr lang="en-GB" dirty="0">
                <a:latin typeface="Twinkl" pitchFamily="2" charset="0"/>
              </a:rPr>
              <a:t>complex sentences.</a:t>
            </a:r>
          </a:p>
          <a:p>
            <a:pPr marL="0" indent="0">
              <a:buNone/>
            </a:pPr>
            <a:endParaRPr lang="en-GB" dirty="0"/>
          </a:p>
        </p:txBody>
      </p:sp>
      <p:sp>
        <p:nvSpPr>
          <p:cNvPr id="29" name="Rectangle 28">
            <a:hlinkClick r:id="rId3" action="ppaction://hlinksldjump"/>
            <a:extLst>
              <a:ext uri="{FF2B5EF4-FFF2-40B4-BE49-F238E27FC236}">
                <a16:creationId xmlns:a16="http://schemas.microsoft.com/office/drawing/2014/main" id="{725EB73C-6773-4056-85BD-5A8324C01A78}"/>
              </a:ext>
            </a:extLst>
          </p:cNvPr>
          <p:cNvSpPr/>
          <p:nvPr/>
        </p:nvSpPr>
        <p:spPr>
          <a:xfrm>
            <a:off x="706440" y="5469528"/>
            <a:ext cx="1698880" cy="7958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a:extLst>
              <a:ext uri="{FF2B5EF4-FFF2-40B4-BE49-F238E27FC236}">
                <a16:creationId xmlns:a16="http://schemas.microsoft.com/office/drawing/2014/main" id="{1E7B0889-C186-432B-8E1C-10C148BA2B50}"/>
              </a:ext>
            </a:extLst>
          </p:cNvPr>
          <p:cNvSpPr/>
          <p:nvPr/>
        </p:nvSpPr>
        <p:spPr>
          <a:xfrm>
            <a:off x="5932719"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C237111E-BA8A-46AD-B8D7-9E76FD4E21A8}"/>
              </a:ext>
            </a:extLst>
          </p:cNvPr>
          <p:cNvSpPr/>
          <p:nvPr/>
        </p:nvSpPr>
        <p:spPr>
          <a:xfrm>
            <a:off x="6617938" y="839091"/>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Oval 33">
            <a:extLst>
              <a:ext uri="{FF2B5EF4-FFF2-40B4-BE49-F238E27FC236}">
                <a16:creationId xmlns:a16="http://schemas.microsoft.com/office/drawing/2014/main" id="{CC5314FA-C19D-4A75-A46F-FD414729A0E6}"/>
              </a:ext>
            </a:extLst>
          </p:cNvPr>
          <p:cNvSpPr/>
          <p:nvPr/>
        </p:nvSpPr>
        <p:spPr>
          <a:xfrm>
            <a:off x="7268915" y="848363"/>
            <a:ext cx="523344" cy="506750"/>
          </a:xfrm>
          <a:prstGeom prst="ellipse">
            <a:avLst/>
          </a:prstGeom>
          <a:no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5ECA15E-38C7-4C87-988E-FC3B3FEB80B7}"/>
              </a:ext>
            </a:extLst>
          </p:cNvPr>
          <p:cNvSpPr/>
          <p:nvPr/>
        </p:nvSpPr>
        <p:spPr>
          <a:xfrm>
            <a:off x="7953187" y="848363"/>
            <a:ext cx="523344" cy="506750"/>
          </a:xfrm>
          <a:prstGeom prst="ellipse">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89725661-712E-45A5-AC0A-F06178EA68A8}"/>
              </a:ext>
            </a:extLst>
          </p:cNvPr>
          <p:cNvSpPr txBox="1"/>
          <p:nvPr/>
        </p:nvSpPr>
        <p:spPr>
          <a:xfrm>
            <a:off x="6011504" y="798631"/>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1</a:t>
            </a:r>
          </a:p>
        </p:txBody>
      </p:sp>
      <p:sp>
        <p:nvSpPr>
          <p:cNvPr id="39" name="TextBox 38">
            <a:extLst>
              <a:ext uri="{FF2B5EF4-FFF2-40B4-BE49-F238E27FC236}">
                <a16:creationId xmlns:a16="http://schemas.microsoft.com/office/drawing/2014/main" id="{BD0E784D-E692-4236-8B01-D6CFE12B80AA}"/>
              </a:ext>
            </a:extLst>
          </p:cNvPr>
          <p:cNvSpPr txBox="1"/>
          <p:nvPr/>
        </p:nvSpPr>
        <p:spPr>
          <a:xfrm>
            <a:off x="6685918" y="791602"/>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2</a:t>
            </a:r>
          </a:p>
        </p:txBody>
      </p:sp>
      <p:sp>
        <p:nvSpPr>
          <p:cNvPr id="41" name="TextBox 40">
            <a:extLst>
              <a:ext uri="{FF2B5EF4-FFF2-40B4-BE49-F238E27FC236}">
                <a16:creationId xmlns:a16="http://schemas.microsoft.com/office/drawing/2014/main" id="{988174B2-A383-4C76-A40C-24DF708A6366}"/>
              </a:ext>
            </a:extLst>
          </p:cNvPr>
          <p:cNvSpPr txBox="1"/>
          <p:nvPr/>
        </p:nvSpPr>
        <p:spPr>
          <a:xfrm>
            <a:off x="7336743" y="806396"/>
            <a:ext cx="296427" cy="584775"/>
          </a:xfrm>
          <a:prstGeom prst="rect">
            <a:avLst/>
          </a:prstGeom>
          <a:noFill/>
        </p:spPr>
        <p:txBody>
          <a:bodyPr wrap="square" rtlCol="0">
            <a:spAutoFit/>
          </a:bodyPr>
          <a:lstStyle/>
          <a:p>
            <a:r>
              <a:rPr lang="en-GB" sz="3200" b="1" dirty="0">
                <a:solidFill>
                  <a:schemeClr val="bg1">
                    <a:lumMod val="95000"/>
                  </a:schemeClr>
                </a:solidFill>
                <a:latin typeface="Twinkl" pitchFamily="2" charset="0"/>
              </a:rPr>
              <a:t>3</a:t>
            </a:r>
          </a:p>
        </p:txBody>
      </p:sp>
      <p:sp>
        <p:nvSpPr>
          <p:cNvPr id="43" name="TextBox 42">
            <a:extLst>
              <a:ext uri="{FF2B5EF4-FFF2-40B4-BE49-F238E27FC236}">
                <a16:creationId xmlns:a16="http://schemas.microsoft.com/office/drawing/2014/main" id="{D5848EEA-C45C-476B-8D5E-5028E4711994}"/>
              </a:ext>
            </a:extLst>
          </p:cNvPr>
          <p:cNvSpPr txBox="1"/>
          <p:nvPr/>
        </p:nvSpPr>
        <p:spPr>
          <a:xfrm>
            <a:off x="7994622" y="806396"/>
            <a:ext cx="296427" cy="584775"/>
          </a:xfrm>
          <a:prstGeom prst="rect">
            <a:avLst/>
          </a:prstGeom>
          <a:noFill/>
        </p:spPr>
        <p:txBody>
          <a:bodyPr wrap="square" rtlCol="0">
            <a:spAutoFit/>
          </a:bodyPr>
          <a:lstStyle/>
          <a:p>
            <a:r>
              <a:rPr lang="en-GB" sz="3200" b="1" dirty="0">
                <a:solidFill>
                  <a:srgbClr val="FFC000"/>
                </a:solidFill>
                <a:latin typeface="Twinkl" pitchFamily="2" charset="0"/>
              </a:rPr>
              <a:t>4</a:t>
            </a:r>
          </a:p>
        </p:txBody>
      </p:sp>
      <p:sp>
        <p:nvSpPr>
          <p:cNvPr id="6" name="Rectangle 5">
            <a:extLst>
              <a:ext uri="{FF2B5EF4-FFF2-40B4-BE49-F238E27FC236}">
                <a16:creationId xmlns:a16="http://schemas.microsoft.com/office/drawing/2014/main" id="{50F342EB-8E50-4CB3-9BEB-119A4CD8A28B}"/>
              </a:ext>
            </a:extLst>
          </p:cNvPr>
          <p:cNvSpPr/>
          <p:nvPr/>
        </p:nvSpPr>
        <p:spPr>
          <a:xfrm>
            <a:off x="706437" y="2111183"/>
            <a:ext cx="3020376" cy="3203388"/>
          </a:xfrm>
          <a:prstGeom prst="rect">
            <a:avLst/>
          </a:prstGeom>
          <a:noFill/>
          <a:ln w="28575">
            <a:solidFill>
              <a:srgbClr val="7868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EE4CA38B-48EA-4532-9CF4-B2E61E0EFD9F}"/>
              </a:ext>
            </a:extLst>
          </p:cNvPr>
          <p:cNvSpPr txBox="1"/>
          <p:nvPr/>
        </p:nvSpPr>
        <p:spPr>
          <a:xfrm>
            <a:off x="2270036" y="1488981"/>
            <a:ext cx="4801334" cy="800219"/>
          </a:xfrm>
          <a:prstGeom prst="rect">
            <a:avLst/>
          </a:prstGeom>
          <a:noFill/>
        </p:spPr>
        <p:txBody>
          <a:bodyPr wrap="square" rtlCol="0">
            <a:spAutoFit/>
          </a:bodyPr>
          <a:lstStyle/>
          <a:p>
            <a:pPr marL="0" indent="0">
              <a:buNone/>
            </a:pPr>
            <a:r>
              <a:rPr lang="en-GB" sz="2800" b="1" dirty="0">
                <a:solidFill>
                  <a:srgbClr val="7868AC"/>
                </a:solidFill>
                <a:latin typeface="Twinkl" pitchFamily="2" charset="0"/>
              </a:rPr>
              <a:t>With No Gravity for a Day!</a:t>
            </a:r>
          </a:p>
          <a:p>
            <a:endParaRPr lang="en-GB" dirty="0"/>
          </a:p>
        </p:txBody>
      </p:sp>
    </p:spTree>
    <p:extLst>
      <p:ext uri="{BB962C8B-B14F-4D97-AF65-F5344CB8AC3E}">
        <p14:creationId xmlns:p14="http://schemas.microsoft.com/office/powerpoint/2010/main" val="12631522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15302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1099</Words>
  <Application>Microsoft Office PowerPoint</Application>
  <PresentationFormat>On-screen Show (4:3)</PresentationFormat>
  <Paragraphs>231</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Twinkl</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Dowson, Laura</dc:creator>
  <cp:lastModifiedBy>r.knox</cp:lastModifiedBy>
  <cp:revision>46</cp:revision>
  <dcterms:created xsi:type="dcterms:W3CDTF">2020-08-27T08:57:13Z</dcterms:created>
  <dcterms:modified xsi:type="dcterms:W3CDTF">2020-09-15T10:18:19Z</dcterms:modified>
</cp:coreProperties>
</file>