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1" r:id="rId10"/>
    <p:sldId id="282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C5523-541B-46E3-BB63-4CA899C610F6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B07C8-ED27-4F7D-A892-0A95B84A6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486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14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686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918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353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305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919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091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987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337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70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31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80651-C26F-41C6-A17E-62D0FA84A644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38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6996" y="2313990"/>
            <a:ext cx="10161037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Read Roman numerals to 1000 (M) and recognise years written in Roman numerals.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1165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4119" y="148281"/>
            <a:ext cx="4868562" cy="95410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Do you know what these symbols mean/represent?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178011" y="1400433"/>
            <a:ext cx="107915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/>
              <a:t>£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37301" y="2042926"/>
            <a:ext cx="1415772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endParaRPr lang="en-US" sz="11500" dirty="0"/>
          </a:p>
        </p:txBody>
      </p:sp>
      <p:sp>
        <p:nvSpPr>
          <p:cNvPr id="13" name="Rectangle 12"/>
          <p:cNvSpPr/>
          <p:nvPr/>
        </p:nvSpPr>
        <p:spPr>
          <a:xfrm>
            <a:off x="1961488" y="3524419"/>
            <a:ext cx="9188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÷</a:t>
            </a:r>
            <a:endParaRPr lang="en-US" sz="11500" dirty="0"/>
          </a:p>
        </p:txBody>
      </p:sp>
      <p:sp>
        <p:nvSpPr>
          <p:cNvPr id="14" name="Rectangle 13"/>
          <p:cNvSpPr/>
          <p:nvPr/>
        </p:nvSpPr>
        <p:spPr>
          <a:xfrm>
            <a:off x="9456532" y="3765078"/>
            <a:ext cx="86754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11500" dirty="0"/>
          </a:p>
        </p:txBody>
      </p:sp>
      <p:sp>
        <p:nvSpPr>
          <p:cNvPr id="15" name="Rectangle 14"/>
          <p:cNvSpPr/>
          <p:nvPr/>
        </p:nvSpPr>
        <p:spPr>
          <a:xfrm>
            <a:off x="7433206" y="1903030"/>
            <a:ext cx="9188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endParaRPr lang="en-US" sz="11500" dirty="0"/>
          </a:p>
        </p:txBody>
      </p:sp>
      <p:sp>
        <p:nvSpPr>
          <p:cNvPr id="16" name="Rectangle 15"/>
          <p:cNvSpPr/>
          <p:nvPr/>
        </p:nvSpPr>
        <p:spPr>
          <a:xfrm>
            <a:off x="10068439" y="1548507"/>
            <a:ext cx="665567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en-US" sz="11500" dirty="0"/>
          </a:p>
        </p:txBody>
      </p:sp>
      <p:sp>
        <p:nvSpPr>
          <p:cNvPr id="17" name="Rectangle 16"/>
          <p:cNvSpPr/>
          <p:nvPr/>
        </p:nvSpPr>
        <p:spPr>
          <a:xfrm>
            <a:off x="5901102" y="3969262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endParaRPr lang="en-US" sz="11500" dirty="0"/>
          </a:p>
        </p:txBody>
      </p:sp>
      <p:sp>
        <p:nvSpPr>
          <p:cNvPr id="18" name="TextBox 17"/>
          <p:cNvSpPr txBox="1"/>
          <p:nvPr/>
        </p:nvSpPr>
        <p:spPr>
          <a:xfrm>
            <a:off x="102973" y="5770605"/>
            <a:ext cx="11850130" cy="95410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Symbols have very different meanings. But like numbers, Roman Numerals follow patterns. These patterns make them easy to learn and use!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2201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7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83458" y="148281"/>
            <a:ext cx="4868562" cy="52322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A little bit of history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444843" y="1079157"/>
            <a:ext cx="111457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 Ancient Romans used a different method of showing number. They are common in modern life: you might use them more than you think! They were used in coins, art and other artefacts. Today, Roman Numerals are still used for </a:t>
            </a:r>
            <a:r>
              <a:rPr lang="en-US" dirty="0"/>
              <a:t>chapter </a:t>
            </a:r>
            <a:r>
              <a:rPr lang="en-US" dirty="0" smtClean="0"/>
              <a:t>headings, </a:t>
            </a:r>
            <a:r>
              <a:rPr lang="en-US" dirty="0"/>
              <a:t>on some clocks</a:t>
            </a:r>
            <a:r>
              <a:rPr lang="en-US" dirty="0" smtClean="0"/>
              <a:t>, lists and for </a:t>
            </a:r>
            <a:r>
              <a:rPr lang="en-US" dirty="0"/>
              <a:t>film sequels such as the </a:t>
            </a:r>
            <a:r>
              <a:rPr lang="en-US" i="1" dirty="0"/>
              <a:t>Star Wars</a:t>
            </a:r>
            <a:r>
              <a:rPr lang="en-US" dirty="0"/>
              <a:t> films</a:t>
            </a:r>
            <a:r>
              <a:rPr lang="en-US" dirty="0" smtClean="0"/>
              <a:t>.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We now mostly use what are called </a:t>
            </a:r>
            <a:r>
              <a:rPr lang="en-US" i="1" dirty="0" smtClean="0">
                <a:solidFill>
                  <a:srgbClr val="FF0000"/>
                </a:solidFill>
              </a:rPr>
              <a:t>Arabic</a:t>
            </a:r>
            <a:r>
              <a:rPr lang="en-US" i="1" dirty="0" smtClean="0"/>
              <a:t> numbers (</a:t>
            </a:r>
            <a:r>
              <a:rPr lang="en-US" i="1" dirty="0" smtClean="0">
                <a:solidFill>
                  <a:srgbClr val="FF0000"/>
                </a:solidFill>
              </a:rPr>
              <a:t>0,1,2,3,4,5,6,7,8</a:t>
            </a:r>
            <a:r>
              <a:rPr lang="en-US" i="1" dirty="0" smtClean="0"/>
              <a:t> and </a:t>
            </a:r>
            <a:r>
              <a:rPr lang="en-US" i="1" dirty="0" smtClean="0">
                <a:solidFill>
                  <a:srgbClr val="FF0000"/>
                </a:solidFill>
              </a:rPr>
              <a:t>9</a:t>
            </a:r>
            <a:r>
              <a:rPr lang="en-US" i="1" dirty="0" smtClean="0"/>
              <a:t>). However, exploring different types of numbers can a fascinating and great for improving your understanding of number and pattern.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26471" y="3411000"/>
            <a:ext cx="4625549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 cmpd="sng">
            <a:solidFill>
              <a:schemeClr val="tx2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I wonder what you already know?</a:t>
            </a:r>
          </a:p>
          <a:p>
            <a:pPr algn="ctr"/>
            <a:r>
              <a:rPr lang="en-US" sz="2000" dirty="0" smtClean="0"/>
              <a:t>Do you recognize these Roman Numerals?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15697" y="4441759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606" y="4451477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08526" y="4434321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7889" y="4427979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latin typeface="Narkisim" panose="020E0502050101010101" pitchFamily="34" charset="-79"/>
                <a:cs typeface="Narkisim" panose="020E0502050101010101" pitchFamily="34" charset="-79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99384" y="4446256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77066" y="4431313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14572" y="4490676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4722" y="5530087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01157" y="5544278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63705" y="5527121"/>
            <a:ext cx="1243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</a:t>
            </a:r>
            <a:endParaRPr lang="en-US" sz="8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77162" y="5572982"/>
            <a:ext cx="12437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50</a:t>
            </a:r>
            <a:endParaRPr lang="en-US" sz="7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21171" y="5572982"/>
            <a:ext cx="16151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</a:t>
            </a:r>
            <a:endParaRPr lang="en-US" sz="6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86382" y="5596135"/>
            <a:ext cx="16151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  <a:r>
              <a:rPr lang="en-US" sz="6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6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725886" y="5572982"/>
            <a:ext cx="19315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1000</a:t>
            </a:r>
            <a:endParaRPr lang="en-US" sz="5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8011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996219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3860" y="186180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32186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9289" y="153739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Narkisim" panose="020E0502050101010101" pitchFamily="34" charset="-79"/>
                <a:cs typeface="Narkisim" panose="020E0502050101010101" pitchFamily="34" charset="-79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95657" y="153739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61022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14211" y="16795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71412" y="794198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54508" y="794198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24630" y="794197"/>
            <a:ext cx="1243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29189" y="796026"/>
            <a:ext cx="1243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06867" y="859603"/>
            <a:ext cx="1615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08530" y="859603"/>
            <a:ext cx="1615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692110" y="859603"/>
            <a:ext cx="1931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6547" y="153739"/>
            <a:ext cx="7305869" cy="1409899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3282" y="2011742"/>
            <a:ext cx="12098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 Romans only used these 7 letters for number…that’s it! Any number you can think of can be made using these 7 letters (in capitals or lower case). Here’s how it works: 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68794" y="3040771"/>
            <a:ext cx="114184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The Romans used basic addition and subtraction to make number. They followed these simple rules:</a:t>
            </a:r>
          </a:p>
          <a:p>
            <a:pPr algn="ctr"/>
            <a:endParaRPr lang="en-US" sz="2000" dirty="0"/>
          </a:p>
          <a:p>
            <a:r>
              <a:rPr lang="en-US" sz="2000" dirty="0" smtClean="0"/>
              <a:t>1) If a letter repeats, it’s repeating that value e.g.  </a:t>
            </a:r>
          </a:p>
          <a:p>
            <a:endParaRPr lang="en-US" sz="2000" dirty="0" smtClean="0"/>
          </a:p>
          <a:p>
            <a:endParaRPr lang="en-US" sz="2000" dirty="0"/>
          </a:p>
          <a:p>
            <a:r>
              <a:rPr lang="en-US" sz="2000" dirty="0" smtClean="0"/>
              <a:t>2) A letter can only be repeated </a:t>
            </a:r>
            <a:r>
              <a:rPr lang="en-US" sz="2000" b="1" i="1" u="sng" dirty="0" smtClean="0"/>
              <a:t>three times</a:t>
            </a:r>
            <a:r>
              <a:rPr lang="en-US" sz="2000" dirty="0" smtClean="0"/>
              <a:t>! Anymore and it’s incorrect.</a:t>
            </a:r>
          </a:p>
          <a:p>
            <a:endParaRPr lang="en-US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6106953" y="3487878"/>
            <a:ext cx="13751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XXX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56100" y="3487878"/>
            <a:ext cx="427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=</a:t>
            </a:r>
            <a:endParaRPr lang="en-US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795657" y="3369540"/>
            <a:ext cx="11121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30</a:t>
            </a:r>
            <a:endParaRPr lang="en-US" sz="5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692110" y="3687932"/>
            <a:ext cx="407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or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9206239" y="3487878"/>
            <a:ext cx="13000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CCC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506269" y="3487878"/>
            <a:ext cx="427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=</a:t>
            </a:r>
            <a:endParaRPr lang="en-US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904035" y="3349378"/>
            <a:ext cx="1196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3</a:t>
            </a:r>
            <a:r>
              <a:rPr lang="en-US" sz="4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4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594" y="5734647"/>
            <a:ext cx="120987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The next steps and different combinations need some practice. Let’s have a go on the next slide…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3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996219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3860" y="186180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32186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9289" y="153739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Narkisim" panose="020E0502050101010101" pitchFamily="34" charset="-79"/>
                <a:cs typeface="Narkisim" panose="020E0502050101010101" pitchFamily="34" charset="-79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95657" y="153739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61022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14211" y="16795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71412" y="794198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54508" y="794198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24630" y="794197"/>
            <a:ext cx="1243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29189" y="796026"/>
            <a:ext cx="1243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06867" y="859603"/>
            <a:ext cx="1615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08530" y="859603"/>
            <a:ext cx="1615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692110" y="859603"/>
            <a:ext cx="1931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6547" y="153739"/>
            <a:ext cx="7305869" cy="1409899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406195" y="1710100"/>
            <a:ext cx="3478047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Write the number…</a:t>
            </a:r>
            <a:endParaRPr lang="en-US" sz="3200" dirty="0"/>
          </a:p>
        </p:txBody>
      </p:sp>
      <p:sp>
        <p:nvSpPr>
          <p:cNvPr id="34" name="TextBox 33"/>
          <p:cNvSpPr txBox="1"/>
          <p:nvPr/>
        </p:nvSpPr>
        <p:spPr>
          <a:xfrm>
            <a:off x="489586" y="2511024"/>
            <a:ext cx="7235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III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13171" y="2436378"/>
            <a:ext cx="1420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3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9585" y="3437865"/>
            <a:ext cx="1255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290926" y="3363219"/>
            <a:ext cx="1420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20</a:t>
            </a:r>
            <a:endParaRPr lang="en-US" sz="36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9584" y="4281952"/>
            <a:ext cx="1255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CCC </a:t>
            </a:r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765260" y="4323217"/>
            <a:ext cx="1420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300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89584" y="5208793"/>
            <a:ext cx="1320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MC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542252" y="5152009"/>
            <a:ext cx="20782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1100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89583" y="6006887"/>
            <a:ext cx="1255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LXV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76291" y="5978234"/>
            <a:ext cx="20782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65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499272" y="3068532"/>
            <a:ext cx="2321650" cy="3046988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When a numeral is written </a:t>
            </a:r>
            <a:r>
              <a:rPr lang="en-US" sz="3200" b="1" i="1" u="sng" dirty="0" smtClean="0">
                <a:solidFill>
                  <a:schemeClr val="accent2">
                    <a:lumMod val="75000"/>
                  </a:schemeClr>
                </a:solidFill>
              </a:rPr>
              <a:t>after a larger numeral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: it is </a:t>
            </a:r>
            <a:r>
              <a:rPr lang="en-US" sz="3200" b="1" i="1" u="sng" dirty="0" smtClean="0">
                <a:solidFill>
                  <a:schemeClr val="accent2">
                    <a:lumMod val="75000"/>
                  </a:schemeClr>
                </a:solidFill>
              </a:rPr>
              <a:t>added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236065" y="2511024"/>
            <a:ext cx="11203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IV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959650" y="2436378"/>
            <a:ext cx="1420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4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236064" y="3437865"/>
            <a:ext cx="1817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XCIX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608530" y="3362396"/>
            <a:ext cx="1420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99</a:t>
            </a:r>
            <a:endParaRPr lang="en-US" sz="36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145219" y="4281952"/>
            <a:ext cx="1255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XC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979919" y="4323217"/>
            <a:ext cx="1420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90</a:t>
            </a:r>
            <a:endParaRPr lang="en-US" sz="4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236063" y="5208793"/>
            <a:ext cx="1320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CD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288731" y="5152009"/>
            <a:ext cx="20782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400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169946" y="5927031"/>
            <a:ext cx="1779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XXXIX  </a:t>
            </a:r>
            <a:endParaRPr lang="en-US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971950" y="5933069"/>
            <a:ext cx="14895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39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111203" y="3068532"/>
            <a:ext cx="2321650" cy="2677656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When a numeral is written </a:t>
            </a:r>
            <a:r>
              <a:rPr lang="en-US" sz="2800" b="1" i="1" u="sng" dirty="0" smtClean="0">
                <a:solidFill>
                  <a:schemeClr val="accent5">
                    <a:lumMod val="75000"/>
                  </a:schemeClr>
                </a:solidFill>
              </a:rPr>
              <a:t>before a larger numeral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: it is </a:t>
            </a:r>
            <a:r>
              <a:rPr lang="en-US" sz="2800" b="1" i="1" u="sng" dirty="0" smtClean="0">
                <a:solidFill>
                  <a:schemeClr val="accent5">
                    <a:lumMod val="75000"/>
                  </a:schemeClr>
                </a:solidFill>
              </a:rPr>
              <a:t>subtracted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0496" y="2436378"/>
            <a:ext cx="5562292" cy="4266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6110120" y="2430744"/>
            <a:ext cx="5562292" cy="4266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33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  <p:bldP spid="39" grpId="0"/>
      <p:bldP spid="42" grpId="0"/>
      <p:bldP spid="44" grpId="0"/>
      <p:bldP spid="47" grpId="0"/>
      <p:bldP spid="49" grpId="0"/>
      <p:bldP spid="51" grpId="0"/>
      <p:bldP spid="53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773798" y="63317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51439" y="67766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09765" y="63317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96868" y="35325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Narkisim" panose="020E0502050101010101" pitchFamily="34" charset="-79"/>
                <a:cs typeface="Narkisim" panose="020E0502050101010101" pitchFamily="34" charset="-79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73236" y="35325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38601" y="63317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91790" y="49537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73799" y="431529"/>
            <a:ext cx="506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56895" y="431529"/>
            <a:ext cx="506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27016" y="431528"/>
            <a:ext cx="1145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31575" y="433357"/>
            <a:ext cx="1145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09253" y="496934"/>
            <a:ext cx="1487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10916" y="496934"/>
            <a:ext cx="1487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84328" y="489800"/>
            <a:ext cx="785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1000</a:t>
            </a:r>
            <a:endParaRPr lang="en-US" sz="2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0214" y="35325"/>
            <a:ext cx="6496165" cy="923274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" name="TextBox 1"/>
          <p:cNvSpPr txBox="1"/>
          <p:nvPr/>
        </p:nvSpPr>
        <p:spPr>
          <a:xfrm>
            <a:off x="132398" y="1169824"/>
            <a:ext cx="2894862" cy="101566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Write the numbers that represent these Roman Numerals.</a:t>
            </a:r>
            <a:endParaRPr lang="en-US" sz="2000" dirty="0"/>
          </a:p>
        </p:txBody>
      </p:sp>
      <p:sp>
        <p:nvSpPr>
          <p:cNvPr id="61" name="TextBox 60"/>
          <p:cNvSpPr txBox="1"/>
          <p:nvPr/>
        </p:nvSpPr>
        <p:spPr>
          <a:xfrm>
            <a:off x="123083" y="2234784"/>
            <a:ext cx="26507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CV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VII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IV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DII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CVI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DLV</a:t>
            </a:r>
            <a:endParaRPr lang="en-US" sz="32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726692" y="1169824"/>
            <a:ext cx="2894862" cy="101566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Write the Roman Numerals for these numbers.</a:t>
            </a:r>
            <a:endParaRPr lang="en-US" sz="2000" dirty="0"/>
          </a:p>
        </p:txBody>
      </p:sp>
      <p:sp>
        <p:nvSpPr>
          <p:cNvPr id="63" name="TextBox 62"/>
          <p:cNvSpPr txBox="1"/>
          <p:nvPr/>
        </p:nvSpPr>
        <p:spPr>
          <a:xfrm>
            <a:off x="3726692" y="2256786"/>
            <a:ext cx="26507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12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15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28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101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72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501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473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55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232</a:t>
            </a:r>
            <a:endParaRPr lang="en-US" sz="32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184004" y="2178865"/>
            <a:ext cx="9972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2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326879" y="2683690"/>
            <a:ext cx="1140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105</a:t>
            </a:r>
            <a:endParaRPr lang="en-US" sz="28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326879" y="3187906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7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326879" y="3692122"/>
            <a:ext cx="1140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501</a:t>
            </a:r>
            <a:endParaRPr lang="en-US" sz="28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326879" y="4196338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4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326879" y="4700554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12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378368" y="5260813"/>
            <a:ext cx="1140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502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480291" y="5594829"/>
            <a:ext cx="1140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106</a:t>
            </a:r>
            <a:endParaRPr lang="en-US" sz="28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506566" y="6155549"/>
            <a:ext cx="1140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555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697558" y="2301975"/>
            <a:ext cx="1282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XII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697558" y="2841681"/>
            <a:ext cx="1282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XV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697558" y="3291978"/>
            <a:ext cx="1599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XXVIII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14199" y="3763949"/>
            <a:ext cx="900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CI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766741" y="4276897"/>
            <a:ext cx="1291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LXXII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51633" y="4762108"/>
            <a:ext cx="1291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DI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903122" y="5229408"/>
            <a:ext cx="1812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CDLXXIII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742335" y="5729826"/>
            <a:ext cx="1291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LV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851633" y="6220672"/>
            <a:ext cx="2273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CCXXXII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7124699" y="1163202"/>
            <a:ext cx="4867275" cy="70788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Write the Roman Numerals for these famous dates: break up the 1s, 10, 100s and 1000s. </a:t>
            </a:r>
            <a:endParaRPr lang="en-US" sz="2000" dirty="0"/>
          </a:p>
        </p:txBody>
      </p:sp>
      <p:sp>
        <p:nvSpPr>
          <p:cNvPr id="98" name="TextBox 97"/>
          <p:cNvSpPr txBox="1"/>
          <p:nvPr/>
        </p:nvSpPr>
        <p:spPr>
          <a:xfrm>
            <a:off x="7234330" y="4700554"/>
            <a:ext cx="265071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1966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1945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1066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1787</a:t>
            </a:r>
          </a:p>
          <a:p>
            <a:pPr marL="514350" indent="-514350">
              <a:buAutoNum type="alphaLcParenR"/>
            </a:pPr>
            <a:endParaRPr lang="en-US" sz="3200" dirty="0" smtClean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593959" y="4749851"/>
            <a:ext cx="1990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MCMLXVI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593958" y="5260813"/>
            <a:ext cx="1794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MCMXLV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8593959" y="5771775"/>
            <a:ext cx="1497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MLXVI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8584958" y="6207189"/>
            <a:ext cx="2944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MDCCLXXXVII</a:t>
            </a:r>
          </a:p>
        </p:txBody>
      </p:sp>
      <p:sp>
        <p:nvSpPr>
          <p:cNvPr id="25" name="Rectangle 24"/>
          <p:cNvSpPr/>
          <p:nvPr/>
        </p:nvSpPr>
        <p:spPr>
          <a:xfrm>
            <a:off x="8862143" y="1844962"/>
            <a:ext cx="12041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1671</a:t>
            </a:r>
            <a:endParaRPr lang="en-US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7422806" y="2860252"/>
            <a:ext cx="49118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   DC   LXX   I  </a:t>
            </a:r>
            <a:endParaRPr lang="en-US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8233506" y="3708397"/>
            <a:ext cx="27972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MDCLXXI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 flipH="1">
            <a:off x="7934415" y="2498448"/>
            <a:ext cx="1302251" cy="43939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 flipV="1">
            <a:off x="9580349" y="2522440"/>
            <a:ext cx="1635158" cy="45341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H="1">
            <a:off x="9000367" y="2566955"/>
            <a:ext cx="408141" cy="36217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>
            <a:endCxn id="103" idx="0"/>
          </p:cNvCxnSpPr>
          <p:nvPr/>
        </p:nvCxnSpPr>
        <p:spPr>
          <a:xfrm>
            <a:off x="9468704" y="2588243"/>
            <a:ext cx="410027" cy="27200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H="1" flipV="1">
            <a:off x="8086816" y="3489485"/>
            <a:ext cx="607185" cy="29874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H="1" flipV="1">
            <a:off x="9104896" y="3491279"/>
            <a:ext cx="131770" cy="28768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9943625" y="3510449"/>
            <a:ext cx="218846" cy="26851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10573366" y="3501207"/>
            <a:ext cx="851172" cy="27775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>
            <a:off x="7472181" y="2171219"/>
            <a:ext cx="614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e.g.</a:t>
            </a:r>
            <a:endParaRPr lang="en-US" dirty="0"/>
          </a:p>
        </p:txBody>
      </p:sp>
      <p:sp>
        <p:nvSpPr>
          <p:cNvPr id="125" name="Rectangle 124"/>
          <p:cNvSpPr/>
          <p:nvPr/>
        </p:nvSpPr>
        <p:spPr>
          <a:xfrm>
            <a:off x="7188362" y="1954272"/>
            <a:ext cx="4727140" cy="2585122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34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9" grpId="0"/>
      <p:bldP spid="100" grpId="0"/>
      <p:bldP spid="101" grpId="0"/>
      <p:bldP spid="1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67565" y="264368"/>
            <a:ext cx="4717032" cy="400110"/>
          </a:xfrm>
          <a:prstGeom prst="rect">
            <a:avLst/>
          </a:prstGeom>
          <a:solidFill>
            <a:srgbClr val="FF505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Extension. Solve the puzzle!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091706" y="1792293"/>
            <a:ext cx="1503509" cy="57320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85348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31419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6594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2665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27841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3912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60523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32121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78192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56244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2315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60523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06594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108748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556019" y="4210463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57348" y="3597192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63197" y="4210463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06172" y="3637257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IX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46732" y="3634630"/>
            <a:ext cx="974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XIV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51944" y="2380571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87809" y="1827207"/>
            <a:ext cx="1202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Narkisim" panose="020E0502050101010101" pitchFamily="34" charset="-79"/>
                <a:cs typeface="Narkisim" panose="020E0502050101010101" pitchFamily="34" charset="-79"/>
              </a:rPr>
              <a:t>LXXVI</a:t>
            </a:r>
          </a:p>
        </p:txBody>
      </p:sp>
    </p:spTree>
    <p:extLst>
      <p:ext uri="{BB962C8B-B14F-4D97-AF65-F5344CB8AC3E}">
        <p14:creationId xmlns:p14="http://schemas.microsoft.com/office/powerpoint/2010/main" val="324341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67565" y="264368"/>
            <a:ext cx="4717032" cy="400110"/>
          </a:xfrm>
          <a:prstGeom prst="rect">
            <a:avLst/>
          </a:prstGeom>
          <a:solidFill>
            <a:srgbClr val="FF505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Extension. Solve the puzzle!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091706" y="1792293"/>
            <a:ext cx="1503509" cy="57320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85348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31419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6594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2665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27841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3912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60523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32121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78192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56244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2315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60523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06594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108748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479650" y="4210463"/>
            <a:ext cx="834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XIV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98702" y="4210463"/>
            <a:ext cx="95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XVI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02211" y="4221970"/>
            <a:ext cx="937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LIIV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80664" y="4210463"/>
            <a:ext cx="1031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XIII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721216" y="4185470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160197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67565" y="264368"/>
            <a:ext cx="4717032" cy="400110"/>
          </a:xfrm>
          <a:prstGeom prst="rect">
            <a:avLst/>
          </a:prstGeom>
          <a:solidFill>
            <a:srgbClr val="FF505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Extension. Solve the puzzle!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091706" y="1792293"/>
            <a:ext cx="1503509" cy="57320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85348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31419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6594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2665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27841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3912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60523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32121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78192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56244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2315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60523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06594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108748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556019" y="4210463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17291" y="3634630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19996" y="4210463"/>
            <a:ext cx="1096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XXIV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51944" y="2380571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87809" y="1827207"/>
            <a:ext cx="1202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13404" y="3634630"/>
            <a:ext cx="89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763831" y="3634630"/>
            <a:ext cx="1096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LIX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515586" y="4210463"/>
            <a:ext cx="1096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5299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39" y="958813"/>
            <a:ext cx="6082479" cy="28287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3711365"/>
            <a:ext cx="5762436" cy="26799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1725" y="879230"/>
            <a:ext cx="5762436" cy="26833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61284" y="147380"/>
            <a:ext cx="4717032" cy="400110"/>
          </a:xfrm>
          <a:prstGeom prst="rect">
            <a:avLst/>
          </a:prstGeom>
          <a:solidFill>
            <a:srgbClr val="FF505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Extension. Solve the puzzles!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3844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3690" y="1860112"/>
            <a:ext cx="10161037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</a:t>
            </a:r>
            <a:r>
              <a:rPr lang="en-GB" sz="3600" dirty="0" smtClean="0"/>
              <a:t>ead </a:t>
            </a:r>
            <a:r>
              <a:rPr lang="en-GB" sz="3600" dirty="0"/>
              <a:t>Roman numerals to 1000 (M) and recognise years written in Roman numerals. 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456991" y="3657600"/>
            <a:ext cx="5561046" cy="286232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Did you understand?</a:t>
            </a:r>
          </a:p>
          <a:p>
            <a:pPr algn="ctr"/>
            <a:endParaRPr lang="en-US" sz="3600" dirty="0"/>
          </a:p>
          <a:p>
            <a:pPr algn="ctr"/>
            <a:endParaRPr lang="en-US" sz="3600" dirty="0" smtClean="0"/>
          </a:p>
          <a:p>
            <a:pPr algn="ctr"/>
            <a:endParaRPr lang="en-US" sz="3600" dirty="0"/>
          </a:p>
          <a:p>
            <a:pPr algn="ctr"/>
            <a:endParaRPr lang="en-US" sz="3600" dirty="0"/>
          </a:p>
        </p:txBody>
      </p:sp>
      <p:sp>
        <p:nvSpPr>
          <p:cNvPr id="8" name="Oval 7"/>
          <p:cNvSpPr/>
          <p:nvPr/>
        </p:nvSpPr>
        <p:spPr>
          <a:xfrm>
            <a:off x="3834882" y="4851918"/>
            <a:ext cx="1287624" cy="1287625"/>
          </a:xfrm>
          <a:prstGeom prst="ellipse">
            <a:avLst/>
          </a:prstGeom>
          <a:solidFill>
            <a:schemeClr val="accent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500397" y="4851917"/>
            <a:ext cx="1287624" cy="1287625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7165912" y="4851916"/>
            <a:ext cx="1287624" cy="1287625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4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6277</TotalTime>
  <Words>572</Words>
  <Application>Microsoft Office PowerPoint</Application>
  <PresentationFormat>Widescreen</PresentationFormat>
  <Paragraphs>185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Narkisim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and Place Value!</dc:title>
  <dc:creator>David Pringle</dc:creator>
  <cp:lastModifiedBy>Pat Haisman</cp:lastModifiedBy>
  <cp:revision>68</cp:revision>
  <dcterms:created xsi:type="dcterms:W3CDTF">2017-03-10T20:23:04Z</dcterms:created>
  <dcterms:modified xsi:type="dcterms:W3CDTF">2021-01-20T15:52:46Z</dcterms:modified>
</cp:coreProperties>
</file>