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322" r:id="rId2"/>
    <p:sldId id="320" r:id="rId3"/>
    <p:sldId id="321" r:id="rId4"/>
    <p:sldId id="295" r:id="rId5"/>
    <p:sldId id="309" r:id="rId6"/>
    <p:sldId id="308" r:id="rId7"/>
    <p:sldId id="310" r:id="rId8"/>
    <p:sldId id="296" r:id="rId9"/>
    <p:sldId id="315" r:id="rId10"/>
    <p:sldId id="306" r:id="rId11"/>
    <p:sldId id="298" r:id="rId12"/>
    <p:sldId id="267" r:id="rId13"/>
  </p:sldIdLst>
  <p:sldSz cx="9144000" cy="6858000" type="screen4x3"/>
  <p:notesSz cx="6858000" cy="9144000"/>
  <p:embeddedFontLst>
    <p:embeddedFont>
      <p:font typeface="Sassoon Infant Rg" panose="02000503030000020003" charset="0"/>
      <p:regular r:id="rId16"/>
      <p:bold r:id="rId17"/>
    </p:embeddedFont>
    <p:embeddedFont>
      <p:font typeface="Tuffy-TTF" panose="020B0603060100000000" charset="0"/>
      <p:regular r:id="rId18"/>
      <p:bold r:id="rId19"/>
      <p:italic r:id="rId20"/>
      <p:boldItalic r:id="rId21"/>
    </p:embeddedFont>
    <p:embeddedFont>
      <p:font typeface="Twinkl" panose="020B0604020202020204" charset="0"/>
      <p:regular r:id="rId22"/>
      <p:bold r:id="rId23"/>
    </p:embeddedFont>
    <p:embeddedFont>
      <p:font typeface="Twinkl SemiBold"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397"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F08213"/>
    <a:srgbClr val="9C9BCD"/>
    <a:srgbClr val="AFDEF8"/>
    <a:srgbClr val="F7BC92"/>
    <a:srgbClr val="85CDC1"/>
    <a:srgbClr val="00A5E5"/>
    <a:srgbClr val="E9506C"/>
    <a:srgbClr val="8D358B"/>
    <a:srgbClr val="0095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5" d="100"/>
          <a:sy n="115" d="100"/>
        </p:scale>
        <p:origin x="1530" y="84"/>
      </p:cViewPr>
      <p:guideLst>
        <p:guide orient="horz" pos="2160"/>
        <p:guide pos="2880"/>
        <p:guide pos="363"/>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24/01/2021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24/01/2021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932" y="390698"/>
            <a:ext cx="8165868" cy="6124402"/>
          </a:xfrm>
          <a:prstGeom prst="rect">
            <a:avLst/>
          </a:prstGeom>
        </p:spPr>
      </p:pic>
    </p:spTree>
    <p:extLst>
      <p:ext uri="{BB962C8B-B14F-4D97-AF65-F5344CB8AC3E}">
        <p14:creationId xmlns:p14="http://schemas.microsoft.com/office/powerpoint/2010/main" val="3976857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 </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18763" y="1537906"/>
            <a:ext cx="8496944" cy="4930423"/>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9592" y="2210287"/>
            <a:ext cx="1584176" cy="4531081"/>
          </a:xfrm>
          <a:prstGeom prst="rect">
            <a:avLst/>
          </a:prstGeom>
        </p:spPr>
      </p:pic>
      <p:grpSp>
        <p:nvGrpSpPr>
          <p:cNvPr id="16" name="Group 15"/>
          <p:cNvGrpSpPr/>
          <p:nvPr/>
        </p:nvGrpSpPr>
        <p:grpSpPr>
          <a:xfrm>
            <a:off x="3295221" y="1416402"/>
            <a:ext cx="2739852" cy="2089150"/>
            <a:chOff x="4067943" y="1371683"/>
            <a:chExt cx="2739852" cy="2089150"/>
          </a:xfrm>
        </p:grpSpPr>
        <p:sp>
          <p:nvSpPr>
            <p:cNvPr id="11" name="Cloud 10"/>
            <p:cNvSpPr/>
            <p:nvPr/>
          </p:nvSpPr>
          <p:spPr>
            <a:xfrm>
              <a:off x="4067944" y="1371683"/>
              <a:ext cx="2739851" cy="20891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14036 w 43256"/>
                <a:gd name="connsiteY16" fmla="*/ 5051 h 43219"/>
                <a:gd name="connsiteX17" fmla="*/ 15336 w 43256"/>
                <a:gd name="connsiteY17" fmla="*/ 6399 h 43219"/>
                <a:gd name="connsiteX18" fmla="*/ 4163 w 43256"/>
                <a:gd name="connsiteY18" fmla="*/ 15648 h 43219"/>
                <a:gd name="connsiteX19" fmla="*/ 3936 w 43256"/>
                <a:gd name="connsiteY1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14036 w 43256"/>
                <a:gd name="connsiteY14" fmla="*/ 5051 h 43219"/>
                <a:gd name="connsiteX15" fmla="*/ 15336 w 43256"/>
                <a:gd name="connsiteY15" fmla="*/ 6399 h 43219"/>
                <a:gd name="connsiteX16" fmla="*/ 4163 w 43256"/>
                <a:gd name="connsiteY16" fmla="*/ 15648 h 43219"/>
                <a:gd name="connsiteX17" fmla="*/ 3936 w 43256"/>
                <a:gd name="connsiteY17"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4163 w 43256"/>
                <a:gd name="connsiteY14" fmla="*/ 15648 h 43219"/>
                <a:gd name="connsiteX15" fmla="*/ 3936 w 43256"/>
                <a:gd name="connsiteY15"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4163 w 43256"/>
                <a:gd name="connsiteY12" fmla="*/ 15648 h 43219"/>
                <a:gd name="connsiteX13" fmla="*/ 3936 w 43256"/>
                <a:gd name="connsiteY13"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41834 w 43256"/>
                <a:gd name="connsiteY8" fmla="*/ 15213 h 43219"/>
                <a:gd name="connsiteX9" fmla="*/ 40386 w 43256"/>
                <a:gd name="connsiteY9" fmla="*/ 17889 h 43219"/>
                <a:gd name="connsiteX10" fmla="*/ 4163 w 43256"/>
                <a:gd name="connsiteY10" fmla="*/ 15648 h 43219"/>
                <a:gd name="connsiteX11" fmla="*/ 3936 w 43256"/>
                <a:gd name="connsiteY1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8" fmla="*/ 4163 w 43256"/>
                <a:gd name="connsiteY8" fmla="*/ 15648 h 43219"/>
                <a:gd name="connsiteX9" fmla="*/ 3936 w 43256"/>
                <a:gd name="connsiteY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Lst>
              <a:ahLst/>
              <a:cxnLst>
                <a:cxn ang="0">
                  <a:pos x="connsiteX0" y="connsiteY0"/>
                </a:cxn>
                <a:cxn ang="0">
                  <a:pos x="connsiteX1" y="connsiteY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43256" h="43219" fill="none" extrusionOk="0">
                  <a:moveTo>
                    <a:pt x="6964" y="34758"/>
                  </a:moveTo>
                  <a:cubicBezTo>
                    <a:pt x="6609" y="34951"/>
                    <a:pt x="6236" y="35079"/>
                    <a:pt x="5856" y="35139"/>
                  </a:cubicBezTo>
                </a:path>
              </a:pathLst>
            </a:cu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067943" y="1949931"/>
              <a:ext cx="2739851" cy="830997"/>
            </a:xfrm>
            <a:prstGeom prst="rect">
              <a:avLst/>
            </a:prstGeom>
            <a:noFill/>
          </p:spPr>
          <p:txBody>
            <a:bodyPr wrap="square" rtlCol="0">
              <a:spAutoFit/>
            </a:bodyPr>
            <a:lstStyle/>
            <a:p>
              <a:pPr algn="ctr"/>
              <a:r>
                <a:rPr lang="en-GB" sz="2400" b="1" dirty="0"/>
                <a:t>What is wellbeing?</a:t>
              </a:r>
            </a:p>
          </p:txBody>
        </p:sp>
      </p:grpSp>
      <p:grpSp>
        <p:nvGrpSpPr>
          <p:cNvPr id="17" name="Group 16"/>
          <p:cNvGrpSpPr/>
          <p:nvPr/>
        </p:nvGrpSpPr>
        <p:grpSpPr>
          <a:xfrm>
            <a:off x="3970982" y="3716114"/>
            <a:ext cx="2739851" cy="2089150"/>
            <a:chOff x="5437869" y="3309046"/>
            <a:chExt cx="2739851" cy="2089150"/>
          </a:xfrm>
        </p:grpSpPr>
        <p:sp>
          <p:nvSpPr>
            <p:cNvPr id="12" name="Cloud 10"/>
            <p:cNvSpPr/>
            <p:nvPr/>
          </p:nvSpPr>
          <p:spPr>
            <a:xfrm>
              <a:off x="5437869" y="3309046"/>
              <a:ext cx="2739851" cy="20891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14036 w 43256"/>
                <a:gd name="connsiteY16" fmla="*/ 5051 h 43219"/>
                <a:gd name="connsiteX17" fmla="*/ 15336 w 43256"/>
                <a:gd name="connsiteY17" fmla="*/ 6399 h 43219"/>
                <a:gd name="connsiteX18" fmla="*/ 4163 w 43256"/>
                <a:gd name="connsiteY18" fmla="*/ 15648 h 43219"/>
                <a:gd name="connsiteX19" fmla="*/ 3936 w 43256"/>
                <a:gd name="connsiteY1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14036 w 43256"/>
                <a:gd name="connsiteY14" fmla="*/ 5051 h 43219"/>
                <a:gd name="connsiteX15" fmla="*/ 15336 w 43256"/>
                <a:gd name="connsiteY15" fmla="*/ 6399 h 43219"/>
                <a:gd name="connsiteX16" fmla="*/ 4163 w 43256"/>
                <a:gd name="connsiteY16" fmla="*/ 15648 h 43219"/>
                <a:gd name="connsiteX17" fmla="*/ 3936 w 43256"/>
                <a:gd name="connsiteY17"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29114 w 43256"/>
                <a:gd name="connsiteY12" fmla="*/ 3811 h 43219"/>
                <a:gd name="connsiteX13" fmla="*/ 29856 w 43256"/>
                <a:gd name="connsiteY13" fmla="*/ 2199 h 43219"/>
                <a:gd name="connsiteX14" fmla="*/ 4163 w 43256"/>
                <a:gd name="connsiteY14" fmla="*/ 15648 h 43219"/>
                <a:gd name="connsiteX15" fmla="*/ 3936 w 43256"/>
                <a:gd name="connsiteY15"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4163 w 43256"/>
                <a:gd name="connsiteY12" fmla="*/ 15648 h 43219"/>
                <a:gd name="connsiteX13" fmla="*/ 3936 w 43256"/>
                <a:gd name="connsiteY13"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41834 w 43256"/>
                <a:gd name="connsiteY8" fmla="*/ 15213 h 43219"/>
                <a:gd name="connsiteX9" fmla="*/ 40386 w 43256"/>
                <a:gd name="connsiteY9" fmla="*/ 17889 h 43219"/>
                <a:gd name="connsiteX10" fmla="*/ 4163 w 43256"/>
                <a:gd name="connsiteY10" fmla="*/ 15648 h 43219"/>
                <a:gd name="connsiteX11" fmla="*/ 3936 w 43256"/>
                <a:gd name="connsiteY1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8" fmla="*/ 4163 w 43256"/>
                <a:gd name="connsiteY8" fmla="*/ 15648 h 43219"/>
                <a:gd name="connsiteX9" fmla="*/ 3936 w 43256"/>
                <a:gd name="connsiteY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41834 w 43256"/>
                <a:gd name="connsiteY6" fmla="*/ 15213 h 43219"/>
                <a:gd name="connsiteX7" fmla="*/ 40386 w 43256"/>
                <a:gd name="connsiteY7" fmla="*/ 1788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Lst>
              <a:ahLst/>
              <a:cxnLst>
                <a:cxn ang="0">
                  <a:pos x="connsiteX0" y="connsiteY0"/>
                </a:cxn>
                <a:cxn ang="0">
                  <a:pos x="connsiteX1" y="connsiteY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43256" h="43219" fill="none" extrusionOk="0">
                  <a:moveTo>
                    <a:pt x="6964" y="34758"/>
                  </a:moveTo>
                  <a:cubicBezTo>
                    <a:pt x="6609" y="34951"/>
                    <a:pt x="6236" y="35079"/>
                    <a:pt x="5856" y="35139"/>
                  </a:cubicBezTo>
                </a:path>
              </a:pathLst>
            </a:cu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5646291" y="3789040"/>
              <a:ext cx="2382093" cy="1015663"/>
            </a:xfrm>
            <a:prstGeom prst="rect">
              <a:avLst/>
            </a:prstGeom>
            <a:noFill/>
          </p:spPr>
          <p:txBody>
            <a:bodyPr wrap="square" rtlCol="0">
              <a:spAutoFit/>
            </a:bodyPr>
            <a:lstStyle/>
            <a:p>
              <a:pPr algn="ctr"/>
              <a:r>
                <a:rPr lang="en-GB" sz="2000" b="1" dirty="0"/>
                <a:t>How can I look after my own wellbeing?</a:t>
              </a:r>
            </a:p>
          </p:txBody>
        </p:sp>
      </p:grpSp>
      <p:sp>
        <p:nvSpPr>
          <p:cNvPr id="18" name="Oval 17"/>
          <p:cNvSpPr/>
          <p:nvPr/>
        </p:nvSpPr>
        <p:spPr>
          <a:xfrm>
            <a:off x="2195736" y="2337785"/>
            <a:ext cx="233364" cy="233364"/>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2703607" y="2337785"/>
            <a:ext cx="389578" cy="389578"/>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2362101" y="3122400"/>
            <a:ext cx="233364" cy="233364"/>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779997" y="3284066"/>
            <a:ext cx="474452" cy="474452"/>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295221" y="3713133"/>
            <a:ext cx="668790" cy="668790"/>
          </a:xfrm>
          <a:prstGeom prst="ellipse">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Frame"/>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65959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p:tgtEl>
                                          <p:spTgt spid="8"/>
                                        </p:tgtEl>
                                        <p:attrNameLst>
                                          <p:attrName>ppt_x</p:attrName>
                                        </p:attrNameLst>
                                      </p:cBhvr>
                                      <p:tavLst>
                                        <p:tav tm="0">
                                          <p:val>
                                            <p:strVal val="#ppt_x-#ppt_w*1.125000"/>
                                          </p:val>
                                        </p:tav>
                                        <p:tav tm="100000">
                                          <p:val>
                                            <p:strVal val="#ppt_x"/>
                                          </p:val>
                                        </p:tav>
                                      </p:tavLst>
                                    </p:anim>
                                    <p:animEffect transition="in" filter="wipe(right)">
                                      <p:cBhvr>
                                        <p:cTn id="8" dur="1500"/>
                                        <p:tgtEl>
                                          <p:spTgt spid="8"/>
                                        </p:tgtEl>
                                      </p:cBhvr>
                                    </p:animEffect>
                                  </p:childTnLst>
                                </p:cTn>
                              </p:par>
                            </p:childTnLst>
                          </p:cTn>
                        </p:par>
                        <p:par>
                          <p:cTn id="9" fill="hold">
                            <p:stCondLst>
                              <p:cond delay="15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What is Wellbeing?</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18763" y="1537906"/>
            <a:ext cx="8496944" cy="4930423"/>
          </a:xfrm>
          <a:prstGeom prst="rect">
            <a:avLst/>
          </a:prstGeom>
        </p:spPr>
      </p:pic>
      <p:pic>
        <p:nvPicPr>
          <p:cNvPr id="7" name="Frame"/>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ounded Rectangle 4"/>
          <p:cNvSpPr/>
          <p:nvPr/>
        </p:nvSpPr>
        <p:spPr>
          <a:xfrm>
            <a:off x="1403648" y="2081398"/>
            <a:ext cx="7200352" cy="3843438"/>
          </a:xfrm>
          <a:prstGeom prst="roundRect">
            <a:avLst>
              <a:gd name="adj" fmla="val 8268"/>
            </a:avLst>
          </a:prstGeom>
          <a:solidFill>
            <a:srgbClr val="FCFCF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lIns="1188000" tIns="108000" rIns="108000" bIns="108000" rtlCol="0" anchor="ctr"/>
          <a:lstStyle/>
          <a:p>
            <a:pPr algn="ctr"/>
            <a:r>
              <a:rPr lang="en-GB" b="1" dirty="0">
                <a:solidFill>
                  <a:schemeClr val="tx1"/>
                </a:solidFill>
              </a:rPr>
              <a:t>Wellbeing means feeling</a:t>
            </a:r>
            <a:r>
              <a:rPr lang="en-GB" b="1" dirty="0" smtClean="0">
                <a:solidFill>
                  <a:schemeClr val="tx1"/>
                </a:solidFill>
              </a:rPr>
              <a:t>…</a:t>
            </a:r>
          </a:p>
          <a:p>
            <a:endParaRPr lang="en-GB" dirty="0">
              <a:solidFill>
                <a:schemeClr val="tx1"/>
              </a:solidFill>
            </a:endParaRPr>
          </a:p>
          <a:p>
            <a:pPr algn="ctr"/>
            <a:r>
              <a:rPr lang="en-GB" b="1" dirty="0" smtClean="0">
                <a:solidFill>
                  <a:schemeClr val="tx1"/>
                </a:solidFill>
              </a:rPr>
              <a:t>comfortable</a:t>
            </a:r>
            <a:r>
              <a:rPr lang="en-GB" dirty="0">
                <a:solidFill>
                  <a:schemeClr val="tx1"/>
                </a:solidFill>
              </a:rPr>
              <a:t>, </a:t>
            </a:r>
            <a:r>
              <a:rPr lang="en-GB" b="1" dirty="0">
                <a:solidFill>
                  <a:schemeClr val="tx1"/>
                </a:solidFill>
              </a:rPr>
              <a:t>healthy</a:t>
            </a:r>
            <a:r>
              <a:rPr lang="en-GB" dirty="0">
                <a:solidFill>
                  <a:schemeClr val="tx1"/>
                </a:solidFill>
              </a:rPr>
              <a:t> or </a:t>
            </a:r>
            <a:r>
              <a:rPr lang="en-GB" b="1" dirty="0">
                <a:solidFill>
                  <a:schemeClr val="tx1"/>
                </a:solidFill>
              </a:rPr>
              <a:t>happy</a:t>
            </a:r>
            <a:r>
              <a:rPr lang="en-GB" dirty="0">
                <a:solidFill>
                  <a:schemeClr val="tx1"/>
                </a:solidFill>
              </a:rPr>
              <a:t>. </a:t>
            </a:r>
            <a:endParaRPr lang="en-GB" dirty="0" smtClean="0">
              <a:solidFill>
                <a:schemeClr val="tx1"/>
              </a:solidFill>
            </a:endParaRPr>
          </a:p>
          <a:p>
            <a:endParaRPr lang="en-GB" dirty="0">
              <a:solidFill>
                <a:schemeClr val="tx1"/>
              </a:solidFill>
            </a:endParaRPr>
          </a:p>
          <a:p>
            <a:r>
              <a:rPr lang="en-GB" dirty="0">
                <a:solidFill>
                  <a:schemeClr val="tx1"/>
                </a:solidFill>
              </a:rPr>
              <a:t>When you try to look after your own wellbeing, you think about:</a:t>
            </a:r>
          </a:p>
          <a:p>
            <a:pPr marL="285750" indent="-285750">
              <a:lnSpc>
                <a:spcPts val="2500"/>
              </a:lnSpc>
              <a:buFont typeface="Arial" panose="020B0604020202020204" pitchFamily="34" charset="0"/>
              <a:buChar char="•"/>
            </a:pPr>
            <a:r>
              <a:rPr lang="en-GB" dirty="0">
                <a:solidFill>
                  <a:schemeClr val="tx1"/>
                </a:solidFill>
              </a:rPr>
              <a:t>how comfortable you are (both in your body and in your mind);</a:t>
            </a:r>
          </a:p>
          <a:p>
            <a:pPr marL="285750" indent="-285750">
              <a:lnSpc>
                <a:spcPts val="2500"/>
              </a:lnSpc>
              <a:buFont typeface="Arial" panose="020B0604020202020204" pitchFamily="34" charset="0"/>
              <a:buChar char="•"/>
            </a:pPr>
            <a:r>
              <a:rPr lang="en-GB" dirty="0">
                <a:solidFill>
                  <a:schemeClr val="tx1"/>
                </a:solidFill>
              </a:rPr>
              <a:t>how healthy you are (both in your body </a:t>
            </a:r>
            <a:r>
              <a:rPr lang="en-GB" dirty="0" smtClean="0">
                <a:solidFill>
                  <a:schemeClr val="tx1"/>
                </a:solidFill>
              </a:rPr>
              <a:t/>
            </a:r>
            <a:br>
              <a:rPr lang="en-GB" dirty="0" smtClean="0">
                <a:solidFill>
                  <a:schemeClr val="tx1"/>
                </a:solidFill>
              </a:rPr>
            </a:br>
            <a:r>
              <a:rPr lang="en-GB" dirty="0" smtClean="0">
                <a:solidFill>
                  <a:schemeClr val="tx1"/>
                </a:solidFill>
              </a:rPr>
              <a:t>and </a:t>
            </a:r>
            <a:r>
              <a:rPr lang="en-GB" dirty="0">
                <a:solidFill>
                  <a:schemeClr val="tx1"/>
                </a:solidFill>
              </a:rPr>
              <a:t>mind); </a:t>
            </a:r>
            <a:endParaRPr lang="en-GB" dirty="0" smtClean="0">
              <a:solidFill>
                <a:schemeClr val="tx1"/>
              </a:solidFill>
            </a:endParaRPr>
          </a:p>
          <a:p>
            <a:pPr marL="285750" indent="-285750">
              <a:lnSpc>
                <a:spcPts val="2500"/>
              </a:lnSpc>
              <a:buFont typeface="Arial" panose="020B0604020202020204" pitchFamily="34" charset="0"/>
              <a:buChar char="•"/>
            </a:pPr>
            <a:r>
              <a:rPr lang="en-GB" dirty="0" smtClean="0">
                <a:solidFill>
                  <a:schemeClr val="tx1"/>
                </a:solidFill>
              </a:rPr>
              <a:t>and how </a:t>
            </a:r>
            <a:r>
              <a:rPr lang="en-GB" dirty="0">
                <a:solidFill>
                  <a:schemeClr val="tx1"/>
                </a:solidFill>
              </a:rPr>
              <a:t>happy you are.  </a:t>
            </a:r>
          </a:p>
        </p:txBody>
      </p:sp>
      <p:pic>
        <p:nvPicPr>
          <p:cNvPr id="30" name="Frame"/>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9592" y="2210287"/>
            <a:ext cx="1584176" cy="4531081"/>
          </a:xfrm>
          <a:prstGeom prst="rect">
            <a:avLst/>
          </a:prstGeom>
        </p:spPr>
      </p:pic>
      <p:sp>
        <p:nvSpPr>
          <p:cNvPr id="28" name="Rounded Rectangle 27"/>
          <p:cNvSpPr/>
          <p:nvPr/>
        </p:nvSpPr>
        <p:spPr>
          <a:xfrm>
            <a:off x="2797672" y="3949518"/>
            <a:ext cx="5590678" cy="1063658"/>
          </a:xfrm>
          <a:prstGeom prst="roundRect">
            <a:avLst/>
          </a:prstGeom>
          <a:solidFill>
            <a:srgbClr val="00AEEF"/>
          </a:solidFill>
          <a:ln w="28575">
            <a:solidFill>
              <a:srgbClr val="0099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This can stop you feeling good which means your wellbeing doesn’t feel good. </a:t>
            </a:r>
          </a:p>
        </p:txBody>
      </p:sp>
      <p:sp>
        <p:nvSpPr>
          <p:cNvPr id="29" name="Rounded Rectangle 28"/>
          <p:cNvSpPr/>
          <p:nvPr/>
        </p:nvSpPr>
        <p:spPr>
          <a:xfrm>
            <a:off x="2338529" y="2636912"/>
            <a:ext cx="5904208" cy="1021200"/>
          </a:xfrm>
          <a:prstGeom prst="roundRect">
            <a:avLst/>
          </a:prstGeom>
          <a:solidFill>
            <a:srgbClr val="00998C"/>
          </a:solidFill>
          <a:ln w="28575">
            <a:solidFill>
              <a:srgbClr val="F39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If life changes, you may feel like you can’t control things and this can feel a bit uncomfortable. </a:t>
            </a:r>
          </a:p>
        </p:txBody>
      </p:sp>
    </p:spTree>
    <p:extLst>
      <p:ext uri="{BB962C8B-B14F-4D97-AF65-F5344CB8AC3E}">
        <p14:creationId xmlns:p14="http://schemas.microsoft.com/office/powerpoint/2010/main" val="2932639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iterate type="lt">
                                    <p:tmPct val="0"/>
                                  </p:iterate>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par>
                          <p:cTn id="17" fill="hold">
                            <p:stCondLst>
                              <p:cond delay="500"/>
                            </p:stCondLst>
                            <p:childTnLst>
                              <p:par>
                                <p:cTn id="18" presetID="34" presetClass="emph" presetSubtype="0" fill="hold" nodeType="afterEffect">
                                  <p:stCondLst>
                                    <p:cond delay="0"/>
                                  </p:stCondLst>
                                  <p:iterate type="lt">
                                    <p:tmPct val="10000"/>
                                  </p:iterate>
                                  <p:childTnLst>
                                    <p:animMotion origin="layout" path="M 0.0 0.0 L 0.0 -0.07213" pathEditMode="relative" ptsTypes="">
                                      <p:cBhvr>
                                        <p:cTn id="19" dur="250" accel="50000" decel="50000" autoRev="1" fill="hold">
                                          <p:stCondLst>
                                            <p:cond delay="0"/>
                                          </p:stCondLst>
                                        </p:cTn>
                                        <p:tgtEl>
                                          <p:spTgt spid="5">
                                            <p:txEl>
                                              <p:pRg st="2" end="2"/>
                                            </p:txEl>
                                          </p:spTgt>
                                        </p:tgtEl>
                                        <p:attrNameLst>
                                          <p:attrName>ppt_x</p:attrName>
                                          <p:attrName>ppt_y</p:attrName>
                                        </p:attrNameLst>
                                      </p:cBhvr>
                                    </p:animMotion>
                                    <p:animRot by="1500000">
                                      <p:cBhvr>
                                        <p:cTn id="20" dur="125" fill="hold">
                                          <p:stCondLst>
                                            <p:cond delay="0"/>
                                          </p:stCondLst>
                                        </p:cTn>
                                        <p:tgtEl>
                                          <p:spTgt spid="5">
                                            <p:txEl>
                                              <p:pRg st="2" end="2"/>
                                            </p:txEl>
                                          </p:spTgt>
                                        </p:tgtEl>
                                        <p:attrNameLst>
                                          <p:attrName>r</p:attrName>
                                        </p:attrNameLst>
                                      </p:cBhvr>
                                    </p:animRot>
                                    <p:animRot by="-1500000">
                                      <p:cBhvr>
                                        <p:cTn id="21" dur="125" fill="hold">
                                          <p:stCondLst>
                                            <p:cond delay="125"/>
                                          </p:stCondLst>
                                        </p:cTn>
                                        <p:tgtEl>
                                          <p:spTgt spid="5">
                                            <p:txEl>
                                              <p:pRg st="2" end="2"/>
                                            </p:txEl>
                                          </p:spTgt>
                                        </p:tgtEl>
                                        <p:attrNameLst>
                                          <p:attrName>r</p:attrName>
                                        </p:attrNameLst>
                                      </p:cBhvr>
                                    </p:animRot>
                                    <p:animRot by="-1500000">
                                      <p:cBhvr>
                                        <p:cTn id="22" dur="125" fill="hold">
                                          <p:stCondLst>
                                            <p:cond delay="250"/>
                                          </p:stCondLst>
                                        </p:cTn>
                                        <p:tgtEl>
                                          <p:spTgt spid="5">
                                            <p:txEl>
                                              <p:pRg st="2" end="2"/>
                                            </p:txEl>
                                          </p:spTgt>
                                        </p:tgtEl>
                                        <p:attrNameLst>
                                          <p:attrName>r</p:attrName>
                                        </p:attrNameLst>
                                      </p:cBhvr>
                                    </p:animRot>
                                    <p:animRot by="1500000">
                                      <p:cBhvr>
                                        <p:cTn id="23" dur="125" fill="hold">
                                          <p:stCondLst>
                                            <p:cond delay="375"/>
                                          </p:stCondLst>
                                        </p:cTn>
                                        <p:tgtEl>
                                          <p:spTgt spid="5">
                                            <p:txEl>
                                              <p:pRg st="2" end="2"/>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500"/>
                                        <p:tgtEl>
                                          <p:spTgt spid="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Effect transition="in" filter="fade">
                                      <p:cBhvr>
                                        <p:cTn id="33" dur="500"/>
                                        <p:tgtEl>
                                          <p:spTgt spid="5">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
                                            <p:txEl>
                                              <p:pRg st="6" end="6"/>
                                            </p:txEl>
                                          </p:spTgt>
                                        </p:tgtEl>
                                        <p:attrNameLst>
                                          <p:attrName>style.visibility</p:attrName>
                                        </p:attrNameLst>
                                      </p:cBhvr>
                                      <p:to>
                                        <p:strVal val="visible"/>
                                      </p:to>
                                    </p:set>
                                    <p:animEffect transition="in" filter="fade">
                                      <p:cBhvr>
                                        <p:cTn id="38" dur="500"/>
                                        <p:tgtEl>
                                          <p:spTgt spid="5">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Effect transition="in" filter="fade">
                                      <p:cBhvr>
                                        <p:cTn id="43" dur="500"/>
                                        <p:tgtEl>
                                          <p:spTgt spid="5">
                                            <p:txEl>
                                              <p:pRg st="7" end="7"/>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xit" presetSubtype="0" fill="hold" grpId="1" nodeType="clickEffect">
                                  <p:stCondLst>
                                    <p:cond delay="0"/>
                                  </p:stCondLst>
                                  <p:childTnLst>
                                    <p:animEffect transition="out" filter="fade">
                                      <p:cBhvr>
                                        <p:cTn id="47" dur="1000"/>
                                        <p:tgtEl>
                                          <p:spTgt spid="5">
                                            <p:txEl>
                                              <p:pRg st="0" end="0"/>
                                            </p:txEl>
                                          </p:spTgt>
                                        </p:tgtEl>
                                      </p:cBhvr>
                                    </p:animEffect>
                                    <p:anim calcmode="lin" valueType="num">
                                      <p:cBhvr>
                                        <p:cTn id="48" dur="1000"/>
                                        <p:tgtEl>
                                          <p:spTgt spid="5">
                                            <p:txEl>
                                              <p:pRg st="0" end="0"/>
                                            </p:txEl>
                                          </p:spTgt>
                                        </p:tgtEl>
                                        <p:attrNameLst>
                                          <p:attrName>ppt_x</p:attrName>
                                        </p:attrNameLst>
                                      </p:cBhvr>
                                      <p:tavLst>
                                        <p:tav tm="0">
                                          <p:val>
                                            <p:strVal val="ppt_x"/>
                                          </p:val>
                                        </p:tav>
                                        <p:tav tm="100000">
                                          <p:val>
                                            <p:strVal val="ppt_x"/>
                                          </p:val>
                                        </p:tav>
                                      </p:tavLst>
                                    </p:anim>
                                    <p:anim calcmode="lin" valueType="num">
                                      <p:cBhvr>
                                        <p:cTn id="49" dur="1000"/>
                                        <p:tgtEl>
                                          <p:spTgt spid="5">
                                            <p:txEl>
                                              <p:pRg st="0" end="0"/>
                                            </p:txEl>
                                          </p:spTgt>
                                        </p:tgtEl>
                                        <p:attrNameLst>
                                          <p:attrName>ppt_y</p:attrName>
                                        </p:attrNameLst>
                                      </p:cBhvr>
                                      <p:tavLst>
                                        <p:tav tm="0">
                                          <p:val>
                                            <p:strVal val="ppt_y"/>
                                          </p:val>
                                        </p:tav>
                                        <p:tav tm="100000">
                                          <p:val>
                                            <p:strVal val="ppt_y+.1"/>
                                          </p:val>
                                        </p:tav>
                                      </p:tavLst>
                                    </p:anim>
                                    <p:set>
                                      <p:cBhvr>
                                        <p:cTn id="50" dur="1" fill="hold">
                                          <p:stCondLst>
                                            <p:cond delay="999"/>
                                          </p:stCondLst>
                                        </p:cTn>
                                        <p:tgtEl>
                                          <p:spTgt spid="5">
                                            <p:txEl>
                                              <p:pRg st="0" end="0"/>
                                            </p:txEl>
                                          </p:spTgt>
                                        </p:tgtEl>
                                        <p:attrNameLst>
                                          <p:attrName>style.visibility</p:attrName>
                                        </p:attrNameLst>
                                      </p:cBhvr>
                                      <p:to>
                                        <p:strVal val="hidden"/>
                                      </p:to>
                                    </p:set>
                                  </p:childTnLst>
                                </p:cTn>
                              </p:par>
                              <p:par>
                                <p:cTn id="51" presetID="42" presetClass="exit" presetSubtype="0" fill="hold" grpId="1" nodeType="withEffect">
                                  <p:stCondLst>
                                    <p:cond delay="0"/>
                                  </p:stCondLst>
                                  <p:iterate type="lt">
                                    <p:tmPct val="0"/>
                                  </p:iterate>
                                  <p:childTnLst>
                                    <p:animEffect transition="out" filter="fade">
                                      <p:cBhvr>
                                        <p:cTn id="52" dur="1000"/>
                                        <p:tgtEl>
                                          <p:spTgt spid="5">
                                            <p:txEl>
                                              <p:pRg st="2" end="2"/>
                                            </p:txEl>
                                          </p:spTgt>
                                        </p:tgtEl>
                                      </p:cBhvr>
                                    </p:animEffect>
                                    <p:anim calcmode="lin" valueType="num">
                                      <p:cBhvr>
                                        <p:cTn id="53" dur="1000"/>
                                        <p:tgtEl>
                                          <p:spTgt spid="5">
                                            <p:txEl>
                                              <p:pRg st="2" end="2"/>
                                            </p:txEl>
                                          </p:spTgt>
                                        </p:tgtEl>
                                        <p:attrNameLst>
                                          <p:attrName>ppt_x</p:attrName>
                                        </p:attrNameLst>
                                      </p:cBhvr>
                                      <p:tavLst>
                                        <p:tav tm="0">
                                          <p:val>
                                            <p:strVal val="ppt_x"/>
                                          </p:val>
                                        </p:tav>
                                        <p:tav tm="100000">
                                          <p:val>
                                            <p:strVal val="ppt_x"/>
                                          </p:val>
                                        </p:tav>
                                      </p:tavLst>
                                    </p:anim>
                                    <p:anim calcmode="lin" valueType="num">
                                      <p:cBhvr>
                                        <p:cTn id="54" dur="1000"/>
                                        <p:tgtEl>
                                          <p:spTgt spid="5">
                                            <p:txEl>
                                              <p:pRg st="2" end="2"/>
                                            </p:txEl>
                                          </p:spTgt>
                                        </p:tgtEl>
                                        <p:attrNameLst>
                                          <p:attrName>ppt_y</p:attrName>
                                        </p:attrNameLst>
                                      </p:cBhvr>
                                      <p:tavLst>
                                        <p:tav tm="0">
                                          <p:val>
                                            <p:strVal val="ppt_y"/>
                                          </p:val>
                                        </p:tav>
                                        <p:tav tm="100000">
                                          <p:val>
                                            <p:strVal val="ppt_y+.1"/>
                                          </p:val>
                                        </p:tav>
                                      </p:tavLst>
                                    </p:anim>
                                    <p:set>
                                      <p:cBhvr>
                                        <p:cTn id="55" dur="1" fill="hold">
                                          <p:stCondLst>
                                            <p:cond delay="999"/>
                                          </p:stCondLst>
                                        </p:cTn>
                                        <p:tgtEl>
                                          <p:spTgt spid="5">
                                            <p:txEl>
                                              <p:pRg st="2" end="2"/>
                                            </p:txEl>
                                          </p:spTgt>
                                        </p:tgtEl>
                                        <p:attrNameLst>
                                          <p:attrName>style.visibility</p:attrName>
                                        </p:attrNameLst>
                                      </p:cBhvr>
                                      <p:to>
                                        <p:strVal val="hidden"/>
                                      </p:to>
                                    </p:set>
                                  </p:childTnLst>
                                </p:cTn>
                              </p:par>
                              <p:par>
                                <p:cTn id="56" presetID="42" presetClass="exit" presetSubtype="0" fill="hold" grpId="1" nodeType="withEffect">
                                  <p:stCondLst>
                                    <p:cond delay="0"/>
                                  </p:stCondLst>
                                  <p:childTnLst>
                                    <p:animEffect transition="out" filter="fade">
                                      <p:cBhvr>
                                        <p:cTn id="57" dur="1000"/>
                                        <p:tgtEl>
                                          <p:spTgt spid="5">
                                            <p:txEl>
                                              <p:pRg st="4" end="4"/>
                                            </p:txEl>
                                          </p:spTgt>
                                        </p:tgtEl>
                                      </p:cBhvr>
                                    </p:animEffect>
                                    <p:anim calcmode="lin" valueType="num">
                                      <p:cBhvr>
                                        <p:cTn id="58" dur="1000"/>
                                        <p:tgtEl>
                                          <p:spTgt spid="5">
                                            <p:txEl>
                                              <p:pRg st="4" end="4"/>
                                            </p:txEl>
                                          </p:spTgt>
                                        </p:tgtEl>
                                        <p:attrNameLst>
                                          <p:attrName>ppt_x</p:attrName>
                                        </p:attrNameLst>
                                      </p:cBhvr>
                                      <p:tavLst>
                                        <p:tav tm="0">
                                          <p:val>
                                            <p:strVal val="ppt_x"/>
                                          </p:val>
                                        </p:tav>
                                        <p:tav tm="100000">
                                          <p:val>
                                            <p:strVal val="ppt_x"/>
                                          </p:val>
                                        </p:tav>
                                      </p:tavLst>
                                    </p:anim>
                                    <p:anim calcmode="lin" valueType="num">
                                      <p:cBhvr>
                                        <p:cTn id="59" dur="1000"/>
                                        <p:tgtEl>
                                          <p:spTgt spid="5">
                                            <p:txEl>
                                              <p:pRg st="4" end="4"/>
                                            </p:txEl>
                                          </p:spTgt>
                                        </p:tgtEl>
                                        <p:attrNameLst>
                                          <p:attrName>ppt_y</p:attrName>
                                        </p:attrNameLst>
                                      </p:cBhvr>
                                      <p:tavLst>
                                        <p:tav tm="0">
                                          <p:val>
                                            <p:strVal val="ppt_y"/>
                                          </p:val>
                                        </p:tav>
                                        <p:tav tm="100000">
                                          <p:val>
                                            <p:strVal val="ppt_y+.1"/>
                                          </p:val>
                                        </p:tav>
                                      </p:tavLst>
                                    </p:anim>
                                    <p:set>
                                      <p:cBhvr>
                                        <p:cTn id="60" dur="1" fill="hold">
                                          <p:stCondLst>
                                            <p:cond delay="999"/>
                                          </p:stCondLst>
                                        </p:cTn>
                                        <p:tgtEl>
                                          <p:spTgt spid="5">
                                            <p:txEl>
                                              <p:pRg st="4" end="4"/>
                                            </p:txEl>
                                          </p:spTgt>
                                        </p:tgtEl>
                                        <p:attrNameLst>
                                          <p:attrName>style.visibility</p:attrName>
                                        </p:attrNameLst>
                                      </p:cBhvr>
                                      <p:to>
                                        <p:strVal val="hidden"/>
                                      </p:to>
                                    </p:set>
                                  </p:childTnLst>
                                </p:cTn>
                              </p:par>
                              <p:par>
                                <p:cTn id="61" presetID="42" presetClass="exit" presetSubtype="0" fill="hold" grpId="1" nodeType="withEffect">
                                  <p:stCondLst>
                                    <p:cond delay="0"/>
                                  </p:stCondLst>
                                  <p:childTnLst>
                                    <p:animEffect transition="out" filter="fade">
                                      <p:cBhvr>
                                        <p:cTn id="62" dur="1000"/>
                                        <p:tgtEl>
                                          <p:spTgt spid="5">
                                            <p:txEl>
                                              <p:pRg st="5" end="5"/>
                                            </p:txEl>
                                          </p:spTgt>
                                        </p:tgtEl>
                                      </p:cBhvr>
                                    </p:animEffect>
                                    <p:anim calcmode="lin" valueType="num">
                                      <p:cBhvr>
                                        <p:cTn id="63" dur="1000"/>
                                        <p:tgtEl>
                                          <p:spTgt spid="5">
                                            <p:txEl>
                                              <p:pRg st="5" end="5"/>
                                            </p:txEl>
                                          </p:spTgt>
                                        </p:tgtEl>
                                        <p:attrNameLst>
                                          <p:attrName>ppt_x</p:attrName>
                                        </p:attrNameLst>
                                      </p:cBhvr>
                                      <p:tavLst>
                                        <p:tav tm="0">
                                          <p:val>
                                            <p:strVal val="ppt_x"/>
                                          </p:val>
                                        </p:tav>
                                        <p:tav tm="100000">
                                          <p:val>
                                            <p:strVal val="ppt_x"/>
                                          </p:val>
                                        </p:tav>
                                      </p:tavLst>
                                    </p:anim>
                                    <p:anim calcmode="lin" valueType="num">
                                      <p:cBhvr>
                                        <p:cTn id="64" dur="1000"/>
                                        <p:tgtEl>
                                          <p:spTgt spid="5">
                                            <p:txEl>
                                              <p:pRg st="5" end="5"/>
                                            </p:txEl>
                                          </p:spTgt>
                                        </p:tgtEl>
                                        <p:attrNameLst>
                                          <p:attrName>ppt_y</p:attrName>
                                        </p:attrNameLst>
                                      </p:cBhvr>
                                      <p:tavLst>
                                        <p:tav tm="0">
                                          <p:val>
                                            <p:strVal val="ppt_y"/>
                                          </p:val>
                                        </p:tav>
                                        <p:tav tm="100000">
                                          <p:val>
                                            <p:strVal val="ppt_y+.1"/>
                                          </p:val>
                                        </p:tav>
                                      </p:tavLst>
                                    </p:anim>
                                    <p:set>
                                      <p:cBhvr>
                                        <p:cTn id="65" dur="1" fill="hold">
                                          <p:stCondLst>
                                            <p:cond delay="999"/>
                                          </p:stCondLst>
                                        </p:cTn>
                                        <p:tgtEl>
                                          <p:spTgt spid="5">
                                            <p:txEl>
                                              <p:pRg st="5" end="5"/>
                                            </p:txEl>
                                          </p:spTgt>
                                        </p:tgtEl>
                                        <p:attrNameLst>
                                          <p:attrName>style.visibility</p:attrName>
                                        </p:attrNameLst>
                                      </p:cBhvr>
                                      <p:to>
                                        <p:strVal val="hidden"/>
                                      </p:to>
                                    </p:set>
                                  </p:childTnLst>
                                </p:cTn>
                              </p:par>
                              <p:par>
                                <p:cTn id="66" presetID="42" presetClass="exit" presetSubtype="0" fill="hold" grpId="1" nodeType="withEffect">
                                  <p:stCondLst>
                                    <p:cond delay="0"/>
                                  </p:stCondLst>
                                  <p:childTnLst>
                                    <p:animEffect transition="out" filter="fade">
                                      <p:cBhvr>
                                        <p:cTn id="67" dur="1000"/>
                                        <p:tgtEl>
                                          <p:spTgt spid="5">
                                            <p:txEl>
                                              <p:pRg st="6" end="6"/>
                                            </p:txEl>
                                          </p:spTgt>
                                        </p:tgtEl>
                                      </p:cBhvr>
                                    </p:animEffect>
                                    <p:anim calcmode="lin" valueType="num">
                                      <p:cBhvr>
                                        <p:cTn id="68" dur="1000"/>
                                        <p:tgtEl>
                                          <p:spTgt spid="5">
                                            <p:txEl>
                                              <p:pRg st="6" end="6"/>
                                            </p:txEl>
                                          </p:spTgt>
                                        </p:tgtEl>
                                        <p:attrNameLst>
                                          <p:attrName>ppt_x</p:attrName>
                                        </p:attrNameLst>
                                      </p:cBhvr>
                                      <p:tavLst>
                                        <p:tav tm="0">
                                          <p:val>
                                            <p:strVal val="ppt_x"/>
                                          </p:val>
                                        </p:tav>
                                        <p:tav tm="100000">
                                          <p:val>
                                            <p:strVal val="ppt_x"/>
                                          </p:val>
                                        </p:tav>
                                      </p:tavLst>
                                    </p:anim>
                                    <p:anim calcmode="lin" valueType="num">
                                      <p:cBhvr>
                                        <p:cTn id="69" dur="1000"/>
                                        <p:tgtEl>
                                          <p:spTgt spid="5">
                                            <p:txEl>
                                              <p:pRg st="6" end="6"/>
                                            </p:txEl>
                                          </p:spTgt>
                                        </p:tgtEl>
                                        <p:attrNameLst>
                                          <p:attrName>ppt_y</p:attrName>
                                        </p:attrNameLst>
                                      </p:cBhvr>
                                      <p:tavLst>
                                        <p:tav tm="0">
                                          <p:val>
                                            <p:strVal val="ppt_y"/>
                                          </p:val>
                                        </p:tav>
                                        <p:tav tm="100000">
                                          <p:val>
                                            <p:strVal val="ppt_y+.1"/>
                                          </p:val>
                                        </p:tav>
                                      </p:tavLst>
                                    </p:anim>
                                    <p:set>
                                      <p:cBhvr>
                                        <p:cTn id="70" dur="1" fill="hold">
                                          <p:stCondLst>
                                            <p:cond delay="999"/>
                                          </p:stCondLst>
                                        </p:cTn>
                                        <p:tgtEl>
                                          <p:spTgt spid="5">
                                            <p:txEl>
                                              <p:pRg st="6" end="6"/>
                                            </p:txEl>
                                          </p:spTgt>
                                        </p:tgtEl>
                                        <p:attrNameLst>
                                          <p:attrName>style.visibility</p:attrName>
                                        </p:attrNameLst>
                                      </p:cBhvr>
                                      <p:to>
                                        <p:strVal val="hidden"/>
                                      </p:to>
                                    </p:set>
                                  </p:childTnLst>
                                </p:cTn>
                              </p:par>
                              <p:par>
                                <p:cTn id="71" presetID="42" presetClass="exit" presetSubtype="0" fill="hold" grpId="1" nodeType="withEffect">
                                  <p:stCondLst>
                                    <p:cond delay="0"/>
                                  </p:stCondLst>
                                  <p:childTnLst>
                                    <p:animEffect transition="out" filter="fade">
                                      <p:cBhvr>
                                        <p:cTn id="72" dur="1000"/>
                                        <p:tgtEl>
                                          <p:spTgt spid="5">
                                            <p:txEl>
                                              <p:pRg st="7" end="7"/>
                                            </p:txEl>
                                          </p:spTgt>
                                        </p:tgtEl>
                                      </p:cBhvr>
                                    </p:animEffect>
                                    <p:anim calcmode="lin" valueType="num">
                                      <p:cBhvr>
                                        <p:cTn id="73" dur="1000"/>
                                        <p:tgtEl>
                                          <p:spTgt spid="5">
                                            <p:txEl>
                                              <p:pRg st="7" end="7"/>
                                            </p:txEl>
                                          </p:spTgt>
                                        </p:tgtEl>
                                        <p:attrNameLst>
                                          <p:attrName>ppt_x</p:attrName>
                                        </p:attrNameLst>
                                      </p:cBhvr>
                                      <p:tavLst>
                                        <p:tav tm="0">
                                          <p:val>
                                            <p:strVal val="ppt_x"/>
                                          </p:val>
                                        </p:tav>
                                        <p:tav tm="100000">
                                          <p:val>
                                            <p:strVal val="ppt_x"/>
                                          </p:val>
                                        </p:tav>
                                      </p:tavLst>
                                    </p:anim>
                                    <p:anim calcmode="lin" valueType="num">
                                      <p:cBhvr>
                                        <p:cTn id="74" dur="1000"/>
                                        <p:tgtEl>
                                          <p:spTgt spid="5">
                                            <p:txEl>
                                              <p:pRg st="7" end="7"/>
                                            </p:txEl>
                                          </p:spTgt>
                                        </p:tgtEl>
                                        <p:attrNameLst>
                                          <p:attrName>ppt_y</p:attrName>
                                        </p:attrNameLst>
                                      </p:cBhvr>
                                      <p:tavLst>
                                        <p:tav tm="0">
                                          <p:val>
                                            <p:strVal val="ppt_y"/>
                                          </p:val>
                                        </p:tav>
                                        <p:tav tm="100000">
                                          <p:val>
                                            <p:strVal val="ppt_y+.1"/>
                                          </p:val>
                                        </p:tav>
                                      </p:tavLst>
                                    </p:anim>
                                    <p:set>
                                      <p:cBhvr>
                                        <p:cTn id="75" dur="1" fill="hold">
                                          <p:stCondLst>
                                            <p:cond delay="999"/>
                                          </p:stCondLst>
                                        </p:cTn>
                                        <p:tgtEl>
                                          <p:spTgt spid="5">
                                            <p:txEl>
                                              <p:pRg st="7" end="7"/>
                                            </p:txEl>
                                          </p:spTgt>
                                        </p:tgtEl>
                                        <p:attrNameLst>
                                          <p:attrName>style.visibility</p:attrName>
                                        </p:attrNameLst>
                                      </p:cBhvr>
                                      <p:to>
                                        <p:strVal val="hidden"/>
                                      </p:to>
                                    </p:set>
                                  </p:childTnLst>
                                </p:cTn>
                              </p:par>
                              <p:par>
                                <p:cTn id="76" presetID="42" presetClass="exit" presetSubtype="0" fill="hold" grpId="1" nodeType="withEffect">
                                  <p:stCondLst>
                                    <p:cond delay="0"/>
                                  </p:stCondLst>
                                  <p:childTnLst>
                                    <p:animEffect transition="out" filter="fade">
                                      <p:cBhvr>
                                        <p:cTn id="77" dur="1000"/>
                                        <p:tgtEl>
                                          <p:spTgt spid="5">
                                            <p:bg/>
                                          </p:spTgt>
                                        </p:tgtEl>
                                      </p:cBhvr>
                                    </p:animEffect>
                                    <p:anim calcmode="lin" valueType="num">
                                      <p:cBhvr>
                                        <p:cTn id="78" dur="1000"/>
                                        <p:tgtEl>
                                          <p:spTgt spid="5">
                                            <p:bg/>
                                          </p:spTgt>
                                        </p:tgtEl>
                                        <p:attrNameLst>
                                          <p:attrName>ppt_x</p:attrName>
                                        </p:attrNameLst>
                                      </p:cBhvr>
                                      <p:tavLst>
                                        <p:tav tm="0">
                                          <p:val>
                                            <p:strVal val="ppt_x"/>
                                          </p:val>
                                        </p:tav>
                                        <p:tav tm="100000">
                                          <p:val>
                                            <p:strVal val="ppt_x"/>
                                          </p:val>
                                        </p:tav>
                                      </p:tavLst>
                                    </p:anim>
                                    <p:anim calcmode="lin" valueType="num">
                                      <p:cBhvr>
                                        <p:cTn id="79" dur="1000"/>
                                        <p:tgtEl>
                                          <p:spTgt spid="5">
                                            <p:bg/>
                                          </p:spTgt>
                                        </p:tgtEl>
                                        <p:attrNameLst>
                                          <p:attrName>ppt_y</p:attrName>
                                        </p:attrNameLst>
                                      </p:cBhvr>
                                      <p:tavLst>
                                        <p:tav tm="0">
                                          <p:val>
                                            <p:strVal val="ppt_y"/>
                                          </p:val>
                                        </p:tav>
                                        <p:tav tm="100000">
                                          <p:val>
                                            <p:strVal val="ppt_y+.1"/>
                                          </p:val>
                                        </p:tav>
                                      </p:tavLst>
                                    </p:anim>
                                    <p:set>
                                      <p:cBhvr>
                                        <p:cTn id="80" dur="1" fill="hold">
                                          <p:stCondLst>
                                            <p:cond delay="999"/>
                                          </p:stCondLst>
                                        </p:cTn>
                                        <p:tgtEl>
                                          <p:spTgt spid="5">
                                            <p:bg/>
                                          </p:spTgt>
                                        </p:tgtEl>
                                        <p:attrNameLst>
                                          <p:attrName>style.visibility</p:attrName>
                                        </p:attrNameLst>
                                      </p:cBhvr>
                                      <p:to>
                                        <p:strVal val="hidden"/>
                                      </p:to>
                                    </p:set>
                                  </p:childTnLst>
                                </p:cTn>
                              </p:par>
                            </p:childTnLst>
                          </p:cTn>
                        </p:par>
                        <p:par>
                          <p:cTn id="81" fill="hold">
                            <p:stCondLst>
                              <p:cond delay="1000"/>
                            </p:stCondLst>
                            <p:childTnLst>
                              <p:par>
                                <p:cTn id="82" presetID="47" presetClass="entr" presetSubtype="0"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anim calcmode="lin" valueType="num">
                                      <p:cBhvr>
                                        <p:cTn id="85" dur="1000" fill="hold"/>
                                        <p:tgtEl>
                                          <p:spTgt spid="29"/>
                                        </p:tgtEl>
                                        <p:attrNameLst>
                                          <p:attrName>ppt_x</p:attrName>
                                        </p:attrNameLst>
                                      </p:cBhvr>
                                      <p:tavLst>
                                        <p:tav tm="0">
                                          <p:val>
                                            <p:strVal val="#ppt_x"/>
                                          </p:val>
                                        </p:tav>
                                        <p:tav tm="100000">
                                          <p:val>
                                            <p:strVal val="#ppt_x"/>
                                          </p:val>
                                        </p:tav>
                                      </p:tavLst>
                                    </p:anim>
                                    <p:anim calcmode="lin" valueType="num">
                                      <p:cBhvr>
                                        <p:cTn id="8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1000"/>
                                        <p:tgtEl>
                                          <p:spTgt spid="28"/>
                                        </p:tgtEl>
                                      </p:cBhvr>
                                    </p:animEffect>
                                    <p:anim calcmode="lin" valueType="num">
                                      <p:cBhvr>
                                        <p:cTn id="92" dur="1000" fill="hold"/>
                                        <p:tgtEl>
                                          <p:spTgt spid="28"/>
                                        </p:tgtEl>
                                        <p:attrNameLst>
                                          <p:attrName>ppt_x</p:attrName>
                                        </p:attrNameLst>
                                      </p:cBhvr>
                                      <p:tavLst>
                                        <p:tav tm="0">
                                          <p:val>
                                            <p:strVal val="#ppt_x"/>
                                          </p:val>
                                        </p:tav>
                                        <p:tav tm="100000">
                                          <p:val>
                                            <p:strVal val="#ppt_x"/>
                                          </p:val>
                                        </p:tav>
                                      </p:tavLst>
                                    </p:anim>
                                    <p:anim calcmode="lin" valueType="num">
                                      <p:cBhvr>
                                        <p:cTn id="9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uiExpand="1" build="allAtOnce" animBg="1"/>
      <p:bldP spid="28" grpId="0" animBg="1"/>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1979712" y="3149086"/>
            <a:ext cx="6409382" cy="1160713"/>
          </a:xfrm>
          <a:prstGeom prst="roundRect">
            <a:avLst/>
          </a:prstGeom>
          <a:solidFill>
            <a:srgbClr val="18A0DB"/>
          </a:solidFill>
        </p:spPr>
        <p:txBody>
          <a:bodyPr wrap="square" lIns="1872000" tIns="108000" rIns="108000" bIns="108000">
            <a:spAutoFit/>
          </a:bodyPr>
          <a:lstStyle/>
          <a:p>
            <a:r>
              <a:rPr lang="en-GB" dirty="0">
                <a:solidFill>
                  <a:schemeClr val="bg1"/>
                </a:solidFill>
              </a:rPr>
              <a:t>What can we do to help our body to </a:t>
            </a:r>
            <a:r>
              <a:rPr lang="en-GB" dirty="0" smtClean="0">
                <a:solidFill>
                  <a:schemeClr val="bg1"/>
                </a:solidFill>
              </a:rPr>
              <a:t/>
            </a:r>
            <a:br>
              <a:rPr lang="en-GB" dirty="0" smtClean="0">
                <a:solidFill>
                  <a:schemeClr val="bg1"/>
                </a:solidFill>
              </a:rPr>
            </a:br>
            <a:r>
              <a:rPr lang="en-GB" dirty="0" smtClean="0">
                <a:solidFill>
                  <a:schemeClr val="bg1"/>
                </a:solidFill>
              </a:rPr>
              <a:t>be </a:t>
            </a:r>
            <a:r>
              <a:rPr lang="en-GB" dirty="0">
                <a:solidFill>
                  <a:schemeClr val="bg1"/>
                </a:solidFill>
              </a:rPr>
              <a:t>healthy, be in good condition and </a:t>
            </a:r>
            <a:endParaRPr lang="en-GB" dirty="0" smtClean="0">
              <a:solidFill>
                <a:schemeClr val="bg1"/>
              </a:solidFill>
            </a:endParaRPr>
          </a:p>
          <a:p>
            <a:r>
              <a:rPr lang="en-GB" dirty="0" smtClean="0">
                <a:solidFill>
                  <a:schemeClr val="bg1"/>
                </a:solidFill>
              </a:rPr>
              <a:t>feel </a:t>
            </a:r>
            <a:r>
              <a:rPr lang="en-GB" dirty="0">
                <a:solidFill>
                  <a:schemeClr val="bg1"/>
                </a:solidFill>
              </a:rPr>
              <a:t>well?</a:t>
            </a:r>
          </a:p>
        </p:txBody>
      </p:sp>
      <p:sp>
        <p:nvSpPr>
          <p:cNvPr id="13" name="Rounded Rectangle 12"/>
          <p:cNvSpPr/>
          <p:nvPr/>
        </p:nvSpPr>
        <p:spPr>
          <a:xfrm>
            <a:off x="2123728" y="1778865"/>
            <a:ext cx="6264622" cy="1160713"/>
          </a:xfrm>
          <a:prstGeom prst="roundRect">
            <a:avLst/>
          </a:prstGeom>
          <a:solidFill>
            <a:srgbClr val="009285"/>
          </a:solidFill>
        </p:spPr>
        <p:txBody>
          <a:bodyPr wrap="square" lIns="1872000" tIns="108000" rIns="108000" bIns="108000">
            <a:spAutoFit/>
          </a:bodyPr>
          <a:lstStyle/>
          <a:p>
            <a:r>
              <a:rPr lang="en-GB" dirty="0">
                <a:solidFill>
                  <a:schemeClr val="bg1"/>
                </a:solidFill>
              </a:rPr>
              <a:t>Being healthy means that our body and our mind are in good condition and that we feel well.</a:t>
            </a:r>
          </a:p>
        </p:txBody>
      </p:sp>
      <p:sp>
        <p:nvSpPr>
          <p:cNvPr id="2" name="Title 1"/>
          <p:cNvSpPr>
            <a:spLocks noGrp="1"/>
          </p:cNvSpPr>
          <p:nvPr>
            <p:ph type="title"/>
          </p:nvPr>
        </p:nvSpPr>
        <p:spPr/>
        <p:txBody>
          <a:bodyPr/>
          <a:lstStyle/>
          <a:p>
            <a:r>
              <a:rPr lang="en-GB" dirty="0">
                <a:latin typeface="Twinkl" pitchFamily="2" charset="0"/>
              </a:rPr>
              <a:t>Healthy Bodies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855" y="968415"/>
            <a:ext cx="2886021" cy="6192688"/>
          </a:xfrm>
          <a:prstGeom prst="rect">
            <a:avLst/>
          </a:prstGeom>
        </p:spPr>
      </p:pic>
      <p:grpSp>
        <p:nvGrpSpPr>
          <p:cNvPr id="20" name="Group 19"/>
          <p:cNvGrpSpPr/>
          <p:nvPr/>
        </p:nvGrpSpPr>
        <p:grpSpPr>
          <a:xfrm>
            <a:off x="5103019" y="3178454"/>
            <a:ext cx="2369855" cy="2237122"/>
            <a:chOff x="-3165745" y="2345469"/>
            <a:chExt cx="2442295" cy="2305504"/>
          </a:xfrm>
        </p:grpSpPr>
        <p:sp>
          <p:nvSpPr>
            <p:cNvPr id="19" name="Oval 18"/>
            <p:cNvSpPr/>
            <p:nvPr/>
          </p:nvSpPr>
          <p:spPr>
            <a:xfrm>
              <a:off x="-3097349" y="2345469"/>
              <a:ext cx="2305504" cy="230550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4990"/>
            <a:stretch/>
          </p:blipFill>
          <p:spPr>
            <a:xfrm>
              <a:off x="-3165745" y="2684351"/>
              <a:ext cx="2442295" cy="1625448"/>
            </a:xfrm>
            <a:prstGeom prst="rect">
              <a:avLst/>
            </a:prstGeom>
          </p:spPr>
        </p:pic>
      </p:grpSp>
      <p:grpSp>
        <p:nvGrpSpPr>
          <p:cNvPr id="23" name="Group 22"/>
          <p:cNvGrpSpPr/>
          <p:nvPr/>
        </p:nvGrpSpPr>
        <p:grpSpPr>
          <a:xfrm>
            <a:off x="3682481" y="1464281"/>
            <a:ext cx="2134720" cy="2172854"/>
            <a:chOff x="-3633969" y="1909385"/>
            <a:chExt cx="2501673" cy="2546363"/>
          </a:xfrm>
        </p:grpSpPr>
        <p:sp>
          <p:nvSpPr>
            <p:cNvPr id="21" name="Oval 20"/>
            <p:cNvSpPr/>
            <p:nvPr/>
          </p:nvSpPr>
          <p:spPr>
            <a:xfrm>
              <a:off x="-3633969" y="2039683"/>
              <a:ext cx="2305504" cy="2305504"/>
            </a:xfrm>
            <a:prstGeom prst="ellipse">
              <a:avLst/>
            </a:prstGeom>
            <a:solidFill>
              <a:srgbClr val="9C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9456" y="1909385"/>
              <a:ext cx="2387160" cy="2546363"/>
            </a:xfrm>
            <a:prstGeom prst="rect">
              <a:avLst/>
            </a:prstGeom>
          </p:spPr>
        </p:pic>
      </p:grpSp>
      <p:grpSp>
        <p:nvGrpSpPr>
          <p:cNvPr id="27" name="Group 26"/>
          <p:cNvGrpSpPr/>
          <p:nvPr/>
        </p:nvGrpSpPr>
        <p:grpSpPr>
          <a:xfrm>
            <a:off x="2412198" y="3326176"/>
            <a:ext cx="2079734" cy="2045858"/>
            <a:chOff x="10061252" y="1052146"/>
            <a:chExt cx="2741251" cy="2696599"/>
          </a:xfrm>
        </p:grpSpPr>
        <p:sp>
          <p:nvSpPr>
            <p:cNvPr id="26" name="Oval 25"/>
            <p:cNvSpPr/>
            <p:nvPr/>
          </p:nvSpPr>
          <p:spPr>
            <a:xfrm>
              <a:off x="10105904" y="1052146"/>
              <a:ext cx="2696599" cy="2696599"/>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61252" y="1215666"/>
              <a:ext cx="2740712" cy="2189894"/>
            </a:xfrm>
            <a:prstGeom prst="rect">
              <a:avLst/>
            </a:prstGeom>
          </p:spPr>
        </p:pic>
      </p:grpSp>
      <p:grpSp>
        <p:nvGrpSpPr>
          <p:cNvPr id="28" name="Group 27"/>
          <p:cNvGrpSpPr/>
          <p:nvPr/>
        </p:nvGrpSpPr>
        <p:grpSpPr>
          <a:xfrm>
            <a:off x="5883568" y="961935"/>
            <a:ext cx="2250050" cy="2250050"/>
            <a:chOff x="-3885937" y="5502024"/>
            <a:chExt cx="2305504" cy="2305504"/>
          </a:xfrm>
        </p:grpSpPr>
        <p:sp>
          <p:nvSpPr>
            <p:cNvPr id="18" name="Oval 17"/>
            <p:cNvSpPr/>
            <p:nvPr/>
          </p:nvSpPr>
          <p:spPr>
            <a:xfrm>
              <a:off x="-3885937" y="5502024"/>
              <a:ext cx="2305504" cy="2305504"/>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549" y="6121969"/>
              <a:ext cx="2090728" cy="1065613"/>
            </a:xfrm>
            <a:prstGeom prst="rect">
              <a:avLst/>
            </a:prstGeom>
          </p:spPr>
        </p:pic>
      </p:grpSp>
      <p:sp>
        <p:nvSpPr>
          <p:cNvPr id="16" name="Rounded Rectangle 15"/>
          <p:cNvSpPr/>
          <p:nvPr/>
        </p:nvSpPr>
        <p:spPr>
          <a:xfrm>
            <a:off x="2481515" y="5455578"/>
            <a:ext cx="6120606" cy="854246"/>
          </a:xfrm>
          <a:prstGeom prst="roundRect">
            <a:avLst/>
          </a:prstGeom>
          <a:solidFill>
            <a:srgbClr val="E74D14"/>
          </a:solidFill>
        </p:spPr>
        <p:txBody>
          <a:bodyPr wrap="square" lIns="108000" tIns="108000" rIns="108000" bIns="108000">
            <a:spAutoFit/>
          </a:bodyPr>
          <a:lstStyle/>
          <a:p>
            <a:pPr algn="ctr"/>
            <a:r>
              <a:rPr lang="en-GB" dirty="0">
                <a:solidFill>
                  <a:schemeClr val="bg1"/>
                </a:solidFill>
              </a:rPr>
              <a:t>With your partner, think of three different things and then, when asked, share one of your ideas </a:t>
            </a:r>
            <a:r>
              <a:rPr lang="en-GB" dirty="0" smtClean="0">
                <a:solidFill>
                  <a:schemeClr val="bg1"/>
                </a:solidFill>
              </a:rPr>
              <a:t>with </a:t>
            </a:r>
            <a:r>
              <a:rPr lang="en-GB" dirty="0">
                <a:solidFill>
                  <a:schemeClr val="bg1"/>
                </a:solidFill>
              </a:rPr>
              <a:t>the class.</a:t>
            </a:r>
          </a:p>
        </p:txBody>
      </p:sp>
      <p:pic>
        <p:nvPicPr>
          <p:cNvPr id="33" name="Pair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10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42" presetClass="exit" presetSubtype="0" fill="hold" grpId="1" nodeType="afterEffect">
                                  <p:stCondLst>
                                    <p:cond delay="0"/>
                                  </p:stCondLst>
                                  <p:childTnLst>
                                    <p:animEffect transition="out" filter="fade">
                                      <p:cBhvr>
                                        <p:cTn id="27" dur="1000"/>
                                        <p:tgtEl>
                                          <p:spTgt spid="13"/>
                                        </p:tgtEl>
                                      </p:cBhvr>
                                    </p:animEffect>
                                    <p:anim calcmode="lin" valueType="num">
                                      <p:cBhvr>
                                        <p:cTn id="28" dur="1000"/>
                                        <p:tgtEl>
                                          <p:spTgt spid="13"/>
                                        </p:tgtEl>
                                        <p:attrNameLst>
                                          <p:attrName>ppt_x</p:attrName>
                                        </p:attrNameLst>
                                      </p:cBhvr>
                                      <p:tavLst>
                                        <p:tav tm="0">
                                          <p:val>
                                            <p:strVal val="ppt_x"/>
                                          </p:val>
                                        </p:tav>
                                        <p:tav tm="100000">
                                          <p:val>
                                            <p:strVal val="ppt_x"/>
                                          </p:val>
                                        </p:tav>
                                      </p:tavLst>
                                    </p:anim>
                                    <p:anim calcmode="lin" valueType="num">
                                      <p:cBhvr>
                                        <p:cTn id="29" dur="1000"/>
                                        <p:tgtEl>
                                          <p:spTgt spid="13"/>
                                        </p:tgtEl>
                                        <p:attrNameLst>
                                          <p:attrName>ppt_y</p:attrName>
                                        </p:attrNameLst>
                                      </p:cBhvr>
                                      <p:tavLst>
                                        <p:tav tm="0">
                                          <p:val>
                                            <p:strVal val="ppt_y"/>
                                          </p:val>
                                        </p:tav>
                                        <p:tav tm="100000">
                                          <p:val>
                                            <p:strVal val="ppt_y+.1"/>
                                          </p:val>
                                        </p:tav>
                                      </p:tavLst>
                                    </p:anim>
                                    <p:set>
                                      <p:cBhvr>
                                        <p:cTn id="30" dur="1" fill="hold">
                                          <p:stCondLst>
                                            <p:cond delay="999"/>
                                          </p:stCondLst>
                                        </p:cTn>
                                        <p:tgtEl>
                                          <p:spTgt spid="13"/>
                                        </p:tgtEl>
                                        <p:attrNameLst>
                                          <p:attrName>style.visibility</p:attrName>
                                        </p:attrNameLst>
                                      </p:cBhvr>
                                      <p:to>
                                        <p:strVal val="hidden"/>
                                      </p:to>
                                    </p:set>
                                  </p:childTnLst>
                                </p:cTn>
                              </p:par>
                              <p:par>
                                <p:cTn id="31" presetID="42" presetClass="exit" presetSubtype="0" fill="hold" grpId="1" nodeType="withEffect">
                                  <p:stCondLst>
                                    <p:cond delay="0"/>
                                  </p:stCondLst>
                                  <p:childTnLst>
                                    <p:animEffect transition="out" filter="fade">
                                      <p:cBhvr>
                                        <p:cTn id="32" dur="1000"/>
                                        <p:tgtEl>
                                          <p:spTgt spid="14"/>
                                        </p:tgtEl>
                                      </p:cBhvr>
                                    </p:animEffect>
                                    <p:anim calcmode="lin" valueType="num">
                                      <p:cBhvr>
                                        <p:cTn id="33" dur="1000"/>
                                        <p:tgtEl>
                                          <p:spTgt spid="14"/>
                                        </p:tgtEl>
                                        <p:attrNameLst>
                                          <p:attrName>ppt_x</p:attrName>
                                        </p:attrNameLst>
                                      </p:cBhvr>
                                      <p:tavLst>
                                        <p:tav tm="0">
                                          <p:val>
                                            <p:strVal val="ppt_x"/>
                                          </p:val>
                                        </p:tav>
                                        <p:tav tm="100000">
                                          <p:val>
                                            <p:strVal val="ppt_x"/>
                                          </p:val>
                                        </p:tav>
                                      </p:tavLst>
                                    </p:anim>
                                    <p:anim calcmode="lin" valueType="num">
                                      <p:cBhvr>
                                        <p:cTn id="34" dur="1000"/>
                                        <p:tgtEl>
                                          <p:spTgt spid="14"/>
                                        </p:tgtEl>
                                        <p:attrNameLst>
                                          <p:attrName>ppt_y</p:attrName>
                                        </p:attrNameLst>
                                      </p:cBhvr>
                                      <p:tavLst>
                                        <p:tav tm="0">
                                          <p:val>
                                            <p:strVal val="ppt_y"/>
                                          </p:val>
                                        </p:tav>
                                        <p:tav tm="100000">
                                          <p:val>
                                            <p:strVal val="ppt_y+.1"/>
                                          </p:val>
                                        </p:tav>
                                      </p:tavLst>
                                    </p:anim>
                                    <p:set>
                                      <p:cBhvr>
                                        <p:cTn id="35" dur="1" fill="hold">
                                          <p:stCondLst>
                                            <p:cond delay="999"/>
                                          </p:stCondLst>
                                        </p:cTn>
                                        <p:tgtEl>
                                          <p:spTgt spid="14"/>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750"/>
                                        <p:tgtEl>
                                          <p:spTgt spid="27"/>
                                        </p:tgtEl>
                                      </p:cBhvr>
                                    </p:animEffect>
                                  </p:childTnLst>
                                </p:cTn>
                              </p:par>
                            </p:childTnLst>
                          </p:cTn>
                        </p:par>
                        <p:par>
                          <p:cTn id="41" fill="hold">
                            <p:stCondLst>
                              <p:cond delay="750"/>
                            </p:stCondLst>
                            <p:childTnLst>
                              <p:par>
                                <p:cTn id="42" presetID="10"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750"/>
                                        <p:tgtEl>
                                          <p:spTgt spid="20"/>
                                        </p:tgtEl>
                                      </p:cBhvr>
                                    </p:animEffect>
                                  </p:childTnLst>
                                </p:cTn>
                              </p:par>
                            </p:childTnLst>
                          </p:cTn>
                        </p:par>
                        <p:par>
                          <p:cTn id="45" fill="hold">
                            <p:stCondLst>
                              <p:cond delay="1500"/>
                            </p:stCondLst>
                            <p:childTnLst>
                              <p:par>
                                <p:cTn id="46" presetID="10" presetClass="entr" presetSubtype="0"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750"/>
                                        <p:tgtEl>
                                          <p:spTgt spid="23"/>
                                        </p:tgtEl>
                                      </p:cBhvr>
                                    </p:animEffect>
                                  </p:childTnLst>
                                </p:cTn>
                              </p:par>
                            </p:childTnLst>
                          </p:cTn>
                        </p:par>
                        <p:par>
                          <p:cTn id="49" fill="hold">
                            <p:stCondLst>
                              <p:cond delay="2250"/>
                            </p:stCondLst>
                            <p:childTnLst>
                              <p:par>
                                <p:cTn id="50" presetID="10" presetClass="entr" presetSubtype="0" fill="hold" nodeType="after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3" grpId="0" animBg="1"/>
      <p:bldP spid="13" grpId="1"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1" r="1" b="11813"/>
          <a:stretch/>
        </p:blipFill>
        <p:spPr>
          <a:xfrm>
            <a:off x="545868" y="1284115"/>
            <a:ext cx="8058579" cy="5025205"/>
          </a:xfrm>
          <a:prstGeom prst="roundRect">
            <a:avLst>
              <a:gd name="adj" fmla="val 3209"/>
            </a:avLst>
          </a:prstGeom>
        </p:spPr>
      </p:pic>
      <p:sp>
        <p:nvSpPr>
          <p:cNvPr id="14" name="Rounded Rectangle 13"/>
          <p:cNvSpPr/>
          <p:nvPr/>
        </p:nvSpPr>
        <p:spPr>
          <a:xfrm>
            <a:off x="755650" y="4627867"/>
            <a:ext cx="6797150" cy="854246"/>
          </a:xfrm>
          <a:prstGeom prst="roundRect">
            <a:avLst/>
          </a:prstGeom>
          <a:solidFill>
            <a:srgbClr val="18A0DB"/>
          </a:solidFill>
        </p:spPr>
        <p:txBody>
          <a:bodyPr wrap="square" lIns="108000" tIns="108000" rIns="1368000" bIns="108000">
            <a:spAutoFit/>
          </a:bodyPr>
          <a:lstStyle/>
          <a:p>
            <a:r>
              <a:rPr lang="en-GB" dirty="0">
                <a:solidFill>
                  <a:schemeClr val="bg1"/>
                </a:solidFill>
              </a:rPr>
              <a:t>Doing all we can to keep our body healthy can help us to feel happy too.</a:t>
            </a:r>
          </a:p>
        </p:txBody>
      </p:sp>
      <p:sp>
        <p:nvSpPr>
          <p:cNvPr id="13" name="Rounded Rectangle 12"/>
          <p:cNvSpPr/>
          <p:nvPr/>
        </p:nvSpPr>
        <p:spPr>
          <a:xfrm>
            <a:off x="755650" y="3213017"/>
            <a:ext cx="6624662" cy="854246"/>
          </a:xfrm>
          <a:prstGeom prst="roundRect">
            <a:avLst/>
          </a:prstGeom>
          <a:solidFill>
            <a:srgbClr val="009285"/>
          </a:solidFill>
        </p:spPr>
        <p:txBody>
          <a:bodyPr wrap="square" lIns="108000" tIns="108000" rIns="936000" bIns="108000">
            <a:spAutoFit/>
          </a:bodyPr>
          <a:lstStyle/>
          <a:p>
            <a:r>
              <a:rPr lang="en-GB" dirty="0">
                <a:solidFill>
                  <a:schemeClr val="bg1"/>
                </a:solidFill>
              </a:rPr>
              <a:t>It is important to make healthy choices so </a:t>
            </a:r>
            <a:r>
              <a:rPr lang="en-GB" dirty="0" smtClean="0">
                <a:solidFill>
                  <a:schemeClr val="bg1"/>
                </a:solidFill>
              </a:rPr>
              <a:t>our body </a:t>
            </a:r>
            <a:r>
              <a:rPr lang="en-GB" dirty="0">
                <a:solidFill>
                  <a:schemeClr val="bg1"/>
                </a:solidFill>
              </a:rPr>
              <a:t>works as well </a:t>
            </a:r>
            <a:r>
              <a:rPr lang="en-GB" dirty="0" smtClean="0">
                <a:solidFill>
                  <a:schemeClr val="bg1"/>
                </a:solidFill>
              </a:rPr>
              <a:t>as it </a:t>
            </a:r>
            <a:r>
              <a:rPr lang="en-GB" dirty="0">
                <a:solidFill>
                  <a:schemeClr val="bg1"/>
                </a:solidFill>
              </a:rPr>
              <a:t>can. </a:t>
            </a:r>
          </a:p>
        </p:txBody>
      </p:sp>
      <p:sp>
        <p:nvSpPr>
          <p:cNvPr id="2" name="Title 1"/>
          <p:cNvSpPr>
            <a:spLocks noGrp="1"/>
          </p:cNvSpPr>
          <p:nvPr>
            <p:ph type="title"/>
          </p:nvPr>
        </p:nvSpPr>
        <p:spPr/>
        <p:txBody>
          <a:bodyPr/>
          <a:lstStyle/>
          <a:p>
            <a:r>
              <a:rPr lang="en-GB" dirty="0">
                <a:latin typeface="Twinkl" pitchFamily="2" charset="0"/>
              </a:rPr>
              <a:t>Healthy Bodies</a:t>
            </a:r>
          </a:p>
        </p:txBody>
      </p:sp>
      <p:sp>
        <p:nvSpPr>
          <p:cNvPr id="16" name="Rounded Rectangle 15"/>
          <p:cNvSpPr/>
          <p:nvPr/>
        </p:nvSpPr>
        <p:spPr>
          <a:xfrm>
            <a:off x="755649" y="1688186"/>
            <a:ext cx="5993493" cy="854246"/>
          </a:xfrm>
          <a:prstGeom prst="roundRect">
            <a:avLst/>
          </a:prstGeom>
          <a:solidFill>
            <a:srgbClr val="E74D14"/>
          </a:solidFill>
        </p:spPr>
        <p:txBody>
          <a:bodyPr wrap="square" lIns="108000" tIns="108000" rIns="360000" bIns="108000">
            <a:spAutoFit/>
          </a:bodyPr>
          <a:lstStyle/>
          <a:p>
            <a:r>
              <a:rPr lang="en-GB" dirty="0">
                <a:solidFill>
                  <a:schemeClr val="bg1"/>
                </a:solidFill>
              </a:rPr>
              <a:t>Why do you think it is important to make choices and take actions to keep </a:t>
            </a:r>
            <a:r>
              <a:rPr lang="en-GB" dirty="0" smtClean="0">
                <a:solidFill>
                  <a:schemeClr val="bg1"/>
                </a:solidFill>
              </a:rPr>
              <a:t>our bodies </a:t>
            </a:r>
            <a:r>
              <a:rPr lang="en-GB" dirty="0">
                <a:solidFill>
                  <a:schemeClr val="bg1"/>
                </a:solidFill>
              </a:rPr>
              <a:t>healthy?</a:t>
            </a:r>
          </a:p>
        </p:txBody>
      </p:sp>
      <p:pic>
        <p:nvPicPr>
          <p:cNvPr id="8"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8002" y="899490"/>
            <a:ext cx="2709595" cy="7105160"/>
          </a:xfrm>
          <a:prstGeom prst="rect">
            <a:avLst/>
          </a:prstGeom>
        </p:spPr>
      </p:pic>
    </p:spTree>
    <p:extLst>
      <p:ext uri="{BB962C8B-B14F-4D97-AF65-F5344CB8AC3E}">
        <p14:creationId xmlns:p14="http://schemas.microsoft.com/office/powerpoint/2010/main" val="357360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10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xit" presetSubtype="0" fill="hold" grpId="1" nodeType="clickEffect">
                                  <p:stCondLst>
                                    <p:cond delay="0"/>
                                  </p:stCondLst>
                                  <p:childTnLst>
                                    <p:animEffect transition="out" filter="fade">
                                      <p:cBhvr>
                                        <p:cTn id="28" dur="1000"/>
                                        <p:tgtEl>
                                          <p:spTgt spid="16"/>
                                        </p:tgtEl>
                                      </p:cBhvr>
                                    </p:animEffect>
                                    <p:anim calcmode="lin" valueType="num">
                                      <p:cBhvr>
                                        <p:cTn id="29" dur="1000"/>
                                        <p:tgtEl>
                                          <p:spTgt spid="16"/>
                                        </p:tgtEl>
                                        <p:attrNameLst>
                                          <p:attrName>ppt_x</p:attrName>
                                        </p:attrNameLst>
                                      </p:cBhvr>
                                      <p:tavLst>
                                        <p:tav tm="0">
                                          <p:val>
                                            <p:strVal val="ppt_x"/>
                                          </p:val>
                                        </p:tav>
                                        <p:tav tm="100000">
                                          <p:val>
                                            <p:strVal val="ppt_x"/>
                                          </p:val>
                                        </p:tav>
                                      </p:tavLst>
                                    </p:anim>
                                    <p:anim calcmode="lin" valueType="num">
                                      <p:cBhvr>
                                        <p:cTn id="30" dur="1000"/>
                                        <p:tgtEl>
                                          <p:spTgt spid="16"/>
                                        </p:tgtEl>
                                        <p:attrNameLst>
                                          <p:attrName>ppt_y</p:attrName>
                                        </p:attrNameLst>
                                      </p:cBhvr>
                                      <p:tavLst>
                                        <p:tav tm="0">
                                          <p:val>
                                            <p:strVal val="ppt_y"/>
                                          </p:val>
                                        </p:tav>
                                        <p:tav tm="100000">
                                          <p:val>
                                            <p:strVal val="ppt_y+.1"/>
                                          </p:val>
                                        </p:tav>
                                      </p:tavLst>
                                    </p:anim>
                                    <p:set>
                                      <p:cBhvr>
                                        <p:cTn id="31" dur="1" fill="hold">
                                          <p:stCondLst>
                                            <p:cond delay="999"/>
                                          </p:stCondLst>
                                        </p:cTn>
                                        <p:tgtEl>
                                          <p:spTgt spid="16"/>
                                        </p:tgtEl>
                                        <p:attrNameLst>
                                          <p:attrName>style.visibility</p:attrName>
                                        </p:attrNameLst>
                                      </p:cBhvr>
                                      <p:to>
                                        <p:strVal val="hidden"/>
                                      </p:to>
                                    </p:set>
                                  </p:childTnLst>
                                </p:cTn>
                              </p:par>
                              <p:par>
                                <p:cTn id="32" presetID="42" presetClass="exit" presetSubtype="0" fill="hold" grpId="1" nodeType="withEffect">
                                  <p:stCondLst>
                                    <p:cond delay="0"/>
                                  </p:stCondLst>
                                  <p:childTnLst>
                                    <p:animEffect transition="out" filter="fade">
                                      <p:cBhvr>
                                        <p:cTn id="33" dur="1000"/>
                                        <p:tgtEl>
                                          <p:spTgt spid="13"/>
                                        </p:tgtEl>
                                      </p:cBhvr>
                                    </p:animEffect>
                                    <p:anim calcmode="lin" valueType="num">
                                      <p:cBhvr>
                                        <p:cTn id="34" dur="1000"/>
                                        <p:tgtEl>
                                          <p:spTgt spid="13"/>
                                        </p:tgtEl>
                                        <p:attrNameLst>
                                          <p:attrName>ppt_x</p:attrName>
                                        </p:attrNameLst>
                                      </p:cBhvr>
                                      <p:tavLst>
                                        <p:tav tm="0">
                                          <p:val>
                                            <p:strVal val="ppt_x"/>
                                          </p:val>
                                        </p:tav>
                                        <p:tav tm="100000">
                                          <p:val>
                                            <p:strVal val="ppt_x"/>
                                          </p:val>
                                        </p:tav>
                                      </p:tavLst>
                                    </p:anim>
                                    <p:anim calcmode="lin" valueType="num">
                                      <p:cBhvr>
                                        <p:cTn id="35" dur="1000"/>
                                        <p:tgtEl>
                                          <p:spTgt spid="13"/>
                                        </p:tgtEl>
                                        <p:attrNameLst>
                                          <p:attrName>ppt_y</p:attrName>
                                        </p:attrNameLst>
                                      </p:cBhvr>
                                      <p:tavLst>
                                        <p:tav tm="0">
                                          <p:val>
                                            <p:strVal val="ppt_y"/>
                                          </p:val>
                                        </p:tav>
                                        <p:tav tm="100000">
                                          <p:val>
                                            <p:strVal val="ppt_y+.1"/>
                                          </p:val>
                                        </p:tav>
                                      </p:tavLst>
                                    </p:anim>
                                    <p:set>
                                      <p:cBhvr>
                                        <p:cTn id="36" dur="1" fill="hold">
                                          <p:stCondLst>
                                            <p:cond delay="999"/>
                                          </p:stCondLst>
                                        </p:cTn>
                                        <p:tgtEl>
                                          <p:spTgt spid="13"/>
                                        </p:tgtEl>
                                        <p:attrNameLst>
                                          <p:attrName>style.visibility</p:attrName>
                                        </p:attrNameLst>
                                      </p:cBhvr>
                                      <p:to>
                                        <p:strVal val="hidden"/>
                                      </p:to>
                                    </p:set>
                                  </p:childTnLst>
                                </p:cTn>
                              </p:par>
                              <p:par>
                                <p:cTn id="37" presetID="42" presetClass="exit" presetSubtype="0" fill="hold" grpId="1" nodeType="withEffect">
                                  <p:stCondLst>
                                    <p:cond delay="0"/>
                                  </p:stCondLst>
                                  <p:childTnLst>
                                    <p:animEffect transition="out" filter="fade">
                                      <p:cBhvr>
                                        <p:cTn id="38" dur="1000"/>
                                        <p:tgtEl>
                                          <p:spTgt spid="14"/>
                                        </p:tgtEl>
                                      </p:cBhvr>
                                    </p:animEffect>
                                    <p:anim calcmode="lin" valueType="num">
                                      <p:cBhvr>
                                        <p:cTn id="39" dur="1000"/>
                                        <p:tgtEl>
                                          <p:spTgt spid="14"/>
                                        </p:tgtEl>
                                        <p:attrNameLst>
                                          <p:attrName>ppt_x</p:attrName>
                                        </p:attrNameLst>
                                      </p:cBhvr>
                                      <p:tavLst>
                                        <p:tav tm="0">
                                          <p:val>
                                            <p:strVal val="ppt_x"/>
                                          </p:val>
                                        </p:tav>
                                        <p:tav tm="100000">
                                          <p:val>
                                            <p:strVal val="ppt_x"/>
                                          </p:val>
                                        </p:tav>
                                      </p:tavLst>
                                    </p:anim>
                                    <p:anim calcmode="lin" valueType="num">
                                      <p:cBhvr>
                                        <p:cTn id="40" dur="1000"/>
                                        <p:tgtEl>
                                          <p:spTgt spid="14"/>
                                        </p:tgtEl>
                                        <p:attrNameLst>
                                          <p:attrName>ppt_y</p:attrName>
                                        </p:attrNameLst>
                                      </p:cBhvr>
                                      <p:tavLst>
                                        <p:tav tm="0">
                                          <p:val>
                                            <p:strVal val="ppt_y"/>
                                          </p:val>
                                        </p:tav>
                                        <p:tav tm="100000">
                                          <p:val>
                                            <p:strVal val="ppt_y+.1"/>
                                          </p:val>
                                        </p:tav>
                                      </p:tavLst>
                                    </p:anim>
                                    <p:set>
                                      <p:cBhvr>
                                        <p:cTn id="41" dur="1" fill="hold">
                                          <p:stCondLst>
                                            <p:cond delay="999"/>
                                          </p:stCondLst>
                                        </p:cTn>
                                        <p:tgtEl>
                                          <p:spTgt spid="14"/>
                                        </p:tgtEl>
                                        <p:attrNameLst>
                                          <p:attrName>style.visibility</p:attrName>
                                        </p:attrNameLst>
                                      </p:cBhvr>
                                      <p:to>
                                        <p:strVal val="hidden"/>
                                      </p:to>
                                    </p:se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4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3" grpId="0" animBg="1"/>
      <p:bldP spid="13" grpId="1" animBg="1"/>
      <p:bldP spid="16" grpId="0" animBg="1"/>
      <p:bldP spid="1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576" t="11523" r="1261" b="19080"/>
          <a:stretch/>
        </p:blipFill>
        <p:spPr>
          <a:xfrm>
            <a:off x="548641" y="2270707"/>
            <a:ext cx="8055428" cy="4068267"/>
          </a:xfrm>
          <a:prstGeom prst="roundRect">
            <a:avLst>
              <a:gd name="adj" fmla="val 6662"/>
            </a:avLst>
          </a:prstGeom>
        </p:spPr>
      </p:pic>
      <p:sp>
        <p:nvSpPr>
          <p:cNvPr id="2" name="Title 1"/>
          <p:cNvSpPr>
            <a:spLocks noGrp="1"/>
          </p:cNvSpPr>
          <p:nvPr>
            <p:ph type="title"/>
          </p:nvPr>
        </p:nvSpPr>
        <p:spPr/>
        <p:txBody>
          <a:bodyPr/>
          <a:lstStyle/>
          <a:p>
            <a:r>
              <a:rPr lang="en-GB" dirty="0">
                <a:latin typeface="Twinkl" pitchFamily="2" charset="0"/>
              </a:rPr>
              <a:t>Healthy Minds</a:t>
            </a:r>
          </a:p>
        </p:txBody>
      </p:sp>
      <p:sp>
        <p:nvSpPr>
          <p:cNvPr id="3" name="Rectangle 2"/>
          <p:cNvSpPr/>
          <p:nvPr/>
        </p:nvSpPr>
        <p:spPr>
          <a:xfrm>
            <a:off x="755650" y="1451309"/>
            <a:ext cx="7632700" cy="646331"/>
          </a:xfrm>
          <a:prstGeom prst="rect">
            <a:avLst/>
          </a:prstGeom>
        </p:spPr>
        <p:txBody>
          <a:bodyPr wrap="square">
            <a:spAutoFit/>
          </a:bodyPr>
          <a:lstStyle/>
          <a:p>
            <a:r>
              <a:rPr lang="en-GB" dirty="0"/>
              <a:t>Mental health is all about how we are feeling and the thoughts we are having. It can affect how we behave and the choices we make.</a:t>
            </a:r>
          </a:p>
        </p:txBody>
      </p:sp>
      <p:grpSp>
        <p:nvGrpSpPr>
          <p:cNvPr id="18" name="Group 17"/>
          <p:cNvGrpSpPr/>
          <p:nvPr/>
        </p:nvGrpSpPr>
        <p:grpSpPr>
          <a:xfrm>
            <a:off x="557349" y="2147136"/>
            <a:ext cx="8046720" cy="4193625"/>
            <a:chOff x="548640" y="1980752"/>
            <a:chExt cx="8046720" cy="4193625"/>
          </a:xfrm>
        </p:grpSpPr>
        <p:grpSp>
          <p:nvGrpSpPr>
            <p:cNvPr id="16" name="Group 15"/>
            <p:cNvGrpSpPr/>
            <p:nvPr/>
          </p:nvGrpSpPr>
          <p:grpSpPr>
            <a:xfrm>
              <a:off x="548640" y="5795167"/>
              <a:ext cx="4188822" cy="377423"/>
              <a:chOff x="548640" y="5795167"/>
              <a:chExt cx="4188822" cy="377423"/>
            </a:xfrm>
          </p:grpSpPr>
          <p:sp>
            <p:nvSpPr>
              <p:cNvPr id="8" name="Rounded Rectangle 7"/>
              <p:cNvSpPr/>
              <p:nvPr/>
            </p:nvSpPr>
            <p:spPr>
              <a:xfrm flipH="1">
                <a:off x="548640" y="5795167"/>
                <a:ext cx="4188822" cy="377423"/>
              </a:xfrm>
              <a:prstGeom prst="roundRect">
                <a:avLst>
                  <a:gd name="adj" fmla="val 13198"/>
                </a:avLst>
              </a:prstGeom>
              <a:solidFill>
                <a:srgbClr val="BE9A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p:nvPr/>
            </p:nvCxnSpPr>
            <p:spPr>
              <a:xfrm flipH="1">
                <a:off x="548640" y="5795167"/>
                <a:ext cx="3935254" cy="0"/>
              </a:xfrm>
              <a:prstGeom prst="line">
                <a:avLst/>
              </a:prstGeom>
              <a:ln w="19050">
                <a:solidFill>
                  <a:srgbClr val="0F1418"/>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548640" y="5795167"/>
                <a:ext cx="4018597" cy="4762"/>
              </a:xfrm>
              <a:prstGeom prst="line">
                <a:avLst/>
              </a:prstGeom>
              <a:ln w="19050">
                <a:solidFill>
                  <a:srgbClr val="0F1418"/>
                </a:solidFill>
              </a:ln>
            </p:spPr>
            <p:style>
              <a:lnRef idx="1">
                <a:schemeClr val="accent1"/>
              </a:lnRef>
              <a:fillRef idx="0">
                <a:schemeClr val="accent1"/>
              </a:fillRef>
              <a:effectRef idx="0">
                <a:schemeClr val="accent1"/>
              </a:effectRef>
              <a:fontRef idx="minor">
                <a:schemeClr val="tx1"/>
              </a:fontRef>
            </p:style>
          </p:cxnSp>
        </p:gr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4929" t="-48" r="12089" b="9643"/>
            <a:stretch/>
          </p:blipFill>
          <p:spPr>
            <a:xfrm>
              <a:off x="4171406" y="1980752"/>
              <a:ext cx="4423954" cy="4193625"/>
            </a:xfrm>
            <a:prstGeom prst="roundRect">
              <a:avLst>
                <a:gd name="adj" fmla="val 6374"/>
              </a:avLst>
            </a:prstGeom>
          </p:spPr>
        </p:pic>
      </p:grpSp>
      <p:sp>
        <p:nvSpPr>
          <p:cNvPr id="6" name="Oval 5"/>
          <p:cNvSpPr/>
          <p:nvPr/>
        </p:nvSpPr>
        <p:spPr>
          <a:xfrm>
            <a:off x="2998952" y="2401814"/>
            <a:ext cx="2804583" cy="28045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bg1"/>
                </a:solidFill>
              </a:rPr>
              <a:t>Just like with our body, it is important we do things to help our minds to be healthy, be in good condition and feel well.</a:t>
            </a:r>
          </a:p>
        </p:txBody>
      </p:sp>
      <p:pic>
        <p:nvPicPr>
          <p:cNvPr id="7" name="Brian the Brai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763" y="4047566"/>
            <a:ext cx="2783528" cy="2211643"/>
          </a:xfrm>
          <a:prstGeom prst="rect">
            <a:avLst/>
          </a:prstGeom>
        </p:spPr>
      </p:pic>
      <p:pic>
        <p:nvPicPr>
          <p:cNvPr id="14"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65743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32" presetClass="emph" presetSubtype="0" fill="hold" nodeType="afterEffect">
                                  <p:stCondLst>
                                    <p:cond delay="0"/>
                                  </p:stCondLst>
                                  <p:childTnLst>
                                    <p:animRot by="120000">
                                      <p:cBhvr>
                                        <p:cTn id="32" dur="100" fill="hold">
                                          <p:stCondLst>
                                            <p:cond delay="0"/>
                                          </p:stCondLst>
                                        </p:cTn>
                                        <p:tgtEl>
                                          <p:spTgt spid="7"/>
                                        </p:tgtEl>
                                        <p:attrNameLst>
                                          <p:attrName>r</p:attrName>
                                        </p:attrNameLst>
                                      </p:cBhvr>
                                    </p:animRot>
                                    <p:animRot by="-240000">
                                      <p:cBhvr>
                                        <p:cTn id="33" dur="200" fill="hold">
                                          <p:stCondLst>
                                            <p:cond delay="200"/>
                                          </p:stCondLst>
                                        </p:cTn>
                                        <p:tgtEl>
                                          <p:spTgt spid="7"/>
                                        </p:tgtEl>
                                        <p:attrNameLst>
                                          <p:attrName>r</p:attrName>
                                        </p:attrNameLst>
                                      </p:cBhvr>
                                    </p:animRot>
                                    <p:animRot by="240000">
                                      <p:cBhvr>
                                        <p:cTn id="34" dur="200" fill="hold">
                                          <p:stCondLst>
                                            <p:cond delay="400"/>
                                          </p:stCondLst>
                                        </p:cTn>
                                        <p:tgtEl>
                                          <p:spTgt spid="7"/>
                                        </p:tgtEl>
                                        <p:attrNameLst>
                                          <p:attrName>r</p:attrName>
                                        </p:attrNameLst>
                                      </p:cBhvr>
                                    </p:animRot>
                                    <p:animRot by="-240000">
                                      <p:cBhvr>
                                        <p:cTn id="35" dur="200" fill="hold">
                                          <p:stCondLst>
                                            <p:cond delay="600"/>
                                          </p:stCondLst>
                                        </p:cTn>
                                        <p:tgtEl>
                                          <p:spTgt spid="7"/>
                                        </p:tgtEl>
                                        <p:attrNameLst>
                                          <p:attrName>r</p:attrName>
                                        </p:attrNameLst>
                                      </p:cBhvr>
                                    </p:animRot>
                                    <p:animRot by="120000">
                                      <p:cBhvr>
                                        <p:cTn id="36"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7"/>
                                        </p:tgtEl>
                                        <p:attrNameLst>
                                          <p:attrName>r</p:attrName>
                                        </p:attrNameLst>
                                      </p:cBhvr>
                                    </p:animRot>
                                    <p:animRot by="-240000">
                                      <p:cBhvr>
                                        <p:cTn id="42" dur="200" fill="hold">
                                          <p:stCondLst>
                                            <p:cond delay="200"/>
                                          </p:stCondLst>
                                        </p:cTn>
                                        <p:tgtEl>
                                          <p:spTgt spid="7"/>
                                        </p:tgtEl>
                                        <p:attrNameLst>
                                          <p:attrName>r</p:attrName>
                                        </p:attrNameLst>
                                      </p:cBhvr>
                                    </p:animRot>
                                    <p:animRot by="240000">
                                      <p:cBhvr>
                                        <p:cTn id="43" dur="200" fill="hold">
                                          <p:stCondLst>
                                            <p:cond delay="400"/>
                                          </p:stCondLst>
                                        </p:cTn>
                                        <p:tgtEl>
                                          <p:spTgt spid="7"/>
                                        </p:tgtEl>
                                        <p:attrNameLst>
                                          <p:attrName>r</p:attrName>
                                        </p:attrNameLst>
                                      </p:cBhvr>
                                    </p:animRot>
                                    <p:animRot by="-240000">
                                      <p:cBhvr>
                                        <p:cTn id="44" dur="200" fill="hold">
                                          <p:stCondLst>
                                            <p:cond delay="600"/>
                                          </p:stCondLst>
                                        </p:cTn>
                                        <p:tgtEl>
                                          <p:spTgt spid="7"/>
                                        </p:tgtEl>
                                        <p:attrNameLst>
                                          <p:attrName>r</p:attrName>
                                        </p:attrNameLst>
                                      </p:cBhvr>
                                    </p:animRot>
                                    <p:animRot by="120000">
                                      <p:cBhvr>
                                        <p:cTn id="45"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childTnLst>
        </p:cTn>
      </p:par>
    </p:tnLst>
    <p:bldLst>
      <p:bldP spid="3" grpId="0"/>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Healthy Minds</a:t>
            </a:r>
          </a:p>
        </p:txBody>
      </p:sp>
      <p:sp>
        <p:nvSpPr>
          <p:cNvPr id="17" name="Pentagon 16"/>
          <p:cNvSpPr/>
          <p:nvPr/>
        </p:nvSpPr>
        <p:spPr>
          <a:xfrm>
            <a:off x="457198" y="1443718"/>
            <a:ext cx="5545668" cy="704396"/>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b="1" dirty="0"/>
              <a:t>What can we do to help our minds be healthy?</a:t>
            </a:r>
          </a:p>
        </p:txBody>
      </p:sp>
      <p:sp>
        <p:nvSpPr>
          <p:cNvPr id="19" name="Pentagon 18"/>
          <p:cNvSpPr/>
          <p:nvPr/>
        </p:nvSpPr>
        <p:spPr>
          <a:xfrm>
            <a:off x="457197" y="2384707"/>
            <a:ext cx="2813129"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keep active.</a:t>
            </a:r>
          </a:p>
        </p:txBody>
      </p:sp>
      <p:sp>
        <p:nvSpPr>
          <p:cNvPr id="21" name="Pentagon 20"/>
          <p:cNvSpPr/>
          <p:nvPr/>
        </p:nvSpPr>
        <p:spPr>
          <a:xfrm>
            <a:off x="457197" y="3174368"/>
            <a:ext cx="2996010" cy="592913"/>
          </a:xfrm>
          <a:prstGeom prst="homePlat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eat healthily.</a:t>
            </a:r>
          </a:p>
        </p:txBody>
      </p:sp>
      <p:sp>
        <p:nvSpPr>
          <p:cNvPr id="22" name="Pentagon 21"/>
          <p:cNvSpPr/>
          <p:nvPr/>
        </p:nvSpPr>
        <p:spPr>
          <a:xfrm>
            <a:off x="457197" y="3964029"/>
            <a:ext cx="3593059" cy="592913"/>
          </a:xfrm>
          <a:prstGeom prst="homePlat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drink enough water.</a:t>
            </a:r>
          </a:p>
        </p:txBody>
      </p:sp>
      <p:sp>
        <p:nvSpPr>
          <p:cNvPr id="23" name="Pentagon 22"/>
          <p:cNvSpPr/>
          <p:nvPr/>
        </p:nvSpPr>
        <p:spPr>
          <a:xfrm>
            <a:off x="457198" y="4753690"/>
            <a:ext cx="5545668" cy="592913"/>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ask for help if something is troubling us.</a:t>
            </a:r>
          </a:p>
        </p:txBody>
      </p:sp>
      <p:sp>
        <p:nvSpPr>
          <p:cNvPr id="24" name="Pentagon 23"/>
          <p:cNvSpPr/>
          <p:nvPr/>
        </p:nvSpPr>
        <p:spPr>
          <a:xfrm>
            <a:off x="457197" y="5543351"/>
            <a:ext cx="5080002" cy="67122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make sure we have time each day when we can be calm and quiet.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4586" y="3193946"/>
            <a:ext cx="1617819" cy="311477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2954" y="2476465"/>
            <a:ext cx="894197" cy="166104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1777" y="1439020"/>
            <a:ext cx="2126573" cy="136203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07893" y="2617562"/>
            <a:ext cx="1435951" cy="2056848"/>
          </a:xfrm>
          <a:prstGeom prst="rect">
            <a:avLst/>
          </a:prstGeom>
        </p:spPr>
      </p:pic>
      <p:pic>
        <p:nvPicPr>
          <p:cNvPr id="15"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908947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5276" y="1549544"/>
            <a:ext cx="970884" cy="2545872"/>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07133" y="1339667"/>
            <a:ext cx="1024118" cy="2200247"/>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0428" y="2096283"/>
            <a:ext cx="2383822" cy="2548288"/>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35735" y="3515460"/>
            <a:ext cx="2141538" cy="2852032"/>
          </a:xfrm>
          <a:prstGeom prst="rect">
            <a:avLst/>
          </a:prstGeom>
        </p:spPr>
      </p:pic>
      <p:sp>
        <p:nvSpPr>
          <p:cNvPr id="2" name="Title 1"/>
          <p:cNvSpPr>
            <a:spLocks noGrp="1"/>
          </p:cNvSpPr>
          <p:nvPr>
            <p:ph type="title"/>
          </p:nvPr>
        </p:nvSpPr>
        <p:spPr/>
        <p:txBody>
          <a:bodyPr/>
          <a:lstStyle/>
          <a:p>
            <a:r>
              <a:rPr lang="en-GB" dirty="0">
                <a:latin typeface="Twinkl" pitchFamily="2" charset="0"/>
              </a:rPr>
              <a:t>Healthy Minds</a:t>
            </a:r>
          </a:p>
        </p:txBody>
      </p:sp>
      <p:sp>
        <p:nvSpPr>
          <p:cNvPr id="3" name="Pentagon 2"/>
          <p:cNvSpPr/>
          <p:nvPr/>
        </p:nvSpPr>
        <p:spPr>
          <a:xfrm>
            <a:off x="457198" y="1339667"/>
            <a:ext cx="6286502" cy="592913"/>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each day doing something we love.</a:t>
            </a:r>
          </a:p>
        </p:txBody>
      </p:sp>
      <p:sp>
        <p:nvSpPr>
          <p:cNvPr id="4" name="Pentagon 3"/>
          <p:cNvSpPr/>
          <p:nvPr/>
        </p:nvSpPr>
        <p:spPr>
          <a:xfrm>
            <a:off x="457197" y="2069024"/>
            <a:ext cx="3429003"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outside.</a:t>
            </a:r>
          </a:p>
        </p:txBody>
      </p:sp>
      <p:sp>
        <p:nvSpPr>
          <p:cNvPr id="5" name="Pentagon 4"/>
          <p:cNvSpPr/>
          <p:nvPr/>
        </p:nvSpPr>
        <p:spPr>
          <a:xfrm>
            <a:off x="457197" y="2798381"/>
            <a:ext cx="2996010" cy="592913"/>
          </a:xfrm>
          <a:prstGeom prst="homePlat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be creative. </a:t>
            </a:r>
          </a:p>
        </p:txBody>
      </p:sp>
      <p:sp>
        <p:nvSpPr>
          <p:cNvPr id="6" name="Pentagon 5"/>
          <p:cNvSpPr/>
          <p:nvPr/>
        </p:nvSpPr>
        <p:spPr>
          <a:xfrm>
            <a:off x="457197" y="4986452"/>
            <a:ext cx="5969003" cy="592913"/>
          </a:xfrm>
          <a:prstGeom prst="homePlat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spend time with people who make us smile.</a:t>
            </a:r>
          </a:p>
        </p:txBody>
      </p:sp>
      <p:sp>
        <p:nvSpPr>
          <p:cNvPr id="7" name="Pentagon 6"/>
          <p:cNvSpPr/>
          <p:nvPr/>
        </p:nvSpPr>
        <p:spPr>
          <a:xfrm>
            <a:off x="457198" y="4257095"/>
            <a:ext cx="4800602" cy="592913"/>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make sure we get enough sleep.</a:t>
            </a:r>
          </a:p>
        </p:txBody>
      </p:sp>
      <p:sp>
        <p:nvSpPr>
          <p:cNvPr id="8" name="Pentagon 7"/>
          <p:cNvSpPr/>
          <p:nvPr/>
        </p:nvSpPr>
        <p:spPr>
          <a:xfrm>
            <a:off x="457197" y="3527738"/>
            <a:ext cx="2705103" cy="592913"/>
          </a:xfrm>
          <a:prstGeom prst="homePlate">
            <a:avLst/>
          </a:prstGeom>
          <a:solidFill>
            <a:srgbClr val="F0821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help others.</a:t>
            </a:r>
          </a:p>
        </p:txBody>
      </p:sp>
      <p:sp>
        <p:nvSpPr>
          <p:cNvPr id="9" name="Pentagon 8"/>
          <p:cNvSpPr/>
          <p:nvPr/>
        </p:nvSpPr>
        <p:spPr>
          <a:xfrm>
            <a:off x="457197" y="5715812"/>
            <a:ext cx="6083303" cy="592913"/>
          </a:xfrm>
          <a:prstGeom prst="homePlate">
            <a:avLst/>
          </a:prstGeom>
          <a:solidFill>
            <a:srgbClr val="00A5E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We can remember we are special just the way we are.</a:t>
            </a:r>
          </a:p>
        </p:txBody>
      </p:sp>
      <p:pic>
        <p:nvPicPr>
          <p:cNvPr id="16"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17818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Healthy Minds</a:t>
            </a:r>
          </a:p>
        </p:txBody>
      </p:sp>
      <p:pic>
        <p:nvPicPr>
          <p:cNvPr id="18"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2" name="Rectangle 11"/>
          <p:cNvSpPr/>
          <p:nvPr/>
        </p:nvSpPr>
        <p:spPr>
          <a:xfrm>
            <a:off x="755650" y="1407600"/>
            <a:ext cx="7632700" cy="1200329"/>
          </a:xfrm>
          <a:prstGeom prst="rect">
            <a:avLst/>
          </a:prstGeom>
        </p:spPr>
        <p:txBody>
          <a:bodyPr wrap="square">
            <a:spAutoFit/>
          </a:bodyPr>
          <a:lstStyle/>
          <a:p>
            <a:r>
              <a:rPr lang="en-GB" dirty="0"/>
              <a:t>Sometimes, just like our body, our mind doesn’t feel well. We might feel very worried, frightened or extremely sad. We might have thoughts which feel uncomfortable and that make us behave in a way that hurts ourselves or others. </a:t>
            </a:r>
          </a:p>
        </p:txBody>
      </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8333" t="18835" r="8241" b="24859"/>
          <a:stretch/>
        </p:blipFill>
        <p:spPr>
          <a:xfrm>
            <a:off x="759883" y="2668058"/>
            <a:ext cx="7628467" cy="3640667"/>
          </a:xfrm>
          <a:prstGeom prst="roundRect">
            <a:avLst>
              <a:gd name="adj" fmla="val 12739"/>
            </a:avLst>
          </a:prstGeom>
        </p:spPr>
      </p:pic>
      <p:sp>
        <p:nvSpPr>
          <p:cNvPr id="23" name="Rounded Rectangle 22"/>
          <p:cNvSpPr/>
          <p:nvPr/>
        </p:nvSpPr>
        <p:spPr>
          <a:xfrm>
            <a:off x="972457" y="3601567"/>
            <a:ext cx="6351243" cy="1773647"/>
          </a:xfrm>
          <a:prstGeom prst="roundRect">
            <a:avLst/>
          </a:prstGeom>
          <a:solidFill>
            <a:srgbClr val="009285"/>
          </a:solidFill>
        </p:spPr>
        <p:txBody>
          <a:bodyPr wrap="square" lIns="108000" tIns="108000" rIns="1548000" bIns="108000">
            <a:spAutoFit/>
          </a:bodyPr>
          <a:lstStyle/>
          <a:p>
            <a:r>
              <a:rPr lang="en-GB" b="1" dirty="0">
                <a:solidFill>
                  <a:schemeClr val="bg1"/>
                </a:solidFill>
              </a:rPr>
              <a:t>Positive mental health is not about being happy all of the time. It is about feeling well, being able to enjoy life and knowing what to do if we have troubling thoughts and feelings.</a:t>
            </a:r>
          </a:p>
        </p:txBody>
      </p:sp>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b="44193"/>
          <a:stretch/>
        </p:blipFill>
        <p:spPr>
          <a:xfrm>
            <a:off x="5614987" y="2607928"/>
            <a:ext cx="2303335" cy="4287899"/>
          </a:xfrm>
          <a:prstGeom prst="rect">
            <a:avLst/>
          </a:prstGeom>
        </p:spPr>
      </p:pic>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b="53922"/>
          <a:stretch/>
        </p:blipFill>
        <p:spPr>
          <a:xfrm>
            <a:off x="3746373" y="2321533"/>
            <a:ext cx="5348955" cy="4574294"/>
          </a:xfrm>
          <a:prstGeom prst="rect">
            <a:avLst/>
          </a:prstGeom>
        </p:spPr>
      </p:pic>
      <p:sp>
        <p:nvSpPr>
          <p:cNvPr id="28" name="Rounded Rectangular Callout 27"/>
          <p:cNvSpPr/>
          <p:nvPr/>
        </p:nvSpPr>
        <p:spPr>
          <a:xfrm>
            <a:off x="1922488" y="2794000"/>
            <a:ext cx="3586212" cy="1701800"/>
          </a:xfrm>
          <a:prstGeom prst="wedgeRoundRectCallout">
            <a:avLst>
              <a:gd name="adj1" fmla="val 63474"/>
              <a:gd name="adj2" fmla="val 34041"/>
              <a:gd name="adj3" fmla="val 16667"/>
            </a:avLst>
          </a:prstGeom>
          <a:solidFill>
            <a:srgbClr val="FFFBFA"/>
          </a:solidFill>
          <a:ln w="28575">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If you are feeling worried or sad, talking to someone you trust is a good place to start.</a:t>
            </a:r>
          </a:p>
        </p:txBody>
      </p:sp>
    </p:spTree>
    <p:extLst>
      <p:ext uri="{BB962C8B-B14F-4D97-AF65-F5344CB8AC3E}">
        <p14:creationId xmlns:p14="http://schemas.microsoft.com/office/powerpoint/2010/main" val="3808097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right)">
                                      <p:cBhvr>
                                        <p:cTn id="19" dur="10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xit" presetSubtype="0" fill="hold" grpId="1" nodeType="clickEffect">
                                  <p:stCondLst>
                                    <p:cond delay="0"/>
                                  </p:stCondLst>
                                  <p:childTnLst>
                                    <p:animEffect transition="out" filter="fade">
                                      <p:cBhvr>
                                        <p:cTn id="23" dur="1000"/>
                                        <p:tgtEl>
                                          <p:spTgt spid="23"/>
                                        </p:tgtEl>
                                      </p:cBhvr>
                                    </p:animEffect>
                                    <p:anim calcmode="lin" valueType="num">
                                      <p:cBhvr>
                                        <p:cTn id="24" dur="1000"/>
                                        <p:tgtEl>
                                          <p:spTgt spid="23"/>
                                        </p:tgtEl>
                                        <p:attrNameLst>
                                          <p:attrName>ppt_x</p:attrName>
                                        </p:attrNameLst>
                                      </p:cBhvr>
                                      <p:tavLst>
                                        <p:tav tm="0">
                                          <p:val>
                                            <p:strVal val="ppt_x"/>
                                          </p:val>
                                        </p:tav>
                                        <p:tav tm="100000">
                                          <p:val>
                                            <p:strVal val="ppt_x"/>
                                          </p:val>
                                        </p:tav>
                                      </p:tavLst>
                                    </p:anim>
                                    <p:anim calcmode="lin" valueType="num">
                                      <p:cBhvr>
                                        <p:cTn id="25" dur="1000"/>
                                        <p:tgtEl>
                                          <p:spTgt spid="23"/>
                                        </p:tgtEl>
                                        <p:attrNameLst>
                                          <p:attrName>ppt_y</p:attrName>
                                        </p:attrNameLst>
                                      </p:cBhvr>
                                      <p:tavLst>
                                        <p:tav tm="0">
                                          <p:val>
                                            <p:strVal val="ppt_y"/>
                                          </p:val>
                                        </p:tav>
                                        <p:tav tm="100000">
                                          <p:val>
                                            <p:strVal val="ppt_y+.1"/>
                                          </p:val>
                                        </p:tav>
                                      </p:tavLst>
                                    </p:anim>
                                    <p:set>
                                      <p:cBhvr>
                                        <p:cTn id="26" dur="1" fill="hold">
                                          <p:stCondLst>
                                            <p:cond delay="999"/>
                                          </p:stCondLst>
                                        </p:cTn>
                                        <p:tgtEl>
                                          <p:spTgt spid="23"/>
                                        </p:tgtEl>
                                        <p:attrNameLst>
                                          <p:attrName>style.visibility</p:attrName>
                                        </p:attrNameLst>
                                      </p:cBhvr>
                                      <p:to>
                                        <p:strVal val="hidden"/>
                                      </p:to>
                                    </p:set>
                                  </p:childTnLst>
                                </p:cTn>
                              </p:par>
                              <p:par>
                                <p:cTn id="27" presetID="42" presetClass="exit" presetSubtype="0" fill="hold" nodeType="withEffect">
                                  <p:stCondLst>
                                    <p:cond delay="0"/>
                                  </p:stCondLst>
                                  <p:childTnLst>
                                    <p:animEffect transition="out" filter="fade">
                                      <p:cBhvr>
                                        <p:cTn id="28" dur="1000"/>
                                        <p:tgtEl>
                                          <p:spTgt spid="14"/>
                                        </p:tgtEl>
                                      </p:cBhvr>
                                    </p:animEffect>
                                    <p:anim calcmode="lin" valueType="num">
                                      <p:cBhvr>
                                        <p:cTn id="29" dur="1000"/>
                                        <p:tgtEl>
                                          <p:spTgt spid="14"/>
                                        </p:tgtEl>
                                        <p:attrNameLst>
                                          <p:attrName>ppt_x</p:attrName>
                                        </p:attrNameLst>
                                      </p:cBhvr>
                                      <p:tavLst>
                                        <p:tav tm="0">
                                          <p:val>
                                            <p:strVal val="ppt_x"/>
                                          </p:val>
                                        </p:tav>
                                        <p:tav tm="100000">
                                          <p:val>
                                            <p:strVal val="ppt_x"/>
                                          </p:val>
                                        </p:tav>
                                      </p:tavLst>
                                    </p:anim>
                                    <p:anim calcmode="lin" valueType="num">
                                      <p:cBhvr>
                                        <p:cTn id="30" dur="1000"/>
                                        <p:tgtEl>
                                          <p:spTgt spid="14"/>
                                        </p:tgtEl>
                                        <p:attrNameLst>
                                          <p:attrName>ppt_y</p:attrName>
                                        </p:attrNameLst>
                                      </p:cBhvr>
                                      <p:tavLst>
                                        <p:tav tm="0">
                                          <p:val>
                                            <p:strVal val="ppt_y"/>
                                          </p:val>
                                        </p:tav>
                                        <p:tav tm="100000">
                                          <p:val>
                                            <p:strVal val="ppt_y+.1"/>
                                          </p:val>
                                        </p:tav>
                                      </p:tavLst>
                                    </p:anim>
                                    <p:set>
                                      <p:cBhvr>
                                        <p:cTn id="31" dur="1" fill="hold">
                                          <p:stCondLst>
                                            <p:cond delay="999"/>
                                          </p:stCondLst>
                                        </p:cTn>
                                        <p:tgtEl>
                                          <p:spTgt spid="1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childTnLst>
                          </p:cTn>
                        </p:par>
                        <p:par>
                          <p:cTn id="37" fill="hold">
                            <p:stCondLst>
                              <p:cond delay="500"/>
                            </p:stCondLst>
                            <p:childTnLst>
                              <p:par>
                                <p:cTn id="38" presetID="22" presetClass="entr" presetSubtype="2"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animBg="1"/>
      <p:bldP spid="23" grpId="1"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Taking </a:t>
            </a:r>
            <a:r>
              <a:rPr lang="en-GB" dirty="0" smtClean="0">
                <a:latin typeface="Twinkl" pitchFamily="2" charset="0"/>
              </a:rPr>
              <a:t>Positive Action</a:t>
            </a:r>
            <a:endParaRPr lang="en-GB" dirty="0">
              <a:latin typeface="Twinkl" pitchFamily="2" charset="0"/>
            </a:endParaRPr>
          </a:p>
        </p:txBody>
      </p:sp>
      <p:grpSp>
        <p:nvGrpSpPr>
          <p:cNvPr id="3" name="Group 2"/>
          <p:cNvGrpSpPr/>
          <p:nvPr/>
        </p:nvGrpSpPr>
        <p:grpSpPr>
          <a:xfrm>
            <a:off x="539750" y="4738732"/>
            <a:ext cx="1569992" cy="1569992"/>
            <a:chOff x="4788025" y="4522833"/>
            <a:chExt cx="1569992" cy="1569992"/>
          </a:xfrm>
        </p:grpSpPr>
        <p:sp>
          <p:nvSpPr>
            <p:cNvPr id="4" name="Oval 3">
              <a:hlinkClick r:id="" action="ppaction://noaction"/>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 action="ppaction://noaction"/>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6990457" y="4738731"/>
            <a:ext cx="1577281" cy="1569992"/>
            <a:chOff x="6574042" y="4512842"/>
            <a:chExt cx="1577281" cy="1569992"/>
          </a:xfrm>
        </p:grpSpPr>
        <p:sp>
          <p:nvSpPr>
            <p:cNvPr id="7" name="Oval 6">
              <a:hlinkClick r:id="" action="ppaction://noaction"/>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 action="ppaction://noaction"/>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sp>
        <p:nvSpPr>
          <p:cNvPr id="9" name="Rectangle 8"/>
          <p:cNvSpPr/>
          <p:nvPr/>
        </p:nvSpPr>
        <p:spPr>
          <a:xfrm>
            <a:off x="755650" y="1353665"/>
            <a:ext cx="7632700" cy="369332"/>
          </a:xfrm>
          <a:prstGeom prst="rect">
            <a:avLst/>
          </a:prstGeom>
        </p:spPr>
        <p:txBody>
          <a:bodyPr wrap="square">
            <a:spAutoFit/>
          </a:bodyPr>
          <a:lstStyle/>
          <a:p>
            <a:pPr algn="ctr"/>
            <a:r>
              <a:rPr lang="en-GB" dirty="0"/>
              <a:t>It is important that we do all we can to look after our mental health</a:t>
            </a:r>
            <a:r>
              <a:rPr lang="en-GB" dirty="0" smtClean="0"/>
              <a:t>.</a:t>
            </a:r>
          </a:p>
        </p:txBody>
      </p:sp>
      <p:sp>
        <p:nvSpPr>
          <p:cNvPr id="11" name="Rounded Rectangle 10"/>
          <p:cNvSpPr/>
          <p:nvPr/>
        </p:nvSpPr>
        <p:spPr>
          <a:xfrm>
            <a:off x="755650" y="1793027"/>
            <a:ext cx="7632700" cy="854246"/>
          </a:xfrm>
          <a:prstGeom prst="roundRect">
            <a:avLst/>
          </a:prstGeom>
          <a:solidFill>
            <a:srgbClr val="E74D14"/>
          </a:solidFill>
        </p:spPr>
        <p:txBody>
          <a:bodyPr wrap="square" lIns="108000" tIns="108000" rIns="108000" bIns="108000">
            <a:spAutoFit/>
          </a:bodyPr>
          <a:lstStyle/>
          <a:p>
            <a:pPr algn="ctr"/>
            <a:r>
              <a:rPr lang="en-GB" dirty="0">
                <a:solidFill>
                  <a:schemeClr val="bg1"/>
                </a:solidFill>
              </a:rPr>
              <a:t>Having a healthy mind can help us feel good on the inside and can help us do well in lots of different situations.</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7499" y="2548469"/>
            <a:ext cx="1542835" cy="4045656"/>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3665" y="2717303"/>
            <a:ext cx="1700067" cy="3652473"/>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1396" y="2717303"/>
            <a:ext cx="1681207" cy="3652474"/>
          </a:xfrm>
          <a:prstGeom prst="rect">
            <a:avLst/>
          </a:prstGeom>
        </p:spPr>
      </p:pic>
      <p:pic>
        <p:nvPicPr>
          <p:cNvPr id="18"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par>
                                <p:cTn id="31" presetID="5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Helping Others</a:t>
            </a:r>
          </a:p>
        </p:txBody>
      </p:sp>
      <p:sp>
        <p:nvSpPr>
          <p:cNvPr id="3" name="Rectangle 2"/>
          <p:cNvSpPr/>
          <p:nvPr/>
        </p:nvSpPr>
        <p:spPr>
          <a:xfrm>
            <a:off x="755650" y="1493070"/>
            <a:ext cx="7632700" cy="646331"/>
          </a:xfrm>
          <a:prstGeom prst="rect">
            <a:avLst/>
          </a:prstGeom>
        </p:spPr>
        <p:txBody>
          <a:bodyPr wrap="square">
            <a:spAutoFit/>
          </a:bodyPr>
          <a:lstStyle/>
          <a:p>
            <a:r>
              <a:rPr lang="en-GB" dirty="0"/>
              <a:t>There is a lot we can do to help keep our minds healthy and help us cope when have uncomfortable feelings.</a:t>
            </a:r>
          </a:p>
        </p:txBody>
      </p:sp>
      <p:grpSp>
        <p:nvGrpSpPr>
          <p:cNvPr id="19" name="Group 18"/>
          <p:cNvGrpSpPr/>
          <p:nvPr/>
        </p:nvGrpSpPr>
        <p:grpSpPr>
          <a:xfrm>
            <a:off x="933450" y="3233737"/>
            <a:ext cx="3502330" cy="3074988"/>
            <a:chOff x="755650" y="3417008"/>
            <a:chExt cx="3502330" cy="3074988"/>
          </a:xfrm>
        </p:grpSpPr>
        <p:sp>
          <p:nvSpPr>
            <p:cNvPr id="6" name="Oval 5"/>
            <p:cNvSpPr/>
            <p:nvPr/>
          </p:nvSpPr>
          <p:spPr>
            <a:xfrm>
              <a:off x="969321" y="3417008"/>
              <a:ext cx="3074988" cy="3074988"/>
            </a:xfrm>
            <a:prstGeom prst="ellipse">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3816180"/>
              <a:ext cx="3502330" cy="2276645"/>
            </a:xfrm>
            <a:prstGeom prst="rect">
              <a:avLst/>
            </a:prstGeom>
          </p:spPr>
        </p:pic>
      </p:grpSp>
      <p:grpSp>
        <p:nvGrpSpPr>
          <p:cNvPr id="20" name="Group 19"/>
          <p:cNvGrpSpPr/>
          <p:nvPr/>
        </p:nvGrpSpPr>
        <p:grpSpPr>
          <a:xfrm>
            <a:off x="5001571" y="3146425"/>
            <a:ext cx="3074988" cy="3162300"/>
            <a:chOff x="5065071" y="3525691"/>
            <a:chExt cx="3074988" cy="3162300"/>
          </a:xfrm>
        </p:grpSpPr>
        <p:sp>
          <p:nvSpPr>
            <p:cNvPr id="7" name="Oval 6"/>
            <p:cNvSpPr/>
            <p:nvPr/>
          </p:nvSpPr>
          <p:spPr>
            <a:xfrm>
              <a:off x="5065071" y="3569347"/>
              <a:ext cx="3074988" cy="3074988"/>
            </a:xfrm>
            <a:prstGeom prst="ellipse">
              <a:avLst/>
            </a:prstGeom>
            <a:solidFill>
              <a:srgbClr val="85CD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40845" y="3525691"/>
              <a:ext cx="2523441" cy="3162300"/>
            </a:xfrm>
            <a:prstGeom prst="rect">
              <a:avLst/>
            </a:prstGeom>
          </p:spPr>
        </p:pic>
      </p:grpSp>
      <p:sp>
        <p:nvSpPr>
          <p:cNvPr id="21" name="Rounded Rectangle 20"/>
          <p:cNvSpPr/>
          <p:nvPr/>
        </p:nvSpPr>
        <p:spPr>
          <a:xfrm>
            <a:off x="755650" y="2237618"/>
            <a:ext cx="7632700" cy="854246"/>
          </a:xfrm>
          <a:prstGeom prst="roundRect">
            <a:avLst/>
          </a:prstGeom>
          <a:solidFill>
            <a:srgbClr val="009285"/>
          </a:solidFill>
        </p:spPr>
        <p:txBody>
          <a:bodyPr wrap="square" lIns="108000" tIns="108000" rIns="108000" bIns="108000">
            <a:spAutoFit/>
          </a:bodyPr>
          <a:lstStyle/>
          <a:p>
            <a:r>
              <a:rPr lang="en-GB" dirty="0">
                <a:solidFill>
                  <a:schemeClr val="bg1"/>
                </a:solidFill>
              </a:rPr>
              <a:t>It is important we think, act and behave in a way that helps others feel good on the inside too.</a:t>
            </a:r>
          </a:p>
        </p:txBody>
      </p:sp>
      <p:sp>
        <p:nvSpPr>
          <p:cNvPr id="22" name="Oval 21"/>
          <p:cNvSpPr/>
          <p:nvPr/>
        </p:nvSpPr>
        <p:spPr>
          <a:xfrm>
            <a:off x="1139375" y="3233737"/>
            <a:ext cx="3090480" cy="309048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b="1" dirty="0">
                <a:solidFill>
                  <a:schemeClr val="bg1"/>
                </a:solidFill>
              </a:rPr>
              <a:t>What could you do to help others feel happy and have a healthy mind?</a:t>
            </a:r>
          </a:p>
        </p:txBody>
      </p:sp>
      <p:pic>
        <p:nvPicPr>
          <p:cNvPr id="23" name="Picture 22"/>
          <p:cNvPicPr>
            <a:picLocks noChangeAspect="1"/>
          </p:cNvPicPr>
          <p:nvPr/>
        </p:nvPicPr>
        <p:blipFill rotWithShape="1">
          <a:blip r:embed="rId4" cstate="print">
            <a:extLst>
              <a:ext uri="{28A0092B-C50C-407E-A947-70E740481C1C}">
                <a14:useLocalDpi xmlns:a14="http://schemas.microsoft.com/office/drawing/2010/main" val="0"/>
              </a:ext>
            </a:extLst>
          </a:blip>
          <a:srcRect b="24717"/>
          <a:stretch/>
        </p:blipFill>
        <p:spPr>
          <a:xfrm>
            <a:off x="5277429" y="2615171"/>
            <a:ext cx="2343973" cy="4322658"/>
          </a:xfrm>
          <a:prstGeom prst="rect">
            <a:avLst/>
          </a:prstGeom>
        </p:spPr>
      </p:pic>
      <p:pic>
        <p:nvPicPr>
          <p:cNvPr id="24"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1000"/>
                                        <p:tgtEl>
                                          <p:spTgt spid="21"/>
                                        </p:tgtEl>
                                      </p:cBhvr>
                                    </p:animEffect>
                                    <p:anim calcmode="lin" valueType="num">
                                      <p:cBhvr>
                                        <p:cTn id="16" dur="1000" fill="hold"/>
                                        <p:tgtEl>
                                          <p:spTgt spid="21"/>
                                        </p:tgtEl>
                                        <p:attrNameLst>
                                          <p:attrName>ppt_x</p:attrName>
                                        </p:attrNameLst>
                                      </p:cBhvr>
                                      <p:tavLst>
                                        <p:tav tm="0">
                                          <p:val>
                                            <p:strVal val="#ppt_x"/>
                                          </p:val>
                                        </p:tav>
                                        <p:tav tm="100000">
                                          <p:val>
                                            <p:strVal val="#ppt_x"/>
                                          </p:val>
                                        </p:tav>
                                      </p:tavLst>
                                    </p:anim>
                                    <p:anim calcmode="lin" valueType="num">
                                      <p:cBhvr>
                                        <p:cTn id="1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1000" fill="hold"/>
                                        <p:tgtEl>
                                          <p:spTgt spid="22"/>
                                        </p:tgtEl>
                                        <p:attrNameLst>
                                          <p:attrName>ppt_w</p:attrName>
                                        </p:attrNameLst>
                                      </p:cBhvr>
                                      <p:tavLst>
                                        <p:tav tm="0">
                                          <p:val>
                                            <p:fltVal val="0"/>
                                          </p:val>
                                        </p:tav>
                                        <p:tav tm="100000">
                                          <p:val>
                                            <p:strVal val="#ppt_w"/>
                                          </p:val>
                                        </p:tav>
                                      </p:tavLst>
                                    </p:anim>
                                    <p:anim calcmode="lin" valueType="num">
                                      <p:cBhvr>
                                        <p:cTn id="23" dur="1000" fill="hold"/>
                                        <p:tgtEl>
                                          <p:spTgt spid="22"/>
                                        </p:tgtEl>
                                        <p:attrNameLst>
                                          <p:attrName>ppt_h</p:attrName>
                                        </p:attrNameLst>
                                      </p:cBhvr>
                                      <p:tavLst>
                                        <p:tav tm="0">
                                          <p:val>
                                            <p:fltVal val="0"/>
                                          </p:val>
                                        </p:tav>
                                        <p:tav tm="100000">
                                          <p:val>
                                            <p:strVal val="#ppt_h"/>
                                          </p:val>
                                        </p:tav>
                                      </p:tavLst>
                                    </p:anim>
                                    <p:anim calcmode="lin" valueType="num">
                                      <p:cBhvr>
                                        <p:cTn id="24" dur="1000" fill="hold"/>
                                        <p:tgtEl>
                                          <p:spTgt spid="22"/>
                                        </p:tgtEl>
                                        <p:attrNameLst>
                                          <p:attrName>style.rotation</p:attrName>
                                        </p:attrNameLst>
                                      </p:cBhvr>
                                      <p:tavLst>
                                        <p:tav tm="0">
                                          <p:val>
                                            <p:fltVal val="90"/>
                                          </p:val>
                                        </p:tav>
                                        <p:tav tm="100000">
                                          <p:val>
                                            <p:fltVal val="0"/>
                                          </p:val>
                                        </p:tav>
                                      </p:tavLst>
                                    </p:anim>
                                    <p:animEffect transition="in" filter="fade">
                                      <p:cBhvr>
                                        <p:cTn id="25" dur="1000"/>
                                        <p:tgtEl>
                                          <p:spTgt spid="2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23"/>
                                        </p:tgtEl>
                                      </p:cBhvr>
                                    </p:animEffect>
                                    <p:set>
                                      <p:cBhvr>
                                        <p:cTn id="30" dur="1" fill="hold">
                                          <p:stCondLst>
                                            <p:cond delay="499"/>
                                          </p:stCondLst>
                                        </p:cTn>
                                        <p:tgtEl>
                                          <p:spTgt spid="23"/>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25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grpId="1" nodeType="clickEffect">
                                  <p:stCondLst>
                                    <p:cond delay="0"/>
                                  </p:stCondLst>
                                  <p:childTnLst>
                                    <p:animEffect transition="out" filter="fade">
                                      <p:cBhvr>
                                        <p:cTn id="38" dur="500"/>
                                        <p:tgtEl>
                                          <p:spTgt spid="22"/>
                                        </p:tgtEl>
                                      </p:cBhvr>
                                    </p:animEffect>
                                    <p:set>
                                      <p:cBhvr>
                                        <p:cTn id="39" dur="1" fill="hold">
                                          <p:stCondLst>
                                            <p:cond delay="499"/>
                                          </p:stCondLst>
                                        </p:cTn>
                                        <p:tgtEl>
                                          <p:spTgt spid="22"/>
                                        </p:tgtEl>
                                        <p:attrNameLst>
                                          <p:attrName>style.visibility</p:attrName>
                                        </p:attrNameLst>
                                      </p:cBhvr>
                                      <p:to>
                                        <p:strVal val="hidden"/>
                                      </p:to>
                                    </p:se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animBg="1"/>
      <p:bldP spid="22" grpId="0" animBg="1"/>
      <p:bldP spid="2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420</TotalTime>
  <Words>596</Words>
  <Application>Microsoft Office PowerPoint</Application>
  <PresentationFormat>On-screen Show (4:3)</PresentationFormat>
  <Paragraphs>54</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Sassoon Infant Rg</vt:lpstr>
      <vt:lpstr>Tuffy-TTF</vt:lpstr>
      <vt:lpstr>Twinkl</vt:lpstr>
      <vt:lpstr>Arial</vt:lpstr>
      <vt:lpstr>Twinkl SemiBold</vt:lpstr>
      <vt:lpstr>Office Theme</vt:lpstr>
      <vt:lpstr>PowerPoint Presentation</vt:lpstr>
      <vt:lpstr>The Big Questions </vt:lpstr>
      <vt:lpstr>What is Wellbeing?</vt:lpstr>
      <vt:lpstr>Healthy Bodies</vt:lpstr>
      <vt:lpstr>Healthy Bodies</vt:lpstr>
      <vt:lpstr>Healthy Minds</vt:lpstr>
      <vt:lpstr>Healthy Minds</vt:lpstr>
      <vt:lpstr>Healthy Minds</vt:lpstr>
      <vt:lpstr>Healthy Minds</vt:lpstr>
      <vt:lpstr>Taking Positive Action</vt:lpstr>
      <vt:lpstr>Helping Others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V.Malpass</cp:lastModifiedBy>
  <cp:revision>45</cp:revision>
  <dcterms:created xsi:type="dcterms:W3CDTF">2019-10-08T11:56:20Z</dcterms:created>
  <dcterms:modified xsi:type="dcterms:W3CDTF">2021-01-24T14:28:57Z</dcterms:modified>
</cp:coreProperties>
</file>