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0"/>
  </p:notesMasterIdLst>
  <p:sldIdLst>
    <p:sldId id="4461" r:id="rId2"/>
    <p:sldId id="4437" r:id="rId3"/>
    <p:sldId id="4443" r:id="rId4"/>
    <p:sldId id="4444" r:id="rId5"/>
    <p:sldId id="4452" r:id="rId6"/>
    <p:sldId id="4456" r:id="rId7"/>
    <p:sldId id="4439" r:id="rId8"/>
    <p:sldId id="4445" r:id="rId9"/>
    <p:sldId id="4446" r:id="rId10"/>
    <p:sldId id="4453" r:id="rId11"/>
    <p:sldId id="4457" r:id="rId12"/>
    <p:sldId id="4438" r:id="rId13"/>
    <p:sldId id="4447" r:id="rId14"/>
    <p:sldId id="4448" r:id="rId15"/>
    <p:sldId id="4454" r:id="rId16"/>
    <p:sldId id="4458" r:id="rId17"/>
    <p:sldId id="4440" r:id="rId18"/>
    <p:sldId id="4449" r:id="rId19"/>
    <p:sldId id="4450" r:id="rId20"/>
    <p:sldId id="4460" r:id="rId21"/>
    <p:sldId id="4455" r:id="rId22"/>
    <p:sldId id="4464" r:id="rId23"/>
    <p:sldId id="4467" r:id="rId24"/>
    <p:sldId id="4471" r:id="rId25"/>
    <p:sldId id="4470" r:id="rId26"/>
    <p:sldId id="4466" r:id="rId27"/>
    <p:sldId id="4468" r:id="rId28"/>
    <p:sldId id="4469" r:id="rId29"/>
    <p:sldId id="4465" r:id="rId30"/>
    <p:sldId id="4462" r:id="rId31"/>
    <p:sldId id="4301" r:id="rId32"/>
    <p:sldId id="4416" r:id="rId33"/>
    <p:sldId id="4417" r:id="rId34"/>
    <p:sldId id="4418" r:id="rId35"/>
    <p:sldId id="4421" r:id="rId36"/>
    <p:sldId id="4419" r:id="rId37"/>
    <p:sldId id="4420" r:id="rId38"/>
    <p:sldId id="4401" r:id="rId39"/>
    <p:sldId id="4422" r:id="rId40"/>
    <p:sldId id="4425" r:id="rId41"/>
    <p:sldId id="4424" r:id="rId42"/>
    <p:sldId id="4426" r:id="rId43"/>
    <p:sldId id="4427" r:id="rId44"/>
    <p:sldId id="4431" r:id="rId45"/>
    <p:sldId id="4463" r:id="rId46"/>
    <p:sldId id="4433" r:id="rId47"/>
    <p:sldId id="4434" r:id="rId48"/>
    <p:sldId id="4435" r:id="rId49"/>
  </p:sldIdLst>
  <p:sldSz cx="16640175" cy="93599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48" userDrawn="1">
          <p15:clr>
            <a:srgbClr val="A4A3A4"/>
          </p15:clr>
        </p15:guide>
        <p15:guide id="2" pos="524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sa Metcalfe" initials="LM" lastIdx="0" clrIdx="0">
    <p:extLst>
      <p:ext uri="{19B8F6BF-5375-455C-9EA6-DF929625EA0E}">
        <p15:presenceInfo xmlns:p15="http://schemas.microsoft.com/office/powerpoint/2012/main" userId="cd9d281dcfbf615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E"/>
    <a:srgbClr val="FF0000"/>
    <a:srgbClr val="C00000"/>
    <a:srgbClr val="FF6699"/>
    <a:srgbClr val="7030A0"/>
    <a:srgbClr val="FF99FF"/>
    <a:srgbClr val="FFFF00"/>
    <a:srgbClr val="BFBFBF"/>
    <a:srgbClr val="6E9AF4"/>
    <a:srgbClr val="54A4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AA8491-37BF-4629-9DF5-F34F65084F9A}" v="50" dt="2023-05-02T11:37:27.227"/>
    <p1510:client id="{C87CC9CC-7BA8-4302-9AC1-A2C72850D7E0}" v="1" dt="2023-05-01T15:24:42.1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77" autoAdjust="0"/>
    <p:restoredTop sz="94660"/>
  </p:normalViewPr>
  <p:slideViewPr>
    <p:cSldViewPr snapToGrid="0">
      <p:cViewPr varScale="1">
        <p:scale>
          <a:sx n="62" d="100"/>
          <a:sy n="62" d="100"/>
        </p:scale>
        <p:origin x="907" y="72"/>
      </p:cViewPr>
      <p:guideLst>
        <p:guide orient="horz" pos="2948"/>
        <p:guide pos="52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44D65-2DC7-4D11-83E9-BE6DA4B9FC57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DEEC74-FF28-4BC6-BDD8-967A90E108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773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80022" y="1531818"/>
            <a:ext cx="12480131" cy="3258632"/>
          </a:xfrm>
        </p:spPr>
        <p:txBody>
          <a:bodyPr anchor="b"/>
          <a:lstStyle>
            <a:lvl1pPr algn="ctr"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0022" y="4916115"/>
            <a:ext cx="12480131" cy="2259809"/>
          </a:xfrm>
        </p:spPr>
        <p:txBody>
          <a:bodyPr/>
          <a:lstStyle>
            <a:lvl1pPr marL="0" indent="0" algn="ctr">
              <a:buNone/>
              <a:defRPr sz="3276"/>
            </a:lvl1pPr>
            <a:lvl2pPr marL="623987" indent="0" algn="ctr">
              <a:buNone/>
              <a:defRPr sz="2730"/>
            </a:lvl2pPr>
            <a:lvl3pPr marL="1247973" indent="0" algn="ctr">
              <a:buNone/>
              <a:defRPr sz="2457"/>
            </a:lvl3pPr>
            <a:lvl4pPr marL="1871960" indent="0" algn="ctr">
              <a:buNone/>
              <a:defRPr sz="2184"/>
            </a:lvl4pPr>
            <a:lvl5pPr marL="2495946" indent="0" algn="ctr">
              <a:buNone/>
              <a:defRPr sz="2184"/>
            </a:lvl5pPr>
            <a:lvl6pPr marL="3119933" indent="0" algn="ctr">
              <a:buNone/>
              <a:defRPr sz="2184"/>
            </a:lvl6pPr>
            <a:lvl7pPr marL="3743919" indent="0" algn="ctr">
              <a:buNone/>
              <a:defRPr sz="2184"/>
            </a:lvl7pPr>
            <a:lvl8pPr marL="4367906" indent="0" algn="ctr">
              <a:buNone/>
              <a:defRPr sz="2184"/>
            </a:lvl8pPr>
            <a:lvl9pPr marL="4991892" indent="0" algn="ctr">
              <a:buNone/>
              <a:defRPr sz="218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04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58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5345" y="2333476"/>
            <a:ext cx="14352151" cy="3893458"/>
          </a:xfrm>
        </p:spPr>
        <p:txBody>
          <a:bodyPr anchor="b"/>
          <a:lstStyle>
            <a:lvl1pPr>
              <a:defRPr sz="818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5345" y="6263768"/>
            <a:ext cx="14352151" cy="2047477"/>
          </a:xfrm>
        </p:spPr>
        <p:txBody>
          <a:bodyPr/>
          <a:lstStyle>
            <a:lvl1pPr marL="0" indent="0">
              <a:buNone/>
              <a:defRPr sz="3276">
                <a:solidFill>
                  <a:schemeClr val="tx1">
                    <a:tint val="75000"/>
                  </a:schemeClr>
                </a:solidFill>
              </a:defRPr>
            </a:lvl1pPr>
            <a:lvl2pPr marL="623987" indent="0">
              <a:buNone/>
              <a:defRPr sz="2730">
                <a:solidFill>
                  <a:schemeClr val="tx1">
                    <a:tint val="75000"/>
                  </a:schemeClr>
                </a:solidFill>
              </a:defRPr>
            </a:lvl2pPr>
            <a:lvl3pPr marL="1247973" indent="0">
              <a:buNone/>
              <a:defRPr sz="2457">
                <a:solidFill>
                  <a:schemeClr val="tx1">
                    <a:tint val="75000"/>
                  </a:schemeClr>
                </a:solidFill>
              </a:defRPr>
            </a:lvl3pPr>
            <a:lvl4pPr marL="1871960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4pPr>
            <a:lvl5pPr marL="2495946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5pPr>
            <a:lvl6pPr marL="3119933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6pPr>
            <a:lvl7pPr marL="3743919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7pPr>
            <a:lvl8pPr marL="4367906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8pPr>
            <a:lvl9pPr marL="4991892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697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4012" y="2491640"/>
            <a:ext cx="7072074" cy="59387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24089" y="2491640"/>
            <a:ext cx="7072074" cy="59387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024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79" y="498329"/>
            <a:ext cx="14352151" cy="18091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180" y="2294476"/>
            <a:ext cx="7039573" cy="1124487"/>
          </a:xfrm>
        </p:spPr>
        <p:txBody>
          <a:bodyPr anchor="b"/>
          <a:lstStyle>
            <a:lvl1pPr marL="0" indent="0">
              <a:buNone/>
              <a:defRPr sz="3276" b="1"/>
            </a:lvl1pPr>
            <a:lvl2pPr marL="623987" indent="0">
              <a:buNone/>
              <a:defRPr sz="2730" b="1"/>
            </a:lvl2pPr>
            <a:lvl3pPr marL="1247973" indent="0">
              <a:buNone/>
              <a:defRPr sz="2457" b="1"/>
            </a:lvl3pPr>
            <a:lvl4pPr marL="1871960" indent="0">
              <a:buNone/>
              <a:defRPr sz="2184" b="1"/>
            </a:lvl4pPr>
            <a:lvl5pPr marL="2495946" indent="0">
              <a:buNone/>
              <a:defRPr sz="2184" b="1"/>
            </a:lvl5pPr>
            <a:lvl6pPr marL="3119933" indent="0">
              <a:buNone/>
              <a:defRPr sz="2184" b="1"/>
            </a:lvl6pPr>
            <a:lvl7pPr marL="3743919" indent="0">
              <a:buNone/>
              <a:defRPr sz="2184" b="1"/>
            </a:lvl7pPr>
            <a:lvl8pPr marL="4367906" indent="0">
              <a:buNone/>
              <a:defRPr sz="2184" b="1"/>
            </a:lvl8pPr>
            <a:lvl9pPr marL="4991892" indent="0">
              <a:buNone/>
              <a:defRPr sz="218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6180" y="3418964"/>
            <a:ext cx="7039573" cy="50287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424088" y="2294476"/>
            <a:ext cx="7074242" cy="1124487"/>
          </a:xfrm>
        </p:spPr>
        <p:txBody>
          <a:bodyPr anchor="b"/>
          <a:lstStyle>
            <a:lvl1pPr marL="0" indent="0">
              <a:buNone/>
              <a:defRPr sz="3276" b="1"/>
            </a:lvl1pPr>
            <a:lvl2pPr marL="623987" indent="0">
              <a:buNone/>
              <a:defRPr sz="2730" b="1"/>
            </a:lvl2pPr>
            <a:lvl3pPr marL="1247973" indent="0">
              <a:buNone/>
              <a:defRPr sz="2457" b="1"/>
            </a:lvl3pPr>
            <a:lvl4pPr marL="1871960" indent="0">
              <a:buNone/>
              <a:defRPr sz="2184" b="1"/>
            </a:lvl4pPr>
            <a:lvl5pPr marL="2495946" indent="0">
              <a:buNone/>
              <a:defRPr sz="2184" b="1"/>
            </a:lvl5pPr>
            <a:lvl6pPr marL="3119933" indent="0">
              <a:buNone/>
              <a:defRPr sz="2184" b="1"/>
            </a:lvl6pPr>
            <a:lvl7pPr marL="3743919" indent="0">
              <a:buNone/>
              <a:defRPr sz="2184" b="1"/>
            </a:lvl7pPr>
            <a:lvl8pPr marL="4367906" indent="0">
              <a:buNone/>
              <a:defRPr sz="2184" b="1"/>
            </a:lvl8pPr>
            <a:lvl9pPr marL="4991892" indent="0">
              <a:buNone/>
              <a:defRPr sz="218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424088" y="3418964"/>
            <a:ext cx="7074242" cy="50287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557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49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085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80" y="623993"/>
            <a:ext cx="5366889" cy="2183977"/>
          </a:xfrm>
        </p:spPr>
        <p:txBody>
          <a:bodyPr anchor="b"/>
          <a:lstStyle>
            <a:lvl1pPr>
              <a:defRPr sz="43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74242" y="1347653"/>
            <a:ext cx="8424089" cy="6651596"/>
          </a:xfrm>
        </p:spPr>
        <p:txBody>
          <a:bodyPr/>
          <a:lstStyle>
            <a:lvl1pPr>
              <a:defRPr sz="4367"/>
            </a:lvl1pPr>
            <a:lvl2pPr>
              <a:defRPr sz="3821"/>
            </a:lvl2pPr>
            <a:lvl3pPr>
              <a:defRPr sz="3276"/>
            </a:lvl3pPr>
            <a:lvl4pPr>
              <a:defRPr sz="2730"/>
            </a:lvl4pPr>
            <a:lvl5pPr>
              <a:defRPr sz="2730"/>
            </a:lvl5pPr>
            <a:lvl6pPr>
              <a:defRPr sz="2730"/>
            </a:lvl6pPr>
            <a:lvl7pPr>
              <a:defRPr sz="2730"/>
            </a:lvl7pPr>
            <a:lvl8pPr>
              <a:defRPr sz="2730"/>
            </a:lvl8pPr>
            <a:lvl9pPr>
              <a:defRPr sz="273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180" y="2807970"/>
            <a:ext cx="5366889" cy="5202112"/>
          </a:xfrm>
        </p:spPr>
        <p:txBody>
          <a:bodyPr/>
          <a:lstStyle>
            <a:lvl1pPr marL="0" indent="0">
              <a:buNone/>
              <a:defRPr sz="2184"/>
            </a:lvl1pPr>
            <a:lvl2pPr marL="623987" indent="0">
              <a:buNone/>
              <a:defRPr sz="1911"/>
            </a:lvl2pPr>
            <a:lvl3pPr marL="1247973" indent="0">
              <a:buNone/>
              <a:defRPr sz="1638"/>
            </a:lvl3pPr>
            <a:lvl4pPr marL="1871960" indent="0">
              <a:buNone/>
              <a:defRPr sz="1365"/>
            </a:lvl4pPr>
            <a:lvl5pPr marL="2495946" indent="0">
              <a:buNone/>
              <a:defRPr sz="1365"/>
            </a:lvl5pPr>
            <a:lvl6pPr marL="3119933" indent="0">
              <a:buNone/>
              <a:defRPr sz="1365"/>
            </a:lvl6pPr>
            <a:lvl7pPr marL="3743919" indent="0">
              <a:buNone/>
              <a:defRPr sz="1365"/>
            </a:lvl7pPr>
            <a:lvl8pPr marL="4367906" indent="0">
              <a:buNone/>
              <a:defRPr sz="1365"/>
            </a:lvl8pPr>
            <a:lvl9pPr marL="4991892" indent="0">
              <a:buNone/>
              <a:defRPr sz="136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4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180" y="623993"/>
            <a:ext cx="5366889" cy="2183977"/>
          </a:xfrm>
        </p:spPr>
        <p:txBody>
          <a:bodyPr anchor="b"/>
          <a:lstStyle>
            <a:lvl1pPr>
              <a:defRPr sz="43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074242" y="1347653"/>
            <a:ext cx="8424089" cy="6651596"/>
          </a:xfrm>
        </p:spPr>
        <p:txBody>
          <a:bodyPr anchor="t"/>
          <a:lstStyle>
            <a:lvl1pPr marL="0" indent="0">
              <a:buNone/>
              <a:defRPr sz="4367"/>
            </a:lvl1pPr>
            <a:lvl2pPr marL="623987" indent="0">
              <a:buNone/>
              <a:defRPr sz="3821"/>
            </a:lvl2pPr>
            <a:lvl3pPr marL="1247973" indent="0">
              <a:buNone/>
              <a:defRPr sz="3276"/>
            </a:lvl3pPr>
            <a:lvl4pPr marL="1871960" indent="0">
              <a:buNone/>
              <a:defRPr sz="2730"/>
            </a:lvl4pPr>
            <a:lvl5pPr marL="2495946" indent="0">
              <a:buNone/>
              <a:defRPr sz="2730"/>
            </a:lvl5pPr>
            <a:lvl6pPr marL="3119933" indent="0">
              <a:buNone/>
              <a:defRPr sz="2730"/>
            </a:lvl6pPr>
            <a:lvl7pPr marL="3743919" indent="0">
              <a:buNone/>
              <a:defRPr sz="2730"/>
            </a:lvl7pPr>
            <a:lvl8pPr marL="4367906" indent="0">
              <a:buNone/>
              <a:defRPr sz="2730"/>
            </a:lvl8pPr>
            <a:lvl9pPr marL="4991892" indent="0">
              <a:buNone/>
              <a:defRPr sz="273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180" y="2807970"/>
            <a:ext cx="5366889" cy="5202112"/>
          </a:xfrm>
        </p:spPr>
        <p:txBody>
          <a:bodyPr/>
          <a:lstStyle>
            <a:lvl1pPr marL="0" indent="0">
              <a:buNone/>
              <a:defRPr sz="2184"/>
            </a:lvl1pPr>
            <a:lvl2pPr marL="623987" indent="0">
              <a:buNone/>
              <a:defRPr sz="1911"/>
            </a:lvl2pPr>
            <a:lvl3pPr marL="1247973" indent="0">
              <a:buNone/>
              <a:defRPr sz="1638"/>
            </a:lvl3pPr>
            <a:lvl4pPr marL="1871960" indent="0">
              <a:buNone/>
              <a:defRPr sz="1365"/>
            </a:lvl4pPr>
            <a:lvl5pPr marL="2495946" indent="0">
              <a:buNone/>
              <a:defRPr sz="1365"/>
            </a:lvl5pPr>
            <a:lvl6pPr marL="3119933" indent="0">
              <a:buNone/>
              <a:defRPr sz="1365"/>
            </a:lvl6pPr>
            <a:lvl7pPr marL="3743919" indent="0">
              <a:buNone/>
              <a:defRPr sz="1365"/>
            </a:lvl7pPr>
            <a:lvl8pPr marL="4367906" indent="0">
              <a:buNone/>
              <a:defRPr sz="1365"/>
            </a:lvl8pPr>
            <a:lvl9pPr marL="4991892" indent="0">
              <a:buNone/>
              <a:defRPr sz="136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80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575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908125" y="498328"/>
            <a:ext cx="3588038" cy="793208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4012" y="498328"/>
            <a:ext cx="10556111" cy="793208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52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4012" y="498329"/>
            <a:ext cx="14352151" cy="1809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4012" y="2491640"/>
            <a:ext cx="14352151" cy="59387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4012" y="8675241"/>
            <a:ext cx="3744039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82748-632D-4E34-8DCA-7F07AF9C0704}" type="datetimeFigureOut">
              <a:rPr lang="en-GB" smtClean="0"/>
              <a:t>27/12/2023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12058" y="8675241"/>
            <a:ext cx="5616059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52124" y="8675241"/>
            <a:ext cx="3744039" cy="4983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3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59665-926E-4E13-94EC-30AE0DCBB4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57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247973" rtl="0" eaLnBrk="1" latinLnBrk="0" hangingPunct="1">
        <a:lnSpc>
          <a:spcPct val="90000"/>
        </a:lnSpc>
        <a:spcBef>
          <a:spcPct val="0"/>
        </a:spcBef>
        <a:buNone/>
        <a:defRPr sz="600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1993" indent="-311993" algn="l" defTabSz="1247973" rtl="0" eaLnBrk="1" latinLnBrk="0" hangingPunct="1">
        <a:lnSpc>
          <a:spcPct val="90000"/>
        </a:lnSpc>
        <a:spcBef>
          <a:spcPts val="1365"/>
        </a:spcBef>
        <a:buFont typeface="Arial" panose="020B0604020202020204" pitchFamily="34" charset="0"/>
        <a:buChar char="•"/>
        <a:defRPr sz="3821" kern="1200">
          <a:solidFill>
            <a:schemeClr val="tx1"/>
          </a:solidFill>
          <a:latin typeface="+mn-lt"/>
          <a:ea typeface="+mn-ea"/>
          <a:cs typeface="+mn-cs"/>
        </a:defRPr>
      </a:lvl1pPr>
      <a:lvl2pPr marL="935980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3276" kern="1200">
          <a:solidFill>
            <a:schemeClr val="tx1"/>
          </a:solidFill>
          <a:latin typeface="+mn-lt"/>
          <a:ea typeface="+mn-ea"/>
          <a:cs typeface="+mn-cs"/>
        </a:defRPr>
      </a:lvl2pPr>
      <a:lvl3pPr marL="1559966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730" kern="1200">
          <a:solidFill>
            <a:schemeClr val="tx1"/>
          </a:solidFill>
          <a:latin typeface="+mn-lt"/>
          <a:ea typeface="+mn-ea"/>
          <a:cs typeface="+mn-cs"/>
        </a:defRPr>
      </a:lvl3pPr>
      <a:lvl4pPr marL="2183953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4pPr>
      <a:lvl5pPr marL="2807940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5pPr>
      <a:lvl6pPr marL="3431926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6pPr>
      <a:lvl7pPr marL="4055913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7pPr>
      <a:lvl8pPr marL="4679899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8pPr>
      <a:lvl9pPr marL="5303886" indent="-311993" algn="l" defTabSz="1247973" rtl="0" eaLnBrk="1" latinLnBrk="0" hangingPunct="1">
        <a:lnSpc>
          <a:spcPct val="90000"/>
        </a:lnSpc>
        <a:spcBef>
          <a:spcPts val="682"/>
        </a:spcBef>
        <a:buFont typeface="Arial" panose="020B0604020202020204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1pPr>
      <a:lvl2pPr marL="623987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2pPr>
      <a:lvl3pPr marL="1247973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3pPr>
      <a:lvl4pPr marL="1871960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4pPr>
      <a:lvl5pPr marL="2495946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5pPr>
      <a:lvl6pPr marL="3119933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6pPr>
      <a:lvl7pPr marL="3743919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7pPr>
      <a:lvl8pPr marL="4367906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8pPr>
      <a:lvl9pPr marL="4991892" algn="l" defTabSz="1247973" rtl="0" eaLnBrk="1" latinLnBrk="0" hangingPunct="1">
        <a:defRPr sz="24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EFEC60-5DF3-EA64-D626-123E77DB8DA1}"/>
              </a:ext>
            </a:extLst>
          </p:cNvPr>
          <p:cNvSpPr/>
          <p:nvPr/>
        </p:nvSpPr>
        <p:spPr>
          <a:xfrm>
            <a:off x="384988" y="765683"/>
            <a:ext cx="5779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4000" dirty="0">
              <a:solidFill>
                <a:srgbClr val="54A4DC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84988" y="1628408"/>
            <a:ext cx="15751483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3200" u="sng" dirty="0">
                <a:latin typeface="Century Gothic" panose="020B0502020202020204" pitchFamily="34" charset="0"/>
              </a:rPr>
              <a:t>Note for Teacher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 focus is discerning between addition and subtraction context questions.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For each question, the information (blue box) and question (red box) are slowly revealed. Once the question is revealed, children identify the picture that represents the question.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Then, there are questions for matching the question to the picture or children can represent questions using double-sided counters (see PDF file).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84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7EFE3F8-61E8-7B8F-8493-CE10EB345000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EFEC60-5DF3-EA64-D626-123E77DB8DA1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0E9D4A-1096-8355-C068-B3BAFC050DE5}"/>
              </a:ext>
            </a:extLst>
          </p:cNvPr>
          <p:cNvSpPr/>
          <p:nvPr/>
        </p:nvSpPr>
        <p:spPr>
          <a:xfrm>
            <a:off x="354809" y="2361729"/>
            <a:ext cx="11088000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96B1F7-7765-8360-2BD1-FBCC24823BA3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</p:spTree>
    <p:extLst>
      <p:ext uri="{BB962C8B-B14F-4D97-AF65-F5344CB8AC3E}">
        <p14:creationId xmlns:p14="http://schemas.microsoft.com/office/powerpoint/2010/main" val="3503341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B123F36-BDD2-749D-7D9D-D49A48FC9A31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F96B1F7-7765-8360-2BD1-FBCC24823BA3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DB2CA1-80EF-81CD-5FA0-5ABB258EE9EC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620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1A2970-77E0-802E-EA9F-B0AE84EA66BC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B9DFBD-A125-327F-67D8-50DFEE52DF7B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928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DE9608-AD74-28CF-66B2-BA8D8803356F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47B3F2-F3D5-4D11-FD9B-DC749A2863E3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FDA05AE-9CF3-E94B-7C4F-851B1392D1B1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AA376F9-E376-C581-5046-CF4D95275947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1E362FC-6200-4EF3-F2F4-C09BADAF8014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B0A6DE1-C668-CF0A-9385-C93FBB4E2EBF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A41E10E7-4692-6319-6766-745989029ECB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DEF1E32-A379-F500-B671-ABFA630DB1A6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869BDDD-426F-F393-BECA-F51865E98D8E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3914DF1A-5980-8468-6749-55F098A8D6FF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5FC4911-1CDD-EBCE-E74C-AEB6412B3D40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8E9843A-B764-5E46-1381-5F621A13C12C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6A71CDF-2EFC-0088-43CB-B15343518415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8E25B83F-1A65-3618-A66E-8B6DF06196ED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84D0A28B-AD8A-ED24-5465-EE82C4D999D7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1997D30-1FBF-CAE5-EDF5-7B06D970CC1C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A95091B-4C7E-733C-87A5-0604B49B3D70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E482F662-3E04-558C-BF4E-018463D242EE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B766CA6F-7E56-DE14-8302-084C46DCA4B7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8ECD565-0DC8-E655-961A-769F12AB188D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3A2CEC4-37EE-45CA-361E-2FF940E7B044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251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08863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6 children at the park.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There are 2 adults at the park.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people at the park?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336B4B-3413-2451-76B4-4176C8E02290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B993B6B-B295-8096-5B0B-CEE92B86266E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8C88D84-9865-4ACB-8CF0-018E18F9506C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2C67C78-468A-C9B6-BE40-840843BF92B3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3225B7E-C772-3D10-BD88-195BE9853160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270EC00-1B49-C041-1902-77BB57AC15A4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E16A0C4-BD6C-EFFA-02D0-C457DAB3639E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41C14FD-BD59-190D-6FA6-902B34EA3706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FFB48DD-A2BB-9B87-9CF7-7DACED2A60BE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8794550-7ED7-0E17-2E6E-F6C8E053E359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C3AA984-2265-707F-7333-D4349DCFB525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459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807BE48E-A5DE-4817-00CB-C0B40A4E5AA0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67422D7-D716-30F1-54F9-EF49BDA154E7}"/>
              </a:ext>
            </a:extLst>
          </p:cNvPr>
          <p:cNvSpPr/>
          <p:nvPr/>
        </p:nvSpPr>
        <p:spPr>
          <a:xfrm>
            <a:off x="354809" y="2361729"/>
            <a:ext cx="11088000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0863AA-B3E5-5C86-6320-9874DA132A6C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1009140-5C76-08D0-4F31-488E21046582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377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09E1C79-2A92-4F7A-A9A1-3A51F8028968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80863AA-B3E5-5C86-6320-9874DA132A6C}"/>
              </a:ext>
            </a:extLst>
          </p:cNvPr>
          <p:cNvSpPr/>
          <p:nvPr/>
        </p:nvSpPr>
        <p:spPr>
          <a:xfrm>
            <a:off x="354809" y="3429876"/>
            <a:ext cx="11088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ECD920-E2EE-E91B-D614-21CD209FFDBB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807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E5443F-E584-0318-3EE4-E0602CDDFFF6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00AE95-5739-9ABB-C976-F2DD1BECB7B3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334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394AE46-0686-45B5-28CC-2C14255DDC49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DC5C89-6BE6-359B-6BA9-D3BAE64E5E48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80D114C-67E5-F292-0B2D-602C65ABCB4A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CF6CFE3-AAEA-D4F5-FF1B-CA656D572385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47F2A7D-7188-D7C4-7DE6-D7ED1AD3AE6E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42606E8-AB84-3A93-30A5-2DFE6446D505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214C488-C68B-445A-D8ED-7FE3809634AA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EC59F8C-FC36-21DC-531B-AF75628FFB10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30B214E-FCEA-2EB2-7C22-0903E08A602B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2A56279-FE41-3C55-8B91-0945C341F445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909C37A-42CF-DD0C-3C04-603AEB9E786A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D72D228-7E5B-544E-97CC-D949E6199727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EF1F837-5F1A-FFD1-EA22-3E4E2DCD3008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8EECD28-D395-A137-4CAE-B68EEAAE1386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BA7E22F-A72D-DCA1-0F32-E3395653AA7B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EC025A8E-4121-459B-673E-EF9BE61BB75D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BD35B19-D3EB-2813-621F-188BFEE2C9D5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FCF4ABD7-191C-0282-235D-0D09BD498C27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8880A29-865F-3DBF-93E8-7DD56F4FFBA3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B956AA1-879F-5789-F27C-0853AF52F770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E7EDD242-7CC9-A06E-2B5D-B909E3224EEE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053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991329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Jen has 6 cats.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2 of the cats are inside.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cats are outside?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2A9EC6-CDC5-3BD2-8926-017DA9916504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07A2B1-F288-4DAD-07B1-DBF607E375AB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DFDEFDC-EF0B-FF60-E5F1-7333D1A31942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0FCC40B4-275E-34D5-8E28-28557880491B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F6E48E20-44C1-4DCE-0819-9741470B5948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83A73ADE-E2B2-CAEB-6264-2B02BEA7D05B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2AD831A-659B-59F1-857D-BEC953E8222F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A85517C-AE28-A1BA-026B-1F60087D171D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A44D1D3-2417-3FBE-FC37-8CA891E03BB3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395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DB3099-AF60-557F-78C8-F70A8347CB65}"/>
              </a:ext>
            </a:extLst>
          </p:cNvPr>
          <p:cNvSpPr/>
          <p:nvPr/>
        </p:nvSpPr>
        <p:spPr>
          <a:xfrm>
            <a:off x="354809" y="2361729"/>
            <a:ext cx="12132000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F6D2FE-E91F-4F9A-2870-967F40E5DDAD}"/>
              </a:ext>
            </a:extLst>
          </p:cNvPr>
          <p:cNvSpPr/>
          <p:nvPr/>
        </p:nvSpPr>
        <p:spPr>
          <a:xfrm>
            <a:off x="354809" y="3429876"/>
            <a:ext cx="12132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466984-9971-5D36-C073-7355E8C05EBD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27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F6D2FE-E91F-4F9A-2870-967F40E5DDAD}"/>
              </a:ext>
            </a:extLst>
          </p:cNvPr>
          <p:cNvSpPr/>
          <p:nvPr/>
        </p:nvSpPr>
        <p:spPr>
          <a:xfrm>
            <a:off x="354809" y="3429876"/>
            <a:ext cx="12132000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C1475F-DB37-7755-163A-43A7422699CA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5510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AC2307-0CD3-6254-5C55-461210F46330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80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AB8F45-5275-7F1F-6226-A1764D2E0E06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7633F9-6830-456E-A7D2-0177803523E5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0AE6795-C66D-FD3F-1B0C-E48C796F218B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719C6AC-453F-CF6E-FBC0-7C0F495CF2A8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9209E3-AAA5-762A-F706-E15A077145D5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E024F5E-9770-E1A0-CF30-93D53320738E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88D46D5-6371-D490-AA8D-CB71A7D57AAF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51475AE-98E6-B359-E66C-F9D75F2F768F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40D1429A-507D-E91E-9328-4179EABA7E10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FBCBA75-9E79-4A49-5EB2-2344D8E2AC34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8D634E2-D3DC-F3DF-346F-8175DD99DCF3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4F894EF-F6BE-C032-2160-D3EC9ED84AD5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958E237-985F-0228-62C5-6157B81B76F7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E57C1C5-579B-63DB-B5DB-265454A4B4CD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6CB51534-0054-CBBA-D175-959979FBA6C8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ECC61B2-9C15-FDB7-CC42-EF1868F525AF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6AD8706-D41F-F299-3988-77C2B452DB9B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A78545DB-1536-69DE-0A6E-48A60C5683C7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44FB284-541F-1F80-9164-A6067F603000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4FFBBCF-7ACD-EECD-6344-7C248A9C1C6F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9652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29894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In total, Max and Dan have 6 sweets.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Max has 2 sweets.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sweets does Dan have?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5F1F1D-CDA5-E8DB-75E9-91A6576A5DDB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3795498-5CAC-EDC6-8520-2AB21F82C5B5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02D4011-C348-DCF1-6E57-57057EC0E926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7A95D40-9245-3882-E7CA-789B1D10EBDC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3028B38-5420-9F4B-5ADA-C234C7FB6093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A5BE2B3-A1CC-86E5-7F16-77E0A3C29C1C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9B86FE0-BBA1-F080-2ED0-EE91D4440F5B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96C5CC0-4D6D-F7C0-D6D4-E41FBE68C2B1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624B6508-0DC8-0617-CC2A-94B8AC3B406F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65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00119A-9146-7B48-A129-006720B1ED21}"/>
              </a:ext>
            </a:extLst>
          </p:cNvPr>
          <p:cNvSpPr/>
          <p:nvPr/>
        </p:nvSpPr>
        <p:spPr>
          <a:xfrm>
            <a:off x="354809" y="2361729"/>
            <a:ext cx="6103141" cy="792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D24AC8-E8BE-0562-BC2F-88F11DF1B6B7}"/>
              </a:ext>
            </a:extLst>
          </p:cNvPr>
          <p:cNvSpPr/>
          <p:nvPr/>
        </p:nvSpPr>
        <p:spPr>
          <a:xfrm>
            <a:off x="354808" y="3429876"/>
            <a:ext cx="14027942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4E917C-320B-E9FC-E9D3-3C0D507EF259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404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D24AC8-E8BE-0562-BC2F-88F11DF1B6B7}"/>
              </a:ext>
            </a:extLst>
          </p:cNvPr>
          <p:cNvSpPr/>
          <p:nvPr/>
        </p:nvSpPr>
        <p:spPr>
          <a:xfrm>
            <a:off x="354808" y="3429876"/>
            <a:ext cx="14027942" cy="792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57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2AE2CC-9D3C-B531-BF0B-FB9999A7A252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3569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292DFA-438D-6906-E2D9-B35906F143A3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8456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A565B4-57D7-A81F-E967-6355EF71AC46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7BEDD7D-121E-D4E2-1873-81DA206A917F}"/>
              </a:ext>
            </a:extLst>
          </p:cNvPr>
          <p:cNvSpPr txBox="1"/>
          <p:nvPr/>
        </p:nvSpPr>
        <p:spPr>
          <a:xfrm>
            <a:off x="6507722" y="6534937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18F45C9-E296-0F1D-2748-C5A0CC389E1C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EAEF65D-E137-18BE-E31B-ADB1FE0991EA}"/>
              </a:ext>
            </a:extLst>
          </p:cNvPr>
          <p:cNvSpPr/>
          <p:nvPr/>
        </p:nvSpPr>
        <p:spPr>
          <a:xfrm>
            <a:off x="11652530" y="5325035"/>
            <a:ext cx="4146548" cy="3359281"/>
          </a:xfrm>
          <a:prstGeom prst="rect">
            <a:avLst/>
          </a:prstGeom>
          <a:noFill/>
          <a:ln w="76200" cap="rnd">
            <a:solidFill>
              <a:srgbClr val="00B05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09F07D6-6599-00CA-DAE7-64DA847F5772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F26B389-5341-F623-3AE8-63847D1428B7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B203228-CC44-D7B8-E276-7C71E5FC81B5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F1BB70CD-563C-A9F1-608E-4740C685F043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9712D50-70B2-2E15-1E8B-9FB1ADA2E033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C8183C5-FCB2-EB77-0110-DE3462730D1E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B63C93A-55CC-CC41-9CCA-C854F4185985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7AA652-6020-FF85-7749-2C2BEA758394}"/>
              </a:ext>
            </a:extLst>
          </p:cNvPr>
          <p:cNvSpPr txBox="1"/>
          <p:nvPr/>
        </p:nvSpPr>
        <p:spPr>
          <a:xfrm>
            <a:off x="12659203" y="5602299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– 2</a:t>
            </a:r>
            <a:endParaRPr lang="en-GB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76F6EF8-7394-AE4F-4C3B-707D7953B5FD}"/>
              </a:ext>
            </a:extLst>
          </p:cNvPr>
          <p:cNvSpPr/>
          <p:nvPr/>
        </p:nvSpPr>
        <p:spPr>
          <a:xfrm>
            <a:off x="12374717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715C98F-97AA-8ED6-D002-9E89198327B1}"/>
              </a:ext>
            </a:extLst>
          </p:cNvPr>
          <p:cNvSpPr/>
          <p:nvPr/>
        </p:nvSpPr>
        <p:spPr>
          <a:xfrm>
            <a:off x="12374717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DE687692-8530-5277-006C-52FB95775CD1}"/>
              </a:ext>
            </a:extLst>
          </p:cNvPr>
          <p:cNvSpPr/>
          <p:nvPr/>
        </p:nvSpPr>
        <p:spPr>
          <a:xfrm>
            <a:off x="13472011" y="6693014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1946B9C-8B1F-7A4F-5133-2C03FED08755}"/>
              </a:ext>
            </a:extLst>
          </p:cNvPr>
          <p:cNvSpPr/>
          <p:nvPr/>
        </p:nvSpPr>
        <p:spPr>
          <a:xfrm>
            <a:off x="13472011" y="7757046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9A115EB-5D0E-8DED-06F2-46EB3B1EFD99}"/>
              </a:ext>
            </a:extLst>
          </p:cNvPr>
          <p:cNvSpPr/>
          <p:nvPr/>
        </p:nvSpPr>
        <p:spPr>
          <a:xfrm>
            <a:off x="14515517" y="6693014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622F09D-19BF-532C-4819-C0846F037E0A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5E8C1ED-20F5-EB0F-B3D2-CDF8ADF5C8FE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22F0C8A-40CF-7DBB-A5A3-4918E9EF568E}"/>
              </a:ext>
            </a:extLst>
          </p:cNvPr>
          <p:cNvSpPr/>
          <p:nvPr/>
        </p:nvSpPr>
        <p:spPr>
          <a:xfrm>
            <a:off x="14515517" y="7757046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44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54809" y="1255482"/>
            <a:ext cx="1438887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Kate has 6 grapes.</a:t>
            </a:r>
          </a:p>
          <a:p>
            <a:pPr>
              <a:spcAft>
                <a:spcPts val="1800"/>
              </a:spcAft>
            </a:pPr>
            <a:r>
              <a:rPr lang="en-US" sz="5400" dirty="0">
                <a:latin typeface="Century Gothic" panose="020B0502020202020204" pitchFamily="34" charset="0"/>
              </a:rPr>
              <a:t>Mel has 2 grapes.</a:t>
            </a:r>
          </a:p>
          <a:p>
            <a:pPr>
              <a:spcAft>
                <a:spcPts val="1800"/>
              </a:spcAft>
            </a:pPr>
            <a:r>
              <a:rPr lang="en-US" sz="5400" b="1" dirty="0">
                <a:latin typeface="Century Gothic" panose="020B0502020202020204" pitchFamily="34" charset="0"/>
              </a:rPr>
              <a:t>How many grapes do they have in total? 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40975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1: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0AFB68C-A189-0947-B647-20479504ADAA}"/>
              </a:ext>
            </a:extLst>
          </p:cNvPr>
          <p:cNvSpPr/>
          <p:nvPr/>
        </p:nvSpPr>
        <p:spPr>
          <a:xfrm>
            <a:off x="773863" y="5325036"/>
            <a:ext cx="4793221" cy="3359282"/>
          </a:xfrm>
          <a:prstGeom prst="rect">
            <a:avLst/>
          </a:prstGeom>
          <a:noFill/>
          <a:ln w="76200" cap="rnd">
            <a:solidFill>
              <a:schemeClr val="accent1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69D0B55-CB02-54CA-B298-7A355E35B1E7}"/>
              </a:ext>
            </a:extLst>
          </p:cNvPr>
          <p:cNvSpPr/>
          <p:nvPr/>
        </p:nvSpPr>
        <p:spPr>
          <a:xfrm>
            <a:off x="1274206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9EDBD61-AD74-8087-D888-F0CE99F68378}"/>
              </a:ext>
            </a:extLst>
          </p:cNvPr>
          <p:cNvSpPr/>
          <p:nvPr/>
        </p:nvSpPr>
        <p:spPr>
          <a:xfrm>
            <a:off x="1274206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4FCFC92D-DF4A-5602-6A70-C0D8D019C102}"/>
              </a:ext>
            </a:extLst>
          </p:cNvPr>
          <p:cNvSpPr/>
          <p:nvPr/>
        </p:nvSpPr>
        <p:spPr>
          <a:xfrm>
            <a:off x="2381348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88F4ACD-E1A1-CF38-5B6D-22370B045B98}"/>
              </a:ext>
            </a:extLst>
          </p:cNvPr>
          <p:cNvSpPr/>
          <p:nvPr/>
        </p:nvSpPr>
        <p:spPr>
          <a:xfrm>
            <a:off x="2381348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0A74711-6910-808A-40B2-56C142DB5DBA}"/>
              </a:ext>
            </a:extLst>
          </p:cNvPr>
          <p:cNvSpPr/>
          <p:nvPr/>
        </p:nvSpPr>
        <p:spPr>
          <a:xfrm>
            <a:off x="3478642" y="6760249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24DA885-31CD-5ED8-FDE4-46C8BF51B516}"/>
              </a:ext>
            </a:extLst>
          </p:cNvPr>
          <p:cNvSpPr/>
          <p:nvPr/>
        </p:nvSpPr>
        <p:spPr>
          <a:xfrm>
            <a:off x="4522148" y="6760249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37670C1-BAA3-D442-2914-FB11A65B5748}"/>
              </a:ext>
            </a:extLst>
          </p:cNvPr>
          <p:cNvSpPr txBox="1"/>
          <p:nvPr/>
        </p:nvSpPr>
        <p:spPr>
          <a:xfrm>
            <a:off x="2116698" y="5575405"/>
            <a:ext cx="208131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</a:t>
            </a:r>
            <a:r>
              <a:rPr kumimoji="0" lang="en-GB" sz="4400" b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+ 2</a:t>
            </a:r>
            <a:endParaRPr lang="en-GB" dirty="0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AD60140-1A8F-2B16-4132-0FFA4165E1E6}"/>
              </a:ext>
            </a:extLst>
          </p:cNvPr>
          <p:cNvSpPr/>
          <p:nvPr/>
        </p:nvSpPr>
        <p:spPr>
          <a:xfrm>
            <a:off x="3478642" y="7824281"/>
            <a:ext cx="450000" cy="45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D2B7F6E-6850-17A9-2966-9F2ED1222C08}"/>
              </a:ext>
            </a:extLst>
          </p:cNvPr>
          <p:cNvSpPr/>
          <p:nvPr/>
        </p:nvSpPr>
        <p:spPr>
          <a:xfrm>
            <a:off x="4522148" y="7824281"/>
            <a:ext cx="450000" cy="45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09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2866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Children’s Task:</a:t>
            </a:r>
            <a:endParaRPr lang="en-GB" sz="2800" dirty="0">
              <a:solidFill>
                <a:srgbClr val="54A4DC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1C3F7D-4D61-B594-5CFD-F1E5222686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792"/>
          <a:stretch/>
        </p:blipFill>
        <p:spPr>
          <a:xfrm>
            <a:off x="1990122" y="1581882"/>
            <a:ext cx="13152902" cy="708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095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997158"/>
              </p:ext>
            </p:extLst>
          </p:nvPr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8410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459506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+ 4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– 4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DEE646C1-2E8D-46B2-73F9-0DE6C279757C}"/>
              </a:ext>
            </a:extLst>
          </p:cNvPr>
          <p:cNvSpPr txBox="1"/>
          <p:nvPr/>
        </p:nvSpPr>
        <p:spPr>
          <a:xfrm>
            <a:off x="881730" y="2996660"/>
            <a:ext cx="6042278" cy="2416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Zara has 5 marbles. </a:t>
            </a:r>
          </a:p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Joy has 4 marbles.</a:t>
            </a:r>
          </a:p>
          <a:p>
            <a:pPr>
              <a:spcAft>
                <a:spcPts val="900"/>
              </a:spcAft>
            </a:pPr>
            <a:r>
              <a:rPr lang="en-US" sz="3400" b="1" dirty="0">
                <a:latin typeface="Century Gothic" panose="020B0502020202020204" pitchFamily="34" charset="0"/>
              </a:rPr>
              <a:t>How many marbles do Zara and Joy have altogether?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9558546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8410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459506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+ 4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– 4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9651341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9651341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1059711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1059711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153304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153304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7774486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E646C1-2E8D-46B2-73F9-0DE6C279757C}"/>
              </a:ext>
            </a:extLst>
          </p:cNvPr>
          <p:cNvSpPr txBox="1"/>
          <p:nvPr/>
        </p:nvSpPr>
        <p:spPr>
          <a:xfrm>
            <a:off x="881730" y="2996660"/>
            <a:ext cx="6042278" cy="2416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Zara has 5 marbles. </a:t>
            </a:r>
          </a:p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Joy has 4 marbles.</a:t>
            </a:r>
          </a:p>
          <a:p>
            <a:pPr>
              <a:spcAft>
                <a:spcPts val="900"/>
              </a:spcAft>
            </a:pPr>
            <a:r>
              <a:rPr lang="en-US" sz="3400" b="1" dirty="0">
                <a:latin typeface="Century Gothic" panose="020B0502020202020204" pitchFamily="34" charset="0"/>
              </a:rPr>
              <a:t>How many marbles do Zara and Joy have altogether?</a:t>
            </a:r>
            <a:endParaRPr lang="en-GB" sz="3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21D4EC-F72E-EBF2-4C0D-411F2B6481F0}"/>
              </a:ext>
            </a:extLst>
          </p:cNvPr>
          <p:cNvSpPr/>
          <p:nvPr/>
        </p:nvSpPr>
        <p:spPr>
          <a:xfrm>
            <a:off x="8715020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0619437-D9D7-F029-8B5D-84BE29010393}"/>
              </a:ext>
            </a:extLst>
          </p:cNvPr>
          <p:cNvSpPr/>
          <p:nvPr/>
        </p:nvSpPr>
        <p:spPr>
          <a:xfrm>
            <a:off x="8715020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035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18410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459506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+ 4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5 – 4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FA50F5FE-4D19-2EB2-0337-B3D1B3052B07}"/>
              </a:ext>
            </a:extLst>
          </p:cNvPr>
          <p:cNvSpPr/>
          <p:nvPr/>
        </p:nvSpPr>
        <p:spPr>
          <a:xfrm>
            <a:off x="13608424" y="2944910"/>
            <a:ext cx="1398494" cy="900953"/>
          </a:xfrm>
          <a:prstGeom prst="ellipse">
            <a:avLst/>
          </a:prstGeom>
          <a:noFill/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9651341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9651341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1059711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1059711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1533049" y="3534860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1533049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7774486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E646C1-2E8D-46B2-73F9-0DE6C279757C}"/>
              </a:ext>
            </a:extLst>
          </p:cNvPr>
          <p:cNvSpPr txBox="1"/>
          <p:nvPr/>
        </p:nvSpPr>
        <p:spPr>
          <a:xfrm>
            <a:off x="881730" y="2996660"/>
            <a:ext cx="6042278" cy="2416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Zara has 5 marbles. </a:t>
            </a:r>
          </a:p>
          <a:p>
            <a:pPr>
              <a:spcAft>
                <a:spcPts val="900"/>
              </a:spcAft>
            </a:pPr>
            <a:r>
              <a:rPr lang="en-US" sz="3400" dirty="0">
                <a:latin typeface="Century Gothic" panose="020B0502020202020204" pitchFamily="34" charset="0"/>
              </a:rPr>
              <a:t>Joy has 4 marbles.</a:t>
            </a:r>
          </a:p>
          <a:p>
            <a:pPr>
              <a:spcAft>
                <a:spcPts val="900"/>
              </a:spcAft>
            </a:pPr>
            <a:r>
              <a:rPr lang="en-US" sz="3400" b="1" dirty="0">
                <a:latin typeface="Century Gothic" panose="020B0502020202020204" pitchFamily="34" charset="0"/>
              </a:rPr>
              <a:t>How many marbles do Zara and Joy have altogether?</a:t>
            </a:r>
            <a:endParaRPr lang="en-GB" sz="34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D21D4EC-F72E-EBF2-4C0D-411F2B6481F0}"/>
              </a:ext>
            </a:extLst>
          </p:cNvPr>
          <p:cNvSpPr/>
          <p:nvPr/>
        </p:nvSpPr>
        <p:spPr>
          <a:xfrm>
            <a:off x="8715020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0619437-D9D7-F029-8B5D-84BE29010393}"/>
              </a:ext>
            </a:extLst>
          </p:cNvPr>
          <p:cNvSpPr/>
          <p:nvPr/>
        </p:nvSpPr>
        <p:spPr>
          <a:xfrm>
            <a:off x="8715020" y="4598892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235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3926213"/>
              </p:ext>
            </p:extLst>
          </p:nvPr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375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069541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There are 7 people in the house. 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3 people are upstairs.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How many people downstairs?</a:t>
                      </a: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+ 3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– 3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86020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375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069541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There are 7 people in the house. 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3 people are upstairs.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How many people downstairs?</a:t>
                      </a: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+ 3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– 3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8548687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8548687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949446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949446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043039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043039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1136632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602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Which Picture?</a:t>
            </a:r>
            <a:endParaRPr lang="en-GB" sz="2800" dirty="0">
              <a:solidFill>
                <a:srgbClr val="54A4DC"/>
              </a:solidFill>
            </a:endParaRPr>
          </a:p>
        </p:txBody>
      </p:sp>
      <p:graphicFrame>
        <p:nvGraphicFramePr>
          <p:cNvPr id="2" name="Table 7">
            <a:extLst>
              <a:ext uri="{FF2B5EF4-FFF2-40B4-BE49-F238E27FC236}">
                <a16:creationId xmlns:a16="http://schemas.microsoft.com/office/drawing/2014/main" id="{25DAB1AA-C43C-3B23-6DAA-6E08D0500B83}"/>
              </a:ext>
            </a:extLst>
          </p:cNvPr>
          <p:cNvGraphicFramePr>
            <a:graphicFrameLocks noGrp="1"/>
          </p:cNvGraphicFramePr>
          <p:nvPr/>
        </p:nvGraphicFramePr>
        <p:xfrm>
          <a:off x="562319" y="1922362"/>
          <a:ext cx="15411277" cy="4046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375">
                  <a:extLst>
                    <a:ext uri="{9D8B030D-6E8A-4147-A177-3AD203B41FA5}">
                      <a16:colId xmlns:a16="http://schemas.microsoft.com/office/drawing/2014/main" val="339517829"/>
                    </a:ext>
                  </a:extLst>
                </a:gridCol>
                <a:gridCol w="5069541">
                  <a:extLst>
                    <a:ext uri="{9D8B030D-6E8A-4147-A177-3AD203B41FA5}">
                      <a16:colId xmlns:a16="http://schemas.microsoft.com/office/drawing/2014/main" val="2415719181"/>
                    </a:ext>
                  </a:extLst>
                </a:gridCol>
                <a:gridCol w="3333361">
                  <a:extLst>
                    <a:ext uri="{9D8B030D-6E8A-4147-A177-3AD203B41FA5}">
                      <a16:colId xmlns:a16="http://schemas.microsoft.com/office/drawing/2014/main" val="126578488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Question: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Picture: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Number Sentence:</a:t>
                      </a:r>
                      <a:endParaRPr lang="en-GB" sz="2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005574"/>
                  </a:ext>
                </a:extLst>
              </a:tr>
              <a:tr h="3398287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latin typeface="Century Gothic" panose="020B0502020202020204" pitchFamily="34" charset="0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There are 7 people in the house. 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3 people are upstairs.</a:t>
                      </a: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3200" b="1" dirty="0">
                          <a:latin typeface="Century Gothic" panose="020B0502020202020204" pitchFamily="34" charset="0"/>
                        </a:rPr>
                        <a:t>How many people downstairs?</a:t>
                      </a:r>
                    </a:p>
                    <a:p>
                      <a:pPr>
                        <a:lnSpc>
                          <a:spcPct val="180000"/>
                        </a:lnSpc>
                        <a:spcAft>
                          <a:spcPts val="0"/>
                        </a:spcAft>
                      </a:pPr>
                      <a:endParaRPr lang="en-GB" sz="4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</a:pPr>
                      <a:endParaRPr lang="en-US" sz="7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endParaRPr lang="en-US" sz="80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+ 3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OR</a:t>
                      </a:r>
                    </a:p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en-US" sz="3200" dirty="0">
                          <a:latin typeface="Century Gothic" panose="020B0502020202020204" pitchFamily="34" charset="0"/>
                        </a:rPr>
                        <a:t>7 – 3 </a:t>
                      </a:r>
                    </a:p>
                    <a:p>
                      <a:pPr>
                        <a:lnSpc>
                          <a:spcPct val="130000"/>
                        </a:lnSpc>
                      </a:pPr>
                      <a:endParaRPr lang="en-GB" sz="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940873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FA50F5FE-4D19-2EB2-0337-B3D1B3052B07}"/>
              </a:ext>
            </a:extLst>
          </p:cNvPr>
          <p:cNvSpPr/>
          <p:nvPr/>
        </p:nvSpPr>
        <p:spPr>
          <a:xfrm>
            <a:off x="13608424" y="4504762"/>
            <a:ext cx="1398494" cy="900953"/>
          </a:xfrm>
          <a:prstGeom prst="ellipse">
            <a:avLst/>
          </a:prstGeom>
          <a:noFill/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5A397090-B6AD-1E28-A835-C2365D919A70}"/>
              </a:ext>
            </a:extLst>
          </p:cNvPr>
          <p:cNvSpPr/>
          <p:nvPr/>
        </p:nvSpPr>
        <p:spPr>
          <a:xfrm>
            <a:off x="8548687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578C001-1540-16C5-4EA2-22AF9ABCE5A5}"/>
              </a:ext>
            </a:extLst>
          </p:cNvPr>
          <p:cNvSpPr/>
          <p:nvPr/>
        </p:nvSpPr>
        <p:spPr>
          <a:xfrm>
            <a:off x="8548687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2F1766-BDFC-7526-85E0-D30A38D15E5A}"/>
              </a:ext>
            </a:extLst>
          </p:cNvPr>
          <p:cNvSpPr/>
          <p:nvPr/>
        </p:nvSpPr>
        <p:spPr>
          <a:xfrm>
            <a:off x="949446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6139049-C1EE-0A7D-9381-E03D5330F08D}"/>
              </a:ext>
            </a:extLst>
          </p:cNvPr>
          <p:cNvSpPr/>
          <p:nvPr/>
        </p:nvSpPr>
        <p:spPr>
          <a:xfrm>
            <a:off x="949446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D57B26-4A7D-0278-BE2B-3A3348174137}"/>
              </a:ext>
            </a:extLst>
          </p:cNvPr>
          <p:cNvSpPr/>
          <p:nvPr/>
        </p:nvSpPr>
        <p:spPr>
          <a:xfrm>
            <a:off x="10430395" y="353486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534969B-54CB-C862-5909-A19D31F11FE9}"/>
              </a:ext>
            </a:extLst>
          </p:cNvPr>
          <p:cNvSpPr/>
          <p:nvPr/>
        </p:nvSpPr>
        <p:spPr>
          <a:xfrm>
            <a:off x="1043039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D11B649-0A3A-5A03-5579-15C47B6FBD7B}"/>
              </a:ext>
            </a:extLst>
          </p:cNvPr>
          <p:cNvSpPr/>
          <p:nvPr/>
        </p:nvSpPr>
        <p:spPr>
          <a:xfrm>
            <a:off x="11366325" y="4598892"/>
            <a:ext cx="360000" cy="36000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054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7CDD8B1-D83F-7026-C6EB-7836B3596A38}"/>
              </a:ext>
            </a:extLst>
          </p:cNvPr>
          <p:cNvSpPr/>
          <p:nvPr/>
        </p:nvSpPr>
        <p:spPr>
          <a:xfrm>
            <a:off x="156388" y="563977"/>
            <a:ext cx="28664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Children’s Task:</a:t>
            </a:r>
            <a:endParaRPr lang="en-GB" sz="2800" dirty="0">
              <a:solidFill>
                <a:srgbClr val="54A4DC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F9B36EB-1CD2-4448-0F96-64B4BED393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849" t="28604" r="13208" b="12794"/>
          <a:stretch/>
        </p:blipFill>
        <p:spPr>
          <a:xfrm>
            <a:off x="1910352" y="1507617"/>
            <a:ext cx="12811295" cy="7288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7497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EFEC60-5DF3-EA64-D626-123E77DB8DA1}"/>
              </a:ext>
            </a:extLst>
          </p:cNvPr>
          <p:cNvSpPr/>
          <p:nvPr/>
        </p:nvSpPr>
        <p:spPr>
          <a:xfrm>
            <a:off x="384988" y="765683"/>
            <a:ext cx="54505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4000" dirty="0">
              <a:solidFill>
                <a:srgbClr val="54A4DC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75B9FC-32E3-58D3-4D5D-9DCDB92AC391}"/>
              </a:ext>
            </a:extLst>
          </p:cNvPr>
          <p:cNvSpPr txBox="1"/>
          <p:nvPr/>
        </p:nvSpPr>
        <p:spPr>
          <a:xfrm>
            <a:off x="384988" y="1628408"/>
            <a:ext cx="1575148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3200" u="sng" dirty="0">
                <a:latin typeface="Century Gothic" panose="020B0502020202020204" pitchFamily="34" charset="0"/>
              </a:rPr>
              <a:t>Note for Teacher</a:t>
            </a:r>
            <a:endParaRPr lang="en-US" sz="3200" dirty="0">
              <a:latin typeface="Century Gothic" panose="020B0502020202020204" pitchFamily="34" charset="0"/>
            </a:endParaRP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 children are shown a word question with either a piece of information or the question hidden. Then, two options appear for what the missing information/question could be. Children choose between these options. </a:t>
            </a:r>
          </a:p>
          <a:p>
            <a:pPr>
              <a:spcAft>
                <a:spcPts val="1800"/>
              </a:spcAft>
            </a:pPr>
            <a:r>
              <a:rPr lang="en-US" sz="3200" dirty="0">
                <a:latin typeface="Century Gothic" panose="020B0502020202020204" pitchFamily="34" charset="0"/>
              </a:rPr>
              <a:t>Then, there are questions for matching the question to the picture or children can represent questions using double-sided counters (see PDF file).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55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0D52AB-779F-8B6E-2960-DA73D0072681}"/>
              </a:ext>
            </a:extLst>
          </p:cNvPr>
          <p:cNvSpPr/>
          <p:nvPr/>
        </p:nvSpPr>
        <p:spPr>
          <a:xfrm>
            <a:off x="487326" y="2681222"/>
            <a:ext cx="9186791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D53090-40F2-6B50-E9C7-5529456C78E2}"/>
              </a:ext>
            </a:extLst>
          </p:cNvPr>
          <p:cNvSpPr/>
          <p:nvPr/>
        </p:nvSpPr>
        <p:spPr>
          <a:xfrm>
            <a:off x="487326" y="4186656"/>
            <a:ext cx="1176328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FC82D69-A791-606C-C49C-273124169BB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9703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FFE3EBB-1CC6-64D7-8AEC-F8EE929DDFB1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9897D8-153C-C6B2-0884-D5BFFCD94249}"/>
              </a:ext>
            </a:extLst>
          </p:cNvPr>
          <p:cNvSpPr/>
          <p:nvPr/>
        </p:nvSpPr>
        <p:spPr>
          <a:xfrm>
            <a:off x="487326" y="4186656"/>
            <a:ext cx="1176328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2221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74EAE2-D95F-9DCF-FB10-DC0D7356B5D4}"/>
              </a:ext>
            </a:extLst>
          </p:cNvPr>
          <p:cNvSpPr txBox="1"/>
          <p:nvPr/>
        </p:nvSpPr>
        <p:spPr>
          <a:xfrm>
            <a:off x="537268" y="6968709"/>
            <a:ext cx="568872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balloons are left?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D003867-3AD8-EF31-7141-E27B1F6100C0}"/>
              </a:ext>
            </a:extLst>
          </p:cNvPr>
          <p:cNvSpPr txBox="1"/>
          <p:nvPr/>
        </p:nvSpPr>
        <p:spPr>
          <a:xfrm>
            <a:off x="9995030" y="6968709"/>
            <a:ext cx="632073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Tom was given 2 more balloons.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30C808-0849-9CD2-DBBB-E78AAED336F5}"/>
              </a:ext>
            </a:extLst>
          </p:cNvPr>
          <p:cNvSpPr txBox="1"/>
          <p:nvPr/>
        </p:nvSpPr>
        <p:spPr>
          <a:xfrm>
            <a:off x="7413198" y="7397654"/>
            <a:ext cx="1394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554737-2DF7-4230-221E-17EA0D408A2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C15C18-06A6-2C61-76BD-8C55093C901F}"/>
              </a:ext>
            </a:extLst>
          </p:cNvPr>
          <p:cNvSpPr/>
          <p:nvPr/>
        </p:nvSpPr>
        <p:spPr>
          <a:xfrm>
            <a:off x="487326" y="4186656"/>
            <a:ext cx="1176328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5109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9FFDF0-2B54-F5A3-F028-78BE2C8CE458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8389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11" name="Graphic 10" descr="Little Girl With Balloon with solid fill">
            <a:extLst>
              <a:ext uri="{FF2B5EF4-FFF2-40B4-BE49-F238E27FC236}">
                <a16:creationId xmlns:a16="http://schemas.microsoft.com/office/drawing/2014/main" id="{ED8DA974-DF60-EA3B-5A86-E8811E2F6A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5607327"/>
            <a:ext cx="1411943" cy="1443260"/>
          </a:xfrm>
          <a:prstGeom prst="rect">
            <a:avLst/>
          </a:prstGeom>
        </p:spPr>
      </p:pic>
      <p:pic>
        <p:nvPicPr>
          <p:cNvPr id="15" name="Graphic 14" descr="Little Girl With Balloon with solid fill">
            <a:extLst>
              <a:ext uri="{FF2B5EF4-FFF2-40B4-BE49-F238E27FC236}">
                <a16:creationId xmlns:a16="http://schemas.microsoft.com/office/drawing/2014/main" id="{4DD5DCC8-8312-76EC-A9B4-FA3ABA22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5607327"/>
            <a:ext cx="1411943" cy="1443260"/>
          </a:xfrm>
          <a:prstGeom prst="rect">
            <a:avLst/>
          </a:prstGeom>
        </p:spPr>
      </p:pic>
      <p:pic>
        <p:nvPicPr>
          <p:cNvPr id="16" name="Graphic 15" descr="Little Girl With Balloon with solid fill">
            <a:extLst>
              <a:ext uri="{FF2B5EF4-FFF2-40B4-BE49-F238E27FC236}">
                <a16:creationId xmlns:a16="http://schemas.microsoft.com/office/drawing/2014/main" id="{BBCD5836-4149-91B9-FBC0-E6B234884F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11139886" y="5607327"/>
            <a:ext cx="1411943" cy="1443260"/>
          </a:xfrm>
          <a:prstGeom prst="rect">
            <a:avLst/>
          </a:prstGeom>
        </p:spPr>
      </p:pic>
      <p:pic>
        <p:nvPicPr>
          <p:cNvPr id="17" name="Graphic 16" descr="Little Girl With Balloon with solid fill">
            <a:extLst>
              <a:ext uri="{FF2B5EF4-FFF2-40B4-BE49-F238E27FC236}">
                <a16:creationId xmlns:a16="http://schemas.microsoft.com/office/drawing/2014/main" id="{28EC038A-B941-08FD-B762-AC103183CD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12551829" y="5607327"/>
            <a:ext cx="1411943" cy="1443260"/>
          </a:xfrm>
          <a:prstGeom prst="rect">
            <a:avLst/>
          </a:prstGeom>
        </p:spPr>
      </p:pic>
      <p:pic>
        <p:nvPicPr>
          <p:cNvPr id="18" name="Graphic 17" descr="Little Girl With Balloon with solid fill">
            <a:extLst>
              <a:ext uri="{FF2B5EF4-FFF2-40B4-BE49-F238E27FC236}">
                <a16:creationId xmlns:a16="http://schemas.microsoft.com/office/drawing/2014/main" id="{3A311C00-B9EA-3D27-BC37-2DD98918A4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7260393"/>
            <a:ext cx="1411943" cy="1443260"/>
          </a:xfrm>
          <a:prstGeom prst="rect">
            <a:avLst/>
          </a:prstGeom>
        </p:spPr>
      </p:pic>
      <p:pic>
        <p:nvPicPr>
          <p:cNvPr id="19" name="Graphic 18" descr="Little Girl With Balloon with solid fill">
            <a:extLst>
              <a:ext uri="{FF2B5EF4-FFF2-40B4-BE49-F238E27FC236}">
                <a16:creationId xmlns:a16="http://schemas.microsoft.com/office/drawing/2014/main" id="{68B672CA-91B2-F683-2B35-13BB148F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7260393"/>
            <a:ext cx="1411943" cy="1443260"/>
          </a:xfrm>
          <a:prstGeom prst="rect">
            <a:avLst/>
          </a:prstGeom>
        </p:spPr>
      </p:pic>
      <p:pic>
        <p:nvPicPr>
          <p:cNvPr id="20" name="Graphic 19" descr="Little Girl With Balloon with solid fill">
            <a:extLst>
              <a:ext uri="{FF2B5EF4-FFF2-40B4-BE49-F238E27FC236}">
                <a16:creationId xmlns:a16="http://schemas.microsoft.com/office/drawing/2014/main" id="{DE4D6507-BD9D-3494-2962-9727F3F464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11139886" y="7260393"/>
            <a:ext cx="1411943" cy="14432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96A849D-D5BE-386E-AF24-4ED245547063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0207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11" name="Graphic 10" descr="Little Girl With Balloon with solid fill">
            <a:extLst>
              <a:ext uri="{FF2B5EF4-FFF2-40B4-BE49-F238E27FC236}">
                <a16:creationId xmlns:a16="http://schemas.microsoft.com/office/drawing/2014/main" id="{ED8DA974-DF60-EA3B-5A86-E8811E2F6A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5607327"/>
            <a:ext cx="1411943" cy="1443260"/>
          </a:xfrm>
          <a:prstGeom prst="rect">
            <a:avLst/>
          </a:prstGeom>
        </p:spPr>
      </p:pic>
      <p:pic>
        <p:nvPicPr>
          <p:cNvPr id="15" name="Graphic 14" descr="Little Girl With Balloon with solid fill">
            <a:extLst>
              <a:ext uri="{FF2B5EF4-FFF2-40B4-BE49-F238E27FC236}">
                <a16:creationId xmlns:a16="http://schemas.microsoft.com/office/drawing/2014/main" id="{4DD5DCC8-8312-76EC-A9B4-FA3ABA22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5607327"/>
            <a:ext cx="1411943" cy="1443260"/>
          </a:xfrm>
          <a:prstGeom prst="rect">
            <a:avLst/>
          </a:prstGeom>
        </p:spPr>
      </p:pic>
      <p:pic>
        <p:nvPicPr>
          <p:cNvPr id="16" name="Graphic 15" descr="Little Girl With Balloon with solid fill">
            <a:extLst>
              <a:ext uri="{FF2B5EF4-FFF2-40B4-BE49-F238E27FC236}">
                <a16:creationId xmlns:a16="http://schemas.microsoft.com/office/drawing/2014/main" id="{BBCD5836-4149-91B9-FBC0-E6B234884F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5607327"/>
            <a:ext cx="1411943" cy="1443260"/>
          </a:xfrm>
          <a:prstGeom prst="rect">
            <a:avLst/>
          </a:prstGeom>
        </p:spPr>
      </p:pic>
      <p:pic>
        <p:nvPicPr>
          <p:cNvPr id="17" name="Graphic 16" descr="Little Girl With Balloon with solid fill">
            <a:extLst>
              <a:ext uri="{FF2B5EF4-FFF2-40B4-BE49-F238E27FC236}">
                <a16:creationId xmlns:a16="http://schemas.microsoft.com/office/drawing/2014/main" id="{28EC038A-B941-08FD-B762-AC103183CD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2551829" y="5607327"/>
            <a:ext cx="1411943" cy="1443260"/>
          </a:xfrm>
          <a:prstGeom prst="rect">
            <a:avLst/>
          </a:prstGeom>
        </p:spPr>
      </p:pic>
      <p:pic>
        <p:nvPicPr>
          <p:cNvPr id="18" name="Graphic 17" descr="Little Girl With Balloon with solid fill">
            <a:extLst>
              <a:ext uri="{FF2B5EF4-FFF2-40B4-BE49-F238E27FC236}">
                <a16:creationId xmlns:a16="http://schemas.microsoft.com/office/drawing/2014/main" id="{3A311C00-B9EA-3D27-BC37-2DD98918A4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7260393"/>
            <a:ext cx="1411943" cy="1443260"/>
          </a:xfrm>
          <a:prstGeom prst="rect">
            <a:avLst/>
          </a:prstGeom>
        </p:spPr>
      </p:pic>
      <p:pic>
        <p:nvPicPr>
          <p:cNvPr id="19" name="Graphic 18" descr="Little Girl With Balloon with solid fill">
            <a:extLst>
              <a:ext uri="{FF2B5EF4-FFF2-40B4-BE49-F238E27FC236}">
                <a16:creationId xmlns:a16="http://schemas.microsoft.com/office/drawing/2014/main" id="{68B672CA-91B2-F683-2B35-13BB148F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7260393"/>
            <a:ext cx="1411943" cy="1443260"/>
          </a:xfrm>
          <a:prstGeom prst="rect">
            <a:avLst/>
          </a:prstGeom>
        </p:spPr>
      </p:pic>
      <p:pic>
        <p:nvPicPr>
          <p:cNvPr id="20" name="Graphic 19" descr="Little Girl With Balloon with solid fill">
            <a:extLst>
              <a:ext uri="{FF2B5EF4-FFF2-40B4-BE49-F238E27FC236}">
                <a16:creationId xmlns:a16="http://schemas.microsoft.com/office/drawing/2014/main" id="{DE4D6507-BD9D-3494-2962-9727F3F464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7260393"/>
            <a:ext cx="1411943" cy="14432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3AD00B4-01D1-F383-507F-20E844195CB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9077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487329" y="1385208"/>
            <a:ext cx="14401495" cy="628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Tom had 7 birthday balloons.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Then, 3 popped.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balloons are left?</a:t>
            </a:r>
          </a:p>
          <a:p>
            <a:pPr>
              <a:spcAft>
                <a:spcPts val="4094"/>
              </a:spcAft>
            </a:pPr>
            <a:r>
              <a:rPr lang="en-GB" sz="6000" i="1" dirty="0">
                <a:latin typeface="Century Gothic" panose="020B0502020202020204" pitchFamily="34" charset="0"/>
              </a:rPr>
              <a:t>Answer:</a:t>
            </a:r>
            <a:br>
              <a:rPr lang="en-GB" sz="6000" i="1" dirty="0">
                <a:latin typeface="Century Gothic" panose="020B0502020202020204" pitchFamily="34" charset="0"/>
              </a:rPr>
            </a:br>
            <a:r>
              <a:rPr lang="en-GB" sz="6000" i="1" dirty="0">
                <a:latin typeface="Century Gothic" panose="020B0502020202020204" pitchFamily="34" charset="0"/>
              </a:rPr>
              <a:t>4 balloons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7801887-1A51-980C-1416-B95159EA12A2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149BEC-1768-600F-1918-412B823CD6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11" name="Graphic 10" descr="Little Girl With Balloon with solid fill">
            <a:extLst>
              <a:ext uri="{FF2B5EF4-FFF2-40B4-BE49-F238E27FC236}">
                <a16:creationId xmlns:a16="http://schemas.microsoft.com/office/drawing/2014/main" id="{ED8DA974-DF60-EA3B-5A86-E8811E2F6A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5607327"/>
            <a:ext cx="1411943" cy="1443260"/>
          </a:xfrm>
          <a:prstGeom prst="rect">
            <a:avLst/>
          </a:prstGeom>
        </p:spPr>
      </p:pic>
      <p:pic>
        <p:nvPicPr>
          <p:cNvPr id="15" name="Graphic 14" descr="Little Girl With Balloon with solid fill">
            <a:extLst>
              <a:ext uri="{FF2B5EF4-FFF2-40B4-BE49-F238E27FC236}">
                <a16:creationId xmlns:a16="http://schemas.microsoft.com/office/drawing/2014/main" id="{4DD5DCC8-8312-76EC-A9B4-FA3ABA22DB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5607327"/>
            <a:ext cx="1411943" cy="1443260"/>
          </a:xfrm>
          <a:prstGeom prst="rect">
            <a:avLst/>
          </a:prstGeom>
        </p:spPr>
      </p:pic>
      <p:pic>
        <p:nvPicPr>
          <p:cNvPr id="16" name="Graphic 15" descr="Little Girl With Balloon with solid fill">
            <a:extLst>
              <a:ext uri="{FF2B5EF4-FFF2-40B4-BE49-F238E27FC236}">
                <a16:creationId xmlns:a16="http://schemas.microsoft.com/office/drawing/2014/main" id="{BBCD5836-4149-91B9-FBC0-E6B234884F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5607327"/>
            <a:ext cx="1411943" cy="1443260"/>
          </a:xfrm>
          <a:prstGeom prst="rect">
            <a:avLst/>
          </a:prstGeom>
        </p:spPr>
      </p:pic>
      <p:pic>
        <p:nvPicPr>
          <p:cNvPr id="17" name="Graphic 16" descr="Little Girl With Balloon with solid fill">
            <a:extLst>
              <a:ext uri="{FF2B5EF4-FFF2-40B4-BE49-F238E27FC236}">
                <a16:creationId xmlns:a16="http://schemas.microsoft.com/office/drawing/2014/main" id="{28EC038A-B941-08FD-B762-AC103183CD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2551829" y="5607327"/>
            <a:ext cx="1411943" cy="1443260"/>
          </a:xfrm>
          <a:prstGeom prst="rect">
            <a:avLst/>
          </a:prstGeom>
        </p:spPr>
      </p:pic>
      <p:pic>
        <p:nvPicPr>
          <p:cNvPr id="18" name="Graphic 17" descr="Little Girl With Balloon with solid fill">
            <a:extLst>
              <a:ext uri="{FF2B5EF4-FFF2-40B4-BE49-F238E27FC236}">
                <a16:creationId xmlns:a16="http://schemas.microsoft.com/office/drawing/2014/main" id="{3A311C00-B9EA-3D27-BC37-2DD98918A4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8316000" y="7260393"/>
            <a:ext cx="1411943" cy="1443260"/>
          </a:xfrm>
          <a:prstGeom prst="rect">
            <a:avLst/>
          </a:prstGeom>
        </p:spPr>
      </p:pic>
      <p:pic>
        <p:nvPicPr>
          <p:cNvPr id="19" name="Graphic 18" descr="Little Girl With Balloon with solid fill">
            <a:extLst>
              <a:ext uri="{FF2B5EF4-FFF2-40B4-BE49-F238E27FC236}">
                <a16:creationId xmlns:a16="http://schemas.microsoft.com/office/drawing/2014/main" id="{68B672CA-91B2-F683-2B35-13BB148F2A8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53468" r="24977" b="77967"/>
          <a:stretch/>
        </p:blipFill>
        <p:spPr>
          <a:xfrm>
            <a:off x="9727943" y="7260393"/>
            <a:ext cx="1411943" cy="1443260"/>
          </a:xfrm>
          <a:prstGeom prst="rect">
            <a:avLst/>
          </a:prstGeom>
        </p:spPr>
      </p:pic>
      <p:pic>
        <p:nvPicPr>
          <p:cNvPr id="20" name="Graphic 19" descr="Little Girl With Balloon with solid fill">
            <a:extLst>
              <a:ext uri="{FF2B5EF4-FFF2-40B4-BE49-F238E27FC236}">
                <a16:creationId xmlns:a16="http://schemas.microsoft.com/office/drawing/2014/main" id="{DE4D6507-BD9D-3494-2962-9727F3F4643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 l="53468" r="24977" b="77967"/>
          <a:stretch/>
        </p:blipFill>
        <p:spPr>
          <a:xfrm>
            <a:off x="11139886" y="7260393"/>
            <a:ext cx="1411943" cy="14432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D24DD4B-A04F-168F-194F-3F7CBB4B3915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59665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17FC7706-4904-F88D-E373-A7BA8030E215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3D314F2-061B-B5C2-49FD-8ED03EA9608E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B29688-32EE-1D2B-C8EE-28552DDC9681}"/>
              </a:ext>
            </a:extLst>
          </p:cNvPr>
          <p:cNvSpPr/>
          <p:nvPr/>
        </p:nvSpPr>
        <p:spPr>
          <a:xfrm>
            <a:off x="325960" y="4362738"/>
            <a:ext cx="13376592" cy="119431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8AF444-47DA-CF0A-074C-7B2E7CFD78C7}"/>
              </a:ext>
            </a:extLst>
          </p:cNvPr>
          <p:cNvSpPr/>
          <p:nvPr/>
        </p:nvSpPr>
        <p:spPr>
          <a:xfrm>
            <a:off x="325960" y="2857304"/>
            <a:ext cx="13376592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2101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A895933-F626-7354-F99A-4A7F9CA35C1D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4C0E3B8-D354-B3F4-BCC9-36976C14A0FE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24E06F3-71EC-A60F-FCA3-03B02BA669DF}"/>
              </a:ext>
            </a:extLst>
          </p:cNvPr>
          <p:cNvSpPr/>
          <p:nvPr/>
        </p:nvSpPr>
        <p:spPr>
          <a:xfrm>
            <a:off x="325960" y="2857304"/>
            <a:ext cx="13376592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6358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EA895933-F626-7354-F99A-4A7F9CA35C1D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A5E5DC-8D08-91E6-D40C-5DFF147A49B0}"/>
              </a:ext>
            </a:extLst>
          </p:cNvPr>
          <p:cNvSpPr txBox="1"/>
          <p:nvPr/>
        </p:nvSpPr>
        <p:spPr>
          <a:xfrm>
            <a:off x="537267" y="6968709"/>
            <a:ext cx="602489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children at the park?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0A85E9-F22C-B336-63CD-4F6A6539F5B3}"/>
              </a:ext>
            </a:extLst>
          </p:cNvPr>
          <p:cNvSpPr txBox="1"/>
          <p:nvPr/>
        </p:nvSpPr>
        <p:spPr>
          <a:xfrm>
            <a:off x="9883588" y="6968709"/>
            <a:ext cx="64321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were 4 children at the park.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9C3C64-84E1-356A-29A5-FB93742D9B54}"/>
              </a:ext>
            </a:extLst>
          </p:cNvPr>
          <p:cNvSpPr txBox="1"/>
          <p:nvPr/>
        </p:nvSpPr>
        <p:spPr>
          <a:xfrm>
            <a:off x="7413198" y="7397654"/>
            <a:ext cx="1394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4848E8-2335-0190-CF36-C4D353BBCC7D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C84ED8-C472-5E58-97EC-D9AC63D268AF}"/>
              </a:ext>
            </a:extLst>
          </p:cNvPr>
          <p:cNvSpPr/>
          <p:nvPr/>
        </p:nvSpPr>
        <p:spPr>
          <a:xfrm>
            <a:off x="325960" y="2857304"/>
            <a:ext cx="13376592" cy="11943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information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6740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14398DE-7887-9ED9-D11B-8778A503DD13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591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325963" y="1492783"/>
            <a:ext cx="14401495" cy="39138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3" name="Graphic 2" descr="Man with solid fill">
            <a:extLst>
              <a:ext uri="{FF2B5EF4-FFF2-40B4-BE49-F238E27FC236}">
                <a16:creationId xmlns:a16="http://schemas.microsoft.com/office/drawing/2014/main" id="{751E0C3C-28E4-7414-6231-CC62B93B2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5816005"/>
            <a:ext cx="1406224" cy="1406224"/>
          </a:xfrm>
          <a:prstGeom prst="rect">
            <a:avLst/>
          </a:prstGeom>
        </p:spPr>
      </p:pic>
      <p:pic>
        <p:nvPicPr>
          <p:cNvPr id="9" name="Graphic 8" descr="Man with solid fill">
            <a:extLst>
              <a:ext uri="{FF2B5EF4-FFF2-40B4-BE49-F238E27FC236}">
                <a16:creationId xmlns:a16="http://schemas.microsoft.com/office/drawing/2014/main" id="{5AC66586-8431-5843-76B6-1F3E389C1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7469986"/>
            <a:ext cx="1406224" cy="1406224"/>
          </a:xfrm>
          <a:prstGeom prst="rect">
            <a:avLst/>
          </a:prstGeom>
        </p:spPr>
      </p:pic>
      <p:pic>
        <p:nvPicPr>
          <p:cNvPr id="10" name="Graphic 9" descr="Man with solid fill">
            <a:extLst>
              <a:ext uri="{FF2B5EF4-FFF2-40B4-BE49-F238E27FC236}">
                <a16:creationId xmlns:a16="http://schemas.microsoft.com/office/drawing/2014/main" id="{C150C389-2F0E-5E88-4140-981CB2774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5816005"/>
            <a:ext cx="1406224" cy="1406224"/>
          </a:xfrm>
          <a:prstGeom prst="rect">
            <a:avLst/>
          </a:prstGeom>
        </p:spPr>
      </p:pic>
      <p:pic>
        <p:nvPicPr>
          <p:cNvPr id="11" name="Graphic 10" descr="Man with solid fill">
            <a:extLst>
              <a:ext uri="{FF2B5EF4-FFF2-40B4-BE49-F238E27FC236}">
                <a16:creationId xmlns:a16="http://schemas.microsoft.com/office/drawing/2014/main" id="{5B06FBC9-267C-6EDC-679B-AD7938049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7469986"/>
            <a:ext cx="1406224" cy="1406224"/>
          </a:xfrm>
          <a:prstGeom prst="rect">
            <a:avLst/>
          </a:prstGeom>
        </p:spPr>
      </p:pic>
      <p:pic>
        <p:nvPicPr>
          <p:cNvPr id="12" name="Graphic 11" descr="Man with solid fill">
            <a:extLst>
              <a:ext uri="{FF2B5EF4-FFF2-40B4-BE49-F238E27FC236}">
                <a16:creationId xmlns:a16="http://schemas.microsoft.com/office/drawing/2014/main" id="{5922F5B0-A818-4F2F-B9CE-F4F37609DA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5816005"/>
            <a:ext cx="1406224" cy="1406224"/>
          </a:xfrm>
          <a:prstGeom prst="rect">
            <a:avLst/>
          </a:prstGeom>
        </p:spPr>
      </p:pic>
      <p:pic>
        <p:nvPicPr>
          <p:cNvPr id="13" name="Graphic 12" descr="Man with solid fill">
            <a:extLst>
              <a:ext uri="{FF2B5EF4-FFF2-40B4-BE49-F238E27FC236}">
                <a16:creationId xmlns:a16="http://schemas.microsoft.com/office/drawing/2014/main" id="{99794DCA-44AF-FBAB-C991-2AAC76D9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7469986"/>
            <a:ext cx="1406224" cy="140622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61ABCB8-06D5-F48E-5AAD-B4FCFD03CBF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19375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D1B29F1-C8DB-1185-180D-159478F24F41}"/>
              </a:ext>
            </a:extLst>
          </p:cNvPr>
          <p:cNvSpPr txBox="1"/>
          <p:nvPr/>
        </p:nvSpPr>
        <p:spPr>
          <a:xfrm>
            <a:off x="325963" y="1492783"/>
            <a:ext cx="14401495" cy="6286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6 people at the park. </a:t>
            </a:r>
          </a:p>
          <a:p>
            <a:pPr>
              <a:spcAft>
                <a:spcPts val="4094"/>
              </a:spcAft>
            </a:pPr>
            <a:r>
              <a:rPr lang="en-GB" sz="6000" dirty="0">
                <a:latin typeface="Century Gothic" panose="020B0502020202020204" pitchFamily="34" charset="0"/>
              </a:rPr>
              <a:t>There were 4 children at the park.</a:t>
            </a:r>
          </a:p>
          <a:p>
            <a:pPr>
              <a:spcAft>
                <a:spcPts val="4094"/>
              </a:spcAft>
            </a:pPr>
            <a:r>
              <a:rPr lang="en-GB" sz="6000" b="1" dirty="0">
                <a:latin typeface="Century Gothic" panose="020B0502020202020204" pitchFamily="34" charset="0"/>
              </a:rPr>
              <a:t>How many adults at the park?</a:t>
            </a:r>
          </a:p>
          <a:p>
            <a:pPr>
              <a:spcAft>
                <a:spcPts val="4094"/>
              </a:spcAft>
            </a:pPr>
            <a:r>
              <a:rPr lang="en-GB" sz="6000" i="1" dirty="0">
                <a:latin typeface="Century Gothic" panose="020B0502020202020204" pitchFamily="34" charset="0"/>
              </a:rPr>
              <a:t>Answer:</a:t>
            </a:r>
            <a:br>
              <a:rPr lang="en-GB" sz="6000" i="1" dirty="0">
                <a:latin typeface="Century Gothic" panose="020B0502020202020204" pitchFamily="34" charset="0"/>
              </a:rPr>
            </a:br>
            <a:r>
              <a:rPr lang="en-GB" sz="6000" i="1" dirty="0">
                <a:latin typeface="Century Gothic" panose="020B0502020202020204" pitchFamily="34" charset="0"/>
              </a:rPr>
              <a:t>2 adults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pic>
        <p:nvPicPr>
          <p:cNvPr id="3" name="Graphic 2" descr="Man with solid fill">
            <a:extLst>
              <a:ext uri="{FF2B5EF4-FFF2-40B4-BE49-F238E27FC236}">
                <a16:creationId xmlns:a16="http://schemas.microsoft.com/office/drawing/2014/main" id="{751E0C3C-28E4-7414-6231-CC62B93B22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5816005"/>
            <a:ext cx="1406224" cy="1406224"/>
          </a:xfrm>
          <a:prstGeom prst="rect">
            <a:avLst/>
          </a:prstGeom>
        </p:spPr>
      </p:pic>
      <p:pic>
        <p:nvPicPr>
          <p:cNvPr id="9" name="Graphic 8" descr="Man with solid fill">
            <a:extLst>
              <a:ext uri="{FF2B5EF4-FFF2-40B4-BE49-F238E27FC236}">
                <a16:creationId xmlns:a16="http://schemas.microsoft.com/office/drawing/2014/main" id="{5AC66586-8431-5843-76B6-1F3E389C1E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6212" y="7469986"/>
            <a:ext cx="1406224" cy="1406224"/>
          </a:xfrm>
          <a:prstGeom prst="rect">
            <a:avLst/>
          </a:prstGeom>
        </p:spPr>
      </p:pic>
      <p:pic>
        <p:nvPicPr>
          <p:cNvPr id="10" name="Graphic 9" descr="Man with solid fill">
            <a:extLst>
              <a:ext uri="{FF2B5EF4-FFF2-40B4-BE49-F238E27FC236}">
                <a16:creationId xmlns:a16="http://schemas.microsoft.com/office/drawing/2014/main" id="{C150C389-2F0E-5E88-4140-981CB2774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5816005"/>
            <a:ext cx="1406224" cy="1406224"/>
          </a:xfrm>
          <a:prstGeom prst="rect">
            <a:avLst/>
          </a:prstGeom>
        </p:spPr>
      </p:pic>
      <p:pic>
        <p:nvPicPr>
          <p:cNvPr id="11" name="Graphic 10" descr="Man with solid fill">
            <a:extLst>
              <a:ext uri="{FF2B5EF4-FFF2-40B4-BE49-F238E27FC236}">
                <a16:creationId xmlns:a16="http://schemas.microsoft.com/office/drawing/2014/main" id="{5B06FBC9-267C-6EDC-679B-AD7938049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65736" y="7469986"/>
            <a:ext cx="1406224" cy="1406224"/>
          </a:xfrm>
          <a:prstGeom prst="rect">
            <a:avLst/>
          </a:prstGeom>
        </p:spPr>
      </p:pic>
      <p:pic>
        <p:nvPicPr>
          <p:cNvPr id="12" name="Graphic 11" descr="Man with solid fill">
            <a:extLst>
              <a:ext uri="{FF2B5EF4-FFF2-40B4-BE49-F238E27FC236}">
                <a16:creationId xmlns:a16="http://schemas.microsoft.com/office/drawing/2014/main" id="{5922F5B0-A818-4F2F-B9CE-F4F37609DA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5816005"/>
            <a:ext cx="1406224" cy="1406224"/>
          </a:xfrm>
          <a:prstGeom prst="rect">
            <a:avLst/>
          </a:prstGeom>
        </p:spPr>
      </p:pic>
      <p:pic>
        <p:nvPicPr>
          <p:cNvPr id="13" name="Graphic 12" descr="Man with solid fill">
            <a:extLst>
              <a:ext uri="{FF2B5EF4-FFF2-40B4-BE49-F238E27FC236}">
                <a16:creationId xmlns:a16="http://schemas.microsoft.com/office/drawing/2014/main" id="{99794DCA-44AF-FBAB-C991-2AAC76D9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771960" y="7469986"/>
            <a:ext cx="1406224" cy="140622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C2FB97-48BD-7F74-7AA5-A8C4BDDDDE00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27844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D080E-99A9-3B9F-2A95-D38544BD915C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24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CDB91BD-8EE9-CB3A-6863-26EBA5A5C28C}"/>
              </a:ext>
            </a:extLst>
          </p:cNvPr>
          <p:cNvSpPr/>
          <p:nvPr/>
        </p:nvSpPr>
        <p:spPr>
          <a:xfrm>
            <a:off x="406646" y="3366121"/>
            <a:ext cx="15100745" cy="936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748B4D5-1D4B-FAAD-A10A-A79152D5052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0411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D080E-99A9-3B9F-2A95-D38544BD915C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24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748B4D5-1D4B-FAAD-A10A-A79152D5052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36C040-9C53-CDA9-C9F4-5ACCA2E897BE}"/>
              </a:ext>
            </a:extLst>
          </p:cNvPr>
          <p:cNvSpPr txBox="1"/>
          <p:nvPr/>
        </p:nvSpPr>
        <p:spPr>
          <a:xfrm>
            <a:off x="537267" y="6484617"/>
            <a:ext cx="602489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more green apples than red apples</a:t>
            </a:r>
            <a:r>
              <a:rPr lang="en-GB" sz="4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?</a:t>
            </a:r>
            <a:endParaRPr kumimoji="0" lang="en-GB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C60B83-9756-DC57-3E88-E55ADA85AA2C}"/>
              </a:ext>
            </a:extLst>
          </p:cNvPr>
          <p:cNvSpPr txBox="1"/>
          <p:nvPr/>
        </p:nvSpPr>
        <p:spPr>
          <a:xfrm>
            <a:off x="9883588" y="6847686"/>
            <a:ext cx="64321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How many apples are left in the bowl?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868154-C489-7E71-AB4E-A90DA844D3AD}"/>
              </a:ext>
            </a:extLst>
          </p:cNvPr>
          <p:cNvSpPr txBox="1"/>
          <p:nvPr/>
        </p:nvSpPr>
        <p:spPr>
          <a:xfrm>
            <a:off x="7372857" y="7195949"/>
            <a:ext cx="139462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4094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B7FBD98-B7E1-67C9-6F43-9011BD0C1E68}"/>
              </a:ext>
            </a:extLst>
          </p:cNvPr>
          <p:cNvSpPr/>
          <p:nvPr/>
        </p:nvSpPr>
        <p:spPr>
          <a:xfrm>
            <a:off x="406646" y="3366121"/>
            <a:ext cx="15100745" cy="93600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Century Gothic" panose="020B0502020202020204" pitchFamily="34" charset="0"/>
              </a:rPr>
              <a:t>question</a:t>
            </a:r>
            <a:endParaRPr lang="en-GB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5035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CED080E-99A9-3B9F-2A95-D38544BD915C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24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F1DE80F-065C-5EAA-285A-C168491AAEDA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431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B63A79-7332-C624-51ED-905E420EF3F9}"/>
              </a:ext>
            </a:extLst>
          </p:cNvPr>
          <p:cNvSpPr/>
          <p:nvPr/>
        </p:nvSpPr>
        <p:spPr>
          <a:xfrm>
            <a:off x="686028" y="5949848"/>
            <a:ext cx="5526191" cy="2880000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8E03F0-27F1-B665-3D15-E9169B5CD473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30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  <a:endParaRPr lang="en-GB" sz="5000" i="1" dirty="0">
              <a:latin typeface="Century Gothic" panose="020B0502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E9B6169-AB04-F4BC-D0F3-B1C6168D75BC}"/>
              </a:ext>
            </a:extLst>
          </p:cNvPr>
          <p:cNvSpPr/>
          <p:nvPr/>
        </p:nvSpPr>
        <p:spPr>
          <a:xfrm>
            <a:off x="7878590" y="5949848"/>
            <a:ext cx="8075557" cy="28800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Graphic 11" descr="Apple with solid fill">
            <a:extLst>
              <a:ext uri="{FF2B5EF4-FFF2-40B4-BE49-F238E27FC236}">
                <a16:creationId xmlns:a16="http://schemas.microsoft.com/office/drawing/2014/main" id="{3BAA4705-2AB3-26A1-3A7F-EA11E5B7B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15788" y="6443064"/>
            <a:ext cx="900000" cy="900000"/>
          </a:xfrm>
          <a:prstGeom prst="rect">
            <a:avLst/>
          </a:prstGeom>
        </p:spPr>
      </p:pic>
      <p:pic>
        <p:nvPicPr>
          <p:cNvPr id="13" name="Graphic 12" descr="Apple with solid fill">
            <a:extLst>
              <a:ext uri="{FF2B5EF4-FFF2-40B4-BE49-F238E27FC236}">
                <a16:creationId xmlns:a16="http://schemas.microsoft.com/office/drawing/2014/main" id="{672FAAB3-0620-3C41-71A4-63396E4552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13323" y="6442252"/>
            <a:ext cx="900000" cy="900000"/>
          </a:xfrm>
          <a:prstGeom prst="rect">
            <a:avLst/>
          </a:prstGeom>
        </p:spPr>
      </p:pic>
      <p:pic>
        <p:nvPicPr>
          <p:cNvPr id="14" name="Graphic 13" descr="Apple with solid fill">
            <a:extLst>
              <a:ext uri="{FF2B5EF4-FFF2-40B4-BE49-F238E27FC236}">
                <a16:creationId xmlns:a16="http://schemas.microsoft.com/office/drawing/2014/main" id="{4B6727FC-A902-8CF1-8339-663F7A1C87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03630" y="6442251"/>
            <a:ext cx="900000" cy="900000"/>
          </a:xfrm>
          <a:prstGeom prst="rect">
            <a:avLst/>
          </a:prstGeom>
        </p:spPr>
      </p:pic>
      <p:pic>
        <p:nvPicPr>
          <p:cNvPr id="15" name="Graphic 14" descr="Apple with solid fill">
            <a:extLst>
              <a:ext uri="{FF2B5EF4-FFF2-40B4-BE49-F238E27FC236}">
                <a16:creationId xmlns:a16="http://schemas.microsoft.com/office/drawing/2014/main" id="{F1344EB2-2CC9-8E19-1BBB-E8CB831486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001165" y="6443064"/>
            <a:ext cx="900000" cy="900000"/>
          </a:xfrm>
          <a:prstGeom prst="rect">
            <a:avLst/>
          </a:prstGeom>
        </p:spPr>
      </p:pic>
      <p:pic>
        <p:nvPicPr>
          <p:cNvPr id="16" name="Graphic 15" descr="Apple with solid fill">
            <a:extLst>
              <a:ext uri="{FF2B5EF4-FFF2-40B4-BE49-F238E27FC236}">
                <a16:creationId xmlns:a16="http://schemas.microsoft.com/office/drawing/2014/main" id="{FA519E08-188B-0D5C-DDC5-426ADFBAE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898700" y="6442252"/>
            <a:ext cx="900000" cy="900000"/>
          </a:xfrm>
          <a:prstGeom prst="rect">
            <a:avLst/>
          </a:prstGeom>
        </p:spPr>
      </p:pic>
      <p:pic>
        <p:nvPicPr>
          <p:cNvPr id="17" name="Graphic 16" descr="Apple with solid fill">
            <a:extLst>
              <a:ext uri="{FF2B5EF4-FFF2-40B4-BE49-F238E27FC236}">
                <a16:creationId xmlns:a16="http://schemas.microsoft.com/office/drawing/2014/main" id="{2CFBD287-CD45-E170-A4FD-AAEB94B73A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2789007" y="6442251"/>
            <a:ext cx="900000" cy="900000"/>
          </a:xfrm>
          <a:prstGeom prst="rect">
            <a:avLst/>
          </a:prstGeom>
        </p:spPr>
      </p:pic>
      <p:pic>
        <p:nvPicPr>
          <p:cNvPr id="18" name="Graphic 17" descr="Apple with solid fill">
            <a:extLst>
              <a:ext uri="{FF2B5EF4-FFF2-40B4-BE49-F238E27FC236}">
                <a16:creationId xmlns:a16="http://schemas.microsoft.com/office/drawing/2014/main" id="{1DD15032-4803-BC1A-A9E7-3B38626D44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686542" y="6443064"/>
            <a:ext cx="900000" cy="900000"/>
          </a:xfrm>
          <a:prstGeom prst="rect">
            <a:avLst/>
          </a:prstGeom>
        </p:spPr>
      </p:pic>
      <p:pic>
        <p:nvPicPr>
          <p:cNvPr id="19" name="Graphic 18" descr="Apple with solid fill">
            <a:extLst>
              <a:ext uri="{FF2B5EF4-FFF2-40B4-BE49-F238E27FC236}">
                <a16:creationId xmlns:a16="http://schemas.microsoft.com/office/drawing/2014/main" id="{775756BF-53B2-4C68-B350-ECB5BBA50A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4584077" y="6442252"/>
            <a:ext cx="900000" cy="900000"/>
          </a:xfrm>
          <a:prstGeom prst="rect">
            <a:avLst/>
          </a:prstGeom>
        </p:spPr>
      </p:pic>
      <p:pic>
        <p:nvPicPr>
          <p:cNvPr id="21" name="Graphic 20" descr="Apple with solid fill">
            <a:extLst>
              <a:ext uri="{FF2B5EF4-FFF2-40B4-BE49-F238E27FC236}">
                <a16:creationId xmlns:a16="http://schemas.microsoft.com/office/drawing/2014/main" id="{FBBC5257-04FF-465B-7D86-1B700B567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155" y="6490661"/>
            <a:ext cx="900000" cy="900000"/>
          </a:xfrm>
          <a:prstGeom prst="rect">
            <a:avLst/>
          </a:prstGeom>
        </p:spPr>
      </p:pic>
      <p:pic>
        <p:nvPicPr>
          <p:cNvPr id="22" name="Graphic 21" descr="Apple with solid fill">
            <a:extLst>
              <a:ext uri="{FF2B5EF4-FFF2-40B4-BE49-F238E27FC236}">
                <a16:creationId xmlns:a16="http://schemas.microsoft.com/office/drawing/2014/main" id="{E95D2F2B-6971-D594-FAA0-06C2661DD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52372" y="6489849"/>
            <a:ext cx="900000" cy="900000"/>
          </a:xfrm>
          <a:prstGeom prst="rect">
            <a:avLst/>
          </a:prstGeom>
        </p:spPr>
      </p:pic>
      <p:pic>
        <p:nvPicPr>
          <p:cNvPr id="23" name="Graphic 22" descr="Apple with solid fill">
            <a:extLst>
              <a:ext uri="{FF2B5EF4-FFF2-40B4-BE49-F238E27FC236}">
                <a16:creationId xmlns:a16="http://schemas.microsoft.com/office/drawing/2014/main" id="{547B48FE-B6C8-7A71-08E1-2B63DEE05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23361" y="6489848"/>
            <a:ext cx="900000" cy="900000"/>
          </a:xfrm>
          <a:prstGeom prst="rect">
            <a:avLst/>
          </a:prstGeom>
        </p:spPr>
      </p:pic>
      <p:pic>
        <p:nvPicPr>
          <p:cNvPr id="24" name="Graphic 23" descr="Apple with solid fill">
            <a:extLst>
              <a:ext uri="{FF2B5EF4-FFF2-40B4-BE49-F238E27FC236}">
                <a16:creationId xmlns:a16="http://schemas.microsoft.com/office/drawing/2014/main" id="{D0735CFE-365E-97ED-8830-41E372A19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8472" y="6490661"/>
            <a:ext cx="900000" cy="900000"/>
          </a:xfrm>
          <a:prstGeom prst="rect">
            <a:avLst/>
          </a:prstGeom>
        </p:spPr>
      </p:pic>
      <p:pic>
        <p:nvPicPr>
          <p:cNvPr id="25" name="Graphic 24" descr="Apple with solid fill">
            <a:extLst>
              <a:ext uri="{FF2B5EF4-FFF2-40B4-BE49-F238E27FC236}">
                <a16:creationId xmlns:a16="http://schemas.microsoft.com/office/drawing/2014/main" id="{9413215E-248C-21C2-DB2F-241C0701A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66348" y="6489849"/>
            <a:ext cx="900000" cy="900000"/>
          </a:xfrm>
          <a:prstGeom prst="rect">
            <a:avLst/>
          </a:prstGeom>
        </p:spPr>
      </p:pic>
      <p:pic>
        <p:nvPicPr>
          <p:cNvPr id="26" name="Graphic 25" descr="Apple with solid fill">
            <a:extLst>
              <a:ext uri="{FF2B5EF4-FFF2-40B4-BE49-F238E27FC236}">
                <a16:creationId xmlns:a16="http://schemas.microsoft.com/office/drawing/2014/main" id="{A9EF4502-D31D-E510-5568-CBB091B430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4961" y="7434181"/>
            <a:ext cx="900000" cy="900000"/>
          </a:xfrm>
          <a:prstGeom prst="rect">
            <a:avLst/>
          </a:prstGeom>
        </p:spPr>
      </p:pic>
      <p:pic>
        <p:nvPicPr>
          <p:cNvPr id="27" name="Graphic 26" descr="Apple with solid fill">
            <a:extLst>
              <a:ext uri="{FF2B5EF4-FFF2-40B4-BE49-F238E27FC236}">
                <a16:creationId xmlns:a16="http://schemas.microsoft.com/office/drawing/2014/main" id="{4C5D763E-C193-EC69-3837-28571C094B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23178" y="7434994"/>
            <a:ext cx="900000" cy="900000"/>
          </a:xfrm>
          <a:prstGeom prst="rect">
            <a:avLst/>
          </a:prstGeom>
        </p:spPr>
      </p:pic>
      <p:pic>
        <p:nvPicPr>
          <p:cNvPr id="28" name="Graphic 27" descr="Apple with solid fill">
            <a:extLst>
              <a:ext uri="{FF2B5EF4-FFF2-40B4-BE49-F238E27FC236}">
                <a16:creationId xmlns:a16="http://schemas.microsoft.com/office/drawing/2014/main" id="{DAD5ABB6-B11F-33A1-B0AD-7139948E70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01395" y="7434182"/>
            <a:ext cx="900000" cy="900000"/>
          </a:xfrm>
          <a:prstGeom prst="rect">
            <a:avLst/>
          </a:prstGeom>
        </p:spPr>
      </p:pic>
      <p:sp>
        <p:nvSpPr>
          <p:cNvPr id="2" name="Right Bracket 1">
            <a:extLst>
              <a:ext uri="{FF2B5EF4-FFF2-40B4-BE49-F238E27FC236}">
                <a16:creationId xmlns:a16="http://schemas.microsoft.com/office/drawing/2014/main" id="{B602C69A-6677-42EA-98FA-97C4E50D5ED2}"/>
              </a:ext>
            </a:extLst>
          </p:cNvPr>
          <p:cNvSpPr/>
          <p:nvPr/>
        </p:nvSpPr>
        <p:spPr>
          <a:xfrm rot="5400000">
            <a:off x="4700529" y="6661794"/>
            <a:ext cx="316686" cy="1692000"/>
          </a:xfrm>
          <a:prstGeom prst="righ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ight Bracket 2">
            <a:extLst>
              <a:ext uri="{FF2B5EF4-FFF2-40B4-BE49-F238E27FC236}">
                <a16:creationId xmlns:a16="http://schemas.microsoft.com/office/drawing/2014/main" id="{449CBC73-F2B6-6BA4-94E0-B68A5FC38C87}"/>
              </a:ext>
            </a:extLst>
          </p:cNvPr>
          <p:cNvSpPr/>
          <p:nvPr/>
        </p:nvSpPr>
        <p:spPr>
          <a:xfrm rot="5400000">
            <a:off x="11731132" y="3987920"/>
            <a:ext cx="316686" cy="7056000"/>
          </a:xfrm>
          <a:prstGeom prst="righ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4102CF-2B6D-70D7-2873-9E81F6E384E9}"/>
              </a:ext>
            </a:extLst>
          </p:cNvPr>
          <p:cNvSpPr txBox="1"/>
          <p:nvPr/>
        </p:nvSpPr>
        <p:spPr>
          <a:xfrm>
            <a:off x="4605618" y="7736394"/>
            <a:ext cx="4639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?</a:t>
            </a:r>
            <a:endParaRPr lang="en-GB" sz="4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7365B44-5E42-988C-E5AA-E529F6BBBC83}"/>
              </a:ext>
            </a:extLst>
          </p:cNvPr>
          <p:cNvSpPr txBox="1"/>
          <p:nvPr/>
        </p:nvSpPr>
        <p:spPr>
          <a:xfrm>
            <a:off x="11706278" y="7738478"/>
            <a:ext cx="4639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?</a:t>
            </a:r>
            <a:endParaRPr lang="en-GB" sz="4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37A7B04-8A1E-A7A2-119F-C27242365137}"/>
              </a:ext>
            </a:extLst>
          </p:cNvPr>
          <p:cNvSpPr txBox="1"/>
          <p:nvPr/>
        </p:nvSpPr>
        <p:spPr>
          <a:xfrm>
            <a:off x="4939089" y="4679950"/>
            <a:ext cx="431174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Which Picture?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1771FC-56F8-42F6-ADD6-AB8AE8AB916D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660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29CEE10-D373-BE71-2019-D65C9753384C}"/>
              </a:ext>
            </a:extLst>
          </p:cNvPr>
          <p:cNvSpPr/>
          <p:nvPr/>
        </p:nvSpPr>
        <p:spPr>
          <a:xfrm>
            <a:off x="0" y="266092"/>
            <a:ext cx="16632000" cy="129600"/>
          </a:xfrm>
          <a:prstGeom prst="rect">
            <a:avLst/>
          </a:prstGeom>
          <a:solidFill>
            <a:srgbClr val="54A4DC"/>
          </a:solidFill>
          <a:ln>
            <a:solidFill>
              <a:srgbClr val="54A4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173435-6FD0-7C87-B8F8-D435278F5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4" t="6063" r="6854" b="6063"/>
          <a:stretch/>
        </p:blipFill>
        <p:spPr>
          <a:xfrm>
            <a:off x="15973596" y="49431"/>
            <a:ext cx="533848" cy="54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5B63A79-7332-C624-51ED-905E420EF3F9}"/>
              </a:ext>
            </a:extLst>
          </p:cNvPr>
          <p:cNvSpPr/>
          <p:nvPr/>
        </p:nvSpPr>
        <p:spPr>
          <a:xfrm>
            <a:off x="686028" y="5949848"/>
            <a:ext cx="5526191" cy="2880000"/>
          </a:xfrm>
          <a:prstGeom prst="rect">
            <a:avLst/>
          </a:prstGeom>
          <a:noFill/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8E03F0-27F1-B665-3D15-E9169B5CD473}"/>
              </a:ext>
            </a:extLst>
          </p:cNvPr>
          <p:cNvSpPr txBox="1"/>
          <p:nvPr/>
        </p:nvSpPr>
        <p:spPr>
          <a:xfrm>
            <a:off x="420093" y="1255482"/>
            <a:ext cx="15392139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5 green apples.</a:t>
            </a:r>
          </a:p>
          <a:p>
            <a:pPr>
              <a:spcAft>
                <a:spcPts val="2400"/>
              </a:spcAft>
            </a:pPr>
            <a:r>
              <a:rPr lang="en-GB" sz="5000" dirty="0">
                <a:latin typeface="Century Gothic" panose="020B0502020202020204" pitchFamily="34" charset="0"/>
              </a:rPr>
              <a:t>There are 3 red apples.</a:t>
            </a:r>
          </a:p>
          <a:p>
            <a:pPr>
              <a:spcAft>
                <a:spcPts val="3000"/>
              </a:spcAft>
            </a:pPr>
            <a:r>
              <a:rPr lang="en-GB" sz="5000" b="1" dirty="0">
                <a:latin typeface="Century Gothic" panose="020B0502020202020204" pitchFamily="34" charset="0"/>
              </a:rPr>
              <a:t>How many more green apples than red apples?</a:t>
            </a:r>
            <a:endParaRPr lang="en-GB" sz="5000" i="1" dirty="0">
              <a:latin typeface="Century Gothic" panose="020B0502020202020204" pitchFamily="34" charset="0"/>
            </a:endParaRPr>
          </a:p>
        </p:txBody>
      </p:sp>
      <p:pic>
        <p:nvPicPr>
          <p:cNvPr id="21" name="Graphic 20" descr="Apple with solid fill">
            <a:extLst>
              <a:ext uri="{FF2B5EF4-FFF2-40B4-BE49-F238E27FC236}">
                <a16:creationId xmlns:a16="http://schemas.microsoft.com/office/drawing/2014/main" id="{FBBC5257-04FF-465B-7D86-1B700B567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4155" y="6490661"/>
            <a:ext cx="900000" cy="900000"/>
          </a:xfrm>
          <a:prstGeom prst="rect">
            <a:avLst/>
          </a:prstGeom>
        </p:spPr>
      </p:pic>
      <p:pic>
        <p:nvPicPr>
          <p:cNvPr id="22" name="Graphic 21" descr="Apple with solid fill">
            <a:extLst>
              <a:ext uri="{FF2B5EF4-FFF2-40B4-BE49-F238E27FC236}">
                <a16:creationId xmlns:a16="http://schemas.microsoft.com/office/drawing/2014/main" id="{E95D2F2B-6971-D594-FAA0-06C2661DD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52372" y="6489849"/>
            <a:ext cx="900000" cy="900000"/>
          </a:xfrm>
          <a:prstGeom prst="rect">
            <a:avLst/>
          </a:prstGeom>
        </p:spPr>
      </p:pic>
      <p:pic>
        <p:nvPicPr>
          <p:cNvPr id="23" name="Graphic 22" descr="Apple with solid fill">
            <a:extLst>
              <a:ext uri="{FF2B5EF4-FFF2-40B4-BE49-F238E27FC236}">
                <a16:creationId xmlns:a16="http://schemas.microsoft.com/office/drawing/2014/main" id="{547B48FE-B6C8-7A71-08E1-2B63DEE05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23361" y="6489848"/>
            <a:ext cx="900000" cy="900000"/>
          </a:xfrm>
          <a:prstGeom prst="rect">
            <a:avLst/>
          </a:prstGeom>
        </p:spPr>
      </p:pic>
      <p:pic>
        <p:nvPicPr>
          <p:cNvPr id="24" name="Graphic 23" descr="Apple with solid fill">
            <a:extLst>
              <a:ext uri="{FF2B5EF4-FFF2-40B4-BE49-F238E27FC236}">
                <a16:creationId xmlns:a16="http://schemas.microsoft.com/office/drawing/2014/main" id="{D0735CFE-365E-97ED-8830-41E372A19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8472" y="6490661"/>
            <a:ext cx="900000" cy="900000"/>
          </a:xfrm>
          <a:prstGeom prst="rect">
            <a:avLst/>
          </a:prstGeom>
        </p:spPr>
      </p:pic>
      <p:pic>
        <p:nvPicPr>
          <p:cNvPr id="25" name="Graphic 24" descr="Apple with solid fill">
            <a:extLst>
              <a:ext uri="{FF2B5EF4-FFF2-40B4-BE49-F238E27FC236}">
                <a16:creationId xmlns:a16="http://schemas.microsoft.com/office/drawing/2014/main" id="{9413215E-248C-21C2-DB2F-241C0701A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66348" y="6489849"/>
            <a:ext cx="900000" cy="900000"/>
          </a:xfrm>
          <a:prstGeom prst="rect">
            <a:avLst/>
          </a:prstGeom>
        </p:spPr>
      </p:pic>
      <p:pic>
        <p:nvPicPr>
          <p:cNvPr id="26" name="Graphic 25" descr="Apple with solid fill">
            <a:extLst>
              <a:ext uri="{FF2B5EF4-FFF2-40B4-BE49-F238E27FC236}">
                <a16:creationId xmlns:a16="http://schemas.microsoft.com/office/drawing/2014/main" id="{A9EF4502-D31D-E510-5568-CBB091B430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4961" y="7434181"/>
            <a:ext cx="900000" cy="900000"/>
          </a:xfrm>
          <a:prstGeom prst="rect">
            <a:avLst/>
          </a:prstGeom>
        </p:spPr>
      </p:pic>
      <p:pic>
        <p:nvPicPr>
          <p:cNvPr id="27" name="Graphic 26" descr="Apple with solid fill">
            <a:extLst>
              <a:ext uri="{FF2B5EF4-FFF2-40B4-BE49-F238E27FC236}">
                <a16:creationId xmlns:a16="http://schemas.microsoft.com/office/drawing/2014/main" id="{4C5D763E-C193-EC69-3837-28571C094B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23178" y="7434994"/>
            <a:ext cx="900000" cy="900000"/>
          </a:xfrm>
          <a:prstGeom prst="rect">
            <a:avLst/>
          </a:prstGeom>
        </p:spPr>
      </p:pic>
      <p:pic>
        <p:nvPicPr>
          <p:cNvPr id="28" name="Graphic 27" descr="Apple with solid fill">
            <a:extLst>
              <a:ext uri="{FF2B5EF4-FFF2-40B4-BE49-F238E27FC236}">
                <a16:creationId xmlns:a16="http://schemas.microsoft.com/office/drawing/2014/main" id="{DAD5ABB6-B11F-33A1-B0AD-7139948E70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901395" y="7434182"/>
            <a:ext cx="900000" cy="900000"/>
          </a:xfrm>
          <a:prstGeom prst="rect">
            <a:avLst/>
          </a:prstGeom>
        </p:spPr>
      </p:pic>
      <p:sp>
        <p:nvSpPr>
          <p:cNvPr id="2" name="Right Bracket 1">
            <a:extLst>
              <a:ext uri="{FF2B5EF4-FFF2-40B4-BE49-F238E27FC236}">
                <a16:creationId xmlns:a16="http://schemas.microsoft.com/office/drawing/2014/main" id="{B602C69A-6677-42EA-98FA-97C4E50D5ED2}"/>
              </a:ext>
            </a:extLst>
          </p:cNvPr>
          <p:cNvSpPr/>
          <p:nvPr/>
        </p:nvSpPr>
        <p:spPr>
          <a:xfrm rot="5400000">
            <a:off x="4700529" y="6661794"/>
            <a:ext cx="316686" cy="1692000"/>
          </a:xfrm>
          <a:prstGeom prst="rightBracket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4102CF-2B6D-70D7-2873-9E81F6E384E9}"/>
              </a:ext>
            </a:extLst>
          </p:cNvPr>
          <p:cNvSpPr txBox="1"/>
          <p:nvPr/>
        </p:nvSpPr>
        <p:spPr>
          <a:xfrm>
            <a:off x="4605618" y="7736394"/>
            <a:ext cx="46392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atin typeface="Century Gothic" panose="020B0502020202020204" pitchFamily="34" charset="0"/>
              </a:rPr>
              <a:t>2</a:t>
            </a:r>
            <a:endParaRPr lang="en-GB" sz="40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D5A8DD0-F768-3CBF-C8CF-A1091B26D6F9}"/>
              </a:ext>
            </a:extLst>
          </p:cNvPr>
          <p:cNvSpPr txBox="1"/>
          <p:nvPr/>
        </p:nvSpPr>
        <p:spPr>
          <a:xfrm>
            <a:off x="8449552" y="6896697"/>
            <a:ext cx="472664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i="1" dirty="0">
                <a:latin typeface="Century Gothic" panose="020B0502020202020204" pitchFamily="34" charset="0"/>
              </a:rPr>
              <a:t>Answer: 2 more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124AB14-CE4F-7304-7D5B-128E5835E714}"/>
              </a:ext>
            </a:extLst>
          </p:cNvPr>
          <p:cNvSpPr/>
          <p:nvPr/>
        </p:nvSpPr>
        <p:spPr>
          <a:xfrm>
            <a:off x="156388" y="563977"/>
            <a:ext cx="3874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54A4DC"/>
                </a:solidFill>
                <a:latin typeface="Century Gothic" panose="020B0502020202020204" pitchFamily="34" charset="0"/>
              </a:rPr>
              <a:t>Task 2: Missing Words</a:t>
            </a:r>
            <a:endParaRPr lang="en-GB" sz="2800" dirty="0">
              <a:solidFill>
                <a:srgbClr val="54A4D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714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35537</TotalTime>
  <Words>1510</Words>
  <Application>Microsoft Office PowerPoint</Application>
  <PresentationFormat>Custom</PresentationFormat>
  <Paragraphs>280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Metcalfe</dc:creator>
  <cp:lastModifiedBy>Sarah Hazlewood</cp:lastModifiedBy>
  <cp:revision>1637</cp:revision>
  <dcterms:created xsi:type="dcterms:W3CDTF">2017-06-14T20:19:49Z</dcterms:created>
  <dcterms:modified xsi:type="dcterms:W3CDTF">2023-12-27T10:02:38Z</dcterms:modified>
</cp:coreProperties>
</file>