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A835461-1819-4EAB-A7C8-EA2EF097A864}"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470D5F-4879-42CE-934E-401536F1C6F1}" type="slidenum">
              <a:rPr lang="en-GB" smtClean="0"/>
              <a:t>‹#›</a:t>
            </a:fld>
            <a:endParaRPr lang="en-GB"/>
          </a:p>
        </p:txBody>
      </p:sp>
    </p:spTree>
    <p:extLst>
      <p:ext uri="{BB962C8B-B14F-4D97-AF65-F5344CB8AC3E}">
        <p14:creationId xmlns:p14="http://schemas.microsoft.com/office/powerpoint/2010/main" val="3332565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835461-1819-4EAB-A7C8-EA2EF097A864}"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470D5F-4879-42CE-934E-401536F1C6F1}" type="slidenum">
              <a:rPr lang="en-GB" smtClean="0"/>
              <a:t>‹#›</a:t>
            </a:fld>
            <a:endParaRPr lang="en-GB"/>
          </a:p>
        </p:txBody>
      </p:sp>
    </p:spTree>
    <p:extLst>
      <p:ext uri="{BB962C8B-B14F-4D97-AF65-F5344CB8AC3E}">
        <p14:creationId xmlns:p14="http://schemas.microsoft.com/office/powerpoint/2010/main" val="3976460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A835461-1819-4EAB-A7C8-EA2EF097A864}"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470D5F-4879-42CE-934E-401536F1C6F1}" type="slidenum">
              <a:rPr lang="en-GB" smtClean="0"/>
              <a:t>‹#›</a:t>
            </a:fld>
            <a:endParaRPr lang="en-GB"/>
          </a:p>
        </p:txBody>
      </p:sp>
    </p:spTree>
    <p:extLst>
      <p:ext uri="{BB962C8B-B14F-4D97-AF65-F5344CB8AC3E}">
        <p14:creationId xmlns:p14="http://schemas.microsoft.com/office/powerpoint/2010/main" val="4123573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A835461-1819-4EAB-A7C8-EA2EF097A864}" type="datetimeFigureOut">
              <a:rPr lang="en-GB" smtClean="0"/>
              <a:t>25/01/2021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470D5F-4879-42CE-934E-401536F1C6F1}" type="slidenum">
              <a:rPr lang="en-GB" smtClean="0"/>
              <a:t>‹#›</a:t>
            </a:fld>
            <a:endParaRPr lang="en-GB"/>
          </a:p>
        </p:txBody>
      </p:sp>
    </p:spTree>
    <p:extLst>
      <p:ext uri="{BB962C8B-B14F-4D97-AF65-F5344CB8AC3E}">
        <p14:creationId xmlns:p14="http://schemas.microsoft.com/office/powerpoint/2010/main" val="1105970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A835461-1819-4EAB-A7C8-EA2EF097A864}" type="datetimeFigureOut">
              <a:rPr lang="en-GB" smtClean="0"/>
              <a:t>25/01/2021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7470D5F-4879-42CE-934E-401536F1C6F1}" type="slidenum">
              <a:rPr lang="en-GB" smtClean="0"/>
              <a:t>‹#›</a:t>
            </a:fld>
            <a:endParaRPr lang="en-GB"/>
          </a:p>
        </p:txBody>
      </p:sp>
    </p:spTree>
    <p:extLst>
      <p:ext uri="{BB962C8B-B14F-4D97-AF65-F5344CB8AC3E}">
        <p14:creationId xmlns:p14="http://schemas.microsoft.com/office/powerpoint/2010/main" val="4031542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A835461-1819-4EAB-A7C8-EA2EF097A864}" type="datetimeFigureOut">
              <a:rPr lang="en-GB" smtClean="0"/>
              <a:t>25/01/2021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7470D5F-4879-42CE-934E-401536F1C6F1}" type="slidenum">
              <a:rPr lang="en-GB" smtClean="0"/>
              <a:t>‹#›</a:t>
            </a:fld>
            <a:endParaRPr lang="en-GB"/>
          </a:p>
        </p:txBody>
      </p:sp>
    </p:spTree>
    <p:extLst>
      <p:ext uri="{BB962C8B-B14F-4D97-AF65-F5344CB8AC3E}">
        <p14:creationId xmlns:p14="http://schemas.microsoft.com/office/powerpoint/2010/main" val="969026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835461-1819-4EAB-A7C8-EA2EF097A864}" type="datetimeFigureOut">
              <a:rPr lang="en-GB" smtClean="0"/>
              <a:t>25/01/2021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7470D5F-4879-42CE-934E-401536F1C6F1}" type="slidenum">
              <a:rPr lang="en-GB" smtClean="0"/>
              <a:t>‹#›</a:t>
            </a:fld>
            <a:endParaRPr lang="en-GB"/>
          </a:p>
        </p:txBody>
      </p:sp>
    </p:spTree>
    <p:extLst>
      <p:ext uri="{BB962C8B-B14F-4D97-AF65-F5344CB8AC3E}">
        <p14:creationId xmlns:p14="http://schemas.microsoft.com/office/powerpoint/2010/main" val="2195899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A835461-1819-4EAB-A7C8-EA2EF097A864}" type="datetimeFigureOut">
              <a:rPr lang="en-GB" smtClean="0"/>
              <a:t>25/01/2021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470D5F-4879-42CE-934E-401536F1C6F1}" type="slidenum">
              <a:rPr lang="en-GB" smtClean="0"/>
              <a:t>‹#›</a:t>
            </a:fld>
            <a:endParaRPr lang="en-GB"/>
          </a:p>
        </p:txBody>
      </p:sp>
    </p:spTree>
    <p:extLst>
      <p:ext uri="{BB962C8B-B14F-4D97-AF65-F5344CB8AC3E}">
        <p14:creationId xmlns:p14="http://schemas.microsoft.com/office/powerpoint/2010/main" val="484338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A835461-1819-4EAB-A7C8-EA2EF097A864}" type="datetimeFigureOut">
              <a:rPr lang="en-GB" smtClean="0"/>
              <a:t>25/01/2021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470D5F-4879-42CE-934E-401536F1C6F1}" type="slidenum">
              <a:rPr lang="en-GB" smtClean="0"/>
              <a:t>‹#›</a:t>
            </a:fld>
            <a:endParaRPr lang="en-GB"/>
          </a:p>
        </p:txBody>
      </p:sp>
    </p:spTree>
    <p:extLst>
      <p:ext uri="{BB962C8B-B14F-4D97-AF65-F5344CB8AC3E}">
        <p14:creationId xmlns:p14="http://schemas.microsoft.com/office/powerpoint/2010/main" val="261552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835461-1819-4EAB-A7C8-EA2EF097A864}"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470D5F-4879-42CE-934E-401536F1C6F1}" type="slidenum">
              <a:rPr lang="en-GB" smtClean="0"/>
              <a:t>‹#›</a:t>
            </a:fld>
            <a:endParaRPr lang="en-GB"/>
          </a:p>
        </p:txBody>
      </p:sp>
    </p:spTree>
    <p:extLst>
      <p:ext uri="{BB962C8B-B14F-4D97-AF65-F5344CB8AC3E}">
        <p14:creationId xmlns:p14="http://schemas.microsoft.com/office/powerpoint/2010/main" val="398620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835461-1819-4EAB-A7C8-EA2EF097A864}" type="datetimeFigureOut">
              <a:rPr lang="en-GB" smtClean="0"/>
              <a:t>25/01/2021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470D5F-4879-42CE-934E-401536F1C6F1}" type="slidenum">
              <a:rPr lang="en-GB" smtClean="0"/>
              <a:t>‹#›</a:t>
            </a:fld>
            <a:endParaRPr lang="en-GB"/>
          </a:p>
        </p:txBody>
      </p:sp>
    </p:spTree>
    <p:extLst>
      <p:ext uri="{BB962C8B-B14F-4D97-AF65-F5344CB8AC3E}">
        <p14:creationId xmlns:p14="http://schemas.microsoft.com/office/powerpoint/2010/main" val="39471036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835461-1819-4EAB-A7C8-EA2EF097A864}" type="datetimeFigureOut">
              <a:rPr lang="en-GB" smtClean="0"/>
              <a:t>25/01/2021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470D5F-4879-42CE-934E-401536F1C6F1}" type="slidenum">
              <a:rPr lang="en-GB" smtClean="0"/>
              <a:t>‹#›</a:t>
            </a:fld>
            <a:endParaRPr lang="en-GB"/>
          </a:p>
        </p:txBody>
      </p:sp>
    </p:spTree>
    <p:extLst>
      <p:ext uri="{BB962C8B-B14F-4D97-AF65-F5344CB8AC3E}">
        <p14:creationId xmlns:p14="http://schemas.microsoft.com/office/powerpoint/2010/main" val="2539994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06582" y="55292"/>
            <a:ext cx="9058003" cy="6802708"/>
          </a:xfrm>
          <a:prstGeom prst="rect">
            <a:avLst/>
          </a:prstGeom>
        </p:spPr>
      </p:pic>
    </p:spTree>
    <p:extLst>
      <p:ext uri="{BB962C8B-B14F-4D97-AF65-F5344CB8AC3E}">
        <p14:creationId xmlns:p14="http://schemas.microsoft.com/office/powerpoint/2010/main" val="40455342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2072640" y="297380"/>
            <a:ext cx="7772400" cy="1144929"/>
          </a:xfrm>
          <a:prstGeom prst="rect">
            <a:avLst/>
          </a:prstGeom>
          <a:noFill/>
          <a:ln>
            <a:solidFill>
              <a:schemeClr val="tx1"/>
            </a:solidFill>
          </a:ln>
        </p:spPr>
        <p:txBody>
          <a:bodyPr wrap="square" bIns="91440" rtlCol="0" anchor="b" anchorCtr="0">
            <a:spAutoFit/>
          </a:bodyPr>
          <a:lstStyle>
            <a:lvl1pPr algn="l" defTabSz="914400" rtl="0" eaLnBrk="1" latinLnBrk="0" hangingPunct="1">
              <a:lnSpc>
                <a:spcPct val="90000"/>
              </a:lnSpc>
              <a:spcBef>
                <a:spcPct val="0"/>
              </a:spcBef>
              <a:buNone/>
              <a:defRPr kumimoji="0" sz="4000" kern="1200">
                <a:solidFill>
                  <a:schemeClr val="tx2"/>
                </a:solidFill>
                <a:latin typeface="+mj-lt"/>
                <a:ea typeface="+mj-ea"/>
                <a:cs typeface="+mj-cs"/>
              </a:defRPr>
            </a:lvl1pPr>
          </a:lstStyle>
          <a:p>
            <a:r>
              <a:rPr lang="en-GB" sz="2400" b="1" u="sng" dirty="0" smtClean="0">
                <a:latin typeface="Ink Free" panose="03080402000500000000" pitchFamily="66" charset="0"/>
              </a:rPr>
              <a:t>Read:</a:t>
            </a:r>
            <a:br>
              <a:rPr lang="en-GB" sz="2400" b="1" u="sng" dirty="0" smtClean="0">
                <a:latin typeface="Ink Free" panose="03080402000500000000" pitchFamily="66" charset="0"/>
              </a:rPr>
            </a:br>
            <a:r>
              <a:rPr lang="en-GB" sz="2400" b="1" u="sng" dirty="0" smtClean="0">
                <a:latin typeface="Ink Free" panose="03080402000500000000" pitchFamily="66" charset="0"/>
              </a:rPr>
              <a:t>Why I changed my mind </a:t>
            </a:r>
          </a:p>
          <a:p>
            <a:r>
              <a:rPr lang="en-GB" sz="2400" b="1" u="sng" dirty="0" smtClean="0">
                <a:latin typeface="Ink Free" panose="03080402000500000000" pitchFamily="66" charset="0"/>
              </a:rPr>
              <a:t>Four Things </a:t>
            </a:r>
          </a:p>
        </p:txBody>
      </p:sp>
      <p:sp>
        <p:nvSpPr>
          <p:cNvPr id="3" name="Rectangle 2"/>
          <p:cNvSpPr/>
          <p:nvPr/>
        </p:nvSpPr>
        <p:spPr>
          <a:xfrm>
            <a:off x="965325" y="1572288"/>
            <a:ext cx="9987029" cy="646331"/>
          </a:xfrm>
          <a:prstGeom prst="rect">
            <a:avLst/>
          </a:prstGeom>
        </p:spPr>
        <p:txBody>
          <a:bodyPr wrap="none">
            <a:spAutoFit/>
          </a:bodyPr>
          <a:lstStyle/>
          <a:p>
            <a:r>
              <a:rPr lang="en-GB" sz="3600" b="1" u="sng" dirty="0" smtClean="0">
                <a:latin typeface="Ink Free" panose="03080402000500000000" pitchFamily="66" charset="0"/>
              </a:rPr>
              <a:t>LG: To infer a character’s thoughts and feelings. </a:t>
            </a:r>
            <a:endParaRPr lang="en-GB" sz="3600" dirty="0"/>
          </a:p>
        </p:txBody>
      </p:sp>
      <p:sp>
        <p:nvSpPr>
          <p:cNvPr id="4" name="Rectangle 3"/>
          <p:cNvSpPr/>
          <p:nvPr/>
        </p:nvSpPr>
        <p:spPr>
          <a:xfrm>
            <a:off x="617920" y="2348598"/>
            <a:ext cx="10681838" cy="3108543"/>
          </a:xfrm>
          <a:prstGeom prst="rect">
            <a:avLst/>
          </a:prstGeom>
        </p:spPr>
        <p:txBody>
          <a:bodyPr wrap="square">
            <a:spAutoFit/>
          </a:bodyPr>
          <a:lstStyle/>
          <a:p>
            <a:r>
              <a:rPr lang="en-GB" sz="2800" dirty="0">
                <a:latin typeface="Ink Free" panose="03080402000500000000" pitchFamily="66" charset="0"/>
              </a:rPr>
              <a:t> </a:t>
            </a:r>
            <a:r>
              <a:rPr lang="en-GB" sz="2800" dirty="0" smtClean="0">
                <a:latin typeface="Ink Free" panose="03080402000500000000" pitchFamily="66" charset="0"/>
              </a:rPr>
              <a:t>Your task today is to write a diary entry as though you are Jack Will. You have known August for a few weeks now and your opinion of him has changed. Think about </a:t>
            </a:r>
          </a:p>
          <a:p>
            <a:endParaRPr lang="en-GB" sz="2800" dirty="0">
              <a:latin typeface="Ink Free" panose="03080402000500000000" pitchFamily="66" charset="0"/>
            </a:endParaRPr>
          </a:p>
          <a:p>
            <a:pPr marL="457200" indent="-457200">
              <a:buFont typeface="Arial" panose="020B0604020202020204" pitchFamily="34" charset="0"/>
              <a:buChar char="•"/>
            </a:pPr>
            <a:r>
              <a:rPr lang="en-GB" sz="2800" dirty="0" smtClean="0">
                <a:latin typeface="Ink Free" panose="03080402000500000000" pitchFamily="66" charset="0"/>
              </a:rPr>
              <a:t>Why did you decide to show August around the school?</a:t>
            </a:r>
          </a:p>
          <a:p>
            <a:pPr marL="457200" indent="-457200">
              <a:buFont typeface="Arial" panose="020B0604020202020204" pitchFamily="34" charset="0"/>
              <a:buChar char="•"/>
            </a:pPr>
            <a:r>
              <a:rPr lang="en-GB" sz="2800" dirty="0" smtClean="0">
                <a:latin typeface="Ink Free" panose="03080402000500000000" pitchFamily="66" charset="0"/>
              </a:rPr>
              <a:t>How has your opinion of August changed?</a:t>
            </a:r>
          </a:p>
          <a:p>
            <a:pPr marL="457200" indent="-457200">
              <a:buFont typeface="Arial" panose="020B0604020202020204" pitchFamily="34" charset="0"/>
              <a:buChar char="•"/>
            </a:pPr>
            <a:r>
              <a:rPr lang="en-GB" sz="2800" dirty="0" smtClean="0">
                <a:latin typeface="Ink Free" panose="03080402000500000000" pitchFamily="66" charset="0"/>
              </a:rPr>
              <a:t>How do you feel now about the way you initially felt? </a:t>
            </a:r>
            <a:endParaRPr lang="en-GB" sz="2800" dirty="0"/>
          </a:p>
        </p:txBody>
      </p:sp>
    </p:spTree>
    <p:extLst>
      <p:ext uri="{BB962C8B-B14F-4D97-AF65-F5344CB8AC3E}">
        <p14:creationId xmlns:p14="http://schemas.microsoft.com/office/powerpoint/2010/main" val="3803859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5482" y="344705"/>
            <a:ext cx="11268636" cy="6801862"/>
          </a:xfrm>
          <a:prstGeom prst="rect">
            <a:avLst/>
          </a:prstGeom>
        </p:spPr>
        <p:txBody>
          <a:bodyPr wrap="square">
            <a:spAutoFit/>
          </a:bodyPr>
          <a:lstStyle/>
          <a:p>
            <a:r>
              <a:rPr lang="en-GB" sz="2000" dirty="0" smtClean="0">
                <a:latin typeface="Ink Free" panose="03080402000500000000" pitchFamily="66" charset="0"/>
              </a:rPr>
              <a:t>Dear diary, </a:t>
            </a:r>
          </a:p>
          <a:p>
            <a:endParaRPr lang="en-GB" sz="2000" dirty="0">
              <a:latin typeface="Ink Free" panose="03080402000500000000" pitchFamily="66" charset="0"/>
            </a:endParaRPr>
          </a:p>
          <a:p>
            <a:r>
              <a:rPr lang="en-GB" sz="2000" dirty="0" smtClean="0">
                <a:latin typeface="Ink Free" panose="03080402000500000000" pitchFamily="66" charset="0"/>
              </a:rPr>
              <a:t>I ended up going and showing August around school that day before school started in September. We’d been sat in the kitchen and me and Jamie were telling Mom about August and how we had seen him that day. Jamie was telling Mom about how August’s face gave him nightmares and then he started running around shouting ‘</a:t>
            </a:r>
            <a:r>
              <a:rPr lang="en-GB" sz="2000" dirty="0" err="1" smtClean="0">
                <a:latin typeface="Ink Free" panose="03080402000500000000" pitchFamily="66" charset="0"/>
              </a:rPr>
              <a:t>ahhh</a:t>
            </a:r>
            <a:r>
              <a:rPr lang="en-GB" sz="2000" dirty="0" smtClean="0">
                <a:latin typeface="Ink Free" panose="03080402000500000000" pitchFamily="66" charset="0"/>
              </a:rPr>
              <a:t>’ and saying how much August’s face freaked him out. It made me feel really bad. I mean, you expect kids like Julian to be pretty awful to kids like August but if nice kids like Jamie do it then you have to worry about what kind of change August is going to have at middle school. </a:t>
            </a:r>
          </a:p>
          <a:p>
            <a:endParaRPr lang="en-GB" sz="2000" dirty="0">
              <a:latin typeface="Ink Free" panose="03080402000500000000" pitchFamily="66" charset="0"/>
            </a:endParaRPr>
          </a:p>
          <a:p>
            <a:r>
              <a:rPr lang="en-GB" sz="2000" dirty="0" smtClean="0">
                <a:latin typeface="Ink Free" panose="03080402000500000000" pitchFamily="66" charset="0"/>
              </a:rPr>
              <a:t>I’m pleased I went because it turns out that </a:t>
            </a:r>
            <a:r>
              <a:rPr lang="en-GB" sz="2000" dirty="0" err="1" smtClean="0">
                <a:latin typeface="Ink Free" panose="03080402000500000000" pitchFamily="66" charset="0"/>
              </a:rPr>
              <a:t>Auggie</a:t>
            </a:r>
            <a:r>
              <a:rPr lang="en-GB" sz="2000" dirty="0" smtClean="0">
                <a:latin typeface="Ink Free" panose="03080402000500000000" pitchFamily="66" charset="0"/>
              </a:rPr>
              <a:t> is a really cool dude. Yeah he looks a bit weird but that doesn’t really matter. He’s really funny and he’s a good friend too. He let me copy him homework once and then when we got in trouble for it, he didn’t drop me in it, he pretended that we had worked together on it and that’s why we had both got the same answers right (and the same answers wrong!). </a:t>
            </a:r>
          </a:p>
          <a:p>
            <a:endParaRPr lang="en-GB" sz="2000" dirty="0">
              <a:latin typeface="Ink Free" panose="03080402000500000000" pitchFamily="66" charset="0"/>
            </a:endParaRPr>
          </a:p>
          <a:p>
            <a:r>
              <a:rPr lang="en-GB" sz="2000" dirty="0" smtClean="0">
                <a:latin typeface="Ink Free" panose="03080402000500000000" pitchFamily="66" charset="0"/>
              </a:rPr>
              <a:t>I’ve totally go used to his face now. I hardly notice it any more. August is a really cool guy. He’s my friend. </a:t>
            </a:r>
          </a:p>
          <a:p>
            <a:endParaRPr lang="en-GB" sz="2000" dirty="0">
              <a:latin typeface="Ink Free" panose="03080402000500000000" pitchFamily="66" charset="0"/>
            </a:endParaRPr>
          </a:p>
          <a:p>
            <a:r>
              <a:rPr lang="en-GB" sz="2000" dirty="0" smtClean="0">
                <a:latin typeface="Ink Free" panose="03080402000500000000" pitchFamily="66" charset="0"/>
              </a:rPr>
              <a:t>Jack </a:t>
            </a:r>
          </a:p>
          <a:p>
            <a:endParaRPr lang="en-GB" dirty="0">
              <a:latin typeface="Ink Free" panose="03080402000500000000" pitchFamily="66" charset="0"/>
            </a:endParaRPr>
          </a:p>
          <a:p>
            <a:endParaRPr lang="en-GB" dirty="0" smtClean="0">
              <a:latin typeface="Ink Free" panose="03080402000500000000" pitchFamily="66" charset="0"/>
            </a:endParaRPr>
          </a:p>
        </p:txBody>
      </p:sp>
    </p:spTree>
    <p:extLst>
      <p:ext uri="{BB962C8B-B14F-4D97-AF65-F5344CB8AC3E}">
        <p14:creationId xmlns:p14="http://schemas.microsoft.com/office/powerpoint/2010/main" val="723624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p:cNvSpPr>
          <p:nvPr/>
        </p:nvSpPr>
        <p:spPr>
          <a:xfrm>
            <a:off x="2072640" y="297380"/>
            <a:ext cx="7772400" cy="1144929"/>
          </a:xfrm>
          <a:prstGeom prst="rect">
            <a:avLst/>
          </a:prstGeom>
          <a:noFill/>
          <a:ln>
            <a:solidFill>
              <a:schemeClr val="tx1"/>
            </a:solidFill>
          </a:ln>
        </p:spPr>
        <p:txBody>
          <a:bodyPr wrap="square" bIns="91440" rtlCol="0" anchor="b" anchorCtr="0">
            <a:spAutoFit/>
          </a:bodyPr>
          <a:lstStyle>
            <a:lvl1pPr algn="l" defTabSz="914400" rtl="0" eaLnBrk="1" latinLnBrk="0" hangingPunct="1">
              <a:lnSpc>
                <a:spcPct val="90000"/>
              </a:lnSpc>
              <a:spcBef>
                <a:spcPct val="0"/>
              </a:spcBef>
              <a:buNone/>
              <a:defRPr kumimoji="0" sz="4000" kern="1200">
                <a:solidFill>
                  <a:schemeClr val="tx2"/>
                </a:solidFill>
                <a:latin typeface="+mj-lt"/>
                <a:ea typeface="+mj-ea"/>
                <a:cs typeface="+mj-cs"/>
              </a:defRPr>
            </a:lvl1pPr>
          </a:lstStyle>
          <a:p>
            <a:r>
              <a:rPr lang="en-GB" sz="2400" b="1" u="sng" dirty="0" smtClean="0">
                <a:latin typeface="Ink Free" panose="03080402000500000000" pitchFamily="66" charset="0"/>
              </a:rPr>
              <a:t>Read:</a:t>
            </a:r>
            <a:br>
              <a:rPr lang="en-GB" sz="2400" b="1" u="sng" dirty="0" smtClean="0">
                <a:latin typeface="Ink Free" panose="03080402000500000000" pitchFamily="66" charset="0"/>
              </a:rPr>
            </a:br>
            <a:r>
              <a:rPr lang="en-GB" sz="2400" b="1" u="sng" dirty="0" smtClean="0">
                <a:latin typeface="Ink Free" panose="03080402000500000000" pitchFamily="66" charset="0"/>
              </a:rPr>
              <a:t>Why I changed my mind </a:t>
            </a:r>
          </a:p>
          <a:p>
            <a:r>
              <a:rPr lang="en-GB" sz="2400" b="1" u="sng" dirty="0" smtClean="0">
                <a:latin typeface="Ink Free" panose="03080402000500000000" pitchFamily="66" charset="0"/>
              </a:rPr>
              <a:t>Four Things </a:t>
            </a:r>
          </a:p>
        </p:txBody>
      </p:sp>
      <p:sp>
        <p:nvSpPr>
          <p:cNvPr id="3" name="Rectangle 2"/>
          <p:cNvSpPr/>
          <p:nvPr/>
        </p:nvSpPr>
        <p:spPr>
          <a:xfrm>
            <a:off x="965325" y="1572288"/>
            <a:ext cx="9987029" cy="646331"/>
          </a:xfrm>
          <a:prstGeom prst="rect">
            <a:avLst/>
          </a:prstGeom>
        </p:spPr>
        <p:txBody>
          <a:bodyPr wrap="none">
            <a:spAutoFit/>
          </a:bodyPr>
          <a:lstStyle/>
          <a:p>
            <a:r>
              <a:rPr lang="en-GB" sz="3600" b="1" u="sng" dirty="0" smtClean="0">
                <a:latin typeface="Ink Free" panose="03080402000500000000" pitchFamily="66" charset="0"/>
              </a:rPr>
              <a:t>LG: To infer a character’s thoughts and feelings. </a:t>
            </a:r>
            <a:endParaRPr lang="en-GB" sz="3600" dirty="0"/>
          </a:p>
        </p:txBody>
      </p:sp>
      <p:sp>
        <p:nvSpPr>
          <p:cNvPr id="4" name="Rectangle 3"/>
          <p:cNvSpPr/>
          <p:nvPr/>
        </p:nvSpPr>
        <p:spPr>
          <a:xfrm>
            <a:off x="617920" y="2348598"/>
            <a:ext cx="10681838" cy="3108543"/>
          </a:xfrm>
          <a:prstGeom prst="rect">
            <a:avLst/>
          </a:prstGeom>
        </p:spPr>
        <p:txBody>
          <a:bodyPr wrap="square">
            <a:spAutoFit/>
          </a:bodyPr>
          <a:lstStyle/>
          <a:p>
            <a:r>
              <a:rPr lang="en-GB" sz="2800" dirty="0">
                <a:latin typeface="Ink Free" panose="03080402000500000000" pitchFamily="66" charset="0"/>
              </a:rPr>
              <a:t> </a:t>
            </a:r>
            <a:r>
              <a:rPr lang="en-GB" sz="2800" dirty="0" smtClean="0">
                <a:latin typeface="Ink Free" panose="03080402000500000000" pitchFamily="66" charset="0"/>
              </a:rPr>
              <a:t>Your task today is to write a diary entry as though you are Jack Will. You have known August for a few weeks now and your opinion of him has changed. Think about </a:t>
            </a:r>
          </a:p>
          <a:p>
            <a:endParaRPr lang="en-GB" sz="2800" dirty="0">
              <a:latin typeface="Ink Free" panose="03080402000500000000" pitchFamily="66" charset="0"/>
            </a:endParaRPr>
          </a:p>
          <a:p>
            <a:pPr marL="457200" indent="-457200">
              <a:buFont typeface="Arial" panose="020B0604020202020204" pitchFamily="34" charset="0"/>
              <a:buChar char="•"/>
            </a:pPr>
            <a:r>
              <a:rPr lang="en-GB" sz="2800" dirty="0" smtClean="0">
                <a:latin typeface="Ink Free" panose="03080402000500000000" pitchFamily="66" charset="0"/>
              </a:rPr>
              <a:t>Why did you decide to show August around the school?</a:t>
            </a:r>
          </a:p>
          <a:p>
            <a:pPr marL="457200" indent="-457200">
              <a:buFont typeface="Arial" panose="020B0604020202020204" pitchFamily="34" charset="0"/>
              <a:buChar char="•"/>
            </a:pPr>
            <a:r>
              <a:rPr lang="en-GB" sz="2800" dirty="0" smtClean="0">
                <a:latin typeface="Ink Free" panose="03080402000500000000" pitchFamily="66" charset="0"/>
              </a:rPr>
              <a:t>How has your opinion of August changed?</a:t>
            </a:r>
          </a:p>
          <a:p>
            <a:pPr marL="457200" indent="-457200">
              <a:buFont typeface="Arial" panose="020B0604020202020204" pitchFamily="34" charset="0"/>
              <a:buChar char="•"/>
            </a:pPr>
            <a:r>
              <a:rPr lang="en-GB" sz="2800" dirty="0" smtClean="0">
                <a:latin typeface="Ink Free" panose="03080402000500000000" pitchFamily="66" charset="0"/>
              </a:rPr>
              <a:t>How do you feel now about the way you initially felt? </a:t>
            </a:r>
            <a:endParaRPr lang="en-GB" sz="2800" dirty="0"/>
          </a:p>
        </p:txBody>
      </p:sp>
    </p:spTree>
    <p:extLst>
      <p:ext uri="{BB962C8B-B14F-4D97-AF65-F5344CB8AC3E}">
        <p14:creationId xmlns:p14="http://schemas.microsoft.com/office/powerpoint/2010/main" val="10960212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400</Words>
  <Application>Microsoft Office PowerPoint</Application>
  <PresentationFormat>Widescreen</PresentationFormat>
  <Paragraphs>25</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Ink Free</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r.knox</dc:creator>
  <cp:lastModifiedBy>r.knox</cp:lastModifiedBy>
  <cp:revision>4</cp:revision>
  <dcterms:created xsi:type="dcterms:W3CDTF">2021-01-25T10:03:51Z</dcterms:created>
  <dcterms:modified xsi:type="dcterms:W3CDTF">2021-01-25T10:22:45Z</dcterms:modified>
</cp:coreProperties>
</file>