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58" r:id="rId2"/>
    <p:sldId id="274" r:id="rId3"/>
    <p:sldId id="273" r:id="rId4"/>
    <p:sldId id="264" r:id="rId5"/>
    <p:sldId id="267" r:id="rId6"/>
    <p:sldId id="270" r:id="rId7"/>
    <p:sldId id="268" r:id="rId8"/>
    <p:sldId id="271" r:id="rId9"/>
    <p:sldId id="269" r:id="rId10"/>
    <p:sldId id="272" r:id="rId11"/>
    <p:sldId id="282" r:id="rId12"/>
    <p:sldId id="275" r:id="rId13"/>
    <p:sldId id="276" r:id="rId14"/>
    <p:sldId id="277" r:id="rId15"/>
    <p:sldId id="278" r:id="rId16"/>
    <p:sldId id="285" r:id="rId17"/>
    <p:sldId id="286" r:id="rId18"/>
    <p:sldId id="288" r:id="rId19"/>
    <p:sldId id="287" r:id="rId20"/>
    <p:sldId id="290" r:id="rId21"/>
    <p:sldId id="289" r:id="rId22"/>
    <p:sldId id="281" r:id="rId23"/>
    <p:sldId id="284" r:id="rId24"/>
  </p:sldIdLst>
  <p:sldSz cx="9144000" cy="6858000" type="screen4x3"/>
  <p:notesSz cx="6858000" cy="9144000"/>
  <p:embeddedFontLst>
    <p:embeddedFont>
      <p:font typeface="HVD Bodedo" panose="020B0604020202020204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BPreplay" panose="02000503000000020004" charset="0"/>
      <p:regular r:id="rId31"/>
      <p:bold r:id="rId32"/>
      <p:italic r:id="rId33"/>
      <p:boldItalic r:id="rId34"/>
    </p:embeddedFont>
    <p:embeddedFont>
      <p:font typeface="Sassoon Infant Rg" panose="02000503030000020003" charset="0"/>
      <p:regular r:id="rId35"/>
      <p:bold r:id="rId36"/>
    </p:embeddedFont>
    <p:embeddedFont>
      <p:font typeface="Sassoon Infant Md" panose="02000603050000020003" charset="0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A00"/>
    <a:srgbClr val="7D93FF"/>
    <a:srgbClr val="0730FF"/>
    <a:srgbClr val="FEFBDA"/>
    <a:srgbClr val="FFFFE1"/>
    <a:srgbClr val="FDFDFD"/>
    <a:srgbClr val="AD8CC0"/>
    <a:srgbClr val="990167"/>
    <a:srgbClr val="2898A8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814" autoAdjust="0"/>
  </p:normalViewPr>
  <p:slideViewPr>
    <p:cSldViewPr snapToGrid="0" showGuides="1">
      <p:cViewPr varScale="1">
        <p:scale>
          <a:sx n="110" d="100"/>
          <a:sy n="110" d="100"/>
        </p:scale>
        <p:origin x="1626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17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24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5"/>
          <p:cNvSpPr txBox="1">
            <a:spLocks/>
          </p:cNvSpPr>
          <p:nvPr/>
        </p:nvSpPr>
        <p:spPr>
          <a:xfrm>
            <a:off x="457198" y="485773"/>
            <a:ext cx="8220075" cy="15955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HVD Bodedo" panose="02000605000000020003" pitchFamily="2" charset="0"/>
              </a:rPr>
              <a:t>Piet Mondrian</a:t>
            </a:r>
            <a:endParaRPr lang="en-GB" dirty="0">
              <a:latin typeface="HVD Bodedo" panose="02000605000000020003" pitchFamily="2" charset="0"/>
            </a:endParaRPr>
          </a:p>
        </p:txBody>
      </p:sp>
      <p:pic>
        <p:nvPicPr>
          <p:cNvPr id="6" name="Content Placeholder 1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522" y="1488746"/>
            <a:ext cx="3462956" cy="4158188"/>
          </a:xfr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Piet Mondrian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197" y="1438276"/>
            <a:ext cx="8220075" cy="4957762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Piet Mondrian was an artist who liked to use primary colours.</a:t>
            </a:r>
            <a:endParaRPr lang="en-GB" dirty="0"/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694" y="2332038"/>
            <a:ext cx="3376612" cy="317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270000" y="5505450"/>
            <a:ext cx="660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Composition No. III</a:t>
            </a:r>
            <a:endParaRPr lang="en-GB" altLang="en-US" b="1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by </a:t>
            </a:r>
            <a:r>
              <a:rPr lang="en-GB" altLang="en-US" dirty="0" smtClean="0">
                <a:solidFill>
                  <a:schemeClr val="tx1"/>
                </a:solidFill>
              </a:rPr>
              <a:t>Piet Mondrian</a:t>
            </a: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200" dirty="0">
              <a:solidFill>
                <a:schemeClr val="tx1"/>
              </a:solidFill>
            </a:endParaRP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789545" y="624766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Kent Wang (@flickr.com</a:t>
            </a: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) - granted under creative commons licence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75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08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Red</a:t>
            </a:r>
            <a:r>
              <a:rPr lang="en-GB" dirty="0" smtClean="0">
                <a:solidFill>
                  <a:schemeClr val="tx1"/>
                </a:solidFill>
              </a:rPr>
              <a:t>, </a:t>
            </a:r>
            <a:r>
              <a:rPr lang="en-GB" dirty="0" smtClean="0">
                <a:solidFill>
                  <a:srgbClr val="FFEA00"/>
                </a:solidFill>
              </a:rPr>
              <a:t>yellow</a:t>
            </a:r>
            <a:r>
              <a:rPr lang="en-GB" dirty="0" smtClean="0">
                <a:solidFill>
                  <a:schemeClr val="tx1"/>
                </a:solidFill>
              </a:rPr>
              <a:t> and </a:t>
            </a:r>
            <a:r>
              <a:rPr lang="en-GB" dirty="0" smtClean="0">
                <a:solidFill>
                  <a:srgbClr val="0730FF"/>
                </a:solidFill>
              </a:rPr>
              <a:t>blue</a:t>
            </a:r>
            <a:r>
              <a:rPr lang="en-GB" dirty="0" smtClean="0">
                <a:solidFill>
                  <a:schemeClr val="tx1"/>
                </a:solidFill>
              </a:rPr>
              <a:t> are the primary colours.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Primary colours can’t be made by mixing any other colour.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86" y="3092637"/>
            <a:ext cx="2047681" cy="25509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041" y="3092637"/>
            <a:ext cx="2049917" cy="25509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57981">
            <a:off x="1098097" y="3091244"/>
            <a:ext cx="2049917" cy="255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4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299" y="2596821"/>
            <a:ext cx="6805402" cy="2355825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8" y="728663"/>
            <a:ext cx="8220075" cy="1633490"/>
          </a:xfrm>
        </p:spPr>
        <p:txBody>
          <a:bodyPr/>
          <a:lstStyle/>
          <a:p>
            <a:r>
              <a:rPr lang="en-GB" dirty="0" smtClean="0"/>
              <a:t>Primary Colours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Red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51" y="1884487"/>
            <a:ext cx="3816350" cy="381635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911900" y="1884487"/>
            <a:ext cx="3816350" cy="38163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Red</a:t>
            </a:r>
            <a:r>
              <a:rPr lang="en-GB" sz="2400" dirty="0"/>
              <a:t> </a:t>
            </a:r>
            <a:r>
              <a:rPr lang="en-GB" sz="2400" dirty="0">
                <a:solidFill>
                  <a:sysClr val="windowText" lastClr="000000"/>
                </a:solidFill>
              </a:rPr>
              <a:t>is a primary colour. Can you think of things that are </a:t>
            </a:r>
            <a:r>
              <a:rPr lang="en-GB" sz="2400" dirty="0" smtClean="0">
                <a:solidFill>
                  <a:srgbClr val="FF0000"/>
                </a:solidFill>
              </a:rPr>
              <a:t>red</a:t>
            </a:r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25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Red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792783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348595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04407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460219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016031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29916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85728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941540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497352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053164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861" y="2154957"/>
            <a:ext cx="525482" cy="14649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89" y="2318950"/>
            <a:ext cx="1193797" cy="11163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635" y="2154957"/>
            <a:ext cx="1020354" cy="12954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02" y="2439431"/>
            <a:ext cx="1476043" cy="8754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743" y="3961338"/>
            <a:ext cx="1138780" cy="110078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10" y="4068043"/>
            <a:ext cx="1546515" cy="7931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630" y="3750538"/>
            <a:ext cx="640896" cy="147037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817" y="3801731"/>
            <a:ext cx="1048784" cy="13999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1048">
            <a:off x="2429876" y="3699126"/>
            <a:ext cx="1168828" cy="14356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902" r="-28321" b="543"/>
          <a:stretch/>
        </p:blipFill>
        <p:spPr>
          <a:xfrm>
            <a:off x="3876581" y="2056304"/>
            <a:ext cx="1405037" cy="147652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6841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EA00"/>
                </a:solidFill>
              </a:rPr>
              <a:t>Yellow</a:t>
            </a:r>
            <a:endParaRPr lang="en-GB" dirty="0">
              <a:solidFill>
                <a:srgbClr val="FFEA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51" y="1884487"/>
            <a:ext cx="3816350" cy="381635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911900" y="1884487"/>
            <a:ext cx="3816350" cy="38163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E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EA00"/>
                </a:solidFill>
              </a:rPr>
              <a:t>Yellow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 smtClean="0">
                <a:solidFill>
                  <a:sysClr val="windowText" lastClr="000000"/>
                </a:solidFill>
              </a:rPr>
              <a:t>is </a:t>
            </a:r>
            <a:r>
              <a:rPr lang="en-GB" sz="2400" dirty="0">
                <a:solidFill>
                  <a:sysClr val="windowText" lastClr="000000"/>
                </a:solidFill>
              </a:rPr>
              <a:t>a primary colour. Can you think of things that are </a:t>
            </a:r>
            <a:r>
              <a:rPr lang="en-GB" sz="2400" dirty="0" smtClean="0">
                <a:solidFill>
                  <a:srgbClr val="FFEA00"/>
                </a:solidFill>
              </a:rPr>
              <a:t>yellow</a:t>
            </a:r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27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EA00"/>
                </a:solidFill>
              </a:rPr>
              <a:t>Yellow</a:t>
            </a:r>
            <a:endParaRPr lang="en-GB" dirty="0">
              <a:solidFill>
                <a:srgbClr val="FFEA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92783" y="2209547"/>
            <a:ext cx="7558434" cy="1335186"/>
            <a:chOff x="796110" y="1980525"/>
            <a:chExt cx="7558434" cy="1335186"/>
          </a:xfrm>
        </p:grpSpPr>
        <p:sp>
          <p:nvSpPr>
            <p:cNvPr id="8" name="Oval 7"/>
            <p:cNvSpPr/>
            <p:nvPr/>
          </p:nvSpPr>
          <p:spPr>
            <a:xfrm>
              <a:off x="796110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2351922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3907734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5463546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7019358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29916" y="3844138"/>
            <a:ext cx="7558434" cy="1335186"/>
            <a:chOff x="796110" y="1980525"/>
            <a:chExt cx="7558434" cy="1335186"/>
          </a:xfrm>
        </p:grpSpPr>
        <p:sp>
          <p:nvSpPr>
            <p:cNvPr id="14" name="Oval 13"/>
            <p:cNvSpPr/>
            <p:nvPr/>
          </p:nvSpPr>
          <p:spPr>
            <a:xfrm>
              <a:off x="796110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2351922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3907734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5463546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7019358" y="1980525"/>
              <a:ext cx="1335186" cy="133518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E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72" y="2186578"/>
            <a:ext cx="1400410" cy="13811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54" t="-4535" r="-9719" b="750"/>
          <a:stretch/>
        </p:blipFill>
        <p:spPr>
          <a:xfrm>
            <a:off x="2338598" y="2015400"/>
            <a:ext cx="1343277" cy="1517427"/>
          </a:xfrm>
          <a:prstGeom prst="ellipse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412" y="2214668"/>
            <a:ext cx="1397314" cy="12143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096" y="3938441"/>
            <a:ext cx="1225697" cy="11465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798" y="2229440"/>
            <a:ext cx="1324028" cy="1295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70040">
            <a:off x="6956437" y="2443205"/>
            <a:ext cx="1454373" cy="86786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19"/>
          <a:stretch/>
        </p:blipFill>
        <p:spPr>
          <a:xfrm>
            <a:off x="806369" y="3761994"/>
            <a:ext cx="1331124" cy="141256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764" y="3808230"/>
            <a:ext cx="1007113" cy="140700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158" y="3938441"/>
            <a:ext cx="1417197" cy="11684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727" y="3959871"/>
            <a:ext cx="1141366" cy="110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78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730FF"/>
                </a:solidFill>
              </a:rPr>
              <a:t>Blue</a:t>
            </a:r>
            <a:endParaRPr lang="en-GB" dirty="0">
              <a:solidFill>
                <a:srgbClr val="0730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51" y="1884487"/>
            <a:ext cx="3816350" cy="381635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911900" y="1884487"/>
            <a:ext cx="3816350" cy="38163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0730FF"/>
                </a:solidFill>
              </a:rPr>
              <a:t>Blue </a:t>
            </a:r>
            <a:r>
              <a:rPr lang="en-GB" sz="2400" dirty="0">
                <a:solidFill>
                  <a:sysClr val="windowText" lastClr="000000"/>
                </a:solidFill>
              </a:rPr>
              <a:t>is a primary colour. Can you think of things that are </a:t>
            </a:r>
            <a:r>
              <a:rPr lang="en-GB" sz="2400" dirty="0" smtClean="0">
                <a:solidFill>
                  <a:srgbClr val="0730FF"/>
                </a:solidFill>
              </a:rPr>
              <a:t>blue</a:t>
            </a:r>
            <a:r>
              <a:rPr lang="en-GB" sz="2400" dirty="0" smtClean="0">
                <a:solidFill>
                  <a:schemeClr val="tx1"/>
                </a:solidFill>
              </a:rPr>
              <a:t>?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8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730FF"/>
                </a:solidFill>
              </a:rPr>
              <a:t>Blue</a:t>
            </a:r>
            <a:endParaRPr lang="en-GB" dirty="0">
              <a:solidFill>
                <a:srgbClr val="0730FF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0" t="27489" r="28985" b="10851"/>
          <a:stretch/>
        </p:blipFill>
        <p:spPr>
          <a:xfrm>
            <a:off x="828990" y="3844139"/>
            <a:ext cx="1338538" cy="1333758"/>
          </a:xfrm>
          <a:prstGeom prst="ellipse">
            <a:avLst/>
          </a:prstGeom>
        </p:spPr>
      </p:pic>
      <p:sp>
        <p:nvSpPr>
          <p:cNvPr id="8" name="Oval 7"/>
          <p:cNvSpPr/>
          <p:nvPr/>
        </p:nvSpPr>
        <p:spPr>
          <a:xfrm>
            <a:off x="792783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48595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04407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460219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016031" y="2209547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29916" y="3844138"/>
            <a:ext cx="1335186" cy="1335186"/>
          </a:xfrm>
          <a:prstGeom prst="ellipse">
            <a:avLst/>
          </a:prstGeom>
          <a:noFill/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6095">
            <a:off x="2463762" y="2367199"/>
            <a:ext cx="1358657" cy="99758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2385728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941540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497352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053164" y="3844138"/>
            <a:ext cx="1335186" cy="133518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73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41" y="2498497"/>
            <a:ext cx="1556841" cy="7572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122" y="2257528"/>
            <a:ext cx="999379" cy="135284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878" y="4002616"/>
            <a:ext cx="1353472" cy="104534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442" y="2241448"/>
            <a:ext cx="1346103" cy="12490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652" y="2285016"/>
            <a:ext cx="1161944" cy="116194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496" y="3844138"/>
            <a:ext cx="1179649" cy="136230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561" y="4273705"/>
            <a:ext cx="1515375" cy="50316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993" y="3974329"/>
            <a:ext cx="1452732" cy="94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0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728750" y="1381425"/>
            <a:ext cx="2907891" cy="290789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Not primary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1652553" y="1381425"/>
            <a:ext cx="2907891" cy="290789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Primary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74462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Can you sort the objects?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023" y="4316567"/>
            <a:ext cx="516833" cy="11857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85" y="4233311"/>
            <a:ext cx="659030" cy="879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188" y="5236514"/>
            <a:ext cx="1027360" cy="8928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406" y="5336884"/>
            <a:ext cx="811109" cy="787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14" y="4233311"/>
            <a:ext cx="678527" cy="9185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487" y="4233311"/>
            <a:ext cx="1091471" cy="8429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196" y="5106093"/>
            <a:ext cx="943694" cy="10185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719" y="4415045"/>
            <a:ext cx="769691" cy="6110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865" y="5502312"/>
            <a:ext cx="918446" cy="6223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5807">
            <a:off x="4601345" y="4364393"/>
            <a:ext cx="1127903" cy="6708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378" y="5380648"/>
            <a:ext cx="722958" cy="74397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44" y="5192402"/>
            <a:ext cx="1184805" cy="932224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 rot="20148329">
            <a:off x="755650" y="728663"/>
            <a:ext cx="1154945" cy="1154945"/>
          </a:xfrm>
          <a:prstGeom prst="ellipse">
            <a:avLst/>
          </a:prstGeom>
          <a:solidFill>
            <a:srgbClr val="FFEA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Click here to reveal the answers!</a:t>
            </a:r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9" name="Whole Class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7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07309 -0.11389 L 0.09132 -0.14815 " pathEditMode="relative" rAng="0" ptsTypes="AAA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-740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02987 -0.2682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-1342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47952 -0.29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76" y="-1497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0.16059 -0.3833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-1916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45903 -0.2759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51" y="-1379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-0.53663 -0.3877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40" y="-1939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0.22656 -0.5254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-26273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L 0.31771 -0.30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-1513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0.12726 -0.421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106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05017 -0.531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" y="-26597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-0.33368 -0.3150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1576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022E-16 L -0.08681 -0.3101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-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755650" y="3724275"/>
            <a:ext cx="3540125" cy="2403325"/>
          </a:xfrm>
          <a:prstGeom prst="roundRect">
            <a:avLst>
              <a:gd name="adj" fmla="val 5871"/>
            </a:avLst>
          </a:prstGeom>
          <a:solidFill>
            <a:schemeClr val="bg1"/>
          </a:solidFill>
          <a:ln w="28575">
            <a:solidFill>
              <a:srgbClr val="7D9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485775"/>
            <a:ext cx="8220075" cy="15954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dirty="0" smtClean="0"/>
              <a:t>All About Piet Mondrian</a:t>
            </a:r>
            <a:br>
              <a:rPr lang="en-GB" dirty="0" smtClean="0"/>
            </a:br>
            <a:r>
              <a:rPr lang="en-GB" sz="2700" dirty="0" smtClean="0"/>
              <a:t>(1872 - 1944)</a:t>
            </a:r>
            <a:br>
              <a:rPr lang="en-GB" sz="2700" dirty="0" smtClean="0"/>
            </a:br>
            <a:r>
              <a:rPr lang="en-GB" sz="2700" dirty="0" smtClean="0"/>
              <a:t>Dutch</a:t>
            </a:r>
            <a:endParaRPr lang="en-GB" sz="27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05"/>
          <a:stretch/>
        </p:blipFill>
        <p:spPr>
          <a:xfrm>
            <a:off x="4476750" y="1974180"/>
            <a:ext cx="3911600" cy="4153419"/>
          </a:xfrm>
          <a:prstGeom prst="roundRect">
            <a:avLst>
              <a:gd name="adj" fmla="val 4513"/>
            </a:avLst>
          </a:prstGeom>
          <a:ln w="28575">
            <a:solidFill>
              <a:srgbClr val="7D93FF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55650" y="1974179"/>
            <a:ext cx="3540125" cy="1595438"/>
          </a:xfrm>
          <a:prstGeom prst="roundRect">
            <a:avLst>
              <a:gd name="adj" fmla="val 10231"/>
            </a:avLst>
          </a:prstGeom>
          <a:noFill/>
          <a:ln w="28575">
            <a:solidFill>
              <a:srgbClr val="7D9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829733" y="2033234"/>
            <a:ext cx="34660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Piet Mondrian</a:t>
            </a:r>
            <a:r>
              <a:rPr lang="en-GB" dirty="0"/>
              <a:t> was born in the Netherlands in 1872. His father and uncle were both artists so he was introduced to art at a very young age.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9733" y="3910274"/>
            <a:ext cx="34660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Mondrian’s </a:t>
            </a:r>
            <a:r>
              <a:rPr lang="en-GB" dirty="0"/>
              <a:t>first job was as a teacher but he enjoyed painting at the same time. </a:t>
            </a:r>
            <a:br>
              <a:rPr lang="en-GB" dirty="0"/>
            </a:br>
            <a:r>
              <a:rPr lang="en-GB" dirty="0"/>
              <a:t>His first paintings were called ‘landscapes’, which means that he painted things he could see in the countryside around where he lived. </a:t>
            </a:r>
          </a:p>
        </p:txBody>
      </p:sp>
    </p:spTree>
    <p:extLst>
      <p:ext uri="{BB962C8B-B14F-4D97-AF65-F5344CB8AC3E}">
        <p14:creationId xmlns:p14="http://schemas.microsoft.com/office/powerpoint/2010/main" val="36243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755650" y="1939296"/>
            <a:ext cx="4617462" cy="3577743"/>
          </a:xfrm>
          <a:prstGeom prst="roundRect">
            <a:avLst>
              <a:gd name="adj" fmla="val 5871"/>
            </a:avLst>
          </a:prstGeom>
          <a:solidFill>
            <a:schemeClr val="bg1"/>
          </a:solidFill>
          <a:ln w="28575">
            <a:solidFill>
              <a:srgbClr val="7D9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Over time Mondrian became interested in abstract art. Abstract art doesn’t show pictures of things but uses colours, lines and shapes to express how the artist is </a:t>
            </a:r>
            <a:r>
              <a:rPr lang="en-GB" dirty="0" smtClean="0">
                <a:solidFill>
                  <a:sysClr val="windowText" lastClr="000000"/>
                </a:solidFill>
              </a:rPr>
              <a:t>feeling. </a:t>
            </a:r>
            <a:endParaRPr lang="en-GB" dirty="0">
              <a:solidFill>
                <a:sysClr val="windowText" lastClr="000000"/>
              </a:solidFill>
            </a:endParaRPr>
          </a:p>
          <a:p>
            <a:endParaRPr lang="en-GB" dirty="0">
              <a:solidFill>
                <a:sysClr val="windowText" lastClr="000000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Mondrian liked to paint using the primary colours with black lines and white spaces.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485775"/>
            <a:ext cx="8220075" cy="15954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dirty="0" smtClean="0"/>
              <a:t>All About Piet Mondrian</a:t>
            </a:r>
            <a:br>
              <a:rPr lang="en-GB" dirty="0" smtClean="0"/>
            </a:br>
            <a:r>
              <a:rPr lang="en-GB" sz="2700" dirty="0" smtClean="0"/>
              <a:t>(1872 - 1944)</a:t>
            </a:r>
            <a:br>
              <a:rPr lang="en-GB" sz="2700" dirty="0" smtClean="0"/>
            </a:br>
            <a:r>
              <a:rPr lang="en-GB" sz="2700" dirty="0" smtClean="0"/>
              <a:t>Dutch</a:t>
            </a:r>
            <a:endParaRPr lang="en-GB" sz="2700" dirty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9" t="14317" r="16021" b="17388"/>
          <a:stretch/>
        </p:blipFill>
        <p:spPr bwMode="auto">
          <a:xfrm>
            <a:off x="5570063" y="1939297"/>
            <a:ext cx="2794620" cy="3569956"/>
          </a:xfrm>
          <a:prstGeom prst="roundRect">
            <a:avLst>
              <a:gd name="adj" fmla="val 6682"/>
            </a:avLst>
          </a:prstGeom>
          <a:noFill/>
          <a:ln w="28575">
            <a:solidFill>
              <a:srgbClr val="7D9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5437844" y="5517040"/>
            <a:ext cx="305905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Self Portrait (c1900)</a:t>
            </a:r>
            <a:endParaRPr lang="en-GB" altLang="en-US" b="1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by </a:t>
            </a:r>
            <a:r>
              <a:rPr lang="en-GB" altLang="en-US" dirty="0" smtClean="0">
                <a:solidFill>
                  <a:schemeClr val="tx1"/>
                </a:solidFill>
              </a:rPr>
              <a:t>Piet Mondrian</a:t>
            </a: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200" dirty="0">
              <a:solidFill>
                <a:schemeClr val="tx1"/>
              </a:solidFill>
            </a:endParaRPr>
          </a:p>
        </p:txBody>
      </p:sp>
      <p:sp>
        <p:nvSpPr>
          <p:cNvPr id="10" name="TextBox 21"/>
          <p:cNvSpPr txBox="1">
            <a:spLocks noChangeArrowheads="1"/>
          </p:cNvSpPr>
          <p:nvPr/>
        </p:nvSpPr>
        <p:spPr bwMode="auto">
          <a:xfrm>
            <a:off x="2789545" y="624766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Kent Wang (@flickr.com</a:t>
            </a: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) - granted under creative commons licence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75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71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270000" y="5505450"/>
            <a:ext cx="660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Trafalgar Square (1939 – 1943)</a:t>
            </a:r>
            <a:endParaRPr lang="en-GB" altLang="en-US" b="1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by </a:t>
            </a:r>
            <a:r>
              <a:rPr lang="en-GB" altLang="en-US" dirty="0" smtClean="0">
                <a:solidFill>
                  <a:schemeClr val="tx1"/>
                </a:solidFill>
              </a:rPr>
              <a:t>Piet Mondrian</a:t>
            </a: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200" dirty="0">
              <a:solidFill>
                <a:schemeClr val="tx1"/>
              </a:solidFill>
            </a:endParaRP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789545" y="624766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Kent Wang (@flickr.com</a:t>
            </a: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) - granted under creative commons licence </a:t>
            </a:r>
            <a:r>
              <a:rPr lang="en-GB" altLang="en-US" sz="500" dirty="0" smtClean="0">
                <a:solidFill>
                  <a:schemeClr val="bg1">
                    <a:lumMod val="7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7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2" t="5712" r="2213" b="8240"/>
          <a:stretch/>
        </p:blipFill>
        <p:spPr bwMode="auto">
          <a:xfrm>
            <a:off x="2665869" y="728663"/>
            <a:ext cx="3812263" cy="4539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973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225" y="866775"/>
            <a:ext cx="401955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3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131" y="658993"/>
            <a:ext cx="365760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6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825" y="890587"/>
            <a:ext cx="356235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2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375" y="852487"/>
            <a:ext cx="3905250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41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087" y="842962"/>
            <a:ext cx="393382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0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033" y="2621529"/>
            <a:ext cx="5495925" cy="31866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6953" y="590204"/>
            <a:ext cx="79968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your art activity today you will need a piece of paper, a black pencil or felt tip and some </a:t>
            </a:r>
            <a:r>
              <a:rPr lang="en-US" dirty="0" err="1" smtClean="0"/>
              <a:t>colours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 are going to make our own picture in the style of Mondrian.</a:t>
            </a:r>
          </a:p>
          <a:p>
            <a:r>
              <a:rPr lang="en-US" dirty="0" smtClean="0"/>
              <a:t>First get your piece of paper, ruler and black pen or pencil and draw some straight lines like in the example below.</a:t>
            </a:r>
          </a:p>
          <a:p>
            <a:r>
              <a:rPr lang="en-US" dirty="0" smtClean="0"/>
              <a:t>Be careful using your ruler. You must keep one hand on the ruler whilst you draw the line using your other hand.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29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0204" y="631767"/>
            <a:ext cx="79635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After you have drawn your black lines you need to </a:t>
            </a:r>
            <a:r>
              <a:rPr lang="en-US" dirty="0" err="1" smtClean="0"/>
              <a:t>colour</a:t>
            </a:r>
            <a:r>
              <a:rPr lang="en-US" dirty="0" smtClean="0"/>
              <a:t> in the boxes just like Mondrian did.</a:t>
            </a:r>
          </a:p>
          <a:p>
            <a:endParaRPr lang="en-US" sz="900" dirty="0" smtClean="0"/>
          </a:p>
          <a:p>
            <a:r>
              <a:rPr lang="en-US" dirty="0" smtClean="0"/>
              <a:t>You do not have to </a:t>
            </a:r>
            <a:r>
              <a:rPr lang="en-US" dirty="0" err="1" smtClean="0"/>
              <a:t>colour</a:t>
            </a:r>
            <a:r>
              <a:rPr lang="en-US" dirty="0" smtClean="0"/>
              <a:t> all of the boxes but you can if you want to.</a:t>
            </a:r>
          </a:p>
          <a:p>
            <a:endParaRPr lang="en-US" sz="900" dirty="0" smtClean="0"/>
          </a:p>
          <a:p>
            <a:r>
              <a:rPr lang="en-US" dirty="0" smtClean="0"/>
              <a:t>You are creating your own piece of art. You are not copying a Mondrian picture but you are making your very own that is in the style of Mondrian.</a:t>
            </a:r>
          </a:p>
          <a:p>
            <a:endParaRPr lang="en-US" sz="900" dirty="0" smtClean="0"/>
          </a:p>
          <a:p>
            <a:r>
              <a:rPr lang="en-US" dirty="0" smtClean="0"/>
              <a:t>Mondrian only used primary </a:t>
            </a:r>
            <a:r>
              <a:rPr lang="en-US" dirty="0" err="1" smtClean="0"/>
              <a:t>colours</a:t>
            </a:r>
            <a:r>
              <a:rPr lang="en-US" dirty="0" smtClean="0"/>
              <a:t> but you can use any </a:t>
            </a:r>
            <a:r>
              <a:rPr lang="en-US" dirty="0" err="1" smtClean="0"/>
              <a:t>colour</a:t>
            </a:r>
            <a:r>
              <a:rPr lang="en-US" dirty="0" smtClean="0"/>
              <a:t> that you want. </a:t>
            </a:r>
          </a:p>
          <a:p>
            <a:endParaRPr lang="en-US" sz="900" dirty="0" smtClean="0"/>
          </a:p>
          <a:p>
            <a:r>
              <a:rPr lang="en-US" dirty="0" smtClean="0"/>
              <a:t>Below is a photograph of the Mondrian pictures from last year for you to look at.</a:t>
            </a:r>
          </a:p>
          <a:p>
            <a:endParaRPr lang="en-GB" dirty="0"/>
          </a:p>
        </p:txBody>
      </p:sp>
      <p:pic>
        <p:nvPicPr>
          <p:cNvPr id="3" name="Picture 2" descr="C:\Users\r.smith\AppData\Local\Microsoft\Windows\Temporary Internet Files\Content.Word\100_376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0" t="2143" r="10000" b="17143"/>
          <a:stretch/>
        </p:blipFill>
        <p:spPr bwMode="auto">
          <a:xfrm>
            <a:off x="1688844" y="3157276"/>
            <a:ext cx="2781820" cy="32767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C:\Users\r.smith\AppData\Local\Microsoft\Windows\Temporary Internet Files\Content.Word\100_326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1" t="5003" r="12333" b="10690"/>
          <a:stretch/>
        </p:blipFill>
        <p:spPr bwMode="auto">
          <a:xfrm>
            <a:off x="5001095" y="3157277"/>
            <a:ext cx="2460826" cy="32767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116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57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784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1315</TotalTime>
  <Words>436</Words>
  <Application>Microsoft Office PowerPoint</Application>
  <PresentationFormat>On-screen Show (4:3)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HVD Bodedo</vt:lpstr>
      <vt:lpstr>Calibri</vt:lpstr>
      <vt:lpstr>BPreplay</vt:lpstr>
      <vt:lpstr>Sassoon Infant Rg</vt:lpstr>
      <vt:lpstr>Sassoon Infant Md</vt:lpstr>
      <vt:lpstr>Office Theme</vt:lpstr>
      <vt:lpstr>PowerPoint Presentation</vt:lpstr>
      <vt:lpstr>Piet Mondrian</vt:lpstr>
      <vt:lpstr>Red, yellow and blue are the primary colours.</vt:lpstr>
      <vt:lpstr>Primary Colours</vt:lpstr>
      <vt:lpstr>Red</vt:lpstr>
      <vt:lpstr>Red</vt:lpstr>
      <vt:lpstr>Yellow</vt:lpstr>
      <vt:lpstr>Yellow</vt:lpstr>
      <vt:lpstr>Blue</vt:lpstr>
      <vt:lpstr>Blue</vt:lpstr>
      <vt:lpstr>Can you sort the objects?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Rachael Smith</cp:lastModifiedBy>
  <cp:revision>107</cp:revision>
  <dcterms:created xsi:type="dcterms:W3CDTF">2014-10-01T16:09:27Z</dcterms:created>
  <dcterms:modified xsi:type="dcterms:W3CDTF">2021-01-12T17:19:00Z</dcterms:modified>
</cp:coreProperties>
</file>