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6" r:id="rId5"/>
    <p:sldId id="265" r:id="rId6"/>
    <p:sldId id="264" r:id="rId7"/>
    <p:sldId id="263" r:id="rId8"/>
    <p:sldId id="269" r:id="rId9"/>
    <p:sldId id="268" r:id="rId10"/>
    <p:sldId id="267" r:id="rId11"/>
    <p:sldId id="262" r:id="rId12"/>
    <p:sldId id="261" r:id="rId13"/>
    <p:sldId id="260" r:id="rId14"/>
    <p:sldId id="271" r:id="rId15"/>
    <p:sldId id="258" r:id="rId16"/>
    <p:sldId id="27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F53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2" autoAdjust="0"/>
    <p:restoredTop sz="94660"/>
  </p:normalViewPr>
  <p:slideViewPr>
    <p:cSldViewPr snapToGrid="0">
      <p:cViewPr varScale="1">
        <p:scale>
          <a:sx n="73" d="100"/>
          <a:sy n="73" d="100"/>
        </p:scale>
        <p:origin x="59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D53C316-77CE-4011-BF1E-D24488FEBC9B}"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9D3661-657B-430F-8CDC-5FD16D4E5EA4}" type="slidenum">
              <a:rPr lang="en-GB" smtClean="0"/>
              <a:t>‹#›</a:t>
            </a:fld>
            <a:endParaRPr lang="en-GB"/>
          </a:p>
        </p:txBody>
      </p:sp>
    </p:spTree>
    <p:extLst>
      <p:ext uri="{BB962C8B-B14F-4D97-AF65-F5344CB8AC3E}">
        <p14:creationId xmlns:p14="http://schemas.microsoft.com/office/powerpoint/2010/main" val="2171511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D53C316-77CE-4011-BF1E-D24488FEBC9B}"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9D3661-657B-430F-8CDC-5FD16D4E5EA4}" type="slidenum">
              <a:rPr lang="en-GB" smtClean="0"/>
              <a:t>‹#›</a:t>
            </a:fld>
            <a:endParaRPr lang="en-GB"/>
          </a:p>
        </p:txBody>
      </p:sp>
    </p:spTree>
    <p:extLst>
      <p:ext uri="{BB962C8B-B14F-4D97-AF65-F5344CB8AC3E}">
        <p14:creationId xmlns:p14="http://schemas.microsoft.com/office/powerpoint/2010/main" val="3637788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D53C316-77CE-4011-BF1E-D24488FEBC9B}"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9D3661-657B-430F-8CDC-5FD16D4E5EA4}" type="slidenum">
              <a:rPr lang="en-GB" smtClean="0"/>
              <a:t>‹#›</a:t>
            </a:fld>
            <a:endParaRPr lang="en-GB"/>
          </a:p>
        </p:txBody>
      </p:sp>
    </p:spTree>
    <p:extLst>
      <p:ext uri="{BB962C8B-B14F-4D97-AF65-F5344CB8AC3E}">
        <p14:creationId xmlns:p14="http://schemas.microsoft.com/office/powerpoint/2010/main" val="2887623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D53C316-77CE-4011-BF1E-D24488FEBC9B}"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9D3661-657B-430F-8CDC-5FD16D4E5EA4}" type="slidenum">
              <a:rPr lang="en-GB" smtClean="0"/>
              <a:t>‹#›</a:t>
            </a:fld>
            <a:endParaRPr lang="en-GB"/>
          </a:p>
        </p:txBody>
      </p:sp>
    </p:spTree>
    <p:extLst>
      <p:ext uri="{BB962C8B-B14F-4D97-AF65-F5344CB8AC3E}">
        <p14:creationId xmlns:p14="http://schemas.microsoft.com/office/powerpoint/2010/main" val="25249281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D53C316-77CE-4011-BF1E-D24488FEBC9B}" type="datetimeFigureOut">
              <a:rPr lang="en-GB" smtClean="0"/>
              <a:t>03/02/2021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9D3661-657B-430F-8CDC-5FD16D4E5EA4}" type="slidenum">
              <a:rPr lang="en-GB" smtClean="0"/>
              <a:t>‹#›</a:t>
            </a:fld>
            <a:endParaRPr lang="en-GB"/>
          </a:p>
        </p:txBody>
      </p:sp>
    </p:spTree>
    <p:extLst>
      <p:ext uri="{BB962C8B-B14F-4D97-AF65-F5344CB8AC3E}">
        <p14:creationId xmlns:p14="http://schemas.microsoft.com/office/powerpoint/2010/main" val="16148370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D53C316-77CE-4011-BF1E-D24488FEBC9B}" type="datetimeFigureOut">
              <a:rPr lang="en-GB" smtClean="0"/>
              <a:t>03/02/2021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9D3661-657B-430F-8CDC-5FD16D4E5EA4}" type="slidenum">
              <a:rPr lang="en-GB" smtClean="0"/>
              <a:t>‹#›</a:t>
            </a:fld>
            <a:endParaRPr lang="en-GB"/>
          </a:p>
        </p:txBody>
      </p:sp>
    </p:spTree>
    <p:extLst>
      <p:ext uri="{BB962C8B-B14F-4D97-AF65-F5344CB8AC3E}">
        <p14:creationId xmlns:p14="http://schemas.microsoft.com/office/powerpoint/2010/main" val="818911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53C316-77CE-4011-BF1E-D24488FEBC9B}" type="datetimeFigureOut">
              <a:rPr lang="en-GB" smtClean="0"/>
              <a:t>03/02/2021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A9D3661-657B-430F-8CDC-5FD16D4E5EA4}" type="slidenum">
              <a:rPr lang="en-GB" smtClean="0"/>
              <a:t>‹#›</a:t>
            </a:fld>
            <a:endParaRPr lang="en-GB"/>
          </a:p>
        </p:txBody>
      </p:sp>
    </p:spTree>
    <p:extLst>
      <p:ext uri="{BB962C8B-B14F-4D97-AF65-F5344CB8AC3E}">
        <p14:creationId xmlns:p14="http://schemas.microsoft.com/office/powerpoint/2010/main" val="2931732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D53C316-77CE-4011-BF1E-D24488FEBC9B}"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9D3661-657B-430F-8CDC-5FD16D4E5EA4}" type="slidenum">
              <a:rPr lang="en-GB" smtClean="0"/>
              <a:t>‹#›</a:t>
            </a:fld>
            <a:endParaRPr lang="en-GB"/>
          </a:p>
        </p:txBody>
      </p:sp>
    </p:spTree>
    <p:extLst>
      <p:ext uri="{BB962C8B-B14F-4D97-AF65-F5344CB8AC3E}">
        <p14:creationId xmlns:p14="http://schemas.microsoft.com/office/powerpoint/2010/main" val="1270121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D53C316-77CE-4011-BF1E-D24488FEBC9B}"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9D3661-657B-430F-8CDC-5FD16D4E5EA4}" type="slidenum">
              <a:rPr lang="en-GB" smtClean="0"/>
              <a:t>‹#›</a:t>
            </a:fld>
            <a:endParaRPr lang="en-GB"/>
          </a:p>
        </p:txBody>
      </p:sp>
    </p:spTree>
    <p:extLst>
      <p:ext uri="{BB962C8B-B14F-4D97-AF65-F5344CB8AC3E}">
        <p14:creationId xmlns:p14="http://schemas.microsoft.com/office/powerpoint/2010/main" val="828543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D53C316-77CE-4011-BF1E-D24488FEBC9B}"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9D3661-657B-430F-8CDC-5FD16D4E5EA4}" type="slidenum">
              <a:rPr lang="en-GB" smtClean="0"/>
              <a:t>‹#›</a:t>
            </a:fld>
            <a:endParaRPr lang="en-GB"/>
          </a:p>
        </p:txBody>
      </p:sp>
    </p:spTree>
    <p:extLst>
      <p:ext uri="{BB962C8B-B14F-4D97-AF65-F5344CB8AC3E}">
        <p14:creationId xmlns:p14="http://schemas.microsoft.com/office/powerpoint/2010/main" val="2489527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D53C316-77CE-4011-BF1E-D24488FEBC9B}"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9D3661-657B-430F-8CDC-5FD16D4E5EA4}" type="slidenum">
              <a:rPr lang="en-GB" smtClean="0"/>
              <a:t>‹#›</a:t>
            </a:fld>
            <a:endParaRPr lang="en-GB"/>
          </a:p>
        </p:txBody>
      </p:sp>
    </p:spTree>
    <p:extLst>
      <p:ext uri="{BB962C8B-B14F-4D97-AF65-F5344CB8AC3E}">
        <p14:creationId xmlns:p14="http://schemas.microsoft.com/office/powerpoint/2010/main" val="1768650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53C316-77CE-4011-BF1E-D24488FEBC9B}" type="datetimeFigureOut">
              <a:rPr lang="en-GB" smtClean="0"/>
              <a:t>03/02/2021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9D3661-657B-430F-8CDC-5FD16D4E5EA4}" type="slidenum">
              <a:rPr lang="en-GB" smtClean="0"/>
              <a:t>‹#›</a:t>
            </a:fld>
            <a:endParaRPr lang="en-GB"/>
          </a:p>
        </p:txBody>
      </p:sp>
    </p:spTree>
    <p:extLst>
      <p:ext uri="{BB962C8B-B14F-4D97-AF65-F5344CB8AC3E}">
        <p14:creationId xmlns:p14="http://schemas.microsoft.com/office/powerpoint/2010/main" val="13033623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5F539"/>
            </a:gs>
            <a:gs pos="74000">
              <a:schemeClr val="accent1">
                <a:lumMod val="45000"/>
                <a:lumOff val="55000"/>
              </a:schemeClr>
            </a:gs>
            <a:gs pos="83000">
              <a:schemeClr val="accent1">
                <a:lumMod val="45000"/>
                <a:lumOff val="55000"/>
              </a:schemeClr>
            </a:gs>
            <a:gs pos="10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sp>
        <p:nvSpPr>
          <p:cNvPr id="4" name="TextBox 3"/>
          <p:cNvSpPr txBox="1"/>
          <p:nvPr/>
        </p:nvSpPr>
        <p:spPr>
          <a:xfrm>
            <a:off x="379828" y="211015"/>
            <a:ext cx="5978769" cy="6032421"/>
          </a:xfrm>
          <a:prstGeom prst="rect">
            <a:avLst/>
          </a:prstGeom>
          <a:noFill/>
        </p:spPr>
        <p:txBody>
          <a:bodyPr wrap="square" rtlCol="0">
            <a:spAutoFit/>
          </a:bodyPr>
          <a:lstStyle/>
          <a:p>
            <a:pPr algn="ctr"/>
            <a:r>
              <a:rPr lang="en-GB" sz="4400" dirty="0" smtClean="0">
                <a:latin typeface="Comic Sans MS" panose="030F0702030302020204" pitchFamily="66" charset="0"/>
              </a:rPr>
              <a:t>Today we are going to read a story called Something Else.</a:t>
            </a:r>
          </a:p>
          <a:p>
            <a:pPr algn="ctr"/>
            <a:endParaRPr lang="en-GB" sz="4400" dirty="0" smtClean="0">
              <a:latin typeface="Comic Sans MS" panose="030F0702030302020204" pitchFamily="66" charset="0"/>
            </a:endParaRPr>
          </a:p>
          <a:p>
            <a:r>
              <a:rPr lang="en-GB" sz="3200" dirty="0" smtClean="0">
                <a:latin typeface="Comic Sans MS" panose="030F0702030302020204" pitchFamily="66" charset="0"/>
              </a:rPr>
              <a:t>I hope that you like this story. </a:t>
            </a:r>
          </a:p>
          <a:p>
            <a:endParaRPr lang="en-GB" sz="3200" dirty="0">
              <a:latin typeface="Comic Sans MS" panose="030F0702030302020204" pitchFamily="66" charset="0"/>
            </a:endParaRPr>
          </a:p>
          <a:p>
            <a:r>
              <a:rPr lang="en-GB" sz="3200" dirty="0" smtClean="0">
                <a:latin typeface="Comic Sans MS" panose="030F0702030302020204" pitchFamily="66" charset="0"/>
              </a:rPr>
              <a:t>It is a little sad in places but it does have a very happy ending.</a:t>
            </a:r>
            <a:endParaRPr lang="en-GB" sz="4400" dirty="0">
              <a:latin typeface="Comic Sans MS" panose="030F0702030302020204" pitchFamily="66" charset="0"/>
            </a:endParaRPr>
          </a:p>
          <a:p>
            <a:pPr algn="ct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61974" y="112541"/>
            <a:ext cx="5200143" cy="6858000"/>
          </a:xfrm>
          <a:prstGeom prst="rect">
            <a:avLst/>
          </a:prstGeom>
        </p:spPr>
      </p:pic>
    </p:spTree>
    <p:extLst>
      <p:ext uri="{BB962C8B-B14F-4D97-AF65-F5344CB8AC3E}">
        <p14:creationId xmlns:p14="http://schemas.microsoft.com/office/powerpoint/2010/main" val="1200233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5F539"/>
            </a:gs>
            <a:gs pos="74000">
              <a:schemeClr val="accent1">
                <a:lumMod val="45000"/>
                <a:lumOff val="55000"/>
              </a:schemeClr>
            </a:gs>
            <a:gs pos="83000">
              <a:schemeClr val="accent1">
                <a:lumMod val="45000"/>
                <a:lumOff val="55000"/>
              </a:schemeClr>
            </a:gs>
            <a:gs pos="10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2369" y="0"/>
            <a:ext cx="11071273" cy="6858000"/>
          </a:xfrm>
          <a:prstGeom prst="rect">
            <a:avLst/>
          </a:prstGeom>
        </p:spPr>
      </p:pic>
    </p:spTree>
    <p:extLst>
      <p:ext uri="{BB962C8B-B14F-4D97-AF65-F5344CB8AC3E}">
        <p14:creationId xmlns:p14="http://schemas.microsoft.com/office/powerpoint/2010/main" val="7146259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5F539"/>
            </a:gs>
            <a:gs pos="74000">
              <a:schemeClr val="accent1">
                <a:lumMod val="45000"/>
                <a:lumOff val="55000"/>
              </a:schemeClr>
            </a:gs>
            <a:gs pos="83000">
              <a:schemeClr val="accent1">
                <a:lumMod val="45000"/>
                <a:lumOff val="55000"/>
              </a:schemeClr>
            </a:gs>
            <a:gs pos="10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9828" y="0"/>
            <a:ext cx="11465169" cy="6858000"/>
          </a:xfrm>
          <a:prstGeom prst="rect">
            <a:avLst/>
          </a:prstGeom>
        </p:spPr>
      </p:pic>
    </p:spTree>
    <p:extLst>
      <p:ext uri="{BB962C8B-B14F-4D97-AF65-F5344CB8AC3E}">
        <p14:creationId xmlns:p14="http://schemas.microsoft.com/office/powerpoint/2010/main" val="29195750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5F539"/>
            </a:gs>
            <a:gs pos="74000">
              <a:schemeClr val="accent1">
                <a:lumMod val="45000"/>
                <a:lumOff val="55000"/>
              </a:schemeClr>
            </a:gs>
            <a:gs pos="83000">
              <a:schemeClr val="accent1">
                <a:lumMod val="45000"/>
                <a:lumOff val="55000"/>
              </a:schemeClr>
            </a:gs>
            <a:gs pos="10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235" y="0"/>
            <a:ext cx="11268220" cy="6858000"/>
          </a:xfrm>
          <a:prstGeom prst="rect">
            <a:avLst/>
          </a:prstGeom>
        </p:spPr>
      </p:pic>
    </p:spTree>
    <p:extLst>
      <p:ext uri="{BB962C8B-B14F-4D97-AF65-F5344CB8AC3E}">
        <p14:creationId xmlns:p14="http://schemas.microsoft.com/office/powerpoint/2010/main" val="2852886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5F539"/>
            </a:gs>
            <a:gs pos="74000">
              <a:schemeClr val="accent1">
                <a:lumMod val="45000"/>
                <a:lumOff val="55000"/>
              </a:schemeClr>
            </a:gs>
            <a:gs pos="83000">
              <a:schemeClr val="accent1">
                <a:lumMod val="45000"/>
                <a:lumOff val="55000"/>
              </a:schemeClr>
            </a:gs>
            <a:gs pos="10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25" y="0"/>
            <a:ext cx="11437033" cy="6858000"/>
          </a:xfrm>
          <a:prstGeom prst="rect">
            <a:avLst/>
          </a:prstGeom>
        </p:spPr>
      </p:pic>
    </p:spTree>
    <p:extLst>
      <p:ext uri="{BB962C8B-B14F-4D97-AF65-F5344CB8AC3E}">
        <p14:creationId xmlns:p14="http://schemas.microsoft.com/office/powerpoint/2010/main" val="2283552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5F539"/>
            </a:gs>
            <a:gs pos="74000">
              <a:schemeClr val="accent1">
                <a:lumMod val="45000"/>
                <a:lumOff val="55000"/>
              </a:schemeClr>
            </a:gs>
            <a:gs pos="83000">
              <a:schemeClr val="accent1">
                <a:lumMod val="45000"/>
                <a:lumOff val="55000"/>
              </a:schemeClr>
            </a:gs>
            <a:gs pos="10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0166" y="0"/>
            <a:ext cx="11296357" cy="6858000"/>
          </a:xfrm>
          <a:prstGeom prst="rect">
            <a:avLst/>
          </a:prstGeom>
        </p:spPr>
      </p:pic>
    </p:spTree>
    <p:extLst>
      <p:ext uri="{BB962C8B-B14F-4D97-AF65-F5344CB8AC3E}">
        <p14:creationId xmlns:p14="http://schemas.microsoft.com/office/powerpoint/2010/main" val="2972624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5F539"/>
            </a:gs>
            <a:gs pos="74000">
              <a:schemeClr val="accent1">
                <a:lumMod val="45000"/>
                <a:lumOff val="55000"/>
              </a:schemeClr>
            </a:gs>
            <a:gs pos="83000">
              <a:schemeClr val="accent1">
                <a:lumMod val="45000"/>
                <a:lumOff val="55000"/>
              </a:schemeClr>
            </a:gs>
            <a:gs pos="10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8302" y="0"/>
            <a:ext cx="11211950" cy="6858000"/>
          </a:xfrm>
          <a:prstGeom prst="rect">
            <a:avLst/>
          </a:prstGeom>
        </p:spPr>
      </p:pic>
    </p:spTree>
    <p:extLst>
      <p:ext uri="{BB962C8B-B14F-4D97-AF65-F5344CB8AC3E}">
        <p14:creationId xmlns:p14="http://schemas.microsoft.com/office/powerpoint/2010/main" val="1591984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5F539"/>
            </a:gs>
            <a:gs pos="74000">
              <a:schemeClr val="accent1">
                <a:lumMod val="45000"/>
                <a:lumOff val="55000"/>
              </a:schemeClr>
            </a:gs>
            <a:gs pos="83000">
              <a:schemeClr val="accent1">
                <a:lumMod val="45000"/>
                <a:lumOff val="55000"/>
              </a:schemeClr>
            </a:gs>
            <a:gs pos="10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9827" y="0"/>
            <a:ext cx="11352627" cy="6858000"/>
          </a:xfrm>
          <a:prstGeom prst="rect">
            <a:avLst/>
          </a:prstGeom>
        </p:spPr>
      </p:pic>
    </p:spTree>
    <p:extLst>
      <p:ext uri="{BB962C8B-B14F-4D97-AF65-F5344CB8AC3E}">
        <p14:creationId xmlns:p14="http://schemas.microsoft.com/office/powerpoint/2010/main" val="6236959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5F539"/>
            </a:gs>
            <a:gs pos="74000">
              <a:schemeClr val="accent1">
                <a:lumMod val="45000"/>
                <a:lumOff val="55000"/>
              </a:schemeClr>
            </a:gs>
            <a:gs pos="83000">
              <a:schemeClr val="accent1">
                <a:lumMod val="45000"/>
                <a:lumOff val="55000"/>
              </a:schemeClr>
            </a:gs>
            <a:gs pos="10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7963" y="0"/>
            <a:ext cx="11437034" cy="6858000"/>
          </a:xfrm>
          <a:prstGeom prst="rect">
            <a:avLst/>
          </a:prstGeom>
        </p:spPr>
      </p:pic>
    </p:spTree>
    <p:extLst>
      <p:ext uri="{BB962C8B-B14F-4D97-AF65-F5344CB8AC3E}">
        <p14:creationId xmlns:p14="http://schemas.microsoft.com/office/powerpoint/2010/main" val="17091489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5F539"/>
            </a:gs>
            <a:gs pos="74000">
              <a:schemeClr val="accent1">
                <a:lumMod val="45000"/>
                <a:lumOff val="55000"/>
              </a:schemeClr>
            </a:gs>
            <a:gs pos="83000">
              <a:schemeClr val="accent1">
                <a:lumMod val="45000"/>
                <a:lumOff val="55000"/>
              </a:schemeClr>
            </a:gs>
            <a:gs pos="10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24" y="0"/>
            <a:ext cx="11465169" cy="6858000"/>
          </a:xfrm>
          <a:prstGeom prst="rect">
            <a:avLst/>
          </a:prstGeom>
        </p:spPr>
      </p:pic>
    </p:spTree>
    <p:extLst>
      <p:ext uri="{BB962C8B-B14F-4D97-AF65-F5344CB8AC3E}">
        <p14:creationId xmlns:p14="http://schemas.microsoft.com/office/powerpoint/2010/main" val="13143221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5F539"/>
            </a:gs>
            <a:gs pos="74000">
              <a:schemeClr val="accent1">
                <a:lumMod val="45000"/>
                <a:lumOff val="55000"/>
              </a:schemeClr>
            </a:gs>
            <a:gs pos="83000">
              <a:schemeClr val="accent1">
                <a:lumMod val="45000"/>
                <a:lumOff val="55000"/>
              </a:schemeClr>
            </a:gs>
            <a:gs pos="10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1693" y="0"/>
            <a:ext cx="11479236" cy="6858000"/>
          </a:xfrm>
          <a:prstGeom prst="rect">
            <a:avLst/>
          </a:prstGeom>
        </p:spPr>
      </p:pic>
    </p:spTree>
    <p:extLst>
      <p:ext uri="{BB962C8B-B14F-4D97-AF65-F5344CB8AC3E}">
        <p14:creationId xmlns:p14="http://schemas.microsoft.com/office/powerpoint/2010/main" val="19147502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5F539"/>
            </a:gs>
            <a:gs pos="74000">
              <a:schemeClr val="accent1">
                <a:lumMod val="45000"/>
                <a:lumOff val="55000"/>
              </a:schemeClr>
            </a:gs>
            <a:gs pos="83000">
              <a:schemeClr val="accent1">
                <a:lumMod val="45000"/>
                <a:lumOff val="55000"/>
              </a:schemeClr>
            </a:gs>
            <a:gs pos="10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9828" y="0"/>
            <a:ext cx="11394829" cy="6858000"/>
          </a:xfrm>
          <a:prstGeom prst="rect">
            <a:avLst/>
          </a:prstGeom>
        </p:spPr>
      </p:pic>
    </p:spTree>
    <p:extLst>
      <p:ext uri="{BB962C8B-B14F-4D97-AF65-F5344CB8AC3E}">
        <p14:creationId xmlns:p14="http://schemas.microsoft.com/office/powerpoint/2010/main" val="37738920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5F539"/>
            </a:gs>
            <a:gs pos="74000">
              <a:schemeClr val="accent1">
                <a:lumMod val="45000"/>
                <a:lumOff val="55000"/>
              </a:schemeClr>
            </a:gs>
            <a:gs pos="83000">
              <a:schemeClr val="accent1">
                <a:lumMod val="45000"/>
                <a:lumOff val="55000"/>
              </a:schemeClr>
            </a:gs>
            <a:gs pos="10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85403" y="0"/>
            <a:ext cx="6555545" cy="6858000"/>
          </a:xfrm>
          <a:prstGeom prst="rect">
            <a:avLst/>
          </a:prstGeom>
        </p:spPr>
      </p:pic>
    </p:spTree>
    <p:extLst>
      <p:ext uri="{BB962C8B-B14F-4D97-AF65-F5344CB8AC3E}">
        <p14:creationId xmlns:p14="http://schemas.microsoft.com/office/powerpoint/2010/main" val="37225703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5F539"/>
            </a:gs>
            <a:gs pos="74000">
              <a:schemeClr val="accent1">
                <a:lumMod val="45000"/>
                <a:lumOff val="55000"/>
              </a:schemeClr>
            </a:gs>
            <a:gs pos="83000">
              <a:schemeClr val="accent1">
                <a:lumMod val="45000"/>
                <a:lumOff val="55000"/>
              </a:schemeClr>
            </a:gs>
            <a:gs pos="10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49304" y="0"/>
            <a:ext cx="7160455" cy="6858000"/>
          </a:xfrm>
          <a:prstGeom prst="rect">
            <a:avLst/>
          </a:prstGeom>
        </p:spPr>
      </p:pic>
    </p:spTree>
    <p:extLst>
      <p:ext uri="{BB962C8B-B14F-4D97-AF65-F5344CB8AC3E}">
        <p14:creationId xmlns:p14="http://schemas.microsoft.com/office/powerpoint/2010/main" val="19667973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5F539"/>
            </a:gs>
            <a:gs pos="74000">
              <a:schemeClr val="accent1">
                <a:lumMod val="45000"/>
                <a:lumOff val="55000"/>
              </a:schemeClr>
            </a:gs>
            <a:gs pos="83000">
              <a:schemeClr val="accent1">
                <a:lumMod val="45000"/>
                <a:lumOff val="55000"/>
              </a:schemeClr>
            </a:gs>
            <a:gs pos="10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sp>
        <p:nvSpPr>
          <p:cNvPr id="4" name="TextBox 3"/>
          <p:cNvSpPr txBox="1"/>
          <p:nvPr/>
        </p:nvSpPr>
        <p:spPr>
          <a:xfrm>
            <a:off x="287381" y="508226"/>
            <a:ext cx="5798903" cy="6771084"/>
          </a:xfrm>
          <a:prstGeom prst="rect">
            <a:avLst/>
          </a:prstGeom>
          <a:noFill/>
        </p:spPr>
        <p:txBody>
          <a:bodyPr wrap="square" rtlCol="0">
            <a:spAutoFit/>
          </a:bodyPr>
          <a:lstStyle/>
          <a:p>
            <a:r>
              <a:rPr lang="en-GB" sz="2800" dirty="0" smtClean="0">
                <a:latin typeface="Comic Sans MS" panose="030F0702030302020204" pitchFamily="66" charset="0"/>
              </a:rPr>
              <a:t>Let’s think about that story.</a:t>
            </a:r>
          </a:p>
          <a:p>
            <a:endParaRPr lang="en-GB" sz="2000" dirty="0" smtClean="0">
              <a:latin typeface="Comic Sans MS" panose="030F0702030302020204" pitchFamily="66" charset="0"/>
            </a:endParaRPr>
          </a:p>
          <a:p>
            <a:endParaRPr lang="en-GB" sz="2000" dirty="0" smtClean="0">
              <a:latin typeface="Comic Sans MS" panose="030F0702030302020204" pitchFamily="66" charset="0"/>
            </a:endParaRPr>
          </a:p>
          <a:p>
            <a:r>
              <a:rPr lang="en-GB" sz="2400" dirty="0" smtClean="0">
                <a:latin typeface="Comic Sans MS" panose="030F0702030302020204" pitchFamily="66" charset="0"/>
              </a:rPr>
              <a:t>How did you feel when the other creatures left Something Else out?</a:t>
            </a:r>
          </a:p>
          <a:p>
            <a:endParaRPr lang="en-GB" sz="2400" dirty="0">
              <a:latin typeface="Comic Sans MS" panose="030F0702030302020204" pitchFamily="66" charset="0"/>
            </a:endParaRPr>
          </a:p>
          <a:p>
            <a:r>
              <a:rPr lang="en-GB" sz="2400" dirty="0" smtClean="0">
                <a:latin typeface="Comic Sans MS" panose="030F0702030302020204" pitchFamily="66" charset="0"/>
              </a:rPr>
              <a:t>How do you think Something Else felt when the other creatures left him out?</a:t>
            </a:r>
          </a:p>
          <a:p>
            <a:endParaRPr lang="en-GB" sz="2400" dirty="0">
              <a:latin typeface="Comic Sans MS" panose="030F0702030302020204" pitchFamily="66" charset="0"/>
            </a:endParaRPr>
          </a:p>
          <a:p>
            <a:r>
              <a:rPr lang="en-GB" sz="2400" dirty="0" smtClean="0">
                <a:latin typeface="Comic Sans MS" panose="030F0702030302020204" pitchFamily="66" charset="0"/>
              </a:rPr>
              <a:t>Is everyone exactly the same or is everyone different in some ways?</a:t>
            </a:r>
          </a:p>
          <a:p>
            <a:endParaRPr lang="en-GB" sz="2400" dirty="0">
              <a:latin typeface="Comic Sans MS" panose="030F0702030302020204" pitchFamily="66" charset="0"/>
            </a:endParaRPr>
          </a:p>
          <a:p>
            <a:r>
              <a:rPr lang="en-GB" sz="2400" dirty="0" smtClean="0">
                <a:latin typeface="Comic Sans MS" panose="030F0702030302020204" pitchFamily="66" charset="0"/>
              </a:rPr>
              <a:t>What would you do if Something Else turned up in our class?</a:t>
            </a:r>
          </a:p>
          <a:p>
            <a:endParaRPr lang="en-GB" sz="2000" dirty="0">
              <a:latin typeface="Comic Sans MS" panose="030F0702030302020204" pitchFamily="66" charset="0"/>
            </a:endParaRPr>
          </a:p>
          <a:p>
            <a:endParaRPr lang="en-GB" sz="2000" dirty="0" smtClean="0">
              <a:latin typeface="Comic Sans MS" panose="030F0702030302020204" pitchFamily="66" charset="0"/>
            </a:endParaRPr>
          </a:p>
          <a:p>
            <a:endParaRPr lang="en-GB" sz="4400" dirty="0">
              <a:latin typeface="Comic Sans MS" panose="030F0702030302020204" pitchFamily="66" charset="0"/>
            </a:endParaRPr>
          </a:p>
          <a:p>
            <a:pPr algn="ctr"/>
            <a:endParaRPr lang="en-GB" dirty="0"/>
          </a:p>
        </p:txBody>
      </p:sp>
      <p:pic>
        <p:nvPicPr>
          <p:cNvPr id="2" name="Picture 1"/>
          <p:cNvPicPr>
            <a:picLocks noChangeAspect="1"/>
          </p:cNvPicPr>
          <p:nvPr/>
        </p:nvPicPr>
        <p:blipFill>
          <a:blip r:embed="rId2"/>
          <a:stretch>
            <a:fillRect/>
          </a:stretch>
        </p:blipFill>
        <p:spPr>
          <a:xfrm>
            <a:off x="7156404" y="390660"/>
            <a:ext cx="4691607" cy="5552940"/>
          </a:xfrm>
          <a:prstGeom prst="rect">
            <a:avLst/>
          </a:prstGeom>
        </p:spPr>
      </p:pic>
      <p:pic>
        <p:nvPicPr>
          <p:cNvPr id="1026" name="Picture 2" descr="Cartoon Man Thinking PNG Images, Cartoon Man Thinking Clipart Free Downlo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6175" y="261257"/>
            <a:ext cx="1098459" cy="1289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49415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5F539"/>
            </a:gs>
            <a:gs pos="74000">
              <a:schemeClr val="accent1">
                <a:lumMod val="45000"/>
                <a:lumOff val="55000"/>
              </a:schemeClr>
            </a:gs>
            <a:gs pos="83000">
              <a:schemeClr val="accent1">
                <a:lumMod val="45000"/>
                <a:lumOff val="55000"/>
              </a:schemeClr>
            </a:gs>
            <a:gs pos="100000">
              <a:schemeClr val="accent1">
                <a:lumMod val="60000"/>
                <a:lumOff val="40000"/>
              </a:schemeClr>
            </a:gs>
          </a:gsLst>
          <a:lin ang="5400000" scaled="1"/>
        </a:gradFill>
        <a:effectLst/>
      </p:bgPr>
    </p:bg>
    <p:spTree>
      <p:nvGrpSpPr>
        <p:cNvPr id="1" name=""/>
        <p:cNvGrpSpPr/>
        <p:nvPr/>
      </p:nvGrpSpPr>
      <p:grpSpPr>
        <a:xfrm>
          <a:off x="0" y="0"/>
          <a:ext cx="0" cy="0"/>
          <a:chOff x="0" y="0"/>
          <a:chExt cx="0" cy="0"/>
        </a:xfrm>
      </p:grpSpPr>
      <p:sp>
        <p:nvSpPr>
          <p:cNvPr id="4" name="TextBox 3"/>
          <p:cNvSpPr txBox="1"/>
          <p:nvPr/>
        </p:nvSpPr>
        <p:spPr>
          <a:xfrm>
            <a:off x="261256" y="0"/>
            <a:ext cx="11704322" cy="4062651"/>
          </a:xfrm>
          <a:prstGeom prst="rect">
            <a:avLst/>
          </a:prstGeom>
          <a:noFill/>
        </p:spPr>
        <p:txBody>
          <a:bodyPr wrap="square" rtlCol="0">
            <a:spAutoFit/>
          </a:bodyPr>
          <a:lstStyle/>
          <a:p>
            <a:r>
              <a:rPr lang="en-GB" sz="2000" dirty="0" smtClean="0">
                <a:solidFill>
                  <a:srgbClr val="002060"/>
                </a:solidFill>
                <a:latin typeface="Comic Sans MS" panose="030F0702030302020204" pitchFamily="66" charset="0"/>
              </a:rPr>
              <a:t>Something Else felt sad because he was different to the others but then he realised that he wasn’t too different at all and that everyone is different!</a:t>
            </a:r>
          </a:p>
          <a:p>
            <a:r>
              <a:rPr lang="en-GB" sz="800" dirty="0" smtClean="0">
                <a:solidFill>
                  <a:srgbClr val="002060"/>
                </a:solidFill>
                <a:latin typeface="Comic Sans MS" panose="030F0702030302020204" pitchFamily="66" charset="0"/>
              </a:rPr>
              <a:t> </a:t>
            </a:r>
          </a:p>
          <a:p>
            <a:r>
              <a:rPr lang="en-GB" sz="2000" dirty="0" smtClean="0">
                <a:solidFill>
                  <a:srgbClr val="002060"/>
                </a:solidFill>
                <a:latin typeface="Comic Sans MS" panose="030F0702030302020204" pitchFamily="66" charset="0"/>
              </a:rPr>
              <a:t>We know that it doesn’t matter about being different and that everyone is so very special even if they might not do things in the same way or if they don’t all look the </a:t>
            </a:r>
            <a:r>
              <a:rPr lang="en-GB" sz="2000" smtClean="0">
                <a:solidFill>
                  <a:srgbClr val="002060"/>
                </a:solidFill>
                <a:latin typeface="Comic Sans MS" panose="030F0702030302020204" pitchFamily="66" charset="0"/>
              </a:rPr>
              <a:t>same like Something </a:t>
            </a:r>
            <a:r>
              <a:rPr lang="en-GB" sz="2000" dirty="0" smtClean="0">
                <a:solidFill>
                  <a:srgbClr val="002060"/>
                </a:solidFill>
                <a:latin typeface="Comic Sans MS" panose="030F0702030302020204" pitchFamily="66" charset="0"/>
              </a:rPr>
              <a:t>Else. </a:t>
            </a:r>
          </a:p>
          <a:p>
            <a:endParaRPr lang="en-GB" sz="800" dirty="0">
              <a:solidFill>
                <a:srgbClr val="002060"/>
              </a:solidFill>
              <a:latin typeface="Comic Sans MS" panose="030F0702030302020204" pitchFamily="66" charset="0"/>
            </a:endParaRPr>
          </a:p>
          <a:p>
            <a:r>
              <a:rPr lang="en-GB" sz="2000" dirty="0" smtClean="0">
                <a:solidFill>
                  <a:srgbClr val="002060"/>
                </a:solidFill>
                <a:latin typeface="Comic Sans MS" panose="030F0702030302020204" pitchFamily="66" charset="0"/>
              </a:rPr>
              <a:t>Today I want you to think about how special you are. I want you to think about all of the fantastic things that you can do and all of the ways that you are special, for example: </a:t>
            </a:r>
          </a:p>
          <a:p>
            <a:r>
              <a:rPr lang="en-GB" sz="2000" dirty="0" smtClean="0">
                <a:solidFill>
                  <a:srgbClr val="002060"/>
                </a:solidFill>
                <a:latin typeface="Comic Sans MS" panose="030F0702030302020204" pitchFamily="66" charset="0"/>
              </a:rPr>
              <a:t>Are you kind?                        Are you funny?                        Do you like to share and help people?</a:t>
            </a:r>
          </a:p>
          <a:p>
            <a:r>
              <a:rPr lang="en-GB" sz="2000" dirty="0">
                <a:solidFill>
                  <a:srgbClr val="002060"/>
                </a:solidFill>
                <a:latin typeface="Comic Sans MS" panose="030F0702030302020204" pitchFamily="66" charset="0"/>
              </a:rPr>
              <a:t>A</a:t>
            </a:r>
            <a:r>
              <a:rPr lang="en-GB" sz="2000" dirty="0" smtClean="0">
                <a:solidFill>
                  <a:srgbClr val="002060"/>
                </a:solidFill>
                <a:latin typeface="Comic Sans MS" panose="030F0702030302020204" pitchFamily="66" charset="0"/>
              </a:rPr>
              <a:t>re you a good friend?         Are you good at drawing?         Can you sing?</a:t>
            </a:r>
          </a:p>
          <a:p>
            <a:r>
              <a:rPr lang="en-GB" sz="2000" dirty="0" smtClean="0">
                <a:solidFill>
                  <a:srgbClr val="002060"/>
                </a:solidFill>
                <a:latin typeface="Comic Sans MS" panose="030F0702030302020204" pitchFamily="66" charset="0"/>
              </a:rPr>
              <a:t>Can you run fast?                  Are you good at baking?           Are you good at reading?</a:t>
            </a:r>
          </a:p>
          <a:p>
            <a:endParaRPr lang="en-GB" sz="4400" dirty="0">
              <a:solidFill>
                <a:srgbClr val="002060"/>
              </a:solidFill>
              <a:latin typeface="Comic Sans MS" panose="030F0702030302020204" pitchFamily="66" charset="0"/>
            </a:endParaRPr>
          </a:p>
          <a:p>
            <a:pPr algn="ctr"/>
            <a:endParaRPr lang="en-GB" dirty="0"/>
          </a:p>
        </p:txBody>
      </p:sp>
      <p:sp>
        <p:nvSpPr>
          <p:cNvPr id="3" name="TextBox 2"/>
          <p:cNvSpPr txBox="1"/>
          <p:nvPr/>
        </p:nvSpPr>
        <p:spPr>
          <a:xfrm>
            <a:off x="1136467" y="3291159"/>
            <a:ext cx="5656217" cy="2677656"/>
          </a:xfrm>
          <a:prstGeom prst="rect">
            <a:avLst/>
          </a:prstGeom>
          <a:noFill/>
        </p:spPr>
        <p:txBody>
          <a:bodyPr wrap="square" rtlCol="0">
            <a:spAutoFit/>
          </a:bodyPr>
          <a:lstStyle/>
          <a:p>
            <a:r>
              <a:rPr lang="en-GB" sz="2400" dirty="0" smtClean="0">
                <a:solidFill>
                  <a:srgbClr val="C00000"/>
                </a:solidFill>
                <a:latin typeface="Comic Sans MS" panose="030F0702030302020204" pitchFamily="66" charset="0"/>
              </a:rPr>
              <a:t>When you have thought of all of the amazing things that are special about you I want you to draw a picture of you in the picture frame on the worksheet and then write some sentences or a list of words to say why you are so very special.</a:t>
            </a:r>
            <a:endParaRPr lang="en-GB" sz="2400" dirty="0">
              <a:solidFill>
                <a:srgbClr val="C00000"/>
              </a:solidFill>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6578510" y="3082153"/>
            <a:ext cx="3371850" cy="4638675"/>
          </a:xfrm>
          <a:prstGeom prst="rect">
            <a:avLst/>
          </a:prstGeom>
        </p:spPr>
      </p:pic>
    </p:spTree>
    <p:extLst>
      <p:ext uri="{BB962C8B-B14F-4D97-AF65-F5344CB8AC3E}">
        <p14:creationId xmlns:p14="http://schemas.microsoft.com/office/powerpoint/2010/main" val="1443097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TotalTime>
  <Words>304</Words>
  <Application>Microsoft Office PowerPoint</Application>
  <PresentationFormat>Widescreen</PresentationFormat>
  <Paragraphs>26</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Rachael Smith</dc:creator>
  <cp:lastModifiedBy>Rachael Smith</cp:lastModifiedBy>
  <cp:revision>7</cp:revision>
  <dcterms:created xsi:type="dcterms:W3CDTF">2021-02-03T20:29:49Z</dcterms:created>
  <dcterms:modified xsi:type="dcterms:W3CDTF">2021-02-03T21:25:06Z</dcterms:modified>
</cp:coreProperties>
</file>