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56" r:id="rId3"/>
    <p:sldId id="258" r:id="rId4"/>
    <p:sldId id="266" r:id="rId5"/>
    <p:sldId id="265" r:id="rId6"/>
    <p:sldId id="269" r:id="rId7"/>
    <p:sldId id="267" r:id="rId8"/>
    <p:sldId id="260" r:id="rId9"/>
    <p:sldId id="271" r:id="rId10"/>
    <p:sldId id="261" r:id="rId11"/>
    <p:sldId id="262" r:id="rId12"/>
    <p:sldId id="263" r:id="rId13"/>
    <p:sldId id="264" r:id="rId14"/>
    <p:sldId id="276" r:id="rId15"/>
    <p:sldId id="279" r:id="rId16"/>
    <p:sldId id="257" r:id="rId17"/>
    <p:sldId id="259" r:id="rId18"/>
    <p:sldId id="272" r:id="rId19"/>
    <p:sldId id="273" r:id="rId20"/>
    <p:sldId id="275" r:id="rId21"/>
    <p:sldId id="278" r:id="rId22"/>
    <p:sldId id="274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 varScale="1">
        <p:scale>
          <a:sx n="109" d="100"/>
          <a:sy n="109" d="100"/>
        </p:scale>
        <p:origin x="168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04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240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061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398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383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349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5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33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53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316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333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0C1BD2-02EB-4C88-964D-9C5204649196}" type="datetimeFigureOut">
              <a:rPr lang="en-GB" smtClean="0"/>
              <a:pPr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03944-6602-4003-9EFE-ACB9309D1F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18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s://encrypted-tbn1.gstatic.com/images?q=tbn:ANd9GcRQZJWH79iWr3Q56gzSLQq3hgT3N1OWyIql0rUWEilS2TuZzYQT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5645424" cy="4032448"/>
          </a:xfrm>
          <a:prstGeom prst="rect">
            <a:avLst/>
          </a:prstGeom>
          <a:noFill/>
        </p:spPr>
      </p:pic>
      <p:pic>
        <p:nvPicPr>
          <p:cNvPr id="1028" name="Picture 4" descr="http://www.allfiredup.com.au/cms/images/stories/newspaper_articles/Tweed-News-Artic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469720"/>
            <a:ext cx="4716016" cy="4182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LI: I am able to write an effective headline.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56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Steps to Success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 can match a headline to a story.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can discuss what makes an effective/catchy headline.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can write an effective headline.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can write headlines with contrasting viewpoints and/or bias.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8727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What is a headline?</a:t>
            </a:r>
          </a:p>
        </p:txBody>
      </p:sp>
      <p:pic>
        <p:nvPicPr>
          <p:cNvPr id="4" name="Content Placeholder 3" descr="2603200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12776"/>
            <a:ext cx="433648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88" b="52527"/>
          <a:stretch/>
        </p:blipFill>
        <p:spPr bwMode="auto">
          <a:xfrm>
            <a:off x="454580" y="3504099"/>
            <a:ext cx="3524250" cy="1302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7481" y="1700808"/>
            <a:ext cx="3384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What could this be headline be about?</a:t>
            </a:r>
          </a:p>
        </p:txBody>
      </p:sp>
      <p:cxnSp>
        <p:nvCxnSpPr>
          <p:cNvPr id="7" name="Straight Arrow Connector 6"/>
          <p:cNvCxnSpPr>
            <a:stCxn id="5" idx="2"/>
            <a:endCxn id="1026" idx="0"/>
          </p:cNvCxnSpPr>
          <p:nvPr/>
        </p:nvCxnSpPr>
        <p:spPr>
          <a:xfrm flipH="1">
            <a:off x="2216705" y="2531805"/>
            <a:ext cx="12964" cy="97229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47754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What makes a good headline?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Discuss between you…</a:t>
            </a:r>
          </a:p>
        </p:txBody>
      </p:sp>
    </p:spTree>
    <p:extLst>
      <p:ext uri="{BB962C8B-B14F-4D97-AF65-F5344CB8AC3E}">
        <p14:creationId xmlns:p14="http://schemas.microsoft.com/office/powerpoint/2010/main" val="462808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092" y="1013286"/>
            <a:ext cx="2870200" cy="3135794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212" y="318655"/>
            <a:ext cx="3073276" cy="3830425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2592288" cy="3888432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820" y="4149080"/>
            <a:ext cx="56197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27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r>
              <a:rPr lang="en-GB" u="sng" dirty="0">
                <a:latin typeface="Comic Sans MS" pitchFamily="66" charset="0"/>
              </a:rPr>
              <a:t>Headlines should be…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4000" dirty="0"/>
              <a:t>Short</a:t>
            </a:r>
          </a:p>
          <a:p>
            <a:pPr algn="ctr">
              <a:buNone/>
            </a:pPr>
            <a:r>
              <a:rPr lang="en-GB" sz="4000" dirty="0"/>
              <a:t>To the point. </a:t>
            </a:r>
          </a:p>
          <a:p>
            <a:pPr algn="ctr">
              <a:buNone/>
            </a:pPr>
            <a:r>
              <a:rPr lang="en-GB" sz="4000" dirty="0">
                <a:solidFill>
                  <a:srgbClr val="FF0000"/>
                </a:solidFill>
              </a:rPr>
              <a:t>Eye-Catching </a:t>
            </a:r>
          </a:p>
          <a:p>
            <a:pPr algn="ctr">
              <a:buNone/>
            </a:pPr>
            <a:r>
              <a:rPr lang="en-GB" sz="8800" dirty="0"/>
              <a:t>BIG </a:t>
            </a:r>
          </a:p>
          <a:p>
            <a:pPr algn="ctr">
              <a:buNone/>
            </a:pPr>
            <a:r>
              <a:rPr lang="en-GB" sz="4000" b="1" dirty="0"/>
              <a:t>Bold</a:t>
            </a:r>
          </a:p>
          <a:p>
            <a:pPr algn="ctr">
              <a:buNone/>
            </a:pPr>
            <a:r>
              <a:rPr lang="en-GB" sz="4000" dirty="0"/>
              <a:t>Interesting</a:t>
            </a:r>
          </a:p>
        </p:txBody>
      </p:sp>
    </p:spTree>
    <p:extLst>
      <p:ext uri="{BB962C8B-B14F-4D97-AF65-F5344CB8AC3E}">
        <p14:creationId xmlns:p14="http://schemas.microsoft.com/office/powerpoint/2010/main" val="3445735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4800" u="sng" dirty="0">
                <a:latin typeface="Comic Sans MS" panose="030F0702030302020204" pitchFamily="66" charset="0"/>
              </a:rPr>
              <a:t>Puns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584" y="1485900"/>
            <a:ext cx="7772400" cy="4648200"/>
          </a:xfrm>
        </p:spPr>
        <p:txBody>
          <a:bodyPr>
            <a:normAutofit lnSpcReduction="10000"/>
          </a:bodyPr>
          <a:lstStyle/>
          <a:p>
            <a:r>
              <a:rPr lang="en-GB" altLang="en-US" dirty="0">
                <a:latin typeface="Comic Sans MS" panose="030F0702030302020204" pitchFamily="66" charset="0"/>
              </a:rPr>
              <a:t>A word in a sentence that can have two meanings.</a:t>
            </a:r>
          </a:p>
          <a:p>
            <a:r>
              <a:rPr lang="en-GB" altLang="en-US" dirty="0">
                <a:latin typeface="Comic Sans MS" panose="030F0702030302020204" pitchFamily="66" charset="0"/>
              </a:rPr>
              <a:t>This word is called a </a:t>
            </a:r>
            <a:r>
              <a:rPr lang="en-GB" altLang="en-US" b="1" dirty="0">
                <a:latin typeface="Comic Sans MS" panose="030F0702030302020204" pitchFamily="66" charset="0"/>
              </a:rPr>
              <a:t>Homophone </a:t>
            </a:r>
            <a:r>
              <a:rPr lang="en-GB" altLang="en-US" dirty="0">
                <a:latin typeface="Comic Sans MS" panose="030F0702030302020204" pitchFamily="66" charset="0"/>
              </a:rPr>
              <a:t>– this is a word that sounds the same as another but is spelt differently and has a different meaning  </a:t>
            </a:r>
          </a:p>
          <a:p>
            <a:endParaRPr lang="en-GB" altLang="en-US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altLang="en-US" dirty="0">
                <a:solidFill>
                  <a:srgbClr val="FF0000"/>
                </a:solidFill>
                <a:latin typeface="Comic Sans MS" panose="030F0702030302020204" pitchFamily="66" charset="0"/>
              </a:rPr>
              <a:t>For example – Write/right, Bare/bear, Flower/flour, Hare/Hair.</a:t>
            </a:r>
          </a:p>
          <a:p>
            <a:pPr algn="ctr">
              <a:buFont typeface="Wingdings" pitchFamily="2" charset="2"/>
              <a:buNone/>
            </a:pPr>
            <a:endParaRPr lang="en-GB" altLang="en-US" dirty="0">
              <a:solidFill>
                <a:srgbClr val="FF3300"/>
              </a:solidFill>
              <a:latin typeface="Arial Black" pitchFamily="34" charset="0"/>
            </a:endParaRPr>
          </a:p>
        </p:txBody>
      </p:sp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1272480" y="3352800"/>
            <a:ext cx="762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7706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Peace of cake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Sew it’s time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Bare face liars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Christmas shoppers stocking up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Witch Halloween costume is for you</a:t>
            </a:r>
          </a:p>
        </p:txBody>
      </p:sp>
    </p:spTree>
    <p:extLst>
      <p:ext uri="{BB962C8B-B14F-4D97-AF65-F5344CB8AC3E}">
        <p14:creationId xmlns:p14="http://schemas.microsoft.com/office/powerpoint/2010/main" val="115488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u="sng" dirty="0">
                <a:latin typeface="Comic Sans MS" panose="030F0702030302020204" pitchFamily="66" charset="0"/>
              </a:rPr>
              <a:t>Letter play (play on words)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Sometimes writer will change a letter or a part of the word to give a double meaning.</a:t>
            </a:r>
          </a:p>
          <a:p>
            <a:endParaRPr lang="en-GB" altLang="en-US" dirty="0"/>
          </a:p>
          <a:p>
            <a:pPr marL="0" indent="0">
              <a:buNone/>
            </a:pPr>
            <a:r>
              <a:rPr lang="en-GB" altLang="en-US" dirty="0"/>
              <a:t>Examples…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Truck by lightning</a:t>
            </a:r>
          </a:p>
          <a:p>
            <a:r>
              <a:rPr lang="en-GB" altLang="en-US" dirty="0" err="1">
                <a:solidFill>
                  <a:srgbClr val="FF3300"/>
                </a:solidFill>
                <a:latin typeface="Comic Sans MS" panose="030F0702030302020204" pitchFamily="66" charset="0"/>
              </a:rPr>
              <a:t>Tantastic</a:t>
            </a:r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!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A jab well done.</a:t>
            </a:r>
          </a:p>
          <a:p>
            <a:pPr algn="ctr">
              <a:buFont typeface="Wingdings" pitchFamily="2" charset="2"/>
              <a:buNone/>
            </a:pPr>
            <a:endParaRPr lang="en-GB" altLang="en-US" dirty="0">
              <a:solidFill>
                <a:srgbClr val="FF3300"/>
              </a:solidFill>
              <a:latin typeface="Arial Black" pitchFamily="34" charset="0"/>
            </a:endParaRPr>
          </a:p>
          <a:p>
            <a:pPr algn="ctr">
              <a:buFont typeface="Wingdings" pitchFamily="2" charset="2"/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338367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u="sng" dirty="0">
                <a:latin typeface="Comic Sans MS" panose="030F0702030302020204" pitchFamily="66" charset="0"/>
              </a:rPr>
              <a:t>Alliteration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latin typeface="Comic Sans MS" panose="030F0702030302020204" pitchFamily="66" charset="0"/>
              </a:rPr>
              <a:t>Often using the same letter sound at the start of your words can create an interesting effect.</a:t>
            </a:r>
          </a:p>
          <a:p>
            <a:pPr marL="0" indent="0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Examples…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Sending up the stars and stripes.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Greedy girl gobbles gruel.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Big bad bear bites boy.</a:t>
            </a:r>
          </a:p>
          <a:p>
            <a:pPr>
              <a:buFont typeface="Wingdings" pitchFamily="2" charset="2"/>
              <a:buNone/>
            </a:pPr>
            <a:endParaRPr lang="en-GB" altLang="en-US" dirty="0"/>
          </a:p>
          <a:p>
            <a:endParaRPr lang="en-GB" altLang="en-US" dirty="0"/>
          </a:p>
          <a:p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18667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u="sng" dirty="0">
                <a:latin typeface="Comic Sans MS" panose="030F0702030302020204" pitchFamily="66" charset="0"/>
              </a:rPr>
              <a:t>Rhyme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Green queen, glass with class.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Hare affair.</a:t>
            </a:r>
          </a:p>
          <a:p>
            <a:r>
              <a:rPr lang="en-GB" altLang="en-US" dirty="0">
                <a:solidFill>
                  <a:srgbClr val="FF3300"/>
                </a:solidFill>
                <a:latin typeface="Comic Sans MS" panose="030F0702030302020204" pitchFamily="66" charset="0"/>
              </a:rPr>
              <a:t>Tissue issue.</a:t>
            </a:r>
          </a:p>
          <a:p>
            <a:pPr>
              <a:buFont typeface="Wingdings" pitchFamily="2" charset="2"/>
              <a:buNone/>
            </a:pPr>
            <a:endParaRPr lang="en-GB" altLang="en-US" dirty="0">
              <a:solidFill>
                <a:srgbClr val="FF33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6325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u="sng" dirty="0">
                <a:latin typeface="Comic Sans MS" panose="030F0702030302020204" pitchFamily="66" charset="0"/>
              </a:rPr>
              <a:t>Now your turn…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altLang="en-US" dirty="0"/>
              <a:t>With your learning partner! Choose one of these pictures and create a headline.</a:t>
            </a:r>
          </a:p>
          <a:p>
            <a:r>
              <a:rPr lang="en-GB" altLang="en-US" dirty="0"/>
              <a:t>Try to use one of the language effects in headlines of your own: </a:t>
            </a:r>
          </a:p>
          <a:p>
            <a:pPr algn="ctr">
              <a:buFont typeface="Wingdings" pitchFamily="2" charset="2"/>
              <a:buNone/>
            </a:pPr>
            <a:r>
              <a:rPr lang="en-GB" altLang="en-US" b="1" dirty="0">
                <a:solidFill>
                  <a:srgbClr val="FF3300"/>
                </a:solidFill>
              </a:rPr>
              <a:t>Puns</a:t>
            </a:r>
          </a:p>
          <a:p>
            <a:pPr algn="ctr">
              <a:buFont typeface="Wingdings" pitchFamily="2" charset="2"/>
              <a:buNone/>
            </a:pPr>
            <a:r>
              <a:rPr lang="en-GB" altLang="en-US" b="1" dirty="0">
                <a:solidFill>
                  <a:srgbClr val="FF3300"/>
                </a:solidFill>
              </a:rPr>
              <a:t>Letter Play</a:t>
            </a:r>
          </a:p>
          <a:p>
            <a:pPr algn="ctr">
              <a:buFont typeface="Wingdings" pitchFamily="2" charset="2"/>
              <a:buNone/>
            </a:pPr>
            <a:r>
              <a:rPr lang="en-GB" altLang="en-US" b="1" dirty="0">
                <a:solidFill>
                  <a:srgbClr val="FF3300"/>
                </a:solidFill>
              </a:rPr>
              <a:t>Alliteration</a:t>
            </a:r>
          </a:p>
          <a:p>
            <a:pPr algn="ctr">
              <a:buFont typeface="Wingdings" pitchFamily="2" charset="2"/>
              <a:buNone/>
            </a:pPr>
            <a:r>
              <a:rPr lang="en-GB" altLang="en-US" b="1" dirty="0">
                <a:solidFill>
                  <a:srgbClr val="FF3300"/>
                </a:solidFill>
              </a:rPr>
              <a:t>Rhyme</a:t>
            </a:r>
          </a:p>
          <a:p>
            <a:endParaRPr lang="en-GB" altLang="en-US" b="1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7758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6992"/>
            <a:ext cx="4320480" cy="3024336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356992"/>
            <a:ext cx="4104456" cy="2880320"/>
          </a:xfrm>
          <a:prstGeom prst="rect">
            <a:avLst/>
          </a:prstGeom>
        </p:spPr>
      </p:pic>
      <p:pic>
        <p:nvPicPr>
          <p:cNvPr id="6" name="Picture 2" descr="http://www.ourplanet.org.uk/images/flooding-car-submerg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92696"/>
            <a:ext cx="4080453" cy="2448272"/>
          </a:xfrm>
          <a:prstGeom prst="rect">
            <a:avLst/>
          </a:prstGeom>
          <a:noFill/>
        </p:spPr>
      </p:pic>
      <p:pic>
        <p:nvPicPr>
          <p:cNvPr id="7" name="Picture 4" descr="https://encrypted-tbn0.gstatic.com/images?q=tbn:ANd9GcT8IMiF9WQvqkxPPNDtUv0scrWWfYX5DYB8-a8cvQr1FztFKmv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692696"/>
            <a:ext cx="4032448" cy="24180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Are you making  your headline for...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Tabloid</a:t>
            </a:r>
          </a:p>
          <a:p>
            <a:r>
              <a:rPr lang="en-GB" sz="4000" dirty="0"/>
              <a:t>Mid range newspaper</a:t>
            </a:r>
          </a:p>
          <a:p>
            <a:r>
              <a:rPr lang="en-GB" sz="4000" dirty="0"/>
              <a:t>Broadsheet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>
                <a:latin typeface="Comic Sans MS" pitchFamily="66" charset="0"/>
              </a:rPr>
              <a:t>LI: I can discuss the use of images in newspapers.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5497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Steps to Success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latin typeface="Comic Sans MS" pitchFamily="66" charset="0"/>
              </a:rPr>
              <a:t>I can explain why pictures are used.</a:t>
            </a: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 </a:t>
            </a:r>
          </a:p>
          <a:p>
            <a:r>
              <a:rPr lang="en-GB" dirty="0">
                <a:latin typeface="Comic Sans MS" pitchFamily="66" charset="0"/>
              </a:rPr>
              <a:t>I can explain what is happening in the background, middle and foreground on a picture.</a:t>
            </a:r>
          </a:p>
          <a:p>
            <a:pPr marL="0" indent="0">
              <a:buNone/>
            </a:pPr>
            <a:r>
              <a:rPr lang="en-GB" dirty="0">
                <a:latin typeface="Comic Sans MS" pitchFamily="66" charset="0"/>
              </a:rPr>
              <a:t> </a:t>
            </a:r>
          </a:p>
          <a:p>
            <a:r>
              <a:rPr lang="en-GB" dirty="0">
                <a:latin typeface="Comic Sans MS" pitchFamily="66" charset="0"/>
              </a:rPr>
              <a:t>I can write an effective caption for a picture.</a:t>
            </a:r>
          </a:p>
          <a:p>
            <a:endParaRPr lang="en-GB" dirty="0">
              <a:latin typeface="Comic Sans MS" pitchFamily="66" charset="0"/>
            </a:endParaRPr>
          </a:p>
          <a:p>
            <a:r>
              <a:rPr lang="en-GB" dirty="0">
                <a:latin typeface="Comic Sans MS" pitchFamily="66" charset="0"/>
              </a:rPr>
              <a:t>I can discuss how different parts of a picture can show a different viewpoint/bias.</a:t>
            </a:r>
          </a:p>
          <a:p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3936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You have 5 seconds!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640960" cy="504056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What do you remember?</a:t>
            </a:r>
            <a:endParaRPr lang="en-US" u="sng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>
                <a:latin typeface="Comic Sans MS" pitchFamily="66" charset="0"/>
              </a:rPr>
              <a:t>What do you remember most?</a:t>
            </a:r>
          </a:p>
          <a:p>
            <a:pPr>
              <a:buNone/>
            </a:pPr>
            <a:r>
              <a:rPr lang="en-GB" i="1" dirty="0">
                <a:latin typeface="Comic Sans MS" pitchFamily="66" charset="0"/>
              </a:rPr>
              <a:t>Look again, e</a:t>
            </a:r>
            <a:r>
              <a:rPr lang="en-US" i="1" dirty="0" err="1">
                <a:latin typeface="Comic Sans MS" pitchFamily="66" charset="0"/>
              </a:rPr>
              <a:t>xamine</a:t>
            </a:r>
            <a:r>
              <a:rPr lang="en-US" i="1" dirty="0">
                <a:latin typeface="Comic Sans MS" pitchFamily="66" charset="0"/>
              </a:rPr>
              <a:t> the…</a:t>
            </a:r>
          </a:p>
          <a:p>
            <a:pPr>
              <a:buFont typeface="Courier New" pitchFamily="49" charset="0"/>
              <a:buChar char="o"/>
            </a:pPr>
            <a:r>
              <a:rPr lang="en-GB" dirty="0">
                <a:latin typeface="Comic Sans MS" pitchFamily="66" charset="0"/>
              </a:rPr>
              <a:t>Background </a:t>
            </a:r>
          </a:p>
          <a:p>
            <a:pPr>
              <a:buFont typeface="Courier New" pitchFamily="49" charset="0"/>
              <a:buChar char="o"/>
            </a:pPr>
            <a:r>
              <a:rPr lang="en-GB" dirty="0">
                <a:latin typeface="Comic Sans MS" pitchFamily="66" charset="0"/>
              </a:rPr>
              <a:t>Middle</a:t>
            </a:r>
          </a:p>
          <a:p>
            <a:pPr>
              <a:buFont typeface="Courier New" pitchFamily="49" charset="0"/>
              <a:buChar char="o"/>
            </a:pPr>
            <a:r>
              <a:rPr lang="en-GB" dirty="0">
                <a:latin typeface="Comic Sans MS" pitchFamily="66" charset="0"/>
              </a:rPr>
              <a:t>Foreground</a:t>
            </a:r>
          </a:p>
          <a:p>
            <a:pPr>
              <a:buFont typeface="Courier New" pitchFamily="49" charset="0"/>
              <a:buChar char="o"/>
            </a:pPr>
            <a:r>
              <a:rPr lang="en-GB" dirty="0">
                <a:latin typeface="Comic Sans MS" pitchFamily="66" charset="0"/>
              </a:rPr>
              <a:t>What is going on</a:t>
            </a:r>
          </a:p>
          <a:p>
            <a:pPr>
              <a:buFont typeface="Courier New" pitchFamily="49" charset="0"/>
              <a:buChar char="o"/>
            </a:pPr>
            <a:r>
              <a:rPr lang="en-GB" dirty="0">
                <a:latin typeface="Comic Sans MS" pitchFamily="66" charset="0"/>
              </a:rPr>
              <a:t>Is it posed or </a:t>
            </a:r>
            <a:r>
              <a:rPr lang="en-GB" dirty="0" err="1">
                <a:latin typeface="Comic Sans MS" pitchFamily="66" charset="0"/>
              </a:rPr>
              <a:t>unposed</a:t>
            </a:r>
            <a:endParaRPr lang="en-GB" dirty="0">
              <a:latin typeface="Comic Sans MS" pitchFamily="66" charset="0"/>
            </a:endParaRPr>
          </a:p>
          <a:p>
            <a:pPr>
              <a:buFont typeface="Courier New" pitchFamily="49" charset="0"/>
              <a:buChar char="o"/>
            </a:pPr>
            <a:r>
              <a:rPr lang="en-GB" dirty="0">
                <a:latin typeface="Comic Sans MS" pitchFamily="66" charset="0"/>
              </a:rPr>
              <a:t>What do you think happened before/after?</a:t>
            </a:r>
            <a:endParaRPr lang="en-US" dirty="0">
              <a:latin typeface="Comic Sans MS" pitchFamily="66" charset="0"/>
            </a:endParaRPr>
          </a:p>
          <a:p>
            <a:endParaRPr lang="en-GB" i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What is a caption?</a:t>
            </a:r>
            <a:endParaRPr lang="en-US" u="sng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itchFamily="66" charset="0"/>
              </a:rPr>
              <a:t>A brief description or explanation.</a:t>
            </a:r>
          </a:p>
          <a:p>
            <a:r>
              <a:rPr lang="en-GB" dirty="0">
                <a:latin typeface="Comic Sans MS" pitchFamily="66" charset="0"/>
              </a:rPr>
              <a:t>Describes an illustration, graph or picture. </a:t>
            </a:r>
          </a:p>
          <a:p>
            <a:r>
              <a:rPr lang="en-GB" dirty="0">
                <a:latin typeface="Comic Sans MS" pitchFamily="66" charset="0"/>
              </a:rPr>
              <a:t>The main purpose of a caption is to help the newspaper reader to understand what they see in the newspaper.</a:t>
            </a:r>
          </a:p>
          <a:p>
            <a:r>
              <a:rPr lang="en-GB" dirty="0">
                <a:latin typeface="Comic Sans MS" pitchFamily="66" charset="0"/>
              </a:rPr>
              <a:t> It should be brief, witty, and straight to the point.</a:t>
            </a:r>
            <a:endParaRPr lang="en-US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Comic Sans MS" pitchFamily="66" charset="0"/>
              </a:rPr>
              <a:t>Example</a:t>
            </a:r>
            <a:endParaRPr lang="en-US" u="sng" dirty="0">
              <a:latin typeface="Comic Sans MS" pitchFamily="66" charset="0"/>
            </a:endParaRPr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484784"/>
            <a:ext cx="4680520" cy="316835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27584" y="4941168"/>
            <a:ext cx="7056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itchFamily="66" charset="0"/>
              </a:rPr>
              <a:t>Young leaps to the finish, scoring in a nail biting game.</a:t>
            </a:r>
            <a:endParaRPr lang="en-US" sz="2400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u="sng" dirty="0">
                <a:latin typeface="Comic Sans MS" pitchFamily="66" charset="0"/>
              </a:rPr>
              <a:t>Can you write a caption for one of these photos?</a:t>
            </a:r>
            <a:endParaRPr lang="en-US" u="sng" dirty="0">
              <a:latin typeface="Comic Sans MS" pitchFamily="66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933057"/>
            <a:ext cx="3962407" cy="2088231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933056"/>
            <a:ext cx="3888432" cy="2092325"/>
          </a:xfrm>
          <a:prstGeom prst="rect">
            <a:avLst/>
          </a:prstGeom>
        </p:spPr>
      </p:pic>
      <p:pic>
        <p:nvPicPr>
          <p:cNvPr id="2050" name="Picture 2" descr="http://www.ourplanet.org.uk/images/flooding-car-submerge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628800"/>
            <a:ext cx="3696410" cy="2217846"/>
          </a:xfrm>
          <a:prstGeom prst="rect">
            <a:avLst/>
          </a:prstGeom>
          <a:noFill/>
        </p:spPr>
      </p:pic>
      <p:pic>
        <p:nvPicPr>
          <p:cNvPr id="2052" name="Picture 4" descr="https://encrypted-tbn0.gstatic.com/images?q=tbn:ANd9GcT8IMiF9WQvqkxPPNDtUv0scrWWfYX5DYB8-a8cvQr1FztFKmvB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628800"/>
            <a:ext cx="3744416" cy="22452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2979</TotalTime>
  <Words>482</Words>
  <Application>Microsoft Office PowerPoint</Application>
  <PresentationFormat>On-screen Show (4:3)</PresentationFormat>
  <Paragraphs>90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Arial Black</vt:lpstr>
      <vt:lpstr>Calibri</vt:lpstr>
      <vt:lpstr>Comic Sans MS</vt:lpstr>
      <vt:lpstr>Courier New</vt:lpstr>
      <vt:lpstr>Wingdings</vt:lpstr>
      <vt:lpstr>Office Theme</vt:lpstr>
      <vt:lpstr>PowerPoint Presentation</vt:lpstr>
      <vt:lpstr>LI: I am able to write an effective headline.</vt:lpstr>
      <vt:lpstr>Steps to Success</vt:lpstr>
      <vt:lpstr>What is a headline?</vt:lpstr>
      <vt:lpstr>What makes a good headline?</vt:lpstr>
      <vt:lpstr>PowerPoint Presentation</vt:lpstr>
      <vt:lpstr>Headlines should be…</vt:lpstr>
      <vt:lpstr>Puns</vt:lpstr>
      <vt:lpstr>Examples</vt:lpstr>
      <vt:lpstr>Letter play (play on words)</vt:lpstr>
      <vt:lpstr>Alliteration</vt:lpstr>
      <vt:lpstr>Rhyme</vt:lpstr>
      <vt:lpstr>Now your turn…</vt:lpstr>
      <vt:lpstr>PowerPoint Presentation</vt:lpstr>
      <vt:lpstr>Are you making  your headline for...</vt:lpstr>
      <vt:lpstr>LI: I can discuss the use of images in newspapers.</vt:lpstr>
      <vt:lpstr>Steps to Success</vt:lpstr>
      <vt:lpstr>You have 5 seconds!</vt:lpstr>
      <vt:lpstr>What do you remember?</vt:lpstr>
      <vt:lpstr>What is a caption?</vt:lpstr>
      <vt:lpstr>Example</vt:lpstr>
      <vt:lpstr>Can you write a caption for one of these photos?</vt:lpstr>
    </vt:vector>
  </TitlesOfParts>
  <Company>Hanslope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LI: I am able to write an effective headline.</dc:title>
  <dc:creator>JClanfield</dc:creator>
  <cp:lastModifiedBy>Pat Haisman</cp:lastModifiedBy>
  <cp:revision>17</cp:revision>
  <dcterms:created xsi:type="dcterms:W3CDTF">2014-02-24T13:56:27Z</dcterms:created>
  <dcterms:modified xsi:type="dcterms:W3CDTF">2021-01-19T08:31:35Z</dcterms:modified>
</cp:coreProperties>
</file>