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5"/>
  </p:handoutMasterIdLst>
  <p:sldIdLst>
    <p:sldId id="258" r:id="rId2"/>
    <p:sldId id="308" r:id="rId3"/>
    <p:sldId id="309" r:id="rId4"/>
    <p:sldId id="311" r:id="rId5"/>
    <p:sldId id="310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30" r:id="rId20"/>
    <p:sldId id="326" r:id="rId21"/>
    <p:sldId id="327" r:id="rId22"/>
    <p:sldId id="328" r:id="rId23"/>
    <p:sldId id="279" r:id="rId24"/>
  </p:sldIdLst>
  <p:sldSz cx="9144000" cy="6858000" type="screen4x3"/>
  <p:notesSz cx="6858000" cy="9144000"/>
  <p:embeddedFontLst>
    <p:embeddedFont>
      <p:font typeface="Sassoon Infant Rg" panose="02000503030000020003" charset="0"/>
      <p:regular r:id="rId26"/>
      <p:bold r:id="rId27"/>
    </p:embeddedFont>
    <p:embeddedFont>
      <p:font typeface="Sassoon Infant Md" panose="02000603050000020003" charset="0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BPreplay" panose="02000503000000020004" charset="0"/>
      <p:regular r:id="rId33"/>
      <p:bold r:id="rId34"/>
      <p:italic r:id="rId35"/>
      <p:bold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CBE4"/>
    <a:srgbClr val="C69F90"/>
    <a:srgbClr val="97634D"/>
    <a:srgbClr val="A7B8C2"/>
    <a:srgbClr val="C5DCED"/>
    <a:srgbClr val="BABABA"/>
    <a:srgbClr val="D9E2E9"/>
    <a:srgbClr val="F6E28C"/>
    <a:srgbClr val="E8D584"/>
    <a:srgbClr val="CA8A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0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50" y="7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5341" y="5974904"/>
            <a:ext cx="432487" cy="1458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Twinkl Logo"/>
          <p:cNvPicPr>
            <a:picLocks noChangeAspect="1"/>
          </p:cNvPicPr>
          <p:nvPr/>
        </p:nvPicPr>
        <p:blipFill>
          <a:blip r:embed="rId3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111" y="58721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Winter Weather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866901"/>
            <a:ext cx="2482850" cy="1562099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do you already know about winter? Tell your partner.</a:t>
            </a:r>
          </a:p>
        </p:txBody>
      </p:sp>
      <p:sp>
        <p:nvSpPr>
          <p:cNvPr id="5" name="Rectangle 4"/>
          <p:cNvSpPr/>
          <p:nvPr/>
        </p:nvSpPr>
        <p:spPr>
          <a:xfrm>
            <a:off x="3371850" y="1866900"/>
            <a:ext cx="5016500" cy="3781425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55650" y="3533775"/>
            <a:ext cx="2473325" cy="21145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982"/>
          <a:stretch/>
        </p:blipFill>
        <p:spPr>
          <a:xfrm>
            <a:off x="896723" y="3609977"/>
            <a:ext cx="2176679" cy="20478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46" t="3365" r="6971" b="5743"/>
          <a:stretch/>
        </p:blipFill>
        <p:spPr>
          <a:xfrm>
            <a:off x="3370049" y="1866901"/>
            <a:ext cx="5018302" cy="37909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136" y="2162617"/>
            <a:ext cx="1196589" cy="1447360"/>
          </a:xfrm>
          <a:prstGeom prst="rect">
            <a:avLst/>
          </a:prstGeom>
        </p:spPr>
      </p:pic>
      <p:pic>
        <p:nvPicPr>
          <p:cNvPr id="12" name="Talking Partn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751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61111E-6 -3.33333E-6 L -0.30642 0.29723 " pathEditMode="relative" rAng="0" ptsTypes="AA">
                                      <p:cBhvr>
                                        <p:cTn id="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30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190498"/>
            <a:ext cx="8220075" cy="1595581"/>
          </a:xfrm>
        </p:spPr>
        <p:txBody>
          <a:bodyPr/>
          <a:lstStyle/>
          <a:p>
            <a:r>
              <a:rPr lang="en-GB" dirty="0" smtClean="0"/>
              <a:t>How People Adapt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352550"/>
            <a:ext cx="7632700" cy="647700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Think about what you and your family do during the winter. </a:t>
            </a:r>
            <a:r>
              <a:rPr lang="en-GB" dirty="0" smtClean="0">
                <a:solidFill>
                  <a:schemeClr val="tx1"/>
                </a:solidFill>
              </a:rPr>
              <a:t>Use these </a:t>
            </a:r>
            <a:r>
              <a:rPr lang="en-GB" dirty="0">
                <a:solidFill>
                  <a:schemeClr val="tx1"/>
                </a:solidFill>
              </a:rPr>
              <a:t>questions to help you.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49" y="2124075"/>
            <a:ext cx="7632701" cy="37528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22" y="2195512"/>
            <a:ext cx="4972078" cy="360997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755650" y="2400300"/>
            <a:ext cx="2797175" cy="590552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/>
              <a:t>What do you wear in winter?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755648" y="3098005"/>
            <a:ext cx="2797175" cy="590552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/>
              <a:t>How do you keep warm indoors and outdoors?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755647" y="3793331"/>
            <a:ext cx="2797175" cy="590552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What do like to eat in the winter?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55646" y="4488657"/>
            <a:ext cx="2797175" cy="590552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What do you do after school?</a:t>
            </a:r>
          </a:p>
        </p:txBody>
      </p:sp>
      <p:pic>
        <p:nvPicPr>
          <p:cNvPr id="22" name="Talking Partner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34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190498"/>
            <a:ext cx="8220075" cy="1595581"/>
          </a:xfrm>
        </p:spPr>
        <p:txBody>
          <a:bodyPr/>
          <a:lstStyle/>
          <a:p>
            <a:r>
              <a:rPr lang="en-GB" dirty="0" smtClean="0"/>
              <a:t>How Animals Adapt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352550"/>
            <a:ext cx="7632700" cy="647700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Think about what animals might have to do during the winter</a:t>
            </a:r>
            <a:r>
              <a:rPr lang="en-GB" dirty="0" smtClean="0">
                <a:solidFill>
                  <a:schemeClr val="tx1"/>
                </a:solidFill>
              </a:rPr>
              <a:t>. Use these </a:t>
            </a:r>
            <a:r>
              <a:rPr lang="en-GB" dirty="0">
                <a:solidFill>
                  <a:schemeClr val="tx1"/>
                </a:solidFill>
              </a:rPr>
              <a:t>questions to help you.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49" y="2124075"/>
            <a:ext cx="7632701" cy="37528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755650" y="2400300"/>
            <a:ext cx="2797175" cy="590552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Where do they go?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55648" y="3098005"/>
            <a:ext cx="2797175" cy="590552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How do they keep warm?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55647" y="3793331"/>
            <a:ext cx="2797175" cy="590552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How do they find food?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00" y="2589279"/>
            <a:ext cx="6654800" cy="2998656"/>
          </a:xfrm>
          <a:prstGeom prst="rect">
            <a:avLst/>
          </a:prstGeom>
        </p:spPr>
      </p:pic>
      <p:pic>
        <p:nvPicPr>
          <p:cNvPr id="11" name="Talking Partner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568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638300"/>
            <a:ext cx="7632700" cy="471629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/>
              <a:t>Animals cope with winter weather by doing one of the following things…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55650" y="2286000"/>
            <a:ext cx="3816350" cy="2781300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tx1"/>
                </a:solidFill>
              </a:rPr>
              <a:t>Hibernate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: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Some animals </a:t>
            </a:r>
            <a:r>
              <a:rPr lang="en-US" b="1" dirty="0">
                <a:solidFill>
                  <a:schemeClr val="tx1"/>
                </a:solidFill>
              </a:rPr>
              <a:t>hibernate </a:t>
            </a:r>
            <a:r>
              <a:rPr lang="en-US" dirty="0">
                <a:solidFill>
                  <a:schemeClr val="tx1"/>
                </a:solidFill>
              </a:rPr>
              <a:t>for some, or all, of the winter because the weather is cold and it is hard to find food. They find a safe place and fall into a very deep sleep. They don’t need to eat because during the autumn they eat extra food to help feed them in winter.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"/>
          <a:stretch/>
        </p:blipFill>
        <p:spPr>
          <a:xfrm>
            <a:off x="4567236" y="2286000"/>
            <a:ext cx="3837387" cy="279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6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638300"/>
            <a:ext cx="7632700" cy="471629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/>
              <a:t>Animals cope with winter weather by doing one of the following things…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55650" y="2286000"/>
            <a:ext cx="3816350" cy="27813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tx1"/>
                </a:solidFill>
              </a:rPr>
              <a:t>Migrate</a:t>
            </a:r>
            <a:r>
              <a:rPr lang="en-US" dirty="0">
                <a:solidFill>
                  <a:schemeClr val="tx1"/>
                </a:solidFill>
              </a:rPr>
              <a:t>– Some animals </a:t>
            </a:r>
            <a:r>
              <a:rPr lang="en-US" b="1" dirty="0">
                <a:solidFill>
                  <a:schemeClr val="tx1"/>
                </a:solidFill>
              </a:rPr>
              <a:t>migrate</a:t>
            </a:r>
            <a:r>
              <a:rPr lang="en-US" dirty="0">
                <a:solidFill>
                  <a:schemeClr val="tx1"/>
                </a:solidFill>
              </a:rPr>
              <a:t>,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which means they travel to another place where the weather is warmer and it’s easier to find food.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35"/>
          <a:stretch/>
        </p:blipFill>
        <p:spPr>
          <a:xfrm>
            <a:off x="4572000" y="2286000"/>
            <a:ext cx="3816349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6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638300"/>
            <a:ext cx="7632700" cy="471629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/>
              <a:t>Animals cope with winter weather by doing one of the following things…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55650" y="2286000"/>
            <a:ext cx="3816350" cy="2781300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tx1"/>
                </a:solidFill>
              </a:rPr>
              <a:t>Adapt – </a:t>
            </a:r>
            <a:r>
              <a:rPr lang="en-US" dirty="0">
                <a:solidFill>
                  <a:schemeClr val="tx1"/>
                </a:solidFill>
              </a:rPr>
              <a:t>Some animals</a:t>
            </a:r>
            <a:r>
              <a:rPr lang="en-US" b="1" dirty="0">
                <a:solidFill>
                  <a:schemeClr val="tx1"/>
                </a:solidFill>
              </a:rPr>
              <a:t> adapt</a:t>
            </a:r>
            <a:r>
              <a:rPr lang="en-US" dirty="0">
                <a:solidFill>
                  <a:schemeClr val="tx1"/>
                </a:solidFill>
              </a:rPr>
              <a:t>,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which means they change their </a:t>
            </a:r>
            <a:r>
              <a:rPr lang="en-US" dirty="0" err="1" smtClean="0">
                <a:solidFill>
                  <a:schemeClr val="tx1"/>
                </a:solidFill>
              </a:rPr>
              <a:t>behaviour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or bodies. Some animals grow thicker fur to keep warm, </a:t>
            </a:r>
            <a:r>
              <a:rPr lang="en-US" dirty="0" smtClean="0">
                <a:solidFill>
                  <a:schemeClr val="tx1"/>
                </a:solidFill>
              </a:rPr>
              <a:t>some </a:t>
            </a:r>
            <a:r>
              <a:rPr lang="en-US" dirty="0">
                <a:solidFill>
                  <a:schemeClr val="tx1"/>
                </a:solidFill>
              </a:rPr>
              <a:t>eat food which they have collected in the autumn and saved for winter, and other animals eat different kinds of food as the seasons change.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4"/>
          <a:stretch/>
        </p:blipFill>
        <p:spPr>
          <a:xfrm>
            <a:off x="4572001" y="2286000"/>
            <a:ext cx="3810000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88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5269" y="5143500"/>
            <a:ext cx="6093462" cy="949325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Hedgehogs </a:t>
            </a:r>
            <a:r>
              <a:rPr lang="en-GB" sz="3600" b="1" dirty="0">
                <a:solidFill>
                  <a:schemeClr val="tx1"/>
                </a:solidFill>
              </a:rPr>
              <a:t>hibernate</a:t>
            </a: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269" y="1476375"/>
            <a:ext cx="6093461" cy="37052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86000" y="6160572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Photo courtesy of Mick E. </a:t>
            </a:r>
            <a:r>
              <a:rPr lang="en-GB" sz="600" dirty="0" smtClean="0">
                <a:solidFill>
                  <a:srgbClr val="000000"/>
                </a:solidFill>
                <a:latin typeface="arial" panose="020B0604020202020204" pitchFamily="34" charset="0"/>
              </a:rPr>
              <a:t>Talbot (@</a:t>
            </a:r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flickr.com) - granted under creative commons licence - attribution</a:t>
            </a:r>
            <a:endParaRPr lang="en-GB" sz="600" dirty="0"/>
          </a:p>
        </p:txBody>
      </p:sp>
    </p:spTree>
    <p:extLst>
      <p:ext uri="{BB962C8B-B14F-4D97-AF65-F5344CB8AC3E}">
        <p14:creationId xmlns:p14="http://schemas.microsoft.com/office/powerpoint/2010/main" val="74550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5269" y="5143500"/>
            <a:ext cx="6093462" cy="949325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Bats </a:t>
            </a:r>
            <a:r>
              <a:rPr lang="en-GB" sz="3600" b="1" dirty="0">
                <a:solidFill>
                  <a:schemeClr val="tx1"/>
                </a:solidFill>
              </a:rPr>
              <a:t>hibernate</a:t>
            </a: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286000" y="6160572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Photo courtesy of chimothy27 </a:t>
            </a:r>
            <a:r>
              <a:rPr lang="en-GB" sz="600" dirty="0" smtClean="0">
                <a:solidFill>
                  <a:srgbClr val="000000"/>
                </a:solidFill>
                <a:latin typeface="arial" panose="020B0604020202020204" pitchFamily="34" charset="0"/>
              </a:rPr>
              <a:t> (@</a:t>
            </a:r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flickr.com) - granted under creative commons licence - attribution</a:t>
            </a:r>
            <a:endParaRPr lang="en-GB" sz="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73"/>
          <a:stretch/>
        </p:blipFill>
        <p:spPr>
          <a:xfrm>
            <a:off x="1525268" y="1514475"/>
            <a:ext cx="6100763" cy="36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51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5269" y="5143500"/>
            <a:ext cx="6093462" cy="949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Dormice </a:t>
            </a:r>
            <a:r>
              <a:rPr lang="en-GB" sz="3600" b="1" dirty="0">
                <a:solidFill>
                  <a:schemeClr val="tx1"/>
                </a:solidFill>
              </a:rPr>
              <a:t>hibernate</a:t>
            </a: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286000" y="6160572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Photo courtesy of </a:t>
            </a:r>
            <a:r>
              <a:rPr lang="en-GB" sz="600" dirty="0" err="1">
                <a:solidFill>
                  <a:srgbClr val="000000"/>
                </a:solidFill>
                <a:latin typeface="arial" panose="020B0604020202020204" pitchFamily="34" charset="0"/>
              </a:rPr>
              <a:t>gbohne</a:t>
            </a:r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 (@flickr.com) - granted under creative commons licence - attribution</a:t>
            </a:r>
            <a:endParaRPr lang="en-GB" sz="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74" b="6460"/>
          <a:stretch/>
        </p:blipFill>
        <p:spPr>
          <a:xfrm>
            <a:off x="1525269" y="1552575"/>
            <a:ext cx="6093462" cy="359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32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5269" y="5143500"/>
            <a:ext cx="6093462" cy="949325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Adders </a:t>
            </a:r>
            <a:r>
              <a:rPr lang="en-GB" sz="3600" b="1" dirty="0">
                <a:solidFill>
                  <a:schemeClr val="tx1"/>
                </a:solidFill>
              </a:rPr>
              <a:t>hibernate</a:t>
            </a: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269" y="1476375"/>
            <a:ext cx="6093461" cy="37052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86000" y="6160572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Photo courtesy of Jo Reeve (@flickr.com) - granted under creative commons licence - attribution</a:t>
            </a:r>
            <a:endParaRPr lang="en-GB" sz="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08"/>
          <a:stretch/>
        </p:blipFill>
        <p:spPr>
          <a:xfrm>
            <a:off x="1525268" y="1466850"/>
            <a:ext cx="6093462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48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5269" y="5143500"/>
            <a:ext cx="6093462" cy="949325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Most </a:t>
            </a:r>
            <a:r>
              <a:rPr lang="en-GB" sz="3600" dirty="0">
                <a:solidFill>
                  <a:schemeClr val="tx1"/>
                </a:solidFill>
              </a:rPr>
              <a:t>d</a:t>
            </a:r>
            <a:r>
              <a:rPr lang="en-GB" sz="3600" dirty="0" smtClean="0">
                <a:solidFill>
                  <a:schemeClr val="tx1"/>
                </a:solidFill>
              </a:rPr>
              <a:t>olphins </a:t>
            </a:r>
            <a:r>
              <a:rPr lang="en-GB" sz="3600" b="1" dirty="0" smtClean="0">
                <a:solidFill>
                  <a:schemeClr val="tx1"/>
                </a:solidFill>
              </a:rPr>
              <a:t>migrate</a:t>
            </a:r>
            <a:r>
              <a:rPr lang="en-GB" sz="3600" dirty="0" smtClean="0">
                <a:solidFill>
                  <a:schemeClr val="tx1"/>
                </a:solidFill>
              </a:rPr>
              <a:t>.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286000" y="6160572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Photo courtesy of J. D. </a:t>
            </a:r>
            <a:r>
              <a:rPr lang="en-GB" sz="6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Ebberly</a:t>
            </a:r>
            <a:r>
              <a:rPr lang="en-GB" sz="600" dirty="0" smtClean="0">
                <a:solidFill>
                  <a:srgbClr val="000000"/>
                </a:solidFill>
                <a:latin typeface="arial" panose="020B0604020202020204" pitchFamily="34" charset="0"/>
              </a:rPr>
              <a:t>  (@</a:t>
            </a:r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flickr.com) - granted under creative commons licence - attribution</a:t>
            </a:r>
            <a:endParaRPr lang="en-GB" sz="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73"/>
          <a:stretch/>
        </p:blipFill>
        <p:spPr>
          <a:xfrm>
            <a:off x="1525268" y="1514475"/>
            <a:ext cx="6100763" cy="36290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50" b="19591"/>
          <a:stretch/>
        </p:blipFill>
        <p:spPr>
          <a:xfrm>
            <a:off x="1536217" y="1457325"/>
            <a:ext cx="6093464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42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5269" y="5143500"/>
            <a:ext cx="6093462" cy="949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Most whales </a:t>
            </a:r>
            <a:r>
              <a:rPr lang="en-GB" sz="3600" b="1" dirty="0" smtClean="0">
                <a:solidFill>
                  <a:schemeClr val="tx1"/>
                </a:solidFill>
              </a:rPr>
              <a:t>migrate</a:t>
            </a:r>
            <a:r>
              <a:rPr lang="en-GB" sz="3600" dirty="0" smtClean="0">
                <a:solidFill>
                  <a:schemeClr val="tx1"/>
                </a:solidFill>
              </a:rPr>
              <a:t>.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286000" y="6160572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Photo courtesy of </a:t>
            </a:r>
            <a:r>
              <a:rPr lang="en-GB" sz="600" dirty="0" err="1">
                <a:solidFill>
                  <a:srgbClr val="000000"/>
                </a:solidFill>
                <a:latin typeface="arial" panose="020B0604020202020204" pitchFamily="34" charset="0"/>
              </a:rPr>
              <a:t>Christopher.Michel</a:t>
            </a:r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 (@flickr.com) - granted under creative commons licence - attribution</a:t>
            </a:r>
            <a:endParaRPr lang="en-GB" sz="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74" b="6460"/>
          <a:stretch/>
        </p:blipFill>
        <p:spPr>
          <a:xfrm>
            <a:off x="1525269" y="1552575"/>
            <a:ext cx="6093462" cy="3590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0"/>
          <a:stretch/>
        </p:blipFill>
        <p:spPr>
          <a:xfrm>
            <a:off x="1525269" y="1552573"/>
            <a:ext cx="6098605" cy="3600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62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5269" y="5143500"/>
            <a:ext cx="6093462" cy="949325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Some butterflies, like the </a:t>
            </a:r>
            <a:r>
              <a:rPr lang="en-GB" sz="2800" dirty="0" smtClean="0">
                <a:solidFill>
                  <a:schemeClr val="tx1"/>
                </a:solidFill>
              </a:rPr>
              <a:t>monarch </a:t>
            </a:r>
            <a:r>
              <a:rPr lang="en-GB" sz="2800" dirty="0">
                <a:solidFill>
                  <a:schemeClr val="tx1"/>
                </a:solidFill>
              </a:rPr>
              <a:t>b</a:t>
            </a:r>
            <a:r>
              <a:rPr lang="en-GB" sz="2800" dirty="0" smtClean="0">
                <a:solidFill>
                  <a:schemeClr val="tx1"/>
                </a:solidFill>
              </a:rPr>
              <a:t>utterfly</a:t>
            </a:r>
            <a:r>
              <a:rPr lang="en-GB" sz="2800" dirty="0">
                <a:solidFill>
                  <a:schemeClr val="tx1"/>
                </a:solidFill>
              </a:rPr>
              <a:t>, </a:t>
            </a:r>
            <a:r>
              <a:rPr lang="en-GB" sz="2800" b="1" dirty="0">
                <a:solidFill>
                  <a:schemeClr val="tx1"/>
                </a:solidFill>
              </a:rPr>
              <a:t>migrate</a:t>
            </a:r>
            <a:r>
              <a:rPr lang="en-GB" sz="28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269" y="1476375"/>
            <a:ext cx="6093461" cy="37052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86000" y="6160572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Photo courtesy of </a:t>
            </a:r>
            <a:r>
              <a:rPr lang="en-GB" sz="600" dirty="0" err="1">
                <a:solidFill>
                  <a:srgbClr val="000000"/>
                </a:solidFill>
                <a:latin typeface="arial" panose="020B0604020202020204" pitchFamily="34" charset="0"/>
              </a:rPr>
              <a:t>DrPhotoMoto</a:t>
            </a:r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 (@flickr.com) - granted under creative commons licence - attribution</a:t>
            </a:r>
            <a:endParaRPr lang="en-GB" sz="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08"/>
          <a:stretch/>
        </p:blipFill>
        <p:spPr>
          <a:xfrm>
            <a:off x="1525268" y="1466850"/>
            <a:ext cx="6093462" cy="3714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11"/>
          <a:stretch/>
        </p:blipFill>
        <p:spPr>
          <a:xfrm>
            <a:off x="1520503" y="1447800"/>
            <a:ext cx="6093463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4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5269" y="5143500"/>
            <a:ext cx="6093462" cy="949325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Lots </a:t>
            </a:r>
            <a:r>
              <a:rPr lang="en-GB" sz="2800">
                <a:solidFill>
                  <a:schemeClr val="tx1"/>
                </a:solidFill>
              </a:rPr>
              <a:t>of </a:t>
            </a:r>
            <a:r>
              <a:rPr lang="en-GB" sz="2800" smtClean="0">
                <a:solidFill>
                  <a:schemeClr val="tx1"/>
                </a:solidFill>
              </a:rPr>
              <a:t>birds, </a:t>
            </a:r>
            <a:r>
              <a:rPr lang="en-GB" sz="2800" dirty="0">
                <a:solidFill>
                  <a:schemeClr val="tx1"/>
                </a:solidFill>
              </a:rPr>
              <a:t>like the </a:t>
            </a:r>
            <a:r>
              <a:rPr lang="en-GB" sz="2800" dirty="0" smtClean="0">
                <a:solidFill>
                  <a:schemeClr val="tx1"/>
                </a:solidFill>
              </a:rPr>
              <a:t>swallow, </a:t>
            </a:r>
            <a:r>
              <a:rPr lang="en-GB" sz="2800" b="1" dirty="0">
                <a:solidFill>
                  <a:schemeClr val="tx1"/>
                </a:solidFill>
              </a:rPr>
              <a:t>migrate</a:t>
            </a:r>
            <a:r>
              <a:rPr lang="en-GB" sz="2800" dirty="0">
                <a:solidFill>
                  <a:schemeClr val="tx1"/>
                </a:solidFill>
              </a:rPr>
              <a:t> to warmer countries in winter.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286000" y="6160572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Photo courtesy of Jim </a:t>
            </a:r>
            <a:r>
              <a:rPr lang="en-GB" sz="600" dirty="0" err="1">
                <a:solidFill>
                  <a:srgbClr val="000000"/>
                </a:solidFill>
                <a:latin typeface="arial" panose="020B0604020202020204" pitchFamily="34" charset="0"/>
              </a:rPr>
              <a:t>Bendon</a:t>
            </a:r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 (@flickr.com) - granted under creative commons licence - attribution</a:t>
            </a:r>
            <a:endParaRPr lang="en-GB" sz="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46" b="15502"/>
          <a:stretch/>
        </p:blipFill>
        <p:spPr>
          <a:xfrm>
            <a:off x="1525269" y="1447800"/>
            <a:ext cx="6093462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77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5269" y="5143500"/>
            <a:ext cx="6093462" cy="949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Some animals, like Exmoor ponies, </a:t>
            </a:r>
            <a:r>
              <a:rPr lang="en-GB" sz="2000" b="1" dirty="0">
                <a:solidFill>
                  <a:schemeClr val="tx1"/>
                </a:solidFill>
              </a:rPr>
              <a:t>adapt</a:t>
            </a:r>
            <a:r>
              <a:rPr lang="en-GB" sz="2000" dirty="0">
                <a:solidFill>
                  <a:schemeClr val="tx1"/>
                </a:solidFill>
              </a:rPr>
              <a:t> to winter </a:t>
            </a:r>
            <a:r>
              <a:rPr lang="en-GB" sz="2000" dirty="0" smtClean="0">
                <a:solidFill>
                  <a:schemeClr val="tx1"/>
                </a:solidFill>
              </a:rPr>
              <a:t>conditions </a:t>
            </a:r>
            <a:r>
              <a:rPr lang="en-GB" sz="2000" dirty="0">
                <a:solidFill>
                  <a:schemeClr val="tx1"/>
                </a:solidFill>
              </a:rPr>
              <a:t>by growing an extra layer to </a:t>
            </a:r>
            <a:r>
              <a:rPr lang="en-GB" sz="2000" dirty="0" smtClean="0">
                <a:solidFill>
                  <a:schemeClr val="tx1"/>
                </a:solidFill>
              </a:rPr>
              <a:t>their                    </a:t>
            </a:r>
            <a:r>
              <a:rPr lang="en-GB" sz="2000" dirty="0">
                <a:solidFill>
                  <a:schemeClr val="tx1"/>
                </a:solidFill>
              </a:rPr>
              <a:t>brown coats</a:t>
            </a:r>
            <a:r>
              <a:rPr lang="en-GB" sz="2000" dirty="0" smtClean="0">
                <a:solidFill>
                  <a:schemeClr val="tx1"/>
                </a:solidFill>
              </a:rPr>
              <a:t>.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286000" y="6160572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Photo courtesy of Jack </a:t>
            </a:r>
            <a:r>
              <a:rPr lang="en-GB" sz="600" dirty="0" err="1">
                <a:solidFill>
                  <a:srgbClr val="000000"/>
                </a:solidFill>
                <a:latin typeface="arial" panose="020B0604020202020204" pitchFamily="34" charset="0"/>
              </a:rPr>
              <a:t>Picknell</a:t>
            </a:r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 (@flickr.com) - granted under creative commons licence - attribution</a:t>
            </a:r>
            <a:endParaRPr lang="en-GB" sz="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" t="10751" r="2177" b="5006"/>
          <a:stretch/>
        </p:blipFill>
        <p:spPr>
          <a:xfrm>
            <a:off x="1525269" y="1571625"/>
            <a:ext cx="6093462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6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5269" y="5143500"/>
            <a:ext cx="6093462" cy="949325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>
                <a:solidFill>
                  <a:schemeClr val="tx1"/>
                </a:solidFill>
              </a:rPr>
              <a:t>Herdwick</a:t>
            </a:r>
            <a:r>
              <a:rPr lang="en-GB" sz="2400" dirty="0">
                <a:solidFill>
                  <a:schemeClr val="tx1"/>
                </a:solidFill>
              </a:rPr>
              <a:t> sheep can survive harsh winters because they have blizzard-proof fleeces.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2286000" y="6160572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Photo courtesy of sheepishly (@flickr.com) - granted under creative commons licence - attribution</a:t>
            </a:r>
            <a:endParaRPr lang="en-GB" sz="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58"/>
          <a:stretch/>
        </p:blipFill>
        <p:spPr>
          <a:xfrm>
            <a:off x="1520503" y="1438274"/>
            <a:ext cx="6093463" cy="3705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75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5269" y="5143500"/>
            <a:ext cx="6093462" cy="949325"/>
          </a:xfrm>
          <a:prstGeom prst="rect">
            <a:avLst/>
          </a:prstGeom>
          <a:solidFill>
            <a:srgbClr val="C69F90"/>
          </a:solidFill>
          <a:ln>
            <a:solidFill>
              <a:srgbClr val="C6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Some animals, like the Arctic fox, </a:t>
            </a:r>
            <a:r>
              <a:rPr lang="en-GB" sz="2000" b="1" dirty="0">
                <a:solidFill>
                  <a:schemeClr val="tx1"/>
                </a:solidFill>
              </a:rPr>
              <a:t>adapt</a:t>
            </a:r>
            <a:r>
              <a:rPr lang="en-GB" sz="2000" dirty="0">
                <a:solidFill>
                  <a:schemeClr val="tx1"/>
                </a:solidFill>
              </a:rPr>
              <a:t> by changing the colour of their fur coats to match their surroundings in winter conditions.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How Animals Survive Winter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286000" y="6160572"/>
            <a:ext cx="4572000" cy="1846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Photo courtesy of </a:t>
            </a:r>
            <a:r>
              <a:rPr lang="en-GB" sz="600" dirty="0" err="1">
                <a:solidFill>
                  <a:srgbClr val="000000"/>
                </a:solidFill>
                <a:latin typeface="arial" panose="020B0604020202020204" pitchFamily="34" charset="0"/>
              </a:rPr>
              <a:t>AllieKF</a:t>
            </a:r>
            <a:r>
              <a:rPr lang="en-GB" sz="600" dirty="0">
                <a:solidFill>
                  <a:srgbClr val="000000"/>
                </a:solidFill>
                <a:latin typeface="arial" panose="020B0604020202020204" pitchFamily="34" charset="0"/>
              </a:rPr>
              <a:t> (@flickr.com) - granted under creative commons licence - attribution</a:t>
            </a:r>
            <a:endParaRPr lang="en-GB" sz="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25"/>
          <a:stretch/>
        </p:blipFill>
        <p:spPr>
          <a:xfrm>
            <a:off x="1525269" y="1447800"/>
            <a:ext cx="6093462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62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32" y="248193"/>
            <a:ext cx="8778240" cy="638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1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Animals in Winter Quiz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968375" y="1847850"/>
            <a:ext cx="7207250" cy="733425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1. If an animal migrates, what does it do?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8375" y="2781300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A. Goes to sleep for the winter.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05350" y="2781300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B. Keeps very still for a long time.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68375" y="3743325"/>
            <a:ext cx="3470275" cy="76200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C. Travels to a warmer place.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705350" y="3743325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D. Goes for a ride in a car.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68375" y="3743325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C. Travels to a warmer place.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4600" y="5695950"/>
            <a:ext cx="407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Click again to reveal answer</a:t>
            </a:r>
            <a:endParaRPr lang="en-GB" dirty="0"/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426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Animals in Winter Quiz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968373" y="2781300"/>
            <a:ext cx="3470275" cy="76200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A. Dormice, bats and hedgehogs.</a:t>
            </a:r>
          </a:p>
        </p:txBody>
      </p:sp>
      <p:sp>
        <p:nvSpPr>
          <p:cNvPr id="4" name="Rectangle 3"/>
          <p:cNvSpPr/>
          <p:nvPr/>
        </p:nvSpPr>
        <p:spPr>
          <a:xfrm>
            <a:off x="968375" y="1847850"/>
            <a:ext cx="7207250" cy="733425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2. Which </a:t>
            </a:r>
            <a:r>
              <a:rPr lang="en-US" sz="2800" dirty="0">
                <a:solidFill>
                  <a:schemeClr val="tx1"/>
                </a:solidFill>
              </a:rPr>
              <a:t>3 animals hibernate in winter?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8375" y="2781300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A. Dormice, bats and hedgehogs.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05350" y="2781300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B. Dormice, cats and hedgehogs.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705350" y="3743325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D. Dormice, hats and hedgehogs.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68374" y="3743325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C. Dormice, rats and hedgehogs.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4600" y="5695950"/>
            <a:ext cx="407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Click again to reveal answer</a:t>
            </a:r>
            <a:endParaRPr lang="en-GB" dirty="0"/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74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Animals in Winter Quiz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4705349" y="3743325"/>
            <a:ext cx="3470275" cy="76200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D. Because it gets colder and its difficult for them to find food.</a:t>
            </a:r>
          </a:p>
        </p:txBody>
      </p:sp>
      <p:sp>
        <p:nvSpPr>
          <p:cNvPr id="4" name="Rectangle 3"/>
          <p:cNvSpPr/>
          <p:nvPr/>
        </p:nvSpPr>
        <p:spPr>
          <a:xfrm>
            <a:off x="968375" y="1847850"/>
            <a:ext cx="7207250" cy="733425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3. Why do some animals hibernate in winter?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8373" y="2781300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A. Because the are lazy.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05350" y="2781300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B. Because they get very tired.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705350" y="3743325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D. Because it gets colder and it’s difficult for them to find food.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68374" y="3743325"/>
            <a:ext cx="3470275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C. Because they get bored.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4600" y="5695950"/>
            <a:ext cx="407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Click again to reveal answer</a:t>
            </a:r>
            <a:endParaRPr lang="en-GB" dirty="0"/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9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404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1938</TotalTime>
  <Words>812</Words>
  <Application>Microsoft Office PowerPoint</Application>
  <PresentationFormat>On-screen Show (4:3)</PresentationFormat>
  <Paragraphs>79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Sassoon Infant Rg</vt:lpstr>
      <vt:lpstr>Sassoon Infant Md</vt:lpstr>
      <vt:lpstr>Calibri</vt:lpstr>
      <vt:lpstr>Arial</vt:lpstr>
      <vt:lpstr>BPreplay</vt:lpstr>
      <vt:lpstr>Arial</vt:lpstr>
      <vt:lpstr>Office Theme</vt:lpstr>
      <vt:lpstr>PowerPoint Presentation</vt:lpstr>
      <vt:lpstr>Winter Weather</vt:lpstr>
      <vt:lpstr>How People Adapt</vt:lpstr>
      <vt:lpstr>How Animals Adapt</vt:lpstr>
      <vt:lpstr>How Animals Survive Winter</vt:lpstr>
      <vt:lpstr>How Animals Survive Winter</vt:lpstr>
      <vt:lpstr>How Animals Survive Winter</vt:lpstr>
      <vt:lpstr>How Animals Survive Winter</vt:lpstr>
      <vt:lpstr>How Animals Survive Winter</vt:lpstr>
      <vt:lpstr>How Animals Survive Winter</vt:lpstr>
      <vt:lpstr>How Animals Survive Winter</vt:lpstr>
      <vt:lpstr>How Animals Survive Winter</vt:lpstr>
      <vt:lpstr>How Animals Survive Winter</vt:lpstr>
      <vt:lpstr>How Animals Survive Winter</vt:lpstr>
      <vt:lpstr>How Animals Survive Winter</vt:lpstr>
      <vt:lpstr>How Animals Survive Winter</vt:lpstr>
      <vt:lpstr>How Animals Survive Winter</vt:lpstr>
      <vt:lpstr>How Animals Survive Winter</vt:lpstr>
      <vt:lpstr>PowerPoint Presentation</vt:lpstr>
      <vt:lpstr>Animals in Winter Quiz</vt:lpstr>
      <vt:lpstr>Animals in Winter Quiz</vt:lpstr>
      <vt:lpstr>Animals in Winter Quiz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Rachael Smith</cp:lastModifiedBy>
  <cp:revision>150</cp:revision>
  <dcterms:created xsi:type="dcterms:W3CDTF">2014-10-01T16:09:27Z</dcterms:created>
  <dcterms:modified xsi:type="dcterms:W3CDTF">2021-01-05T20:56:37Z</dcterms:modified>
</cp:coreProperties>
</file>