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3"/>
  </p:notesMasterIdLst>
  <p:sldIdLst>
    <p:sldId id="433" r:id="rId2"/>
    <p:sldId id="466" r:id="rId3"/>
    <p:sldId id="481" r:id="rId4"/>
    <p:sldId id="482" r:id="rId5"/>
    <p:sldId id="465" r:id="rId6"/>
    <p:sldId id="483" r:id="rId7"/>
    <p:sldId id="484" r:id="rId8"/>
    <p:sldId id="485" r:id="rId9"/>
    <p:sldId id="467" r:id="rId10"/>
    <p:sldId id="468" r:id="rId11"/>
    <p:sldId id="469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5BAE1"/>
    <a:srgbClr val="87BCE4"/>
    <a:srgbClr val="86BAE2"/>
    <a:srgbClr val="7EB0D5"/>
    <a:srgbClr val="F6F9FB"/>
    <a:srgbClr val="EDF1F9"/>
    <a:srgbClr val="00FF00"/>
    <a:srgbClr val="FF33CC"/>
    <a:srgbClr val="E2EBF2"/>
    <a:srgbClr val="6E99B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7555" autoAdjust="0"/>
    <p:restoredTop sz="94638" autoAdjust="0"/>
  </p:normalViewPr>
  <p:slideViewPr>
    <p:cSldViewPr snapToGrid="0">
      <p:cViewPr varScale="1">
        <p:scale>
          <a:sx n="69" d="100"/>
          <a:sy n="69" d="100"/>
        </p:scale>
        <p:origin x="672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28C3808-2524-4AD8-852C-544220036A4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FB0004-C0C3-417A-B892-C0421AE8029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259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2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2998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3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226953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4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8128567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057076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22052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60359253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49088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412759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40484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FB0004-C0C3-417A-B892-C0421AE8029A}" type="slidenum">
              <a:rPr lang="en-GB" smtClean="0"/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507858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AFF928-20CF-4D82-A9A4-AAA17C4670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4D6E63-82DB-4075-BF7A-920F3F0BF5D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A291660-1E72-4E51-B10A-00D1D3F616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E156E7-EFC2-415E-821F-88D6CF0BF9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09F91B-0B56-4EEA-A26D-F2C6825ABF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63413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ED77837-CC74-4C94-A911-EC6E2EE092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5BE1AF-0C58-4C7A-9562-CB849D7A067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821DC36-4EAD-479B-8DFB-0C446B88DF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1C771BE-6B80-4FE0-BA25-E768F46EAF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6ED9E2A-58D5-4B6F-A54D-85327E927D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34444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62E900-CD6E-4E7E-BF4E-C7B94B8BE9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918C6C-AC41-4B61-9FB3-CE0CECC08AC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6B35F-FB0C-43B7-BF26-53E4E365FD8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5E8ED4-013B-4F62-B6D7-CBB145C533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05092D-42D0-4414-8E18-65F9460153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59429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F089B3-082D-415E-999F-85D1EBEEC5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F76136-613F-431C-95EB-D7826EDBE8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8324164-BF6F-4898-B6F5-457C0C9D1C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F01DA34-3ED2-467F-B31B-AFC50FBB5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EB4433-59D8-4980-A4BF-61D8E3581CC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C3375BD-9081-4EF1-8BF2-D3E70AA95D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969273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5B5EBB-CF66-4897-97E8-204A233E1C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FE7AC3-1C33-494A-ABBD-C1C0964AD4A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4C1CA56-61A2-46C9-B951-34AF4D7C0FC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D5976D-329B-47D0-ADEC-DB33EEC77FB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B5D662-A082-4C72-9115-D59E844B10B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2C8F08-889E-45BF-B2B9-A6FB18A1E1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64C17A0-A5C6-41A7-8377-95C8229217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3E98536-684A-4B34-898A-05FFECF9EA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541352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6DF97D-AFB2-4FC9-A89D-27DEF8C38D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AFF3C8-740D-491D-8472-6146BFBEA7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9552725-1B22-4598-B11D-C694395FAA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1C80A26-5E68-4951-9718-2C87F678E1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818967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26CD47E-C912-483E-A5B9-01EF3BFD22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F42E0BA-F27A-4AA0-9D3B-01C3EC4DF9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648FEE6-AFB6-48C5-8229-BAA7AFBB3B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053809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901F59-DCA9-459C-A4D1-4BB7EACA23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40162-D431-4D70-B067-9B9E95C5C84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1DE4A55-4463-44D5-B9FE-1FE63011901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981996F-C3B4-4FC2-9149-BFC8C7E84B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FA3DCFC-9EAD-4BD4-931E-8719AED2F2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424FBCB-85E0-4FA9-90BE-1A2652A7EB5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050380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F80897-EAEE-4EC8-811E-8E60E46DD1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03A58C9-627F-4CD9-899E-3464EBFA55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902ABC2-BB1F-447E-9E37-4EC9034264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5F74E5E-88CF-4369-927F-B5B8C3330F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D8479-45F5-47D7-875B-AF4FB50632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5C445A1-B939-4373-89FC-686B545661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069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7B36A6-C5A4-4C58-9792-ACA3617B3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972F64-6FAC-4216-AFA5-1AA4ADF4BB5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71495B4-6735-409D-8881-FD508A940E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705C4-D641-457C-A00F-6694444FBC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C68D46-BEE3-40A5-ADE4-84875972A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11883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DF42E17-DCCF-4A92-9A76-94DB87A3F31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EA0EFDD-F8D4-4773-AB8B-026DEC68AC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DB22601-1C23-4AFF-B3EA-1D8FD821C1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94A5E9-37ED-488B-8EB5-43B108B559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3231C0F-BBBD-42A8-B71F-7D311ACE188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634173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1F31F7F-D1E8-4D4C-8BA0-678A4D05E0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54F3A87-B4A4-4C5C-9ED7-5CEE6DCFFB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2638B4-81E2-4F9B-87DD-DE1776CA817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4E2181-1FFF-4F27-A05B-1BCC0A338C54}" type="datetimeFigureOut">
              <a:rPr lang="en-GB" smtClean="0"/>
              <a:t>30/01/2021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9A6E54-8871-4F77-9E4A-5AC694137AA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AA17602-F27F-42A3-81C6-51E9A26ABB6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2E0943-4647-4C04-9721-8536514E53CA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953228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12A04D30-AED9-4FCE-937F-B50799E582A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CCBD8AF0-6CBF-4231-A01C-E94E6629E590}"/>
              </a:ext>
            </a:extLst>
          </p:cNvPr>
          <p:cNvSpPr txBox="1"/>
          <p:nvPr/>
        </p:nvSpPr>
        <p:spPr>
          <a:xfrm>
            <a:off x="206476" y="3173095"/>
            <a:ext cx="1174954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Step: Divide by 5</a:t>
            </a:r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CD9B7228-DCD2-4E4F-92B3-6837A4E43213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34144" y="334056"/>
            <a:ext cx="1211287" cy="121128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9CDA12D-16B9-41D8-87A6-51C2D40401C8}"/>
              </a:ext>
            </a:extLst>
          </p:cNvPr>
          <p:cNvSpPr/>
          <p:nvPr/>
        </p:nvSpPr>
        <p:spPr>
          <a:xfrm>
            <a:off x="4038491" y="1952591"/>
            <a:ext cx="4334899" cy="1030081"/>
          </a:xfrm>
          <a:prstGeom prst="rect">
            <a:avLst/>
          </a:prstGeom>
          <a:solidFill>
            <a:schemeClr val="accent1">
              <a:lumMod val="20000"/>
              <a:lumOff val="80000"/>
              <a:alpha val="16000"/>
            </a:schemeClr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6000" b="1" dirty="0" smtClean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Friday</a:t>
            </a:r>
            <a:endParaRPr lang="en-GB" sz="6000" b="1" dirty="0">
              <a:solidFill>
                <a:schemeClr val="tx1"/>
              </a:solidFill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346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738266F-E550-409D-B020-C9BC9B55D97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F308C568-3B0D-4991-A4C4-68E515A95965}"/>
              </a:ext>
            </a:extLst>
          </p:cNvPr>
          <p:cNvSpPr txBox="1"/>
          <p:nvPr/>
        </p:nvSpPr>
        <p:spPr>
          <a:xfrm>
            <a:off x="8296275" y="2725879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5DCF0987-4FBE-483D-AF96-04C4CA7982AB}"/>
              </a:ext>
            </a:extLst>
          </p:cNvPr>
          <p:cNvSpPr txBox="1"/>
          <p:nvPr/>
        </p:nvSpPr>
        <p:spPr>
          <a:xfrm>
            <a:off x="5947122" y="3590686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A4130588-46DD-4796-883E-24A8700AA1A0}"/>
              </a:ext>
            </a:extLst>
          </p:cNvPr>
          <p:cNvSpPr txBox="1"/>
          <p:nvPr/>
        </p:nvSpPr>
        <p:spPr>
          <a:xfrm>
            <a:off x="8794826" y="4454802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4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E89453BE-DB3B-4864-B063-FDA86ED22AB5}"/>
              </a:ext>
            </a:extLst>
          </p:cNvPr>
          <p:cNvSpPr txBox="1"/>
          <p:nvPr/>
        </p:nvSpPr>
        <p:spPr>
          <a:xfrm>
            <a:off x="343155" y="229306"/>
            <a:ext cx="72523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Take 20 cubes. 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towers of 5 can you make?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1EE3604-88D6-41F1-B278-3D4996C99CB7}"/>
              </a:ext>
            </a:extLst>
          </p:cNvPr>
          <p:cNvSpPr txBox="1"/>
          <p:nvPr/>
        </p:nvSpPr>
        <p:spPr>
          <a:xfrm>
            <a:off x="5857413" y="2764678"/>
            <a:ext cx="581441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You can make _____ towers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towers of 5 is the same as 20.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20 is the same as _____ towers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5757567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1" grpId="0"/>
      <p:bldP spid="2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2DE43E1-E8FD-4F77-86BA-B684C653189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EE0242B6-04DD-4455-84C3-2519C43C6AA7}"/>
              </a:ext>
            </a:extLst>
          </p:cNvPr>
          <p:cNvSpPr txBox="1"/>
          <p:nvPr/>
        </p:nvSpPr>
        <p:spPr>
          <a:xfrm>
            <a:off x="8296275" y="2725879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D38F9045-50DA-4DFC-9361-DE08B2BF5A9F}"/>
              </a:ext>
            </a:extLst>
          </p:cNvPr>
          <p:cNvSpPr txBox="1"/>
          <p:nvPr/>
        </p:nvSpPr>
        <p:spPr>
          <a:xfrm>
            <a:off x="5947122" y="3590686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C425AFB-2E37-4A94-96F4-D31FA11CD576}"/>
              </a:ext>
            </a:extLst>
          </p:cNvPr>
          <p:cNvSpPr txBox="1"/>
          <p:nvPr/>
        </p:nvSpPr>
        <p:spPr>
          <a:xfrm>
            <a:off x="8794826" y="4454802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2F35CA-EA03-4999-A82E-7D13E8C39709}"/>
              </a:ext>
            </a:extLst>
          </p:cNvPr>
          <p:cNvSpPr txBox="1"/>
          <p:nvPr/>
        </p:nvSpPr>
        <p:spPr>
          <a:xfrm>
            <a:off x="343155" y="229306"/>
            <a:ext cx="7252306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Take 30 cubes. 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towers of 5 can you make?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3A3D443-4B3C-4789-8EA4-316A220D9446}"/>
              </a:ext>
            </a:extLst>
          </p:cNvPr>
          <p:cNvSpPr txBox="1"/>
          <p:nvPr/>
        </p:nvSpPr>
        <p:spPr>
          <a:xfrm>
            <a:off x="5857413" y="2764678"/>
            <a:ext cx="581441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You can make _____ towers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towers of 5 is the same as 30.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30 is the same as _____ towers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11529544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1" grpId="0"/>
      <p:bldP spid="2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8774E33A-D2BA-45F9-8348-255D20BD897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997193BA-B2A8-45B3-BFF5-12F2BF3AC77F}"/>
              </a:ext>
            </a:extLst>
          </p:cNvPr>
          <p:cNvSpPr txBox="1"/>
          <p:nvPr/>
        </p:nvSpPr>
        <p:spPr>
          <a:xfrm>
            <a:off x="7860340" y="2007633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3C60DCD-6D79-4AB5-B889-27DE805FB88D}"/>
              </a:ext>
            </a:extLst>
          </p:cNvPr>
          <p:cNvSpPr txBox="1"/>
          <p:nvPr/>
        </p:nvSpPr>
        <p:spPr>
          <a:xfrm>
            <a:off x="5511187" y="2872440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673B7E41-A707-4F59-A9EA-0D8B2F97E27A}"/>
              </a:ext>
            </a:extLst>
          </p:cNvPr>
          <p:cNvSpPr txBox="1"/>
          <p:nvPr/>
        </p:nvSpPr>
        <p:spPr>
          <a:xfrm>
            <a:off x="8358891" y="3736556"/>
            <a:ext cx="742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9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A6BCA09-5BEB-4886-A56F-511BC1DAE825}"/>
              </a:ext>
            </a:extLst>
          </p:cNvPr>
          <p:cNvSpPr txBox="1"/>
          <p:nvPr/>
        </p:nvSpPr>
        <p:spPr>
          <a:xfrm>
            <a:off x="5412357" y="2056832"/>
            <a:ext cx="5814412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You can make _____ towers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towers of 5 is the same as 45.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28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45 is the same as _____ towers of 5.</a:t>
            </a:r>
          </a:p>
          <a:p>
            <a:endParaRPr lang="en-GB" sz="28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5C9B857-3AFE-481B-9368-A7B06187896D}"/>
              </a:ext>
            </a:extLst>
          </p:cNvPr>
          <p:cNvSpPr txBox="1"/>
          <p:nvPr/>
        </p:nvSpPr>
        <p:spPr>
          <a:xfrm>
            <a:off x="343155" y="229306"/>
            <a:ext cx="1002870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towers of 5 can you make from 45 cubes?</a:t>
            </a:r>
          </a:p>
        </p:txBody>
      </p:sp>
    </p:spTree>
    <p:extLst>
      <p:ext uri="{BB962C8B-B14F-4D97-AF65-F5344CB8AC3E}">
        <p14:creationId xmlns:p14="http://schemas.microsoft.com/office/powerpoint/2010/main" val="18616580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21" grpId="0"/>
      <p:bldP spid="2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F841944-AE4E-4143-AAC8-8FDAF693192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5" name="TextBox 44">
            <a:extLst>
              <a:ext uri="{FF2B5EF4-FFF2-40B4-BE49-F238E27FC236}">
                <a16:creationId xmlns:a16="http://schemas.microsoft.com/office/drawing/2014/main" id="{B2939EF1-30AF-4F39-BAFE-0D22D709BF1E}"/>
              </a:ext>
            </a:extLst>
          </p:cNvPr>
          <p:cNvSpPr txBox="1"/>
          <p:nvPr/>
        </p:nvSpPr>
        <p:spPr>
          <a:xfrm>
            <a:off x="702953" y="5528333"/>
            <a:ext cx="777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15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AD38C9D6-0AEB-4989-A5A0-730B724CEE82}"/>
              </a:ext>
            </a:extLst>
          </p:cNvPr>
          <p:cNvSpPr txBox="1"/>
          <p:nvPr/>
        </p:nvSpPr>
        <p:spPr>
          <a:xfrm>
            <a:off x="2126828" y="5531144"/>
            <a:ext cx="778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02AF3B97-E941-4DA3-8BAE-09E260F2D32E}"/>
              </a:ext>
            </a:extLst>
          </p:cNvPr>
          <p:cNvSpPr txBox="1"/>
          <p:nvPr/>
        </p:nvSpPr>
        <p:spPr>
          <a:xfrm>
            <a:off x="3664153" y="5528333"/>
            <a:ext cx="778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AD15CFCE-B51F-4995-ACD2-A0CAA2E4B0F8}"/>
              </a:ext>
            </a:extLst>
          </p:cNvPr>
          <p:cNvSpPr txBox="1"/>
          <p:nvPr/>
        </p:nvSpPr>
        <p:spPr>
          <a:xfrm>
            <a:off x="7562977" y="4515691"/>
            <a:ext cx="860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BC0B996-9315-4BBD-A12D-5C26F3FDBAD4}"/>
              </a:ext>
            </a:extLst>
          </p:cNvPr>
          <p:cNvSpPr txBox="1"/>
          <p:nvPr/>
        </p:nvSpPr>
        <p:spPr>
          <a:xfrm>
            <a:off x="343155" y="229306"/>
            <a:ext cx="753924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 apples are shared between 5 horses.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CE65ECC-3B44-4360-8594-88FE15C707BA}"/>
              </a:ext>
            </a:extLst>
          </p:cNvPr>
          <p:cNvSpPr txBox="1"/>
          <p:nvPr/>
        </p:nvSpPr>
        <p:spPr>
          <a:xfrm>
            <a:off x="342878" y="4532539"/>
            <a:ext cx="835036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apples will each horse get? _____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F2D711-63EF-4B84-8C8C-FC57E1B9DED6}"/>
              </a:ext>
            </a:extLst>
          </p:cNvPr>
          <p:cNvSpPr txBox="1"/>
          <p:nvPr/>
        </p:nvSpPr>
        <p:spPr>
          <a:xfrm>
            <a:off x="1605062" y="5541715"/>
            <a:ext cx="49784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28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CAB93E6E-BDC8-474D-A336-36948CD583FC}"/>
              </a:ext>
            </a:extLst>
          </p:cNvPr>
          <p:cNvSpPr/>
          <p:nvPr/>
        </p:nvSpPr>
        <p:spPr>
          <a:xfrm>
            <a:off x="732255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D1AC79D7-6DA7-4470-ADC4-6C16D6938379}"/>
              </a:ext>
            </a:extLst>
          </p:cNvPr>
          <p:cNvSpPr/>
          <p:nvPr/>
        </p:nvSpPr>
        <p:spPr>
          <a:xfrm>
            <a:off x="2155863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FEECC6-5011-43CA-9067-E4E1C6A42613}"/>
              </a:ext>
            </a:extLst>
          </p:cNvPr>
          <p:cNvSpPr txBox="1"/>
          <p:nvPr/>
        </p:nvSpPr>
        <p:spPr>
          <a:xfrm>
            <a:off x="3098116" y="5541715"/>
            <a:ext cx="49784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2BF926B-C24D-471A-B323-DF194F829064}"/>
              </a:ext>
            </a:extLst>
          </p:cNvPr>
          <p:cNvSpPr/>
          <p:nvPr/>
        </p:nvSpPr>
        <p:spPr>
          <a:xfrm>
            <a:off x="3693188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48828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5" grpId="0"/>
      <p:bldP spid="46" grpId="0"/>
      <p:bldP spid="47" grpId="0"/>
      <p:bldP spid="4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" name="Picture 50">
            <a:extLst>
              <a:ext uri="{FF2B5EF4-FFF2-40B4-BE49-F238E27FC236}">
                <a16:creationId xmlns:a16="http://schemas.microsoft.com/office/drawing/2014/main" id="{E932F2B4-A6D5-49C6-9F4F-2CF85F97CD1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262"/>
            <a:ext cx="12191999" cy="6998429"/>
          </a:xfrm>
          <a:prstGeom prst="rect">
            <a:avLst/>
          </a:prstGeom>
        </p:spPr>
      </p:pic>
      <p:sp>
        <p:nvSpPr>
          <p:cNvPr id="35" name="TextBox 34">
            <a:extLst>
              <a:ext uri="{FF2B5EF4-FFF2-40B4-BE49-F238E27FC236}">
                <a16:creationId xmlns:a16="http://schemas.microsoft.com/office/drawing/2014/main" id="{EAE7A425-2A83-4250-BE92-B8F01C1341CA}"/>
              </a:ext>
            </a:extLst>
          </p:cNvPr>
          <p:cNvSpPr txBox="1"/>
          <p:nvPr/>
        </p:nvSpPr>
        <p:spPr>
          <a:xfrm>
            <a:off x="343155" y="229306"/>
            <a:ext cx="798007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35 acorns are shared between 5 squirrels. </a:t>
            </a:r>
          </a:p>
        </p:txBody>
      </p:sp>
      <p:sp>
        <p:nvSpPr>
          <p:cNvPr id="12" name="Teardrop 11">
            <a:extLst>
              <a:ext uri="{FF2B5EF4-FFF2-40B4-BE49-F238E27FC236}">
                <a16:creationId xmlns:a16="http://schemas.microsoft.com/office/drawing/2014/main" id="{987555A9-BC3B-450A-8473-93C0F5B4A590}"/>
              </a:ext>
            </a:extLst>
          </p:cNvPr>
          <p:cNvSpPr/>
          <p:nvPr/>
        </p:nvSpPr>
        <p:spPr>
          <a:xfrm>
            <a:off x="10827548" y="-20453"/>
            <a:ext cx="1364451" cy="711954"/>
          </a:xfrm>
          <a:prstGeom prst="teardrop">
            <a:avLst/>
          </a:prstGeom>
          <a:solidFill>
            <a:srgbClr val="55768F"/>
          </a:solidFill>
          <a:ln>
            <a:solidFill>
              <a:srgbClr val="55768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b="1" dirty="0">
                <a:solidFill>
                  <a:schemeClr val="bg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Fluency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535376E7-BCCA-4DAF-866B-65FF1929EAE5}"/>
              </a:ext>
            </a:extLst>
          </p:cNvPr>
          <p:cNvSpPr txBox="1"/>
          <p:nvPr/>
        </p:nvSpPr>
        <p:spPr>
          <a:xfrm>
            <a:off x="342878" y="4532539"/>
            <a:ext cx="87286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acorns will each squirrel get? _____ 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17D9C0E1-5F2F-4909-A729-8EEF4C6AB172}"/>
              </a:ext>
            </a:extLst>
          </p:cNvPr>
          <p:cNvSpPr txBox="1"/>
          <p:nvPr/>
        </p:nvSpPr>
        <p:spPr>
          <a:xfrm>
            <a:off x="1605062" y="5541715"/>
            <a:ext cx="49784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28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1DB0048-3764-406D-A6C5-156F1177E60C}"/>
              </a:ext>
            </a:extLst>
          </p:cNvPr>
          <p:cNvSpPr/>
          <p:nvPr/>
        </p:nvSpPr>
        <p:spPr>
          <a:xfrm>
            <a:off x="732255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A21E37E0-4FF5-425C-81AA-68D17DB22482}"/>
              </a:ext>
            </a:extLst>
          </p:cNvPr>
          <p:cNvSpPr/>
          <p:nvPr/>
        </p:nvSpPr>
        <p:spPr>
          <a:xfrm>
            <a:off x="2155863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719DE7B-BAA3-4140-B5A6-D1ABCBA27EEC}"/>
              </a:ext>
            </a:extLst>
          </p:cNvPr>
          <p:cNvSpPr txBox="1"/>
          <p:nvPr/>
        </p:nvSpPr>
        <p:spPr>
          <a:xfrm>
            <a:off x="3098116" y="5541715"/>
            <a:ext cx="49784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C02FE790-5556-402D-96DC-CD3F6481FEE9}"/>
              </a:ext>
            </a:extLst>
          </p:cNvPr>
          <p:cNvSpPr/>
          <p:nvPr/>
        </p:nvSpPr>
        <p:spPr>
          <a:xfrm>
            <a:off x="3693188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C1AA718A-B9CE-4DFD-93B5-93777D16A399}"/>
              </a:ext>
            </a:extLst>
          </p:cNvPr>
          <p:cNvSpPr txBox="1"/>
          <p:nvPr/>
        </p:nvSpPr>
        <p:spPr>
          <a:xfrm>
            <a:off x="702953" y="5528333"/>
            <a:ext cx="777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35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B89BB186-A226-45C2-9C5F-6CDEDDD39A60}"/>
              </a:ext>
            </a:extLst>
          </p:cNvPr>
          <p:cNvSpPr txBox="1"/>
          <p:nvPr/>
        </p:nvSpPr>
        <p:spPr>
          <a:xfrm>
            <a:off x="2126828" y="5531144"/>
            <a:ext cx="778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E963DA7E-290B-498B-9099-E8F2542907B7}"/>
              </a:ext>
            </a:extLst>
          </p:cNvPr>
          <p:cNvSpPr txBox="1"/>
          <p:nvPr/>
        </p:nvSpPr>
        <p:spPr>
          <a:xfrm>
            <a:off x="3664153" y="5528333"/>
            <a:ext cx="778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484DF8CD-6111-4472-AB1C-83D48C88272F}"/>
              </a:ext>
            </a:extLst>
          </p:cNvPr>
          <p:cNvSpPr txBox="1"/>
          <p:nvPr/>
        </p:nvSpPr>
        <p:spPr>
          <a:xfrm>
            <a:off x="7953500" y="4506166"/>
            <a:ext cx="860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7</a:t>
            </a:r>
          </a:p>
        </p:txBody>
      </p:sp>
      <p:pic>
        <p:nvPicPr>
          <p:cNvPr id="45" name="Picture 44">
            <a:extLst>
              <a:ext uri="{FF2B5EF4-FFF2-40B4-BE49-F238E27FC236}">
                <a16:creationId xmlns:a16="http://schemas.microsoft.com/office/drawing/2014/main" id="{92492EDE-F20A-4F75-A906-ADDD0B8B649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872" y="978526"/>
            <a:ext cx="538916" cy="449754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7AE4D771-42EB-42DB-ACFE-1955A01B5E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290" y="979031"/>
            <a:ext cx="538916" cy="449754"/>
          </a:xfrm>
          <a:prstGeom prst="rect">
            <a:avLst/>
          </a:prstGeom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63BDB2FE-C1CF-4CB9-BF01-939914829B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520" y="984395"/>
            <a:ext cx="538916" cy="449754"/>
          </a:xfrm>
          <a:prstGeom prst="rect">
            <a:avLst/>
          </a:prstGeom>
        </p:spPr>
      </p:pic>
      <p:pic>
        <p:nvPicPr>
          <p:cNvPr id="60" name="Picture 59">
            <a:extLst>
              <a:ext uri="{FF2B5EF4-FFF2-40B4-BE49-F238E27FC236}">
                <a16:creationId xmlns:a16="http://schemas.microsoft.com/office/drawing/2014/main" id="{B409FBAD-AFE1-4184-9E4B-B0BD8B7EAB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127" y="978526"/>
            <a:ext cx="538916" cy="449754"/>
          </a:xfrm>
          <a:prstGeom prst="rect">
            <a:avLst/>
          </a:prstGeom>
        </p:spPr>
      </p:pic>
      <p:pic>
        <p:nvPicPr>
          <p:cNvPr id="65" name="Picture 64">
            <a:extLst>
              <a:ext uri="{FF2B5EF4-FFF2-40B4-BE49-F238E27FC236}">
                <a16:creationId xmlns:a16="http://schemas.microsoft.com/office/drawing/2014/main" id="{C28CCAD0-B4FE-4A15-9DF3-685D0AD01A8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243" y="984395"/>
            <a:ext cx="538916" cy="449754"/>
          </a:xfrm>
          <a:prstGeom prst="rect">
            <a:avLst/>
          </a:prstGeom>
        </p:spPr>
      </p:pic>
      <p:pic>
        <p:nvPicPr>
          <p:cNvPr id="75" name="Picture 74">
            <a:extLst>
              <a:ext uri="{FF2B5EF4-FFF2-40B4-BE49-F238E27FC236}">
                <a16:creationId xmlns:a16="http://schemas.microsoft.com/office/drawing/2014/main" id="{300302B0-479D-4706-8F79-DC661E1E709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87462" y="1433967"/>
            <a:ext cx="538916" cy="449754"/>
          </a:xfrm>
          <a:prstGeom prst="rect">
            <a:avLst/>
          </a:prstGeom>
        </p:spPr>
      </p:pic>
      <p:pic>
        <p:nvPicPr>
          <p:cNvPr id="76" name="Picture 75">
            <a:extLst>
              <a:ext uri="{FF2B5EF4-FFF2-40B4-BE49-F238E27FC236}">
                <a16:creationId xmlns:a16="http://schemas.microsoft.com/office/drawing/2014/main" id="{590EB764-1B49-4E20-80D2-F1D53F87530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0880" y="1434472"/>
            <a:ext cx="538916" cy="449754"/>
          </a:xfrm>
          <a:prstGeom prst="rect">
            <a:avLst/>
          </a:prstGeom>
        </p:spPr>
      </p:pic>
      <p:pic>
        <p:nvPicPr>
          <p:cNvPr id="77" name="Picture 76">
            <a:extLst>
              <a:ext uri="{FF2B5EF4-FFF2-40B4-BE49-F238E27FC236}">
                <a16:creationId xmlns:a16="http://schemas.microsoft.com/office/drawing/2014/main" id="{F00BC559-A6AC-459D-88E0-099E4D2428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295110" y="1439836"/>
            <a:ext cx="538916" cy="449754"/>
          </a:xfrm>
          <a:prstGeom prst="rect">
            <a:avLst/>
          </a:prstGeom>
        </p:spPr>
      </p:pic>
      <p:pic>
        <p:nvPicPr>
          <p:cNvPr id="78" name="Picture 77">
            <a:extLst>
              <a:ext uri="{FF2B5EF4-FFF2-40B4-BE49-F238E27FC236}">
                <a16:creationId xmlns:a16="http://schemas.microsoft.com/office/drawing/2014/main" id="{ABCABEF3-491A-4FEE-8EF9-02F2F1E26D8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97717" y="1433967"/>
            <a:ext cx="538916" cy="449754"/>
          </a:xfrm>
          <a:prstGeom prst="rect">
            <a:avLst/>
          </a:prstGeom>
        </p:spPr>
      </p:pic>
      <p:pic>
        <p:nvPicPr>
          <p:cNvPr id="79" name="Picture 78">
            <a:extLst>
              <a:ext uri="{FF2B5EF4-FFF2-40B4-BE49-F238E27FC236}">
                <a16:creationId xmlns:a16="http://schemas.microsoft.com/office/drawing/2014/main" id="{E1258041-C11A-45CA-92E7-F9FC85407F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97833" y="1439836"/>
            <a:ext cx="538916" cy="449754"/>
          </a:xfrm>
          <a:prstGeom prst="rect">
            <a:avLst/>
          </a:prstGeom>
        </p:spPr>
      </p:pic>
      <p:pic>
        <p:nvPicPr>
          <p:cNvPr id="81" name="Picture 80">
            <a:extLst>
              <a:ext uri="{FF2B5EF4-FFF2-40B4-BE49-F238E27FC236}">
                <a16:creationId xmlns:a16="http://schemas.microsoft.com/office/drawing/2014/main" id="{2D7D3F86-04FE-4801-8018-D80173B8203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872" y="1901915"/>
            <a:ext cx="538916" cy="449754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64FE6AA2-A32A-4B86-9054-31989C9550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290" y="1902420"/>
            <a:ext cx="538916" cy="449754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E5A3EAF1-2C2F-42BC-98D0-17D40F6C6B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520" y="1907784"/>
            <a:ext cx="538916" cy="449754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38FC256D-B37F-48EE-994F-E2C242F635D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127" y="1901915"/>
            <a:ext cx="538916" cy="449754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C2493E2F-AC81-454D-B06B-2B62412092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243" y="1907784"/>
            <a:ext cx="538916" cy="449754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ADE047EB-FA78-43BF-B78D-05316B9DD55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04898" y="2378042"/>
            <a:ext cx="538916" cy="449754"/>
          </a:xfrm>
          <a:prstGeom prst="rect">
            <a:avLst/>
          </a:prstGeom>
        </p:spPr>
      </p:pic>
      <p:pic>
        <p:nvPicPr>
          <p:cNvPr id="88" name="Picture 87">
            <a:extLst>
              <a:ext uri="{FF2B5EF4-FFF2-40B4-BE49-F238E27FC236}">
                <a16:creationId xmlns:a16="http://schemas.microsoft.com/office/drawing/2014/main" id="{21F302D8-63E5-411C-8FCC-E22B4E0027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8316" y="2378547"/>
            <a:ext cx="538916" cy="449754"/>
          </a:xfrm>
          <a:prstGeom prst="rect">
            <a:avLst/>
          </a:prstGeom>
        </p:spPr>
      </p:pic>
      <p:pic>
        <p:nvPicPr>
          <p:cNvPr id="89" name="Picture 88">
            <a:extLst>
              <a:ext uri="{FF2B5EF4-FFF2-40B4-BE49-F238E27FC236}">
                <a16:creationId xmlns:a16="http://schemas.microsoft.com/office/drawing/2014/main" id="{22FF98AA-33B6-44F3-91A0-5DCD9E4E88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12546" y="2383911"/>
            <a:ext cx="538916" cy="449754"/>
          </a:xfrm>
          <a:prstGeom prst="rect">
            <a:avLst/>
          </a:prstGeom>
        </p:spPr>
      </p:pic>
      <p:pic>
        <p:nvPicPr>
          <p:cNvPr id="90" name="Picture 89">
            <a:extLst>
              <a:ext uri="{FF2B5EF4-FFF2-40B4-BE49-F238E27FC236}">
                <a16:creationId xmlns:a16="http://schemas.microsoft.com/office/drawing/2014/main" id="{E3A8C6BB-EB14-472E-B77D-24911BDE6E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15153" y="2378042"/>
            <a:ext cx="538916" cy="449754"/>
          </a:xfrm>
          <a:prstGeom prst="rect">
            <a:avLst/>
          </a:prstGeom>
        </p:spPr>
      </p:pic>
      <p:pic>
        <p:nvPicPr>
          <p:cNvPr id="91" name="Picture 90">
            <a:extLst>
              <a:ext uri="{FF2B5EF4-FFF2-40B4-BE49-F238E27FC236}">
                <a16:creationId xmlns:a16="http://schemas.microsoft.com/office/drawing/2014/main" id="{0948DC11-D9E6-489E-8F9E-26ECAE6CD13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15269" y="2383911"/>
            <a:ext cx="538916" cy="449754"/>
          </a:xfrm>
          <a:prstGeom prst="rect">
            <a:avLst/>
          </a:prstGeom>
        </p:spPr>
      </p:pic>
      <p:pic>
        <p:nvPicPr>
          <p:cNvPr id="93" name="Picture 92">
            <a:extLst>
              <a:ext uri="{FF2B5EF4-FFF2-40B4-BE49-F238E27FC236}">
                <a16:creationId xmlns:a16="http://schemas.microsoft.com/office/drawing/2014/main" id="{32C3799E-8CBC-4C6D-96C5-42504B6CB65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872" y="2845990"/>
            <a:ext cx="538916" cy="449754"/>
          </a:xfrm>
          <a:prstGeom prst="rect">
            <a:avLst/>
          </a:prstGeom>
        </p:spPr>
      </p:pic>
      <p:pic>
        <p:nvPicPr>
          <p:cNvPr id="94" name="Picture 93">
            <a:extLst>
              <a:ext uri="{FF2B5EF4-FFF2-40B4-BE49-F238E27FC236}">
                <a16:creationId xmlns:a16="http://schemas.microsoft.com/office/drawing/2014/main" id="{1DAE2A2F-2963-4D91-8C4E-76D25BF7BD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290" y="2846495"/>
            <a:ext cx="538916" cy="449754"/>
          </a:xfrm>
          <a:prstGeom prst="rect">
            <a:avLst/>
          </a:prstGeom>
        </p:spPr>
      </p:pic>
      <p:pic>
        <p:nvPicPr>
          <p:cNvPr id="95" name="Picture 94">
            <a:extLst>
              <a:ext uri="{FF2B5EF4-FFF2-40B4-BE49-F238E27FC236}">
                <a16:creationId xmlns:a16="http://schemas.microsoft.com/office/drawing/2014/main" id="{53C893F1-47FA-4826-9213-F2400B86D36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520" y="2851859"/>
            <a:ext cx="538916" cy="449754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F9853AFC-99D9-4393-B6C7-C1030C37F65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127" y="2845990"/>
            <a:ext cx="538916" cy="449754"/>
          </a:xfrm>
          <a:prstGeom prst="rect">
            <a:avLst/>
          </a:prstGeom>
        </p:spPr>
      </p:pic>
      <p:pic>
        <p:nvPicPr>
          <p:cNvPr id="97" name="Picture 96">
            <a:extLst>
              <a:ext uri="{FF2B5EF4-FFF2-40B4-BE49-F238E27FC236}">
                <a16:creationId xmlns:a16="http://schemas.microsoft.com/office/drawing/2014/main" id="{AF71A6A5-55D5-42B5-A93C-2EF3FC265D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243" y="2851859"/>
            <a:ext cx="538916" cy="449754"/>
          </a:xfrm>
          <a:prstGeom prst="rect">
            <a:avLst/>
          </a:prstGeom>
        </p:spPr>
      </p:pic>
      <p:pic>
        <p:nvPicPr>
          <p:cNvPr id="99" name="Picture 98">
            <a:extLst>
              <a:ext uri="{FF2B5EF4-FFF2-40B4-BE49-F238E27FC236}">
                <a16:creationId xmlns:a16="http://schemas.microsoft.com/office/drawing/2014/main" id="{1ED2CF41-8F3D-4BD7-A568-3543568AADF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92401" y="3314443"/>
            <a:ext cx="538916" cy="449754"/>
          </a:xfrm>
          <a:prstGeom prst="rect">
            <a:avLst/>
          </a:prstGeom>
        </p:spPr>
      </p:pic>
      <p:pic>
        <p:nvPicPr>
          <p:cNvPr id="100" name="Picture 99">
            <a:extLst>
              <a:ext uri="{FF2B5EF4-FFF2-40B4-BE49-F238E27FC236}">
                <a16:creationId xmlns:a16="http://schemas.microsoft.com/office/drawing/2014/main" id="{35355C3F-AD2A-4D10-9F7B-687AD906CB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5819" y="3314948"/>
            <a:ext cx="538916" cy="449754"/>
          </a:xfrm>
          <a:prstGeom prst="rect">
            <a:avLst/>
          </a:prstGeom>
        </p:spPr>
      </p:pic>
      <p:pic>
        <p:nvPicPr>
          <p:cNvPr id="101" name="Picture 100">
            <a:extLst>
              <a:ext uri="{FF2B5EF4-FFF2-40B4-BE49-F238E27FC236}">
                <a16:creationId xmlns:a16="http://schemas.microsoft.com/office/drawing/2014/main" id="{A0629E69-EC6C-4CB9-89A8-1910A653018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00049" y="3320312"/>
            <a:ext cx="538916" cy="449754"/>
          </a:xfrm>
          <a:prstGeom prst="rect">
            <a:avLst/>
          </a:prstGeom>
        </p:spPr>
      </p:pic>
      <p:pic>
        <p:nvPicPr>
          <p:cNvPr id="102" name="Picture 101">
            <a:extLst>
              <a:ext uri="{FF2B5EF4-FFF2-40B4-BE49-F238E27FC236}">
                <a16:creationId xmlns:a16="http://schemas.microsoft.com/office/drawing/2014/main" id="{ADD4F928-5B60-43AE-A3DF-437D541EF50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02656" y="3314443"/>
            <a:ext cx="538916" cy="449754"/>
          </a:xfrm>
          <a:prstGeom prst="rect">
            <a:avLst/>
          </a:prstGeom>
        </p:spPr>
      </p:pic>
      <p:pic>
        <p:nvPicPr>
          <p:cNvPr id="103" name="Picture 102">
            <a:extLst>
              <a:ext uri="{FF2B5EF4-FFF2-40B4-BE49-F238E27FC236}">
                <a16:creationId xmlns:a16="http://schemas.microsoft.com/office/drawing/2014/main" id="{7EBBD1B1-9359-41D6-9D03-8B797EDD81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02772" y="3320312"/>
            <a:ext cx="538916" cy="449754"/>
          </a:xfrm>
          <a:prstGeom prst="rect">
            <a:avLst/>
          </a:prstGeom>
        </p:spPr>
      </p:pic>
      <p:pic>
        <p:nvPicPr>
          <p:cNvPr id="105" name="Picture 104">
            <a:extLst>
              <a:ext uri="{FF2B5EF4-FFF2-40B4-BE49-F238E27FC236}">
                <a16:creationId xmlns:a16="http://schemas.microsoft.com/office/drawing/2014/main" id="{2A338FF8-0A3C-4D34-B52B-41458DBF60F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872" y="3771554"/>
            <a:ext cx="538916" cy="449754"/>
          </a:xfrm>
          <a:prstGeom prst="rect">
            <a:avLst/>
          </a:prstGeom>
        </p:spPr>
      </p:pic>
      <p:pic>
        <p:nvPicPr>
          <p:cNvPr id="106" name="Picture 105">
            <a:extLst>
              <a:ext uri="{FF2B5EF4-FFF2-40B4-BE49-F238E27FC236}">
                <a16:creationId xmlns:a16="http://schemas.microsoft.com/office/drawing/2014/main" id="{7445D8AD-CDE5-44C4-ADEB-0C219409704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12290" y="3772059"/>
            <a:ext cx="538916" cy="449754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2D70B5C7-0477-4E72-BFDE-29F1A95476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6520" y="3777423"/>
            <a:ext cx="538916" cy="449754"/>
          </a:xfrm>
          <a:prstGeom prst="rect">
            <a:avLst/>
          </a:prstGeom>
        </p:spPr>
      </p:pic>
      <p:pic>
        <p:nvPicPr>
          <p:cNvPr id="108" name="Picture 107">
            <a:extLst>
              <a:ext uri="{FF2B5EF4-FFF2-40B4-BE49-F238E27FC236}">
                <a16:creationId xmlns:a16="http://schemas.microsoft.com/office/drawing/2014/main" id="{49464E6F-2478-41EE-9795-2CA87E085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9127" y="3771554"/>
            <a:ext cx="538916" cy="449754"/>
          </a:xfrm>
          <a:prstGeom prst="rect">
            <a:avLst/>
          </a:prstGeom>
        </p:spPr>
      </p:pic>
      <p:pic>
        <p:nvPicPr>
          <p:cNvPr id="109" name="Picture 108">
            <a:extLst>
              <a:ext uri="{FF2B5EF4-FFF2-40B4-BE49-F238E27FC236}">
                <a16:creationId xmlns:a16="http://schemas.microsoft.com/office/drawing/2014/main" id="{668F0A91-D013-4323-A871-B1E0099AB25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19243" y="3777423"/>
            <a:ext cx="538916" cy="4497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914685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/>
      <p:bldP spid="31" grpId="0"/>
      <p:bldP spid="32" grpId="0"/>
      <p:bldP spid="3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A8313C4-D7AA-4CB3-8DDA-F35050A2091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5" name="TextBox 94">
            <a:extLst>
              <a:ext uri="{FF2B5EF4-FFF2-40B4-BE49-F238E27FC236}">
                <a16:creationId xmlns:a16="http://schemas.microsoft.com/office/drawing/2014/main" id="{3037FC30-A0E9-4E93-A4AA-CECA400039C9}"/>
              </a:ext>
            </a:extLst>
          </p:cNvPr>
          <p:cNvSpPr txBox="1"/>
          <p:nvPr/>
        </p:nvSpPr>
        <p:spPr>
          <a:xfrm>
            <a:off x="702953" y="5528333"/>
            <a:ext cx="7770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</a:t>
            </a:r>
          </a:p>
        </p:txBody>
      </p:sp>
      <p:sp>
        <p:nvSpPr>
          <p:cNvPr id="96" name="TextBox 95">
            <a:extLst>
              <a:ext uri="{FF2B5EF4-FFF2-40B4-BE49-F238E27FC236}">
                <a16:creationId xmlns:a16="http://schemas.microsoft.com/office/drawing/2014/main" id="{E8DA0917-A2E2-4B25-822F-91F4EF72B237}"/>
              </a:ext>
            </a:extLst>
          </p:cNvPr>
          <p:cNvSpPr txBox="1"/>
          <p:nvPr/>
        </p:nvSpPr>
        <p:spPr>
          <a:xfrm>
            <a:off x="2126828" y="5531144"/>
            <a:ext cx="778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97" name="TextBox 96">
            <a:extLst>
              <a:ext uri="{FF2B5EF4-FFF2-40B4-BE49-F238E27FC236}">
                <a16:creationId xmlns:a16="http://schemas.microsoft.com/office/drawing/2014/main" id="{2C752486-1D27-4AE0-BA13-A30AB711CF34}"/>
              </a:ext>
            </a:extLst>
          </p:cNvPr>
          <p:cNvSpPr txBox="1"/>
          <p:nvPr/>
        </p:nvSpPr>
        <p:spPr>
          <a:xfrm>
            <a:off x="3664153" y="5528333"/>
            <a:ext cx="77806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id="{057DDE21-DC13-4374-A007-3AEBEB0D6EBC}"/>
              </a:ext>
            </a:extLst>
          </p:cNvPr>
          <p:cNvSpPr txBox="1"/>
          <p:nvPr/>
        </p:nvSpPr>
        <p:spPr>
          <a:xfrm>
            <a:off x="7505827" y="4506166"/>
            <a:ext cx="86022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10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8A729D9-FC4B-4FF3-96B3-5F2A2C17D3E0}"/>
              </a:ext>
            </a:extLst>
          </p:cNvPr>
          <p:cNvSpPr txBox="1"/>
          <p:nvPr/>
        </p:nvSpPr>
        <p:spPr>
          <a:xfrm>
            <a:off x="343155" y="229306"/>
            <a:ext cx="7973658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50 pencils are shared between 5 children.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C775998-8F04-43D6-BFA9-3C32D4FA233E}"/>
              </a:ext>
            </a:extLst>
          </p:cNvPr>
          <p:cNvSpPr txBox="1"/>
          <p:nvPr/>
        </p:nvSpPr>
        <p:spPr>
          <a:xfrm>
            <a:off x="342878" y="4532539"/>
            <a:ext cx="839685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pencils will each child get? _____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D43E2AD-B0F6-49C5-843C-2053D7F3451A}"/>
              </a:ext>
            </a:extLst>
          </p:cNvPr>
          <p:cNvSpPr txBox="1"/>
          <p:nvPr/>
        </p:nvSpPr>
        <p:spPr>
          <a:xfrm>
            <a:off x="1605062" y="5541715"/>
            <a:ext cx="49784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  <a:cs typeface="Times New Roman" panose="02020603050405020304" pitchFamily="18" charset="0"/>
              </a:rPr>
              <a:t>÷</a:t>
            </a:r>
            <a:endParaRPr lang="en-GB" sz="2800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9C41D12-2EF9-494A-B4E3-0EFA01067D1E}"/>
              </a:ext>
            </a:extLst>
          </p:cNvPr>
          <p:cNvSpPr/>
          <p:nvPr/>
        </p:nvSpPr>
        <p:spPr>
          <a:xfrm>
            <a:off x="732255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B49AD649-DA81-4189-A67B-3F77BCFAE2AC}"/>
              </a:ext>
            </a:extLst>
          </p:cNvPr>
          <p:cNvSpPr/>
          <p:nvPr/>
        </p:nvSpPr>
        <p:spPr>
          <a:xfrm>
            <a:off x="2155863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F8C3117-235E-41F1-B5AD-741547DEB594}"/>
              </a:ext>
            </a:extLst>
          </p:cNvPr>
          <p:cNvSpPr txBox="1"/>
          <p:nvPr/>
        </p:nvSpPr>
        <p:spPr>
          <a:xfrm>
            <a:off x="3098116" y="5541715"/>
            <a:ext cx="497845" cy="523220"/>
          </a:xfrm>
          <a:prstGeom prst="rect">
            <a:avLst/>
          </a:prstGeom>
          <a:noFill/>
        </p:spPr>
        <p:txBody>
          <a:bodyPr wrap="square" rtlCol="0" anchor="t">
            <a:spAutoFit/>
          </a:bodyPr>
          <a:lstStyle/>
          <a:p>
            <a:r>
              <a:rPr lang="en-GB" sz="2800" dirty="0">
                <a:latin typeface="Yu Gothic UI" panose="020B0500000000000000" pitchFamily="34" charset="-128"/>
                <a:ea typeface="Yu Gothic UI" panose="020B0500000000000000" pitchFamily="34" charset="-128"/>
              </a:rPr>
              <a:t>=</a:t>
            </a: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34C5573C-64F7-40C7-B5F2-1B363D9B4469}"/>
              </a:ext>
            </a:extLst>
          </p:cNvPr>
          <p:cNvSpPr/>
          <p:nvPr/>
        </p:nvSpPr>
        <p:spPr>
          <a:xfrm>
            <a:off x="3693188" y="5429943"/>
            <a:ext cx="720000" cy="720000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20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5" grpId="0"/>
      <p:bldP spid="96" grpId="0"/>
      <p:bldP spid="97" grpId="0"/>
      <p:bldP spid="9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753BADA-6E6C-46A5-BC42-436981CD36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6C46393B-D51E-4A1E-975A-CA1972ECBC78}"/>
              </a:ext>
            </a:extLst>
          </p:cNvPr>
          <p:cNvSpPr txBox="1"/>
          <p:nvPr/>
        </p:nvSpPr>
        <p:spPr>
          <a:xfrm>
            <a:off x="433091" y="2094441"/>
            <a:ext cx="785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0CC7C1BC-917B-46B6-AB3D-69B98F9FAA53}"/>
              </a:ext>
            </a:extLst>
          </p:cNvPr>
          <p:cNvSpPr txBox="1"/>
          <p:nvPr/>
        </p:nvSpPr>
        <p:spPr>
          <a:xfrm>
            <a:off x="433091" y="3074416"/>
            <a:ext cx="785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4E108ED7-4B7F-4EAF-8B22-6ABFE5CCF08F}"/>
              </a:ext>
            </a:extLst>
          </p:cNvPr>
          <p:cNvSpPr txBox="1"/>
          <p:nvPr/>
        </p:nvSpPr>
        <p:spPr>
          <a:xfrm>
            <a:off x="1628775" y="4026173"/>
            <a:ext cx="838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B04593E0-B537-43CA-889A-910DDC845A50}"/>
              </a:ext>
            </a:extLst>
          </p:cNvPr>
          <p:cNvSpPr txBox="1"/>
          <p:nvPr/>
        </p:nvSpPr>
        <p:spPr>
          <a:xfrm>
            <a:off x="2614136" y="5024399"/>
            <a:ext cx="838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3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222F9E7-A3D9-4A11-9C04-14ACC0019BAB}"/>
              </a:ext>
            </a:extLst>
          </p:cNvPr>
          <p:cNvSpPr txBox="1"/>
          <p:nvPr/>
        </p:nvSpPr>
        <p:spPr>
          <a:xfrm>
            <a:off x="343155" y="229306"/>
            <a:ext cx="9393918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Group the 1p coins into 5s.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groups of 5 do we need to make 15p?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AC705BB-3B2F-4888-9C80-EC29997F8A82}"/>
              </a:ext>
            </a:extLst>
          </p:cNvPr>
          <p:cNvSpPr txBox="1"/>
          <p:nvPr/>
        </p:nvSpPr>
        <p:spPr>
          <a:xfrm>
            <a:off x="343155" y="2115800"/>
            <a:ext cx="6907660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groups of 5 1ps = 15 x 1p coins.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groups of 5p = 15p.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15p = _____ x 5p.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15p ÷ 5p = _____.</a:t>
            </a:r>
          </a:p>
        </p:txBody>
      </p:sp>
    </p:spTree>
    <p:extLst>
      <p:ext uri="{BB962C8B-B14F-4D97-AF65-F5344CB8AC3E}">
        <p14:creationId xmlns:p14="http://schemas.microsoft.com/office/powerpoint/2010/main" val="54924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/>
      <p:bldP spid="28" grpId="0"/>
      <p:bldP spid="29" grpId="0"/>
      <p:bldP spid="3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0AD4B0A-085A-45BB-A6A1-6F7F666045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0" name="TextBox 39">
            <a:extLst>
              <a:ext uri="{FF2B5EF4-FFF2-40B4-BE49-F238E27FC236}">
                <a16:creationId xmlns:a16="http://schemas.microsoft.com/office/drawing/2014/main" id="{4FE9DBEF-E07C-4441-B62C-C3D83B60DF1C}"/>
              </a:ext>
            </a:extLst>
          </p:cNvPr>
          <p:cNvSpPr txBox="1"/>
          <p:nvPr/>
        </p:nvSpPr>
        <p:spPr>
          <a:xfrm>
            <a:off x="433091" y="2094442"/>
            <a:ext cx="785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AFC06FF0-18AA-4D87-A559-85F3C50BC446}"/>
              </a:ext>
            </a:extLst>
          </p:cNvPr>
          <p:cNvSpPr txBox="1"/>
          <p:nvPr/>
        </p:nvSpPr>
        <p:spPr>
          <a:xfrm>
            <a:off x="433091" y="3074417"/>
            <a:ext cx="785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3A7F7B6D-B95A-4BAE-BBFD-56D5B082B0C5}"/>
              </a:ext>
            </a:extLst>
          </p:cNvPr>
          <p:cNvSpPr txBox="1"/>
          <p:nvPr/>
        </p:nvSpPr>
        <p:spPr>
          <a:xfrm>
            <a:off x="1628775" y="4026174"/>
            <a:ext cx="838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39D8D04C-3B30-46BF-BC19-AA5713C4FAAE}"/>
              </a:ext>
            </a:extLst>
          </p:cNvPr>
          <p:cNvSpPr txBox="1"/>
          <p:nvPr/>
        </p:nvSpPr>
        <p:spPr>
          <a:xfrm>
            <a:off x="2614136" y="5024400"/>
            <a:ext cx="83819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19453E9-686D-4A30-AFDE-3151027D1976}"/>
              </a:ext>
            </a:extLst>
          </p:cNvPr>
          <p:cNvSpPr txBox="1"/>
          <p:nvPr/>
        </p:nvSpPr>
        <p:spPr>
          <a:xfrm>
            <a:off x="343155" y="229306"/>
            <a:ext cx="9456435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Group the 1p coins into 5s.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How many groups of 5 do we need to make 25p?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7DF4AD-0A40-4BF2-B4E6-88842AA2F205}"/>
              </a:ext>
            </a:extLst>
          </p:cNvPr>
          <p:cNvSpPr txBox="1"/>
          <p:nvPr/>
        </p:nvSpPr>
        <p:spPr>
          <a:xfrm>
            <a:off x="343155" y="2115801"/>
            <a:ext cx="6970178" cy="35394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groups of 5 1ps = 25 x 1p coins.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_____ groups of 5p = 25p.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25p = _____ x 5p.</a:t>
            </a:r>
          </a:p>
          <a:p>
            <a:endParaRPr lang="en-GB" sz="3200" b="1" dirty="0">
              <a:latin typeface="Yu Gothic UI" panose="020B0500000000000000" pitchFamily="34" charset="-128"/>
              <a:ea typeface="Yu Gothic UI" panose="020B0500000000000000" pitchFamily="34" charset="-128"/>
            </a:endParaRP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25p ÷ 5p = _____.</a:t>
            </a:r>
          </a:p>
        </p:txBody>
      </p:sp>
    </p:spTree>
    <p:extLst>
      <p:ext uri="{BB962C8B-B14F-4D97-AF65-F5344CB8AC3E}">
        <p14:creationId xmlns:p14="http://schemas.microsoft.com/office/powerpoint/2010/main" val="8996013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" grpId="0"/>
      <p:bldP spid="41" grpId="0"/>
      <p:bldP spid="42" grpId="0"/>
      <p:bldP spid="4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794FEBC8-957F-465B-8D0D-584B38B4427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1" name="Rectangle 20">
            <a:extLst>
              <a:ext uri="{FF2B5EF4-FFF2-40B4-BE49-F238E27FC236}">
                <a16:creationId xmlns:a16="http://schemas.microsoft.com/office/drawing/2014/main" id="{91B9ACC3-4B52-4C33-8F5B-F71D818D34A6}"/>
              </a:ext>
            </a:extLst>
          </p:cNvPr>
          <p:cNvSpPr/>
          <p:nvPr/>
        </p:nvSpPr>
        <p:spPr>
          <a:xfrm>
            <a:off x="270452" y="5474053"/>
            <a:ext cx="47815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50 ÷ 5 = 10 (not 12).</a:t>
            </a:r>
          </a:p>
        </p:txBody>
      </p:sp>
    </p:spTree>
    <p:extLst>
      <p:ext uri="{BB962C8B-B14F-4D97-AF65-F5344CB8AC3E}">
        <p14:creationId xmlns:p14="http://schemas.microsoft.com/office/powerpoint/2010/main" val="5127561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D6BAC80-2716-49C9-8399-BBD764BC565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E97F8C10-726C-47BF-9B2C-36F6ABB8CC57}"/>
              </a:ext>
            </a:extLst>
          </p:cNvPr>
          <p:cNvSpPr/>
          <p:nvPr/>
        </p:nvSpPr>
        <p:spPr>
          <a:xfrm>
            <a:off x="1988414" y="3925921"/>
            <a:ext cx="821517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Start with 35 ÷ 5 = 7 in each group.</a:t>
            </a: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Start with 30 ÷ 5 = 6 in each group.</a:t>
            </a: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Start with 25 ÷ 5 = 5 in each group.</a:t>
            </a: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Start with 20 ÷ 5 = 4 in each group.</a:t>
            </a:r>
          </a:p>
          <a:p>
            <a:pPr algn="ctr"/>
            <a:r>
              <a:rPr lang="en-GB" sz="3200" b="1" dirty="0">
                <a:solidFill>
                  <a:srgbClr val="FF0000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Start with 15 ÷ 5 = 3 in each group.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683BCFF-24F8-4E3B-A1E4-5B15E0B59102}"/>
              </a:ext>
            </a:extLst>
          </p:cNvPr>
          <p:cNvSpPr txBox="1"/>
          <p:nvPr/>
        </p:nvSpPr>
        <p:spPr>
          <a:xfrm>
            <a:off x="423404" y="2701452"/>
            <a:ext cx="1219199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What number could Ben have started with and how many</a:t>
            </a:r>
          </a:p>
          <a:p>
            <a:r>
              <a:rPr lang="en-GB" sz="3200" b="1" dirty="0">
                <a:latin typeface="Yu Gothic UI" panose="020B0500000000000000" pitchFamily="34" charset="-128"/>
                <a:ea typeface="Yu Gothic UI" panose="020B0500000000000000" pitchFamily="34" charset="-128"/>
              </a:rPr>
              <a:t>would be in each group?</a:t>
            </a:r>
          </a:p>
        </p:txBody>
      </p:sp>
      <p:sp>
        <p:nvSpPr>
          <p:cNvPr id="7" name="Speech Bubble: Rectangle with Corners Rounded 6">
            <a:extLst>
              <a:ext uri="{FF2B5EF4-FFF2-40B4-BE49-F238E27FC236}">
                <a16:creationId xmlns:a16="http://schemas.microsoft.com/office/drawing/2014/main" id="{01D4252D-E13E-40B0-BB0F-9FB28D1CCC5A}"/>
              </a:ext>
            </a:extLst>
          </p:cNvPr>
          <p:cNvSpPr/>
          <p:nvPr/>
        </p:nvSpPr>
        <p:spPr>
          <a:xfrm>
            <a:off x="3102386" y="744315"/>
            <a:ext cx="7995105" cy="1483567"/>
          </a:xfrm>
          <a:prstGeom prst="wedgeRoundRectCallout">
            <a:avLst>
              <a:gd name="adj1" fmla="val -57557"/>
              <a:gd name="adj2" fmla="val 36902"/>
              <a:gd name="adj3" fmla="val 16667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My number is greater </a:t>
            </a:r>
            <a:r>
              <a:rPr lang="en-GB" sz="3200" b="1" u="sng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between</a:t>
            </a:r>
            <a:r>
              <a:rPr lang="en-GB" sz="3200" b="1" dirty="0">
                <a:solidFill>
                  <a:schemeClr val="tx1"/>
                </a:solidFill>
                <a:latin typeface="Yu Gothic UI" panose="020B0500000000000000" pitchFamily="34" charset="-128"/>
                <a:ea typeface="Yu Gothic UI" panose="020B0500000000000000" pitchFamily="34" charset="-128"/>
              </a:rPr>
              <a:t> 10 and 40. I have 5 equal groups.</a:t>
            </a:r>
          </a:p>
        </p:txBody>
      </p:sp>
    </p:spTree>
    <p:extLst>
      <p:ext uri="{BB962C8B-B14F-4D97-AF65-F5344CB8AC3E}">
        <p14:creationId xmlns:p14="http://schemas.microsoft.com/office/powerpoint/2010/main" val="1285387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9821</TotalTime>
  <Words>416</Words>
  <Application>Microsoft Office PowerPoint</Application>
  <PresentationFormat>Widescreen</PresentationFormat>
  <Paragraphs>103</Paragraphs>
  <Slides>11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Yu Gothic UI</vt:lpstr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2 - PRESENTATION - Multiplication and division - Week 4</dc:title>
  <dc:creator>PRIMARY STARS EDUCATION</dc:creator>
  <cp:lastModifiedBy>J.Jones</cp:lastModifiedBy>
  <cp:revision>430</cp:revision>
  <dcterms:created xsi:type="dcterms:W3CDTF">2018-08-10T10:44:35Z</dcterms:created>
  <dcterms:modified xsi:type="dcterms:W3CDTF">2021-01-30T12:19:25Z</dcterms:modified>
</cp:coreProperties>
</file>