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62" r:id="rId3"/>
    <p:sldId id="261" r:id="rId4"/>
    <p:sldId id="260" r:id="rId5"/>
    <p:sldId id="263" r:id="rId6"/>
    <p:sldId id="264" r:id="rId7"/>
    <p:sldId id="258" r:id="rId8"/>
    <p:sldId id="265" r:id="rId9"/>
    <p:sldId id="266" r:id="rId10"/>
    <p:sldId id="267" r:id="rId11"/>
    <p:sldId id="259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2216" y="342492"/>
            <a:ext cx="9230950" cy="619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940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8937" y="490419"/>
            <a:ext cx="6096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sz="2800" dirty="0">
                <a:latin typeface="Sassoon Infant Md" pitchFamily="50" charset="0"/>
              </a:rPr>
              <a:t>There is a large period of time for which we have no written records, we call this ‘prehistory’. </a:t>
            </a:r>
            <a:endParaRPr lang="en-GB" altLang="en-US" sz="2800" dirty="0" smtClean="0">
              <a:latin typeface="Sassoon Infant Md" pitchFamily="50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800" dirty="0" smtClean="0">
                <a:latin typeface="Sassoon Infant Md" pitchFamily="50" charset="0"/>
              </a:rPr>
              <a:t> </a:t>
            </a:r>
            <a:endParaRPr lang="en-GB" altLang="en-US" sz="2800" dirty="0">
              <a:latin typeface="Sassoon Infant Md" pitchFamily="50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800" dirty="0">
                <a:latin typeface="Sassoon Infant Md" pitchFamily="50" charset="0"/>
              </a:rPr>
              <a:t>Starting from evidence of the first early humans, it is split into three sections.  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800" dirty="0">
              <a:latin typeface="Sassoon Infant Md" pitchFamily="50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800" dirty="0">
                <a:latin typeface="Sassoon Infant Md" pitchFamily="50" charset="0"/>
              </a:rPr>
              <a:t>The Stone Age </a:t>
            </a:r>
            <a:endParaRPr lang="en-GB" altLang="en-US" sz="2800" dirty="0" smtClean="0">
              <a:latin typeface="Sassoon Infant Md" pitchFamily="50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800" b="1" dirty="0" smtClean="0">
                <a:solidFill>
                  <a:srgbClr val="FFFF00"/>
                </a:solidFill>
                <a:latin typeface="Sassoon Infant Md" pitchFamily="50" charset="0"/>
              </a:rPr>
              <a:t>The </a:t>
            </a:r>
            <a:r>
              <a:rPr lang="en-GB" altLang="en-US" sz="2800" b="1" dirty="0">
                <a:solidFill>
                  <a:srgbClr val="FFFF00"/>
                </a:solidFill>
                <a:latin typeface="Sassoon Infant Md" pitchFamily="50" charset="0"/>
              </a:rPr>
              <a:t>Bronze Age </a:t>
            </a:r>
            <a:endParaRPr lang="en-GB" altLang="en-US" sz="2800" b="1" dirty="0" smtClean="0">
              <a:solidFill>
                <a:srgbClr val="FFFF00"/>
              </a:solidFill>
              <a:latin typeface="Sassoon Infant Md" pitchFamily="50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800" dirty="0" smtClean="0">
                <a:latin typeface="Sassoon Infant Md" pitchFamily="50" charset="0"/>
              </a:rPr>
              <a:t>The </a:t>
            </a:r>
            <a:r>
              <a:rPr lang="en-GB" altLang="en-US" sz="2800" dirty="0">
                <a:latin typeface="Sassoon Infant Md" pitchFamily="50" charset="0"/>
              </a:rPr>
              <a:t>Iron Age </a:t>
            </a:r>
            <a:endParaRPr lang="en-GB" altLang="en-US" sz="2800" dirty="0">
              <a:latin typeface="Sassoon Infant M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448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842" y="193630"/>
            <a:ext cx="9277621" cy="641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188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4102" y="914626"/>
            <a:ext cx="95881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robotobold"/>
              </a:rPr>
              <a:t>The Bronze Age</a:t>
            </a:r>
            <a:r>
              <a:rPr lang="en-GB" sz="4000" dirty="0">
                <a:latin typeface="robotoregular"/>
              </a:rPr>
              <a:t> </a:t>
            </a:r>
            <a:r>
              <a:rPr lang="en-GB" sz="4000" dirty="0" smtClean="0">
                <a:latin typeface="robotoregular"/>
              </a:rPr>
              <a:t>signalled </a:t>
            </a:r>
            <a:r>
              <a:rPr lang="en-GB" sz="4000" dirty="0">
                <a:latin typeface="robotoregular"/>
              </a:rPr>
              <a:t>a big leap forward for the human race. The discovery of bronze meant tools and weapons were stronger and more effective. And that's not all - from the first writing systems to the wheel, the </a:t>
            </a:r>
            <a:r>
              <a:rPr lang="en-GB" sz="4000" dirty="0">
                <a:latin typeface="robotobold"/>
              </a:rPr>
              <a:t>Bronze Age</a:t>
            </a:r>
            <a:r>
              <a:rPr lang="en-GB" sz="4000" dirty="0">
                <a:latin typeface="robotoregular"/>
              </a:rPr>
              <a:t> produced some of the most important inventions in human history.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0498199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4522" b="4396"/>
          <a:stretch/>
        </p:blipFill>
        <p:spPr>
          <a:xfrm>
            <a:off x="1157286" y="156754"/>
            <a:ext cx="9676176" cy="660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28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228" y="349840"/>
            <a:ext cx="9363075" cy="6315075"/>
          </a:xfrm>
          <a:prstGeom prst="rect">
            <a:avLst/>
          </a:prstGeom>
        </p:spPr>
      </p:pic>
      <p:pic>
        <p:nvPicPr>
          <p:cNvPr id="1026" name="Picture 2" descr="Free Free Weather Clipart, Download Free Clip Art, Free Clip Art on Clipart  Libra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25" y="349840"/>
            <a:ext cx="2230367" cy="2062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unny weather clipart | Clouds, Weather symbols, Clip 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7069" y="4444864"/>
            <a:ext cx="2275025" cy="2077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own Arrow 3"/>
          <p:cNvSpPr/>
          <p:nvPr/>
        </p:nvSpPr>
        <p:spPr>
          <a:xfrm>
            <a:off x="10812514" y="2596765"/>
            <a:ext cx="444137" cy="178525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087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846" y="818052"/>
            <a:ext cx="11415438" cy="5478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67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5475" y="186690"/>
            <a:ext cx="9305108" cy="650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34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7242" y="176621"/>
            <a:ext cx="9076917" cy="646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7439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6420" y="172674"/>
            <a:ext cx="9137740" cy="6574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501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8011" y="1611818"/>
            <a:ext cx="1057220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GB" sz="2000" b="1" dirty="0">
                <a:latin typeface="robotoregular"/>
              </a:rPr>
              <a:t>Bronze is </a:t>
            </a:r>
            <a:r>
              <a:rPr lang="en-GB" sz="2000" b="1" dirty="0" smtClean="0">
                <a:latin typeface="robotoregular"/>
              </a:rPr>
              <a:t>a mixture </a:t>
            </a:r>
            <a:r>
              <a:rPr lang="en-GB" sz="2000" b="1" dirty="0">
                <a:latin typeface="robotoregular"/>
              </a:rPr>
              <a:t>of tin and copper. </a:t>
            </a:r>
            <a:r>
              <a:rPr lang="en-GB" sz="2000" b="1" dirty="0" smtClean="0">
                <a:latin typeface="robotoregular"/>
              </a:rPr>
              <a:t>Bronze </a:t>
            </a:r>
            <a:r>
              <a:rPr lang="en-GB" sz="2000" b="1" dirty="0">
                <a:latin typeface="robotoregular"/>
              </a:rPr>
              <a:t>is harder than either of the metals from which it is made. It could be used to make a greater range of tools and weapons than had previously been </a:t>
            </a:r>
            <a:r>
              <a:rPr lang="en-GB" sz="2000" b="1" dirty="0" smtClean="0">
                <a:latin typeface="robotoregular"/>
              </a:rPr>
              <a:t>possible in the Stone Age.</a:t>
            </a:r>
          </a:p>
          <a:p>
            <a:endParaRPr lang="en-GB" sz="2000" b="1" dirty="0">
              <a:latin typeface="robotoregular"/>
            </a:endParaRPr>
          </a:p>
          <a:p>
            <a:r>
              <a:rPr lang="en-GB" sz="2000" b="1" dirty="0" smtClean="0">
                <a:latin typeface="robotoregular"/>
              </a:rPr>
              <a:t>2. Where </a:t>
            </a:r>
            <a:r>
              <a:rPr lang="en-GB" sz="2000" b="1" dirty="0">
                <a:latin typeface="robotoregular"/>
              </a:rPr>
              <a:t>societies developed early writing they are said to be part of a historic </a:t>
            </a:r>
            <a:r>
              <a:rPr lang="en-GB" sz="2000" b="1" dirty="0" smtClean="0">
                <a:latin typeface="robotoregular"/>
              </a:rPr>
              <a:t>time</a:t>
            </a:r>
            <a:r>
              <a:rPr lang="en-GB" sz="2000" b="1" dirty="0">
                <a:latin typeface="robotoregular"/>
              </a:rPr>
              <a:t>. The ancient Egyptians could record their histories and laws using hieroglyphs</a:t>
            </a:r>
            <a:r>
              <a:rPr lang="en-GB" sz="2000" b="1" dirty="0" smtClean="0">
                <a:latin typeface="robotoregular"/>
              </a:rPr>
              <a:t>.</a:t>
            </a:r>
          </a:p>
          <a:p>
            <a:endParaRPr lang="en-GB" sz="2000" b="1" dirty="0">
              <a:latin typeface="robotoregular"/>
            </a:endParaRPr>
          </a:p>
          <a:p>
            <a:r>
              <a:rPr lang="en-GB" sz="2000" b="1" dirty="0" smtClean="0">
                <a:latin typeface="robotoregular"/>
              </a:rPr>
              <a:t>3. Some </a:t>
            </a:r>
            <a:r>
              <a:rPr lang="en-GB" sz="2000" b="1" dirty="0">
                <a:latin typeface="robotoregular"/>
              </a:rPr>
              <a:t>Bronze Age societies developed a ruling class who were supported by military power. Some Bronze Age kings ruled empires and administered laws</a:t>
            </a:r>
            <a:r>
              <a:rPr lang="en-GB" sz="2000" b="1" dirty="0" smtClean="0">
                <a:latin typeface="robotoregular"/>
              </a:rPr>
              <a:t>.</a:t>
            </a:r>
          </a:p>
          <a:p>
            <a:endParaRPr lang="en-GB" sz="2000" b="1" dirty="0">
              <a:latin typeface="robotoregular"/>
            </a:endParaRPr>
          </a:p>
          <a:p>
            <a:pPr marL="457200" indent="-457200">
              <a:buAutoNum type="arabicPeriod" startAt="4"/>
            </a:pPr>
            <a:r>
              <a:rPr lang="en-GB" sz="2000" b="1" dirty="0" smtClean="0">
                <a:latin typeface="robotoregular"/>
              </a:rPr>
              <a:t>The </a:t>
            </a:r>
            <a:r>
              <a:rPr lang="en-GB" sz="2000" b="1" dirty="0">
                <a:latin typeface="robotoregular"/>
              </a:rPr>
              <a:t>Bronze Age is the name given to the time between the Stone and Iron Ages</a:t>
            </a:r>
            <a:r>
              <a:rPr lang="en-GB" sz="2000" b="1" dirty="0" smtClean="0">
                <a:latin typeface="robotoregular"/>
              </a:rPr>
              <a:t>.</a:t>
            </a:r>
          </a:p>
          <a:p>
            <a:pPr marL="457200" indent="-457200">
              <a:buAutoNum type="arabicPeriod" startAt="4"/>
            </a:pPr>
            <a:endParaRPr lang="en-GB" sz="2000" b="1" dirty="0">
              <a:latin typeface="robotoregular"/>
            </a:endParaRPr>
          </a:p>
          <a:p>
            <a:r>
              <a:rPr lang="en-GB" sz="2000" b="1" dirty="0" smtClean="0">
                <a:latin typeface="robotoregular"/>
              </a:rPr>
              <a:t>5. Between </a:t>
            </a:r>
            <a:r>
              <a:rPr lang="en-GB" sz="2000" b="1" dirty="0">
                <a:latin typeface="robotoregular"/>
              </a:rPr>
              <a:t>4000BC and 2000BC different societies around the world entered the Bronze Age. In Britain, the Bronze Age started around </a:t>
            </a:r>
            <a:r>
              <a:rPr lang="en-GB" sz="2000" b="1" dirty="0" smtClean="0">
                <a:latin typeface="robotoregular"/>
              </a:rPr>
              <a:t>3000BC </a:t>
            </a:r>
            <a:r>
              <a:rPr lang="en-GB" sz="2000" b="1" dirty="0">
                <a:latin typeface="robotoregular"/>
              </a:rPr>
              <a:t>and ended around </a:t>
            </a:r>
            <a:r>
              <a:rPr lang="en-GB" sz="2000" b="1" dirty="0" smtClean="0">
                <a:latin typeface="robotoregular"/>
              </a:rPr>
              <a:t>800BC</a:t>
            </a:r>
            <a:r>
              <a:rPr lang="en-GB" sz="2000" b="1" dirty="0">
                <a:latin typeface="robotoregular"/>
              </a:rPr>
              <a:t>.</a:t>
            </a:r>
            <a:endParaRPr lang="en-GB" sz="2000" b="1" i="0" dirty="0">
              <a:effectLst/>
              <a:latin typeface="robotoregular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16242" y="337347"/>
            <a:ext cx="62856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 important facts…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0362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698" y="896259"/>
            <a:ext cx="9962606" cy="58367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88759"/>
          <a:stretch/>
        </p:blipFill>
        <p:spPr>
          <a:xfrm>
            <a:off x="1538425" y="80419"/>
            <a:ext cx="9277621" cy="72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9472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368" y="2114413"/>
            <a:ext cx="8358883" cy="28668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50241"/>
          <a:stretch/>
        </p:blipFill>
        <p:spPr>
          <a:xfrm>
            <a:off x="8483251" y="2114413"/>
            <a:ext cx="2743991" cy="2866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8692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3559" y="2967335"/>
            <a:ext cx="108448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LG:I know about the Bronze Age.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0561321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32</TotalTime>
  <Words>211</Words>
  <Application>Microsoft Office PowerPoint</Application>
  <PresentationFormat>Widescreen</PresentationFormat>
  <Paragraphs>19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robotobold</vt:lpstr>
      <vt:lpstr>robotoregular</vt:lpstr>
      <vt:lpstr>Sassoon Infant Md</vt:lpstr>
      <vt:lpstr>Trebuchet MS</vt:lpstr>
      <vt:lpstr>Berlin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r.knox</dc:creator>
  <cp:lastModifiedBy>r.knox</cp:lastModifiedBy>
  <cp:revision>4</cp:revision>
  <dcterms:created xsi:type="dcterms:W3CDTF">2021-01-22T11:15:31Z</dcterms:created>
  <dcterms:modified xsi:type="dcterms:W3CDTF">2021-01-22T11:48:07Z</dcterms:modified>
</cp:coreProperties>
</file>