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8" r:id="rId2"/>
    <p:sldId id="264" r:id="rId3"/>
    <p:sldId id="268" r:id="rId4"/>
    <p:sldId id="270" r:id="rId5"/>
    <p:sldId id="272" r:id="rId6"/>
    <p:sldId id="273" r:id="rId7"/>
  </p:sldIdLst>
  <p:sldSz cx="9144000" cy="6858000" type="screen4x3"/>
  <p:notesSz cx="6858000" cy="9144000"/>
  <p:embeddedFontLst>
    <p:embeddedFont>
      <p:font typeface="Twinkl SemiBold" charset="0"/>
      <p:regular r:id="rId10"/>
      <p:bold r:id="rId11"/>
    </p:embeddedFont>
    <p:embeddedFont>
      <p:font typeface="Twinkl" panose="020B0604020202020204" pitchFamily="2" charset="0"/>
      <p:regular r:id="rId12"/>
      <p:bold r:id="rId13"/>
    </p:embeddedFont>
    <p:embeddedFont>
      <p:font typeface="Sassoon Infant Rg" panose="02000503030000020003" pitchFamily="50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7B1E5"/>
    <a:srgbClr val="EE73AA"/>
    <a:srgbClr val="4DB1E3"/>
    <a:srgbClr val="E47316"/>
    <a:srgbClr val="FAB000"/>
    <a:srgbClr val="DE1E5A"/>
    <a:srgbClr val="18A0DB"/>
    <a:srgbClr val="BC0105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4042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450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tableStyles" Target="tableStyle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EB6692F-553A-4924-92D6-D9FBD2CFC6F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5D80176-DF62-4906-B6BC-971DEDD5926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8EC4BF1-CCB0-470F-B263-C30962BC3B04}" type="datetimeFigureOut">
              <a:rPr lang="en-GB"/>
              <a:pPr>
                <a:defRPr/>
              </a:pPr>
              <a:t>01/03/2021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E5B017-94E4-402E-A77A-05F9F7FE23D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12F863-A3C5-4298-9EA9-5EC8E684BB0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1A70825-1589-46B7-98AE-4721A588656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C439193-CE17-4055-8CFC-785564F9FF3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80B325-4080-4599-A00D-A3508EE77965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76D1549-6D2B-4FC6-A431-F60A867E89FE}" type="datetimeFigureOut">
              <a:rPr lang="en-GB"/>
              <a:pPr>
                <a:defRPr/>
              </a:pPr>
              <a:t>01/03/2021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8F958AEC-A5D4-4424-A1AD-DFF0DABA071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41BE7DA7-1D7B-48DA-BD4F-F7F35062E54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79A142-026B-4A0D-8C1B-B0493EF827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5FB43A-88A1-4F6C-B4E5-93AC2D6D80D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A7E56A6-933E-40F8-AF81-91AA6A4D34B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topics/topics-organised-events/world-book-day-organised-events-awareness-days-weeks-topics-key-stage-1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topics/topics-organised-events/world-book-day-organised-events-awareness-days-weeks-topics-key-stage-1" TargetMode="External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A8469249-C032-4052-B9AF-5B6B6DA38BAC}"/>
              </a:ext>
            </a:extLst>
          </p:cNvPr>
          <p:cNvSpPr/>
          <p:nvPr userDrawn="1"/>
        </p:nvSpPr>
        <p:spPr>
          <a:xfrm>
            <a:off x="4101981" y="5520584"/>
            <a:ext cx="922946" cy="6409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519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F91419F0-16C8-4A82-A630-ED89823DCDC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11157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61FBD02E-95FC-4C9D-9BBC-EF4BE0CEA77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2384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2F28BE69-D6F1-455B-BA74-0990EE63F050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4465B622-ECB2-45A5-9A3A-305EB7AA8785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9C71F47-D80D-4BCC-899B-9EBE78E9DC58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A257018-51D7-4E05-B776-66A010B6A146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5B8A7231-881B-4E78-825A-F6A960AE2DFC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948261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3248AE37-DDD4-434A-9463-E8FA8274224E}"/>
              </a:ext>
            </a:extLst>
          </p:cNvPr>
          <p:cNvSpPr/>
          <p:nvPr userDrawn="1"/>
        </p:nvSpPr>
        <p:spPr>
          <a:xfrm>
            <a:off x="4101981" y="3108533"/>
            <a:ext cx="922946" cy="6409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69532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03A73A57-8DF3-4729-9AC2-9ECEA9DD4DF9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AD5B239B-3DA6-4892-802C-B06413C08D7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E12C0641-CE7E-4269-9EA1-774F17AB51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1" y="257357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u="sng" dirty="0" smtClean="0">
                <a:latin typeface="+mn-lt"/>
              </a:rPr>
              <a:t>World Book Day</a:t>
            </a:r>
            <a:endParaRPr lang="en-GB" altLang="en-US" sz="3600" u="sng" dirty="0">
              <a:latin typeface="+mn-lt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2A823BC-DB43-481F-969E-24ACCDC97B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169858"/>
            <a:ext cx="7632699" cy="3179208"/>
          </a:xfrm>
          <a:prstGeom prst="roundRect">
            <a:avLst>
              <a:gd name="adj" fmla="val 6486"/>
            </a:avLst>
          </a:prstGeom>
          <a:solidFill>
            <a:srgbClr val="4DB1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144000" tIns="144000" rIns="144000" bIns="144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 smtClean="0">
                <a:solidFill>
                  <a:schemeClr val="tx1"/>
                </a:solidFill>
              </a:rPr>
              <a:t>What is World Book Day?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 smtClean="0">
                <a:solidFill>
                  <a:schemeClr val="tx1"/>
                </a:solidFill>
              </a:rPr>
              <a:t>It is always on the first Thursday in March, which is tomorrow.</a:t>
            </a:r>
            <a:endParaRPr lang="en-GB" altLang="en-US" sz="20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 smtClean="0">
                <a:solidFill>
                  <a:schemeClr val="tx1"/>
                </a:solidFill>
              </a:rPr>
              <a:t>The </a:t>
            </a:r>
            <a:r>
              <a:rPr lang="en-GB" altLang="en-US" sz="2000" dirty="0">
                <a:solidFill>
                  <a:schemeClr val="tx1"/>
                </a:solidFill>
              </a:rPr>
              <a:t>first World Book Day was in</a:t>
            </a:r>
            <a:r>
              <a:rPr lang="en-GB" altLang="en-US" sz="2000" b="1" dirty="0">
                <a:solidFill>
                  <a:schemeClr val="tx1"/>
                </a:solidFill>
              </a:rPr>
              <a:t> 1995.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tx1"/>
                </a:solidFill>
              </a:rPr>
              <a:t>World Book Day is a celebration of: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000" dirty="0">
              <a:solidFill>
                <a:schemeClr val="tx1"/>
              </a:solidFill>
            </a:endParaRP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2000" b="1" dirty="0">
                <a:solidFill>
                  <a:schemeClr val="tx1"/>
                </a:solidFill>
              </a:rPr>
              <a:t>authors</a:t>
            </a:r>
            <a:r>
              <a:rPr lang="en-GB" altLang="en-US" sz="2000" dirty="0">
                <a:solidFill>
                  <a:schemeClr val="tx1"/>
                </a:solidFill>
              </a:rPr>
              <a:t> – people who write books; </a:t>
            </a: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2000" b="1" dirty="0">
                <a:solidFill>
                  <a:schemeClr val="tx1"/>
                </a:solidFill>
              </a:rPr>
              <a:t>illustrators </a:t>
            </a:r>
            <a:r>
              <a:rPr lang="en-GB" altLang="en-US" sz="2000" dirty="0">
                <a:solidFill>
                  <a:schemeClr val="tx1"/>
                </a:solidFill>
              </a:rPr>
              <a:t>– artists who draw pictures for books;  </a:t>
            </a: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2000" b="1" dirty="0">
                <a:solidFill>
                  <a:schemeClr val="tx1"/>
                </a:solidFill>
              </a:rPr>
              <a:t>books – </a:t>
            </a:r>
            <a:r>
              <a:rPr lang="en-GB" altLang="en-US" sz="2000" dirty="0">
                <a:solidFill>
                  <a:schemeClr val="tx1"/>
                </a:solidFill>
              </a:rPr>
              <a:t>funny, scary and true stories, poetry, jokes and </a:t>
            </a:r>
            <a:br>
              <a:rPr lang="en-GB" altLang="en-US" sz="2000" dirty="0">
                <a:solidFill>
                  <a:schemeClr val="tx1"/>
                </a:solidFill>
              </a:rPr>
            </a:br>
            <a:r>
              <a:rPr lang="en-GB" altLang="en-US" sz="2000" dirty="0">
                <a:solidFill>
                  <a:schemeClr val="tx1"/>
                </a:solidFill>
              </a:rPr>
              <a:t>much more.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C27972D5-676F-4590-B2B6-88EA00BB374B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3878694"/>
            <a:ext cx="7632700" cy="2119313"/>
            <a:chOff x="755651" y="4045388"/>
            <a:chExt cx="7632700" cy="2118700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A4582ACB-E419-4D93-B20B-E24248AFD18C}"/>
                </a:ext>
              </a:extLst>
            </p:cNvPr>
            <p:cNvSpPr/>
            <p:nvPr/>
          </p:nvSpPr>
          <p:spPr>
            <a:xfrm>
              <a:off x="755651" y="4781900"/>
              <a:ext cx="7632700" cy="111591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44000" rIns="144000" bIns="108000" anchor="ctr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dirty="0">
                  <a:solidFill>
                    <a:schemeClr val="tx1"/>
                  </a:solidFill>
                </a:rPr>
                <a:t>Most importantly, it’s a </a:t>
              </a:r>
              <a:endParaRPr lang="en-GB" sz="2800" dirty="0" smtClean="0">
                <a:solidFill>
                  <a:schemeClr val="tx1"/>
                </a:solidFill>
              </a:endParaRP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dirty="0" smtClean="0">
                  <a:solidFill>
                    <a:schemeClr val="tx1"/>
                  </a:solidFill>
                </a:rPr>
                <a:t>celebration </a:t>
              </a:r>
              <a:r>
                <a:rPr lang="en-GB" sz="2800" dirty="0">
                  <a:solidFill>
                    <a:schemeClr val="tx1"/>
                  </a:solidFill>
                </a:rPr>
                <a:t>of </a:t>
              </a:r>
              <a:r>
                <a:rPr lang="en-GB" sz="2800" b="1" dirty="0">
                  <a:solidFill>
                    <a:schemeClr val="tx1"/>
                  </a:solidFill>
                </a:rPr>
                <a:t>readers – that’s you</a:t>
              </a:r>
              <a:r>
                <a:rPr lang="en-GB" sz="2800" dirty="0">
                  <a:solidFill>
                    <a:schemeClr val="tx1"/>
                  </a:solidFill>
                </a:rPr>
                <a:t>!</a:t>
              </a:r>
            </a:p>
          </p:txBody>
        </p:sp>
        <p:pic>
          <p:nvPicPr>
            <p:cNvPr id="9223" name="Picture 7">
              <a:extLst>
                <a:ext uri="{FF2B5EF4-FFF2-40B4-BE49-F238E27FC236}">
                  <a16:creationId xmlns:a16="http://schemas.microsoft.com/office/drawing/2014/main" id="{D9396E2C-8C1E-4278-B04D-327050F2683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24992" y="4045388"/>
              <a:ext cx="1963359" cy="211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>
            <a:extLst>
              <a:ext uri="{FF2B5EF4-FFF2-40B4-BE49-F238E27FC236}">
                <a16:creationId xmlns:a16="http://schemas.microsoft.com/office/drawing/2014/main" id="{EFE7D07A-00DA-4730-A438-DBE8F52627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74688"/>
            <a:ext cx="8220075" cy="9937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sz="3600" dirty="0">
                <a:latin typeface="+mn-lt"/>
              </a:rPr>
              <a:t>Do Other Countries Celebrate</a:t>
            </a:r>
            <a:br>
              <a:rPr lang="en-GB" altLang="en-US" sz="3600" dirty="0">
                <a:latin typeface="+mn-lt"/>
              </a:rPr>
            </a:br>
            <a:r>
              <a:rPr lang="en-GB" altLang="en-US" sz="3600" dirty="0">
                <a:latin typeface="+mn-lt"/>
              </a:rPr>
              <a:t> World Book Day?</a:t>
            </a:r>
          </a:p>
        </p:txBody>
      </p:sp>
      <p:sp>
        <p:nvSpPr>
          <p:cNvPr id="10243" name="Rectangle 4">
            <a:extLst>
              <a:ext uri="{FF2B5EF4-FFF2-40B4-BE49-F238E27FC236}">
                <a16:creationId xmlns:a16="http://schemas.microsoft.com/office/drawing/2014/main" id="{FB190EDA-399E-4550-AE0A-CF11926044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835150"/>
            <a:ext cx="7632700" cy="1029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44000" rIns="144000" bIns="144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</a:rPr>
              <a:t>It’s not just celebrated in Britain - over 100 different countries also celebrate World Book Day.</a:t>
            </a:r>
          </a:p>
        </p:txBody>
      </p:sp>
      <p:sp>
        <p:nvSpPr>
          <p:cNvPr id="10245" name="Rectangle: Rounded Corners 3">
            <a:extLst>
              <a:ext uri="{FF2B5EF4-FFF2-40B4-BE49-F238E27FC236}">
                <a16:creationId xmlns:a16="http://schemas.microsoft.com/office/drawing/2014/main" id="{C941858F-4311-4635-A503-B04D739293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8896" y="3269039"/>
            <a:ext cx="6262988" cy="2603779"/>
          </a:xfrm>
          <a:prstGeom prst="roundRect">
            <a:avLst>
              <a:gd name="adj" fmla="val 6486"/>
            </a:avLst>
          </a:prstGeom>
          <a:solidFill>
            <a:schemeClr val="bg1"/>
          </a:solidFill>
          <a:ln w="57150">
            <a:solidFill>
              <a:schemeClr val="accent5"/>
            </a:solidFill>
          </a:ln>
        </p:spPr>
        <p:txBody>
          <a:bodyPr wrap="square" lIns="144000" tIns="144000" rIns="144000" bIns="144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dirty="0">
                <a:solidFill>
                  <a:schemeClr val="tx1"/>
                </a:solidFill>
              </a:rPr>
              <a:t>They include: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b="1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</a:rPr>
              <a:t>Ireland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</a:rPr>
              <a:t>Spain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</a:rPr>
              <a:t>Sweden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</a:rPr>
              <a:t>United States of America</a:t>
            </a:r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F1BDD0FD-2A51-3842-80A9-43D2D8F3CB4A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102" y="2803172"/>
            <a:ext cx="3914897" cy="39047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B03576B8-CA18-43F9-A3D7-39B323DC8C20}"/>
              </a:ext>
            </a:extLst>
          </p:cNvPr>
          <p:cNvSpPr/>
          <p:nvPr/>
        </p:nvSpPr>
        <p:spPr>
          <a:xfrm>
            <a:off x="5921692" y="2449546"/>
            <a:ext cx="3222308" cy="3211671"/>
          </a:xfrm>
          <a:prstGeom prst="ellipse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90" name="Title 20">
            <a:extLst>
              <a:ext uri="{FF2B5EF4-FFF2-40B4-BE49-F238E27FC236}">
                <a16:creationId xmlns:a16="http://schemas.microsoft.com/office/drawing/2014/main" id="{6A538DEF-B64F-45E0-8DEF-37B1A2E39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280714"/>
            <a:ext cx="8220075" cy="9937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sz="3600" dirty="0" smtClean="0">
                <a:latin typeface="+mn-lt"/>
              </a:rPr>
              <a:t>Our favourite books</a:t>
            </a:r>
            <a:endParaRPr lang="en-GB" altLang="en-US" sz="3600" dirty="0">
              <a:latin typeface="+mn-l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A9EBAB9-196D-43C4-86A3-44F50C3BE849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0197" y="3127919"/>
            <a:ext cx="3844524" cy="341922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61703" y="1175657"/>
            <a:ext cx="482849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Today you are going to write a book review about your favourite book.</a:t>
            </a:r>
          </a:p>
          <a:p>
            <a:r>
              <a:rPr lang="en-GB" sz="2400" dirty="0" smtClean="0"/>
              <a:t>A book review is where you say why you like your favourite book.</a:t>
            </a:r>
          </a:p>
          <a:p>
            <a:endParaRPr lang="en-GB" sz="800" dirty="0" smtClean="0"/>
          </a:p>
          <a:p>
            <a:r>
              <a:rPr lang="en-GB" sz="2400" dirty="0" smtClean="0"/>
              <a:t>In newspapers and magazines people write book reviews so that they can tell other people if the book is a good book or not. After reading the book review they will then decide if they are going to go and buy the book or borrow the book from the library. 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>
            <a:extLst>
              <a:ext uri="{FF2B5EF4-FFF2-40B4-BE49-F238E27FC236}">
                <a16:creationId xmlns:a16="http://schemas.microsoft.com/office/drawing/2014/main" id="{6A538DEF-B64F-45E0-8DEF-37B1A2E39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280714"/>
            <a:ext cx="8220075" cy="9937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sz="3600" dirty="0" smtClean="0">
                <a:latin typeface="+mn-lt"/>
              </a:rPr>
              <a:t>Our favourite books</a:t>
            </a:r>
            <a:endParaRPr lang="en-GB" altLang="en-US" sz="3600" dirty="0">
              <a:latin typeface="+mn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57553" y="1554480"/>
            <a:ext cx="482849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Today when you write your book review you need to do the following things:</a:t>
            </a:r>
          </a:p>
          <a:p>
            <a:r>
              <a:rPr lang="en-GB" sz="2400" dirty="0" smtClean="0"/>
              <a:t>-Write the title of the book.</a:t>
            </a:r>
          </a:p>
          <a:p>
            <a:r>
              <a:rPr lang="en-GB" sz="2400" dirty="0" smtClean="0"/>
              <a:t>-Say who is the author.</a:t>
            </a:r>
          </a:p>
          <a:p>
            <a:r>
              <a:rPr lang="en-GB" sz="2400" dirty="0" smtClean="0"/>
              <a:t>-Say why it is your favourite book.</a:t>
            </a:r>
          </a:p>
          <a:p>
            <a:r>
              <a:rPr lang="en-GB" sz="2400" dirty="0" smtClean="0"/>
              <a:t>-Draw a picture of your favourite part of the book.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0" y="1274489"/>
            <a:ext cx="36576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762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>
            <a:extLst>
              <a:ext uri="{FF2B5EF4-FFF2-40B4-BE49-F238E27FC236}">
                <a16:creationId xmlns:a16="http://schemas.microsoft.com/office/drawing/2014/main" id="{6A538DEF-B64F-45E0-8DEF-37B1A2E39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280714"/>
            <a:ext cx="8220075" cy="9937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sz="3600" dirty="0" smtClean="0">
                <a:latin typeface="+mn-lt"/>
              </a:rPr>
              <a:t>Our favourite books</a:t>
            </a:r>
            <a:endParaRPr lang="en-GB" altLang="en-US" sz="3600" dirty="0">
              <a:latin typeface="+mn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31166" y="1084217"/>
            <a:ext cx="7872140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2400" dirty="0"/>
              <a:t>When you are writing your </a:t>
            </a:r>
            <a:r>
              <a:rPr lang="en-GB" altLang="en-US" sz="2400" dirty="0" smtClean="0"/>
              <a:t>book review to say why your book is your favourite book </a:t>
            </a:r>
            <a:r>
              <a:rPr lang="en-GB" altLang="en-US" sz="2400" dirty="0"/>
              <a:t>you need to make sure that you do the following things</a:t>
            </a:r>
            <a:r>
              <a:rPr lang="en-GB" altLang="en-US" sz="2400" dirty="0" smtClean="0"/>
              <a:t>:</a:t>
            </a:r>
          </a:p>
          <a:p>
            <a:endParaRPr lang="en-GB" altLang="en-US" sz="800" dirty="0"/>
          </a:p>
          <a:p>
            <a:r>
              <a:rPr lang="en-GB" altLang="en-US" sz="2400" dirty="0" smtClean="0">
                <a:solidFill>
                  <a:srgbClr val="0070C0"/>
                </a:solidFill>
              </a:rPr>
              <a:t>-Write the title and author of the book.</a:t>
            </a:r>
            <a:endParaRPr lang="en-GB" altLang="en-US" sz="2400" dirty="0">
              <a:solidFill>
                <a:srgbClr val="0070C0"/>
              </a:solidFill>
            </a:endParaRPr>
          </a:p>
          <a:p>
            <a:r>
              <a:rPr lang="en-GB" altLang="en-US" sz="2400" dirty="0">
                <a:solidFill>
                  <a:srgbClr val="0070C0"/>
                </a:solidFill>
              </a:rPr>
              <a:t>-Write sentences to explain why </a:t>
            </a:r>
            <a:r>
              <a:rPr lang="en-GB" altLang="en-US" sz="2400" dirty="0" smtClean="0">
                <a:solidFill>
                  <a:srgbClr val="0070C0"/>
                </a:solidFill>
              </a:rPr>
              <a:t>your book is your favourite, </a:t>
            </a:r>
            <a:r>
              <a:rPr lang="en-GB" altLang="en-US" sz="2400" dirty="0">
                <a:solidFill>
                  <a:srgbClr val="0070C0"/>
                </a:solidFill>
              </a:rPr>
              <a:t>you will need to use the word ‘because’ to explain your reasons.</a:t>
            </a:r>
          </a:p>
          <a:p>
            <a:r>
              <a:rPr lang="en-GB" altLang="en-US" sz="2400" dirty="0">
                <a:solidFill>
                  <a:srgbClr val="0070C0"/>
                </a:solidFill>
              </a:rPr>
              <a:t>-Include a capital letter at the start of each sentence.</a:t>
            </a:r>
          </a:p>
          <a:p>
            <a:r>
              <a:rPr lang="en-GB" altLang="en-US" sz="2400" dirty="0">
                <a:solidFill>
                  <a:srgbClr val="0070C0"/>
                </a:solidFill>
              </a:rPr>
              <a:t>-Leave a finger space after each word.</a:t>
            </a:r>
          </a:p>
          <a:p>
            <a:r>
              <a:rPr lang="en-GB" altLang="en-US" sz="2400" dirty="0">
                <a:solidFill>
                  <a:srgbClr val="0070C0"/>
                </a:solidFill>
              </a:rPr>
              <a:t>-Include a full stop at the end of each sentence.</a:t>
            </a:r>
          </a:p>
          <a:p>
            <a:r>
              <a:rPr lang="en-GB" altLang="en-US" sz="2400" dirty="0">
                <a:solidFill>
                  <a:srgbClr val="0070C0"/>
                </a:solidFill>
              </a:rPr>
              <a:t>-Please write neatly</a:t>
            </a:r>
            <a:r>
              <a:rPr lang="en-GB" altLang="en-US" sz="2400" dirty="0" smtClean="0">
                <a:solidFill>
                  <a:srgbClr val="0070C0"/>
                </a:solidFill>
              </a:rPr>
              <a:t>.</a:t>
            </a:r>
          </a:p>
          <a:p>
            <a:r>
              <a:rPr lang="en-GB" altLang="en-US" sz="2400" dirty="0" smtClean="0">
                <a:solidFill>
                  <a:srgbClr val="0070C0"/>
                </a:solidFill>
              </a:rPr>
              <a:t>-Draw a picture to show your favourite part of the book.</a:t>
            </a:r>
            <a:endParaRPr lang="en-GB" altLang="en-US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1786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334</TotalTime>
  <Words>368</Words>
  <Application>Microsoft Office PowerPoint</Application>
  <PresentationFormat>On-screen Show (4:3)</PresentationFormat>
  <Paragraphs>40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Twinkl SemiBold</vt:lpstr>
      <vt:lpstr>Twinkl</vt:lpstr>
      <vt:lpstr>Arial</vt:lpstr>
      <vt:lpstr>Sassoon Infant Rg</vt:lpstr>
      <vt:lpstr>Calibri</vt:lpstr>
      <vt:lpstr>Office Theme</vt:lpstr>
      <vt:lpstr>PowerPoint Presentation</vt:lpstr>
      <vt:lpstr>World Book Day</vt:lpstr>
      <vt:lpstr>Do Other Countries Celebrate  World Book Day?</vt:lpstr>
      <vt:lpstr>Our favourite books</vt:lpstr>
      <vt:lpstr>Our favourite books</vt:lpstr>
      <vt:lpstr>Our favourite books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Rachael Smith</cp:lastModifiedBy>
  <cp:revision>40</cp:revision>
  <dcterms:created xsi:type="dcterms:W3CDTF">2017-02-07T10:46:42Z</dcterms:created>
  <dcterms:modified xsi:type="dcterms:W3CDTF">2021-03-01T21:36:26Z</dcterms:modified>
</cp:coreProperties>
</file>