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5" r:id="rId7"/>
    <p:sldId id="276" r:id="rId8"/>
    <p:sldId id="280" r:id="rId9"/>
    <p:sldId id="278" r:id="rId10"/>
    <p:sldId id="279" r:id="rId11"/>
    <p:sldId id="277" r:id="rId12"/>
    <p:sldId id="281" r:id="rId13"/>
    <p:sldId id="282"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Roboto" panose="020B0604020202020204" charset="0"/>
      <p:regular r:id="rId21"/>
      <p:bold r:id="rId22"/>
      <p:italic r:id="rId23"/>
      <p:boldItalic r:id="rId24"/>
    </p:embeddedFont>
    <p:embeddedFont>
      <p:font typeface="Twinkl" panose="020B0604020202020204"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FFFFFF"/>
    <a:srgbClr val="DE1E5A"/>
    <a:srgbClr val="BC0105"/>
    <a:srgbClr val="4DB1E3"/>
    <a:srgbClr val="80C1EB"/>
    <a:srgbClr val="ACDDFC"/>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Who is L.S. Lowry?</a:t>
            </a:r>
          </a:p>
        </p:txBody>
      </p:sp>
      <p:sp>
        <p:nvSpPr>
          <p:cNvPr id="5" name="Rectangle 4"/>
          <p:cNvSpPr/>
          <p:nvPr/>
        </p:nvSpPr>
        <p:spPr>
          <a:xfrm>
            <a:off x="4479721" y="1671227"/>
            <a:ext cx="3816350" cy="553998"/>
          </a:xfrm>
          <a:prstGeom prst="rect">
            <a:avLst/>
          </a:prstGeom>
        </p:spPr>
        <p:txBody>
          <a:bodyPr wrap="square" lIns="0" tIns="0" rIns="0" bIns="0">
            <a:spAutoFit/>
          </a:bodyPr>
          <a:lstStyle/>
          <a:p>
            <a:r>
              <a:rPr lang="en-GB" dirty="0"/>
              <a:t>L.S. Lowry is one of Britain’s most famous artists from the 19</a:t>
            </a:r>
            <a:r>
              <a:rPr lang="en-GB" baseline="30000" dirty="0"/>
              <a:t>th</a:t>
            </a:r>
            <a:r>
              <a:rPr lang="en-GB" dirty="0"/>
              <a:t> Century.</a:t>
            </a:r>
          </a:p>
        </p:txBody>
      </p:sp>
      <p:sp>
        <p:nvSpPr>
          <p:cNvPr id="2" name="Rectangle 1">
            <a:extLst>
              <a:ext uri="{FF2B5EF4-FFF2-40B4-BE49-F238E27FC236}">
                <a16:creationId xmlns:a16="http://schemas.microsoft.com/office/drawing/2014/main" id="{AE61CF0D-687C-4F88-8B8E-E95AEA403064}"/>
              </a:ext>
            </a:extLst>
          </p:cNvPr>
          <p:cNvSpPr/>
          <p:nvPr/>
        </p:nvSpPr>
        <p:spPr>
          <a:xfrm>
            <a:off x="1093684" y="4830802"/>
            <a:ext cx="2967664" cy="1107996"/>
          </a:xfrm>
          <a:prstGeom prst="rect">
            <a:avLst/>
          </a:prstGeom>
        </p:spPr>
        <p:txBody>
          <a:bodyPr wrap="square" lIns="0" tIns="0" rIns="0" bIns="0">
            <a:spAutoFit/>
          </a:bodyPr>
          <a:lstStyle/>
          <a:p>
            <a:r>
              <a:rPr lang="en-GB" dirty="0"/>
              <a:t>L.S. Lowry is particularly well known for painting industrial scenes and matchstick characters.</a:t>
            </a:r>
          </a:p>
        </p:txBody>
      </p:sp>
      <p:pic>
        <p:nvPicPr>
          <p:cNvPr id="4" name="Picture 3">
            <a:extLst>
              <a:ext uri="{FF2B5EF4-FFF2-40B4-BE49-F238E27FC236}">
                <a16:creationId xmlns:a16="http://schemas.microsoft.com/office/drawing/2014/main" id="{C36D64A2-A052-447D-99F4-F17A6C6959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0302" y="1595518"/>
            <a:ext cx="2876315" cy="28763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DAD7917B-5487-408B-A287-F2F349D2A3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9721" y="2734352"/>
            <a:ext cx="3875037" cy="30803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itle 1">
            <a:extLst>
              <a:ext uri="{FF2B5EF4-FFF2-40B4-BE49-F238E27FC236}">
                <a16:creationId xmlns:a16="http://schemas.microsoft.com/office/drawing/2014/main" id="{67A2760D-076B-40F7-8D79-089FAC57501B}"/>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Rich_Lem and Diego Sideburns (@flickr.com) - granted under creative commons licence - attribution</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926463"/>
            <a:ext cx="8220075" cy="994306"/>
          </a:xfrm>
        </p:spPr>
        <p:txBody>
          <a:bodyPr/>
          <a:lstStyle/>
          <a:p>
            <a:r>
              <a:rPr lang="en-GB" sz="3600" dirty="0">
                <a:latin typeface="+mn-lt"/>
              </a:rPr>
              <a:t>About L.S. Lowry</a:t>
            </a:r>
          </a:p>
        </p:txBody>
      </p:sp>
      <p:sp>
        <p:nvSpPr>
          <p:cNvPr id="5" name="Rectangle 4"/>
          <p:cNvSpPr/>
          <p:nvPr/>
        </p:nvSpPr>
        <p:spPr>
          <a:xfrm>
            <a:off x="750885" y="2218309"/>
            <a:ext cx="7632700" cy="3693319"/>
          </a:xfrm>
          <a:prstGeom prst="rect">
            <a:avLst/>
          </a:prstGeom>
        </p:spPr>
        <p:txBody>
          <a:bodyPr wrap="square" lIns="0" tIns="0" rIns="0" bIns="0">
            <a:spAutoFit/>
          </a:bodyPr>
          <a:lstStyle/>
          <a:p>
            <a:pPr marL="285750" indent="-285750">
              <a:buFont typeface="Arial" panose="020B0604020202020204" pitchFamily="34" charset="0"/>
              <a:buChar char="•"/>
            </a:pPr>
            <a:r>
              <a:rPr lang="en-GB" sz="2000" dirty="0"/>
              <a:t>His full name is Laurence Stephen Lowry.</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He was born in Stretford, Manchester, on 1</a:t>
            </a:r>
            <a:r>
              <a:rPr lang="en-GB" sz="2000" baseline="30000" dirty="0"/>
              <a:t>st</a:t>
            </a:r>
            <a:r>
              <a:rPr lang="en-GB" sz="2000" dirty="0"/>
              <a:t> November 1887.</a:t>
            </a:r>
          </a:p>
          <a:p>
            <a:endParaRPr lang="en-GB" sz="2000" dirty="0"/>
          </a:p>
          <a:p>
            <a:pPr marL="285750" indent="-285750">
              <a:buFont typeface="Arial" panose="020B0604020202020204" pitchFamily="34" charset="0"/>
              <a:buChar char="•"/>
            </a:pPr>
            <a:r>
              <a:rPr lang="en-GB" sz="2000" dirty="0"/>
              <a:t>Even though he was an artist, he had a ‘normal’ everyday job as well. </a:t>
            </a:r>
            <a:r>
              <a:rPr lang="en-GB" sz="2000" dirty="0" smtClean="0"/>
              <a:t>His main job was being a rent </a:t>
            </a:r>
            <a:r>
              <a:rPr lang="en-GB" sz="2000" dirty="0"/>
              <a:t>collector </a:t>
            </a:r>
            <a:r>
              <a:rPr lang="en-GB" sz="2000" dirty="0" smtClean="0"/>
              <a:t>in </a:t>
            </a:r>
            <a:r>
              <a:rPr lang="en-GB" sz="2000" dirty="0"/>
              <a:t>Manchester. He worked all his life until he retired when he was 65.</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He </a:t>
            </a:r>
            <a:r>
              <a:rPr lang="en-GB" sz="2000" dirty="0" smtClean="0"/>
              <a:t>liked being alone and kept </a:t>
            </a:r>
            <a:r>
              <a:rPr lang="en-GB" sz="2000" dirty="0"/>
              <a:t>himself to himself, he </a:t>
            </a:r>
            <a:r>
              <a:rPr lang="en-GB" sz="2000" dirty="0" smtClean="0"/>
              <a:t>never got </a:t>
            </a:r>
            <a:r>
              <a:rPr lang="en-GB" sz="2000" dirty="0"/>
              <a:t>married or had children.</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He died on 23</a:t>
            </a:r>
            <a:r>
              <a:rPr lang="en-GB" sz="2000" baseline="30000" dirty="0"/>
              <a:t>rd</a:t>
            </a:r>
            <a:r>
              <a:rPr lang="en-GB" sz="2000" dirty="0"/>
              <a:t> February 1976, in Glossop, Derbyshire.</a:t>
            </a:r>
          </a:p>
        </p:txBody>
      </p:sp>
      <p:pic>
        <p:nvPicPr>
          <p:cNvPr id="3" name="Picture 2">
            <a:extLst>
              <a:ext uri="{FF2B5EF4-FFF2-40B4-BE49-F238E27FC236}">
                <a16:creationId xmlns:a16="http://schemas.microsoft.com/office/drawing/2014/main" id="{38DCC19A-9736-4F04-A1A6-EE19CCAD24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1611" y="549275"/>
            <a:ext cx="2080661" cy="2216474"/>
          </a:xfrm>
          <a:prstGeom prst="ellipse">
            <a:avLst/>
          </a:prstGeom>
          <a:ln w="38100" cap="rnd">
            <a:solidFill>
              <a:srgbClr val="FFFFFF"/>
            </a:solidFill>
          </a:ln>
          <a:effectLst/>
        </p:spPr>
      </p:pic>
      <p:sp>
        <p:nvSpPr>
          <p:cNvPr id="6" name="Title 1">
            <a:extLst>
              <a:ext uri="{FF2B5EF4-FFF2-40B4-BE49-F238E27FC236}">
                <a16:creationId xmlns:a16="http://schemas.microsoft.com/office/drawing/2014/main" id="{A902FAA6-83C9-4BEC-B244-7396DEB5EC8E}"/>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Karen V Bryan  and oknovokght (@flickr.com) - granted under creative commons licence - attribution</a:t>
            </a:r>
          </a:p>
        </p:txBody>
      </p:sp>
    </p:spTree>
    <p:extLst>
      <p:ext uri="{BB962C8B-B14F-4D97-AF65-F5344CB8AC3E}">
        <p14:creationId xmlns:p14="http://schemas.microsoft.com/office/powerpoint/2010/main" val="3557397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Life as an Artist</a:t>
            </a:r>
          </a:p>
        </p:txBody>
      </p:sp>
      <p:sp>
        <p:nvSpPr>
          <p:cNvPr id="5" name="Rectangle 4"/>
          <p:cNvSpPr/>
          <p:nvPr/>
        </p:nvSpPr>
        <p:spPr>
          <a:xfrm>
            <a:off x="755650" y="1369223"/>
            <a:ext cx="7632700" cy="4678204"/>
          </a:xfrm>
          <a:prstGeom prst="rect">
            <a:avLst/>
          </a:prstGeom>
        </p:spPr>
        <p:txBody>
          <a:bodyPr wrap="square" lIns="0" tIns="0" rIns="0" bIns="0">
            <a:spAutoFit/>
          </a:bodyPr>
          <a:lstStyle/>
          <a:p>
            <a:pPr marL="285750" indent="-285750">
              <a:buFont typeface="Arial" panose="020B0604020202020204" pitchFamily="34" charset="0"/>
              <a:buChar char="•"/>
            </a:pPr>
            <a:r>
              <a:rPr lang="en-GB" sz="1600" dirty="0"/>
              <a:t>One day Laurence Stephen Lowry had been going about his job collecting rent and had missed a train, he found himself mesmerised by the streets and buildings surrounding him in the part of Manchester he was in and felt like he had to draw them. This is how he began life as an artist. </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He is best known for his pictures of industrial scenes of towns in the north of England, including his home town of Manchester.</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His pictures would include buildings like factories and cotton mills, with lots of workers and </a:t>
            </a:r>
            <a:r>
              <a:rPr lang="en-GB" sz="1600" dirty="0" smtClean="0"/>
              <a:t>passers-by. </a:t>
            </a:r>
            <a:endParaRPr lang="en-GB" sz="1600" dirty="0"/>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The people in his pictures were not very </a:t>
            </a:r>
            <a:br>
              <a:rPr lang="en-GB" sz="1600" dirty="0"/>
            </a:br>
            <a:r>
              <a:rPr lang="en-GB" sz="1600" dirty="0"/>
              <a:t>detailed, in fact they are often called </a:t>
            </a:r>
            <a:br>
              <a:rPr lang="en-GB" sz="1600" dirty="0"/>
            </a:br>
            <a:r>
              <a:rPr lang="en-GB" sz="1600" dirty="0"/>
              <a:t>‘matchstick men.’</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In 1978 a song called ‘</a:t>
            </a:r>
            <a:r>
              <a:rPr lang="en-GB" sz="1600" dirty="0" smtClean="0"/>
              <a:t>Matchstick </a:t>
            </a:r>
            <a:r>
              <a:rPr lang="en-GB" sz="1600" dirty="0"/>
              <a:t>Men and </a:t>
            </a:r>
            <a:br>
              <a:rPr lang="en-GB" sz="1600" dirty="0"/>
            </a:br>
            <a:r>
              <a:rPr lang="en-GB" sz="1600" dirty="0" smtClean="0"/>
              <a:t>Matchstick </a:t>
            </a:r>
            <a:r>
              <a:rPr lang="en-GB" sz="1600" dirty="0"/>
              <a:t>Cats and Dogs’ was written as a </a:t>
            </a:r>
            <a:br>
              <a:rPr lang="en-GB" sz="1600" dirty="0"/>
            </a:br>
            <a:r>
              <a:rPr lang="en-GB" sz="1600" dirty="0"/>
              <a:t>tribute to Lowry. It made it to Number 1 </a:t>
            </a:r>
            <a:br>
              <a:rPr lang="en-GB" sz="1600" dirty="0"/>
            </a:br>
            <a:r>
              <a:rPr lang="en-GB" sz="1600" dirty="0"/>
              <a:t>in the charts.</a:t>
            </a:r>
          </a:p>
        </p:txBody>
      </p:sp>
      <p:pic>
        <p:nvPicPr>
          <p:cNvPr id="4" name="Picture 3">
            <a:extLst>
              <a:ext uri="{FF2B5EF4-FFF2-40B4-BE49-F238E27FC236}">
                <a16:creationId xmlns:a16="http://schemas.microsoft.com/office/drawing/2014/main" id="{CACCEC4B-8E4D-494F-B793-12DD7CF28B6C}"/>
              </a:ext>
            </a:extLst>
          </p:cNvPr>
          <p:cNvPicPr>
            <a:picLocks noChangeAspect="1"/>
          </p:cNvPicPr>
          <p:nvPr/>
        </p:nvPicPr>
        <p:blipFill rotWithShape="1">
          <a:blip r:embed="rId2">
            <a:extLst>
              <a:ext uri="{28A0092B-C50C-407E-A947-70E740481C1C}">
                <a14:useLocalDpi xmlns:a14="http://schemas.microsoft.com/office/drawing/2010/main" val="0"/>
              </a:ext>
            </a:extLst>
          </a:blip>
          <a:srcRect r="1563" b="7402"/>
          <a:stretch/>
        </p:blipFill>
        <p:spPr>
          <a:xfrm>
            <a:off x="5243119" y="3673597"/>
            <a:ext cx="3699545" cy="3184403"/>
          </a:xfrm>
          <a:prstGeom prst="rect">
            <a:avLst/>
          </a:prstGeom>
        </p:spPr>
      </p:pic>
    </p:spTree>
    <p:extLst>
      <p:ext uri="{BB962C8B-B14F-4D97-AF65-F5344CB8AC3E}">
        <p14:creationId xmlns:p14="http://schemas.microsoft.com/office/powerpoint/2010/main" val="11588802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Paintings</a:t>
            </a: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pic>
        <p:nvPicPr>
          <p:cNvPr id="14" name="Picture 13">
            <a:extLst>
              <a:ext uri="{FF2B5EF4-FFF2-40B4-BE49-F238E27FC236}">
                <a16:creationId xmlns:a16="http://schemas.microsoft.com/office/drawing/2014/main" id="{AD889FB2-7037-4085-9E99-58196611AB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73324">
            <a:off x="1758265" y="4030217"/>
            <a:ext cx="1389099" cy="2152356"/>
          </a:xfrm>
          <a:prstGeom prst="rect">
            <a:avLst/>
          </a:prstGeom>
        </p:spPr>
      </p:pic>
      <p:pic>
        <p:nvPicPr>
          <p:cNvPr id="16" name="Picture 15">
            <a:extLst>
              <a:ext uri="{FF2B5EF4-FFF2-40B4-BE49-F238E27FC236}">
                <a16:creationId xmlns:a16="http://schemas.microsoft.com/office/drawing/2014/main" id="{B69F6522-4C8C-40F1-BB2C-3ECE69E947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9388">
            <a:off x="5682921" y="4105079"/>
            <a:ext cx="1311512" cy="2032138"/>
          </a:xfrm>
          <a:prstGeom prst="rect">
            <a:avLst/>
          </a:prstGeom>
        </p:spPr>
      </p:pic>
      <p:pic>
        <p:nvPicPr>
          <p:cNvPr id="18" name="Picture 17">
            <a:extLst>
              <a:ext uri="{FF2B5EF4-FFF2-40B4-BE49-F238E27FC236}">
                <a16:creationId xmlns:a16="http://schemas.microsoft.com/office/drawing/2014/main" id="{4A5115FF-C6A4-4191-B593-EB5C9991E3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98" y="2054068"/>
            <a:ext cx="3879671" cy="3119596"/>
          </a:xfrm>
          <a:prstGeom prst="rect">
            <a:avLst/>
          </a:prstGeom>
          <a:ln>
            <a:noFill/>
          </a:ln>
          <a:effectLst/>
          <a:scene3d>
            <a:camera prst="perspectiveFront"/>
            <a:lightRig rig="threePt" dir="t"/>
          </a:scene3d>
          <a:sp3d>
            <a:bevelT/>
          </a:sp3d>
        </p:spPr>
      </p:pic>
      <p:pic>
        <p:nvPicPr>
          <p:cNvPr id="20" name="Picture 19">
            <a:extLst>
              <a:ext uri="{FF2B5EF4-FFF2-40B4-BE49-F238E27FC236}">
                <a16:creationId xmlns:a16="http://schemas.microsoft.com/office/drawing/2014/main" id="{CE748A0D-DD40-4131-A03D-4B58BFEB45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59987" y="2054068"/>
            <a:ext cx="4016647" cy="3119595"/>
          </a:xfrm>
          <a:prstGeom prst="rect">
            <a:avLst/>
          </a:prstGeom>
          <a:ln w="38100">
            <a:noFill/>
          </a:ln>
          <a:effectLst/>
          <a:scene3d>
            <a:camera prst="perspectiveFront"/>
            <a:lightRig rig="threePt" dir="t"/>
          </a:scene3d>
          <a:sp3d>
            <a:bevelT/>
          </a:sp3d>
        </p:spPr>
      </p:pic>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spTree>
    <p:extLst>
      <p:ext uri="{BB962C8B-B14F-4D97-AF65-F5344CB8AC3E}">
        <p14:creationId xmlns:p14="http://schemas.microsoft.com/office/powerpoint/2010/main" val="28033053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Paintings</a:t>
            </a: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pic>
        <p:nvPicPr>
          <p:cNvPr id="14" name="Picture 13">
            <a:extLst>
              <a:ext uri="{FF2B5EF4-FFF2-40B4-BE49-F238E27FC236}">
                <a16:creationId xmlns:a16="http://schemas.microsoft.com/office/drawing/2014/main" id="{AD889FB2-7037-4085-9E99-58196611AB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73324">
            <a:off x="1758265" y="4030217"/>
            <a:ext cx="1389099" cy="2152356"/>
          </a:xfrm>
          <a:prstGeom prst="rect">
            <a:avLst/>
          </a:prstGeom>
        </p:spPr>
      </p:pic>
      <p:pic>
        <p:nvPicPr>
          <p:cNvPr id="16" name="Picture 15">
            <a:extLst>
              <a:ext uri="{FF2B5EF4-FFF2-40B4-BE49-F238E27FC236}">
                <a16:creationId xmlns:a16="http://schemas.microsoft.com/office/drawing/2014/main" id="{B69F6522-4C8C-40F1-BB2C-3ECE69E947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9388">
            <a:off x="5682921" y="4105079"/>
            <a:ext cx="1311512" cy="2032138"/>
          </a:xfrm>
          <a:prstGeom prst="rect">
            <a:avLst/>
          </a:prstGeom>
        </p:spPr>
      </p:pic>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pic>
        <p:nvPicPr>
          <p:cNvPr id="1026" name="Picture 2" descr="https://encrypted-tbn0.gstatic.com/images?q=tbn:ANd9GcQbZWIR62nVZJnl9Jo6os6WbIpgpfimKPfMmbZ2k5tgWDhr7NPGWkOkJddoKA&amp;usqp=C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198" y="2054069"/>
            <a:ext cx="3866608" cy="30739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0.gstatic.com/images?q=tbn:ANd9GcSpUyBPuMk6qAre_5hg7pv5eCW-Yva_MXvpbPiQC3SB4FDnVOuxa6mXdlfutpdo0n4CbWulrk2a&amp;usqp=CA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8431" y="2054070"/>
            <a:ext cx="3993841" cy="3119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871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Paintings</a:t>
            </a: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pic>
        <p:nvPicPr>
          <p:cNvPr id="14" name="Picture 13">
            <a:extLst>
              <a:ext uri="{FF2B5EF4-FFF2-40B4-BE49-F238E27FC236}">
                <a16:creationId xmlns:a16="http://schemas.microsoft.com/office/drawing/2014/main" id="{AD889FB2-7037-4085-9E99-58196611AB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73324">
            <a:off x="1758265" y="4030217"/>
            <a:ext cx="1389099" cy="2152356"/>
          </a:xfrm>
          <a:prstGeom prst="rect">
            <a:avLst/>
          </a:prstGeom>
        </p:spPr>
      </p:pic>
      <p:pic>
        <p:nvPicPr>
          <p:cNvPr id="16" name="Picture 15">
            <a:extLst>
              <a:ext uri="{FF2B5EF4-FFF2-40B4-BE49-F238E27FC236}">
                <a16:creationId xmlns:a16="http://schemas.microsoft.com/office/drawing/2014/main" id="{B69F6522-4C8C-40F1-BB2C-3ECE69E947E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9388">
            <a:off x="5682921" y="4105079"/>
            <a:ext cx="1311512" cy="2032138"/>
          </a:xfrm>
          <a:prstGeom prst="rect">
            <a:avLst/>
          </a:prstGeom>
        </p:spPr>
      </p:pic>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pic>
        <p:nvPicPr>
          <p:cNvPr id="2050" name="Picture 2" descr="Paint Like L. S. Lowry Oil Painting Workshop. Only six places available –  Turner's Painting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197" y="1660008"/>
            <a:ext cx="3991233" cy="351390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Three Men and a Ca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8431" y="1660008"/>
            <a:ext cx="3729874" cy="3513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75445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a:t>
            </a:r>
            <a:r>
              <a:rPr lang="en-GB" sz="3600" dirty="0" smtClean="0">
                <a:latin typeface="+mn-lt"/>
              </a:rPr>
              <a:t>Painting</a:t>
            </a:r>
            <a:endParaRPr lang="en-GB" sz="3600" dirty="0">
              <a:latin typeface="+mn-lt"/>
            </a:endParaRP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pic>
        <p:nvPicPr>
          <p:cNvPr id="3074" name="Picture 2" descr="Man on the Wal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5385" y="1369223"/>
            <a:ext cx="67437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4863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a:t>
            </a:r>
            <a:r>
              <a:rPr lang="en-GB" sz="3600" dirty="0" smtClean="0">
                <a:latin typeface="+mn-lt"/>
              </a:rPr>
              <a:t>Painting</a:t>
            </a:r>
            <a:endParaRPr lang="en-GB" sz="3600" dirty="0">
              <a:latin typeface="+mn-lt"/>
            </a:endParaRP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pic>
        <p:nvPicPr>
          <p:cNvPr id="6" name="Picture 4" descr="Figures on a Stre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722435" y="1254289"/>
            <a:ext cx="5689600" cy="53197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385857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a:t>
            </a:r>
            <a:r>
              <a:rPr lang="en-GB" sz="3600" dirty="0" smtClean="0">
                <a:latin typeface="+mn-lt"/>
              </a:rPr>
              <a:t>Painting</a:t>
            </a:r>
            <a:endParaRPr lang="en-GB" sz="3600" dirty="0">
              <a:latin typeface="+mn-lt"/>
            </a:endParaRP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pic>
        <p:nvPicPr>
          <p:cNvPr id="7" name="Picture 4" descr="Leaving 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766" y="1369223"/>
            <a:ext cx="8102507" cy="5311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1487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Famous </a:t>
            </a:r>
            <a:r>
              <a:rPr lang="en-GB" sz="3600" dirty="0" smtClean="0">
                <a:latin typeface="+mn-lt"/>
              </a:rPr>
              <a:t>Painting</a:t>
            </a:r>
            <a:endParaRPr lang="en-GB" sz="3600" dirty="0">
              <a:latin typeface="+mn-lt"/>
            </a:endParaRPr>
          </a:p>
        </p:txBody>
      </p:sp>
      <p:sp>
        <p:nvSpPr>
          <p:cNvPr id="5" name="Rectangle 4"/>
          <p:cNvSpPr/>
          <p:nvPr/>
        </p:nvSpPr>
        <p:spPr>
          <a:xfrm>
            <a:off x="755650" y="1369223"/>
            <a:ext cx="7632700" cy="553998"/>
          </a:xfrm>
          <a:prstGeom prst="rect">
            <a:avLst/>
          </a:prstGeom>
        </p:spPr>
        <p:txBody>
          <a:bodyPr wrap="square" lIns="0" tIns="0" rIns="0" bIns="0">
            <a:spAutoFit/>
          </a:bodyPr>
          <a:lstStyle/>
          <a:p>
            <a:pPr algn="ctr"/>
            <a:r>
              <a:rPr lang="en-GB" dirty="0"/>
              <a:t>Here are some pictures of L.S. Lowry’s famous paintings.</a:t>
            </a:r>
          </a:p>
          <a:p>
            <a:pPr algn="ctr"/>
            <a:r>
              <a:rPr lang="en-GB" dirty="0"/>
              <a:t> </a:t>
            </a:r>
          </a:p>
        </p:txBody>
      </p:sp>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pic>
        <p:nvPicPr>
          <p:cNvPr id="8" name="Picture 4" descr="Children Runn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90" y="1254034"/>
            <a:ext cx="7955281" cy="429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8463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4766" y="483326"/>
            <a:ext cx="7867506" cy="5755422"/>
          </a:xfrm>
          <a:prstGeom prst="rect">
            <a:avLst/>
          </a:prstGeom>
          <a:noFill/>
        </p:spPr>
        <p:txBody>
          <a:bodyPr wrap="square" rtlCol="0">
            <a:spAutoFit/>
          </a:bodyPr>
          <a:lstStyle/>
          <a:p>
            <a:r>
              <a:rPr lang="en-US" sz="2200" dirty="0"/>
              <a:t>For your art activity today you will need a piece of paper, a black pencil or felt tip and some colours.</a:t>
            </a:r>
          </a:p>
          <a:p>
            <a:endParaRPr lang="en-US" sz="800" dirty="0"/>
          </a:p>
          <a:p>
            <a:r>
              <a:rPr lang="en-US" sz="2200" dirty="0"/>
              <a:t>We are going to make our own picture in the style of </a:t>
            </a:r>
            <a:r>
              <a:rPr lang="en-US" sz="2200" dirty="0" smtClean="0"/>
              <a:t>Lowry or you can choose your favourite Lowry painting and do your own version.</a:t>
            </a:r>
            <a:endParaRPr lang="en-US" sz="2200" dirty="0"/>
          </a:p>
          <a:p>
            <a:endParaRPr lang="en-US" sz="800" dirty="0"/>
          </a:p>
          <a:p>
            <a:r>
              <a:rPr lang="en-US" sz="2200" dirty="0"/>
              <a:t>First get your piece of paper and a black pen or pencil and </a:t>
            </a:r>
            <a:r>
              <a:rPr lang="en-US" sz="2200" dirty="0" smtClean="0"/>
              <a:t>draw some people in the style of Lowry. Look at the legs and arms of the people that Lowry drew and draw your own people. His people were known as </a:t>
            </a:r>
            <a:r>
              <a:rPr lang="en-US" sz="2200" smtClean="0"/>
              <a:t>‘</a:t>
            </a:r>
            <a:r>
              <a:rPr lang="en-US" sz="2200" smtClean="0"/>
              <a:t>matchstick </a:t>
            </a:r>
            <a:r>
              <a:rPr lang="en-US" sz="2200" dirty="0" smtClean="0"/>
              <a:t>men’ which means that they had thin legs and bodies as thin as a matchstick.</a:t>
            </a:r>
          </a:p>
          <a:p>
            <a:endParaRPr lang="en-US" sz="800" dirty="0"/>
          </a:p>
          <a:p>
            <a:r>
              <a:rPr lang="en-US" sz="2200" dirty="0" smtClean="0"/>
              <a:t>After you have drawn your people you need to then think of which buildings you would like in the background of your picture. When you have decided what you want in the background you need to draw your buildings. </a:t>
            </a:r>
            <a:endParaRPr lang="en-GB" sz="2200" dirty="0"/>
          </a:p>
        </p:txBody>
      </p:sp>
    </p:spTree>
    <p:extLst>
      <p:ext uri="{BB962C8B-B14F-4D97-AF65-F5344CB8AC3E}">
        <p14:creationId xmlns:p14="http://schemas.microsoft.com/office/powerpoint/2010/main" val="23213268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1">
            <a:extLst>
              <a:ext uri="{FF2B5EF4-FFF2-40B4-BE49-F238E27FC236}">
                <a16:creationId xmlns:a16="http://schemas.microsoft.com/office/drawing/2014/main" id="{92DD629B-A6AD-4528-8087-4A083B2EC01D}"/>
              </a:ext>
            </a:extLst>
          </p:cNvPr>
          <p:cNvSpPr txBox="1">
            <a:spLocks/>
          </p:cNvSpPr>
          <p:nvPr/>
        </p:nvSpPr>
        <p:spPr>
          <a:xfrm>
            <a:off x="868738" y="6355090"/>
            <a:ext cx="7573534" cy="325815"/>
          </a:xfrm>
          <a:prstGeom prst="rect">
            <a:avLst/>
          </a:prstGeom>
          <a:noFill/>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800" dirty="0">
                <a:solidFill>
                  <a:schemeClr val="bg1"/>
                </a:solidFill>
                <a:latin typeface="Roboto" panose="02000000000000000000" pitchFamily="2" charset="0"/>
                <a:ea typeface="Roboto" panose="02000000000000000000" pitchFamily="2" charset="0"/>
                <a:cs typeface="Arial" pitchFamily="34" charset="0"/>
              </a:rPr>
              <a:t>Photos courtesy of Northshore School of Art and mrrobertwade (@flickr.com) - granted under creative commons licence - attribution</a:t>
            </a:r>
          </a:p>
        </p:txBody>
      </p:sp>
      <p:sp>
        <p:nvSpPr>
          <p:cNvPr id="2" name="TextBox 1"/>
          <p:cNvSpPr txBox="1"/>
          <p:nvPr/>
        </p:nvSpPr>
        <p:spPr>
          <a:xfrm>
            <a:off x="574766" y="483326"/>
            <a:ext cx="7867506" cy="1631216"/>
          </a:xfrm>
          <a:prstGeom prst="rect">
            <a:avLst/>
          </a:prstGeom>
          <a:noFill/>
        </p:spPr>
        <p:txBody>
          <a:bodyPr wrap="square" rtlCol="0">
            <a:spAutoFit/>
          </a:bodyPr>
          <a:lstStyle/>
          <a:p>
            <a:r>
              <a:rPr lang="en-US" sz="2000" dirty="0" smtClean="0"/>
              <a:t>It is up to you if you want to use colour in your picture because Lowry sometimes did his pictures in black and white too. </a:t>
            </a:r>
            <a:endParaRPr lang="en-US" sz="2000" dirty="0"/>
          </a:p>
          <a:p>
            <a:endParaRPr lang="en-US" sz="2000" dirty="0"/>
          </a:p>
          <a:p>
            <a:r>
              <a:rPr lang="en-US" sz="2000" dirty="0"/>
              <a:t>Below are some photographs of the </a:t>
            </a:r>
            <a:r>
              <a:rPr lang="en-US" sz="2000" dirty="0" smtClean="0"/>
              <a:t>Lowry </a:t>
            </a:r>
            <a:r>
              <a:rPr lang="en-US" sz="2000" dirty="0"/>
              <a:t>pictures from last years class for you to look at.</a:t>
            </a:r>
          </a:p>
        </p:txBody>
      </p:sp>
      <p:pic>
        <p:nvPicPr>
          <p:cNvPr id="4" name="Picture 3" descr="C:\Users\r.smith\AppData\Local\Microsoft\Windows\Temporary Internet Files\Content.Word\100_3765.jpg"/>
          <p:cNvPicPr/>
          <p:nvPr/>
        </p:nvPicPr>
        <p:blipFill rotWithShape="1">
          <a:blip r:embed="rId2" cstate="print">
            <a:extLst>
              <a:ext uri="{28A0092B-C50C-407E-A947-70E740481C1C}">
                <a14:useLocalDpi xmlns:a14="http://schemas.microsoft.com/office/drawing/2010/main" val="0"/>
              </a:ext>
            </a:extLst>
          </a:blip>
          <a:srcRect t="3502" r="5377" b="24764"/>
          <a:stretch/>
        </p:blipFill>
        <p:spPr bwMode="auto">
          <a:xfrm>
            <a:off x="574766" y="2207894"/>
            <a:ext cx="8033657" cy="447301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042867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112</TotalTime>
  <Words>734</Words>
  <Application>Microsoft Office PowerPoint</Application>
  <PresentationFormat>On-screen Show (4:3)</PresentationFormat>
  <Paragraphs>64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Roboto</vt:lpstr>
      <vt:lpstr>Twinkl</vt:lpstr>
      <vt:lpstr>Arial</vt:lpstr>
      <vt:lpstr>Office Theme</vt:lpstr>
      <vt:lpstr>PowerPoint Presentation</vt:lpstr>
      <vt:lpstr>Who is L.S. Lowry?</vt:lpstr>
      <vt:lpstr>About L.S. Lowry</vt:lpstr>
      <vt:lpstr>Life as an Artist</vt:lpstr>
      <vt:lpstr>Famous Paintings</vt:lpstr>
      <vt:lpstr>Famous Paintings</vt:lpstr>
      <vt:lpstr>Famous Paintings</vt:lpstr>
      <vt:lpstr>Famous Painting</vt:lpstr>
      <vt:lpstr>Famous Painting</vt:lpstr>
      <vt:lpstr>Famous Painting</vt:lpstr>
      <vt:lpstr>Famous Painting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Clough</dc:creator>
  <cp:lastModifiedBy>Rachael Smith</cp:lastModifiedBy>
  <cp:revision>17</cp:revision>
  <dcterms:created xsi:type="dcterms:W3CDTF">2020-11-10T16:56:06Z</dcterms:created>
  <dcterms:modified xsi:type="dcterms:W3CDTF">2021-01-26T19:38:07Z</dcterms:modified>
</cp:coreProperties>
</file>