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96" r:id="rId3"/>
    <p:sldId id="298" r:id="rId4"/>
    <p:sldId id="300" r:id="rId5"/>
    <p:sldId id="297" r:id="rId6"/>
    <p:sldId id="299" r:id="rId7"/>
    <p:sldId id="310" r:id="rId8"/>
    <p:sldId id="311" r:id="rId9"/>
    <p:sldId id="312" r:id="rId10"/>
    <p:sldId id="313" r:id="rId11"/>
    <p:sldId id="314" r:id="rId12"/>
    <p:sldId id="315" r:id="rId13"/>
  </p:sldIdLst>
  <p:sldSz cx="9144000" cy="6858000" type="screen4x3"/>
  <p:notesSz cx="6858000" cy="9144000"/>
  <p:embeddedFontLst>
    <p:embeddedFont>
      <p:font typeface="Roboto" panose="020B0604020202020204" charset="0"/>
      <p:regular r:id="rId16"/>
      <p:bold r:id="rId17"/>
      <p:italic r:id="rId18"/>
      <p:boldItalic r:id="rId19"/>
    </p:embeddedFont>
    <p:embeddedFont>
      <p:font typeface="Play" panose="020B0604020202020204" charset="0"/>
      <p:regular r:id="rId20"/>
      <p:bold r:id="rId21"/>
    </p:embeddedFont>
    <p:embeddedFont>
      <p:font typeface="Calibri" panose="020F0502020204030204" pitchFamily="34" charset="0"/>
      <p:regular r:id="rId22"/>
      <p:bold r:id="rId23"/>
      <p:italic r:id="rId24"/>
      <p:boldItalic r:id="rId25"/>
    </p:embeddedFont>
    <p:embeddedFont>
      <p:font typeface="Sassoon Infant Md" panose="02000603050000020003" charset="0"/>
      <p:regular r:id="rId26"/>
    </p:embeddedFont>
    <p:embeddedFont>
      <p:font typeface="Twinkl" panose="020B0604020202020204" charset="0"/>
      <p:regular r:id="rId27"/>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A00"/>
    <a:srgbClr val="F8F9FA"/>
    <a:srgbClr val="FF0000"/>
    <a:srgbClr val="18A0DB"/>
    <a:srgbClr val="FF6600"/>
    <a:srgbClr val="DE1E5A"/>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6" autoAdjust="0"/>
    <p:restoredTop sz="94660"/>
  </p:normalViewPr>
  <p:slideViewPr>
    <p:cSldViewPr snapToGrid="0" showGuides="1">
      <p:cViewPr varScale="1">
        <p:scale>
          <a:sx n="73" d="100"/>
          <a:sy n="73" d="100"/>
        </p:scale>
        <p:origin x="1320"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19/01/2021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19/01/2021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
        <p:cNvGrpSpPr/>
        <p:nvPr/>
      </p:nvGrpSpPr>
      <p:grpSpPr>
        <a:xfrm>
          <a:off x="0" y="0"/>
          <a:ext cx="0" cy="0"/>
          <a:chOff x="0" y="0"/>
          <a:chExt cx="0" cy="0"/>
        </a:xfrm>
      </p:grpSpPr>
      <p:sp>
        <p:nvSpPr>
          <p:cNvPr id="23" name="Google Shape;23;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 name="Google Shape;24;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06057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 name="Google Shape;41;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26509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6" name="Google Shape;56;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9338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
        <p:cNvGrpSpPr/>
        <p:nvPr/>
      </p:nvGrpSpPr>
      <p:grpSpPr>
        <a:xfrm>
          <a:off x="0" y="0"/>
          <a:ext cx="0" cy="0"/>
          <a:chOff x="0" y="0"/>
          <a:chExt cx="0" cy="0"/>
        </a:xfrm>
      </p:grpSpPr>
      <p:sp>
        <p:nvSpPr>
          <p:cNvPr id="33" name="Google Shape;33;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 name="Google Shape;34;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0694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95852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
        <p:cNvGrpSpPr/>
        <p:nvPr/>
      </p:nvGrpSpPr>
      <p:grpSpPr>
        <a:xfrm>
          <a:off x="0" y="0"/>
          <a:ext cx="0" cy="0"/>
          <a:chOff x="0" y="0"/>
          <a:chExt cx="0" cy="0"/>
        </a:xfrm>
      </p:grpSpPr>
      <p:sp>
        <p:nvSpPr>
          <p:cNvPr id="23" name="Google Shape;23;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 name="Google Shape;24;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22805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
        <p:cNvGrpSpPr/>
        <p:nvPr/>
      </p:nvGrpSpPr>
      <p:grpSpPr>
        <a:xfrm>
          <a:off x="0" y="0"/>
          <a:ext cx="0" cy="0"/>
          <a:chOff x="0" y="0"/>
          <a:chExt cx="0" cy="0"/>
        </a:xfrm>
      </p:grpSpPr>
      <p:sp>
        <p:nvSpPr>
          <p:cNvPr id="23" name="Google Shape;23;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 name="Google Shape;24;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380159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
        <p:cNvGrpSpPr/>
        <p:nvPr/>
      </p:nvGrpSpPr>
      <p:grpSpPr>
        <a:xfrm>
          <a:off x="0" y="0"/>
          <a:ext cx="0" cy="0"/>
          <a:chOff x="0" y="0"/>
          <a:chExt cx="0" cy="0"/>
        </a:xfrm>
      </p:grpSpPr>
      <p:sp>
        <p:nvSpPr>
          <p:cNvPr id="23" name="Google Shape;23;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 name="Google Shape;24;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7210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
        <p:cNvGrpSpPr/>
        <p:nvPr/>
      </p:nvGrpSpPr>
      <p:grpSpPr>
        <a:xfrm>
          <a:off x="0" y="0"/>
          <a:ext cx="0" cy="0"/>
          <a:chOff x="0" y="0"/>
          <a:chExt cx="0" cy="0"/>
        </a:xfrm>
      </p:grpSpPr>
      <p:sp>
        <p:nvSpPr>
          <p:cNvPr id="23" name="Google Shape;23;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 name="Google Shape;24;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42450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
        <p:cNvGrpSpPr/>
        <p:nvPr/>
      </p:nvGrpSpPr>
      <p:grpSpPr>
        <a:xfrm>
          <a:off x="0" y="0"/>
          <a:ext cx="0" cy="0"/>
          <a:chOff x="0" y="0"/>
          <a:chExt cx="0" cy="0"/>
        </a:xfrm>
      </p:grpSpPr>
      <p:sp>
        <p:nvSpPr>
          <p:cNvPr id="23" name="Google Shape;23;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 name="Google Shape;24;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872273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
        <p:cNvGrpSpPr/>
        <p:nvPr/>
      </p:nvGrpSpPr>
      <p:grpSpPr>
        <a:xfrm>
          <a:off x="0" y="0"/>
          <a:ext cx="0" cy="0"/>
          <a:chOff x="0" y="0"/>
          <a:chExt cx="0" cy="0"/>
        </a:xfrm>
      </p:grpSpPr>
      <p:sp>
        <p:nvSpPr>
          <p:cNvPr id="23" name="Google Shape;23;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 name="Google Shape;24;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27452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7900416" y="5964150"/>
            <a:ext cx="1110996" cy="683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7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7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7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Tree>
    <p:extLst>
      <p:ext uri="{BB962C8B-B14F-4D97-AF65-F5344CB8AC3E}">
        <p14:creationId xmlns:p14="http://schemas.microsoft.com/office/powerpoint/2010/main" val="950645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7959852" y="6023704"/>
            <a:ext cx="1056132" cy="7062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9" r:id="rId5"/>
    <p:sldLayoutId id="2147483666"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5"/>
        <p:cNvGrpSpPr/>
        <p:nvPr/>
      </p:nvGrpSpPr>
      <p:grpSpPr>
        <a:xfrm>
          <a:off x="0" y="0"/>
          <a:ext cx="0" cy="0"/>
          <a:chOff x="0" y="0"/>
          <a:chExt cx="0" cy="0"/>
        </a:xfrm>
      </p:grpSpPr>
      <p:sp>
        <p:nvSpPr>
          <p:cNvPr id="27" name="Google Shape;27;p15"/>
          <p:cNvSpPr txBox="1"/>
          <p:nvPr/>
        </p:nvSpPr>
        <p:spPr>
          <a:xfrm>
            <a:off x="800727" y="2386806"/>
            <a:ext cx="3549600" cy="313928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dirty="0" err="1">
                <a:solidFill>
                  <a:schemeClr val="dk1"/>
                </a:solidFill>
                <a:ea typeface="Arial"/>
                <a:cs typeface="Arial"/>
                <a:sym typeface="Arial"/>
              </a:rPr>
              <a:t>Wassily</a:t>
            </a:r>
            <a:r>
              <a:rPr lang="en-US" sz="1800" b="0" i="0" u="none" dirty="0">
                <a:solidFill>
                  <a:schemeClr val="dk1"/>
                </a:solidFill>
                <a:ea typeface="Arial"/>
                <a:cs typeface="Arial"/>
                <a:sym typeface="Arial"/>
              </a:rPr>
              <a:t> Kandinsky was</a:t>
            </a:r>
            <a:br>
              <a:rPr lang="en-US" sz="1800" b="0" i="0" u="none" dirty="0">
                <a:solidFill>
                  <a:schemeClr val="dk1"/>
                </a:solidFill>
                <a:ea typeface="Arial"/>
                <a:cs typeface="Arial"/>
                <a:sym typeface="Arial"/>
              </a:rPr>
            </a:br>
            <a:r>
              <a:rPr lang="en-US" sz="1800" b="0" i="0" u="none" dirty="0">
                <a:solidFill>
                  <a:schemeClr val="dk1"/>
                </a:solidFill>
                <a:ea typeface="Arial"/>
                <a:cs typeface="Arial"/>
                <a:sym typeface="Arial"/>
              </a:rPr>
              <a:t>a Russian painter. </a:t>
            </a:r>
            <a:endParaRPr sz="1800" b="0" i="0" u="none" dirty="0">
              <a:solidFill>
                <a:schemeClr val="dk1"/>
              </a:solidFil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dirty="0">
              <a:solidFill>
                <a:schemeClr val="dk1"/>
              </a:solidFill>
            </a:endParaRPr>
          </a:p>
          <a:p>
            <a:pPr marL="0" marR="0" lvl="0" indent="0" algn="l" rtl="0">
              <a:lnSpc>
                <a:spcPct val="100000"/>
              </a:lnSpc>
              <a:spcBef>
                <a:spcPts val="0"/>
              </a:spcBef>
              <a:spcAft>
                <a:spcPts val="0"/>
              </a:spcAft>
              <a:buClr>
                <a:schemeClr val="dk1"/>
              </a:buClr>
              <a:buSzPts val="1800"/>
              <a:buFont typeface="Arial"/>
              <a:buNone/>
            </a:pPr>
            <a:r>
              <a:rPr lang="en-US" sz="1800" b="0" i="0" u="none" dirty="0">
                <a:solidFill>
                  <a:schemeClr val="dk1"/>
                </a:solidFill>
                <a:ea typeface="Arial"/>
                <a:cs typeface="Arial"/>
                <a:sym typeface="Arial"/>
              </a:rPr>
              <a:t>Many people think he was</a:t>
            </a:r>
            <a:endParaRPr dirty="0"/>
          </a:p>
          <a:p>
            <a:pPr marL="0" marR="0" lvl="0" indent="0" algn="l" rtl="0">
              <a:lnSpc>
                <a:spcPct val="100000"/>
              </a:lnSpc>
              <a:spcBef>
                <a:spcPts val="0"/>
              </a:spcBef>
              <a:spcAft>
                <a:spcPts val="0"/>
              </a:spcAft>
              <a:buClr>
                <a:schemeClr val="dk1"/>
              </a:buClr>
              <a:buSzPts val="1800"/>
              <a:buFont typeface="Arial"/>
              <a:buNone/>
            </a:pPr>
            <a:r>
              <a:rPr lang="en-US" sz="1800" b="0" i="0" u="none" dirty="0">
                <a:solidFill>
                  <a:schemeClr val="dk1"/>
                </a:solidFill>
                <a:ea typeface="Arial"/>
                <a:cs typeface="Arial"/>
                <a:sym typeface="Arial"/>
              </a:rPr>
              <a:t>the first abstract artist. </a:t>
            </a:r>
            <a:endParaRPr sz="1800" b="0" i="0" u="none" dirty="0">
              <a:solidFill>
                <a:schemeClr val="dk1"/>
              </a:solidFil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dirty="0">
              <a:solidFill>
                <a:schemeClr val="dk1"/>
              </a:solidFill>
            </a:endParaRPr>
          </a:p>
          <a:p>
            <a:pPr marL="0" marR="0" lvl="0" indent="0" algn="l" rtl="0">
              <a:lnSpc>
                <a:spcPct val="100000"/>
              </a:lnSpc>
              <a:spcBef>
                <a:spcPts val="0"/>
              </a:spcBef>
              <a:spcAft>
                <a:spcPts val="0"/>
              </a:spcAft>
              <a:buClr>
                <a:schemeClr val="dk1"/>
              </a:buClr>
              <a:buSzPts val="1800"/>
              <a:buFont typeface="Arial"/>
              <a:buNone/>
            </a:pPr>
            <a:r>
              <a:rPr lang="en-US" sz="1800" dirty="0">
                <a:solidFill>
                  <a:schemeClr val="dk1"/>
                </a:solidFill>
              </a:rPr>
              <a:t>Abstract art is a combination of colors, lines, and shapes that are not meant to be realistic. </a:t>
            </a:r>
            <a:endParaRPr sz="1800" dirty="0">
              <a:solidFill>
                <a:schemeClr val="dk1"/>
              </a:solidFill>
            </a:endParaRPr>
          </a:p>
          <a:p>
            <a:pPr marL="0" marR="0" lvl="0" indent="0" algn="l" rtl="0">
              <a:lnSpc>
                <a:spcPct val="100000"/>
              </a:lnSpc>
              <a:spcBef>
                <a:spcPts val="0"/>
              </a:spcBef>
              <a:spcAft>
                <a:spcPts val="0"/>
              </a:spcAft>
              <a:buClr>
                <a:schemeClr val="dk1"/>
              </a:buClr>
              <a:buSzPts val="1800"/>
              <a:buFont typeface="Arial"/>
              <a:buNone/>
            </a:pPr>
            <a:endParaRPr sz="1800" dirty="0">
              <a:solidFill>
                <a:schemeClr val="dk1"/>
              </a:solidFill>
            </a:endParaRPr>
          </a:p>
          <a:p>
            <a:pPr marL="0" marR="0" lvl="0" indent="0" algn="l" rtl="0">
              <a:lnSpc>
                <a:spcPct val="100000"/>
              </a:lnSpc>
              <a:spcBef>
                <a:spcPts val="0"/>
              </a:spcBef>
              <a:spcAft>
                <a:spcPts val="0"/>
              </a:spcAft>
              <a:buClr>
                <a:schemeClr val="dk1"/>
              </a:buClr>
              <a:buSzPts val="1800"/>
              <a:buFont typeface="Arial"/>
              <a:buNone/>
            </a:pPr>
            <a:endParaRPr sz="1800" dirty="0">
              <a:solidFill>
                <a:schemeClr val="dk1"/>
              </a:solidFill>
            </a:endParaRPr>
          </a:p>
        </p:txBody>
      </p:sp>
      <p:sp>
        <p:nvSpPr>
          <p:cNvPr id="28" name="Google Shape;28;p15"/>
          <p:cNvSpPr txBox="1"/>
          <p:nvPr/>
        </p:nvSpPr>
        <p:spPr>
          <a:xfrm>
            <a:off x="2678112" y="6248400"/>
            <a:ext cx="3787775" cy="96837"/>
          </a:xfrm>
          <a:prstGeom prst="rect">
            <a:avLst/>
          </a:prstGeom>
          <a:noFill/>
          <a:ln>
            <a:noFill/>
          </a:ln>
        </p:spPr>
        <p:txBody>
          <a:bodyPr spcFirstLastPara="1" wrap="square" lIns="0" tIns="0" rIns="0" bIns="0" anchor="ctr" anchorCtr="1">
            <a:noAutofit/>
          </a:bodyPr>
          <a:lstStyle/>
          <a:p>
            <a:pPr marL="0" marR="0" lvl="0" indent="0" algn="ctr" rtl="0">
              <a:lnSpc>
                <a:spcPct val="100000"/>
              </a:lnSpc>
              <a:spcBef>
                <a:spcPts val="0"/>
              </a:spcBef>
              <a:spcAft>
                <a:spcPts val="0"/>
              </a:spcAft>
              <a:buClr>
                <a:srgbClr val="BFBFBF"/>
              </a:buClr>
              <a:buSzPts val="500"/>
              <a:buFont typeface="Play"/>
              <a:buNone/>
            </a:pPr>
            <a:r>
              <a:rPr lang="en-US" sz="500" b="0" i="0" u="none" dirty="0">
                <a:latin typeface="Roboto" panose="02000000000000000000" pitchFamily="2" charset="0"/>
                <a:ea typeface="Roboto" panose="02000000000000000000" pitchFamily="2" charset="0"/>
                <a:cs typeface="Play"/>
                <a:sym typeface="Play"/>
              </a:rPr>
              <a:t>Photo courtesy of Playing Futures: Applied </a:t>
            </a:r>
            <a:r>
              <a:rPr lang="en-US" sz="500" b="0" i="0" u="none" dirty="0" err="1">
                <a:latin typeface="Roboto" panose="02000000000000000000" pitchFamily="2" charset="0"/>
                <a:ea typeface="Roboto" panose="02000000000000000000" pitchFamily="2" charset="0"/>
                <a:cs typeface="Play"/>
                <a:sym typeface="Play"/>
              </a:rPr>
              <a:t>Nomadology</a:t>
            </a:r>
            <a:r>
              <a:rPr lang="en-US" sz="500" b="0" i="0" u="none" dirty="0">
                <a:latin typeface="Roboto" panose="02000000000000000000" pitchFamily="2" charset="0"/>
                <a:ea typeface="Roboto" panose="02000000000000000000" pitchFamily="2" charset="0"/>
                <a:cs typeface="Play"/>
                <a:sym typeface="Play"/>
              </a:rPr>
              <a:t> (@flickr.com) - granted under creative commons </a:t>
            </a:r>
            <a:r>
              <a:rPr lang="en-US" sz="500" b="0" i="0" u="none" dirty="0" err="1">
                <a:latin typeface="Roboto" panose="02000000000000000000" pitchFamily="2" charset="0"/>
                <a:ea typeface="Roboto" panose="02000000000000000000" pitchFamily="2" charset="0"/>
                <a:cs typeface="Play"/>
                <a:sym typeface="Play"/>
              </a:rPr>
              <a:t>licence</a:t>
            </a:r>
            <a:r>
              <a:rPr lang="en-US" sz="500" b="0" i="0" u="none" dirty="0">
                <a:latin typeface="Roboto" panose="02000000000000000000" pitchFamily="2" charset="0"/>
                <a:ea typeface="Roboto" panose="02000000000000000000" pitchFamily="2" charset="0"/>
                <a:cs typeface="Play"/>
                <a:sym typeface="Play"/>
              </a:rPr>
              <a:t> – attribution</a:t>
            </a:r>
            <a:endParaRPr dirty="0">
              <a:latin typeface="Roboto" panose="02000000000000000000" pitchFamily="2" charset="0"/>
              <a:ea typeface="Roboto" panose="02000000000000000000" pitchFamily="2" charset="0"/>
            </a:endParaRPr>
          </a:p>
        </p:txBody>
      </p:sp>
      <p:sp>
        <p:nvSpPr>
          <p:cNvPr id="29" name="Google Shape;29;p15"/>
          <p:cNvSpPr>
            <a:spLocks noGrp="1"/>
          </p:cNvSpPr>
          <p:nvPr>
            <p:ph type="title"/>
          </p:nvPr>
        </p:nvSpPr>
        <p:spPr>
          <a:xfrm>
            <a:off x="457200" y="485775"/>
            <a:ext cx="8220075" cy="1357312"/>
          </a:xfrm>
          <a:prstGeom prst="roundRect">
            <a:avLst>
              <a:gd name="adj" fmla="val 16667"/>
            </a:avLst>
          </a:prstGeom>
          <a:noFill/>
          <a:ln>
            <a:noFill/>
          </a:ln>
        </p:spPr>
        <p:txBody>
          <a:bodyPr spcFirstLastPara="1" wrap="square" lIns="252000" tIns="252000" rIns="252000" bIns="252000" anchor="ctr" anchorCtr="1">
            <a:noAutofit/>
          </a:bodyPr>
          <a:lstStyle/>
          <a:p>
            <a:pPr marL="0" lvl="0" indent="0" algn="l" rtl="0">
              <a:lnSpc>
                <a:spcPct val="90000"/>
              </a:lnSpc>
              <a:spcBef>
                <a:spcPts val="0"/>
              </a:spcBef>
              <a:spcAft>
                <a:spcPts val="0"/>
              </a:spcAft>
              <a:buClr>
                <a:srgbClr val="1C1C1C"/>
              </a:buClr>
              <a:buSzPts val="4000"/>
              <a:buFont typeface="Arial"/>
              <a:buNone/>
            </a:pPr>
            <a:r>
              <a:rPr lang="en-US" sz="4000" b="1" i="0" u="none" dirty="0" err="1">
                <a:solidFill>
                  <a:srgbClr val="1C1C1C"/>
                </a:solidFill>
                <a:latin typeface="+mn-lt"/>
                <a:ea typeface="Arial"/>
                <a:cs typeface="Arial"/>
                <a:sym typeface="Arial"/>
              </a:rPr>
              <a:t>Wassily</a:t>
            </a:r>
            <a:r>
              <a:rPr lang="en-US" sz="4000" b="1" i="0" u="none" dirty="0">
                <a:solidFill>
                  <a:srgbClr val="1C1C1C"/>
                </a:solidFill>
                <a:latin typeface="+mn-lt"/>
                <a:ea typeface="Arial"/>
                <a:cs typeface="Arial"/>
                <a:sym typeface="Arial"/>
              </a:rPr>
              <a:t> Kandinsky </a:t>
            </a:r>
            <a:r>
              <a:rPr lang="en-US" sz="2200" dirty="0">
                <a:solidFill>
                  <a:schemeClr val="dk1"/>
                </a:solidFill>
                <a:latin typeface="+mn-lt"/>
              </a:rPr>
              <a:t>(1866 - 1944)</a:t>
            </a:r>
            <a:endParaRPr dirty="0">
              <a:latin typeface="+mn-lt"/>
            </a:endParaRPr>
          </a:p>
        </p:txBody>
      </p:sp>
      <p:pic>
        <p:nvPicPr>
          <p:cNvPr id="7" name="Google Shape;45;p16"/>
          <p:cNvPicPr preferRelativeResize="0"/>
          <p:nvPr/>
        </p:nvPicPr>
        <p:blipFill rotWithShape="1">
          <a:blip r:embed="rId3">
            <a:alphaModFix/>
          </a:blip>
          <a:srcRect l="2471" t="6540" r="435" b="15539"/>
          <a:stretch/>
        </p:blipFill>
        <p:spPr>
          <a:xfrm>
            <a:off x="4680336" y="2071687"/>
            <a:ext cx="3708014" cy="3657600"/>
          </a:xfrm>
          <a:prstGeom prst="roundRect">
            <a:avLst>
              <a:gd name="adj" fmla="val 0"/>
            </a:avLst>
          </a:prstGeom>
          <a:noFill/>
          <a:ln w="28575" cap="flat" cmpd="sng">
            <a:solidFill>
              <a:srgbClr val="FFC000"/>
            </a:solidFill>
            <a:prstDash val="solid"/>
            <a:round/>
            <a:headEnd type="none" w="sm" len="sm"/>
            <a:tailEnd type="none" w="sm" len="sm"/>
          </a:ln>
        </p:spPr>
      </p:pic>
    </p:spTree>
    <p:extLst>
      <p:ext uri="{BB962C8B-B14F-4D97-AF65-F5344CB8AC3E}">
        <p14:creationId xmlns:p14="http://schemas.microsoft.com/office/powerpoint/2010/main" val="2915707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2"/>
        <p:cNvGrpSpPr/>
        <p:nvPr/>
      </p:nvGrpSpPr>
      <p:grpSpPr>
        <a:xfrm>
          <a:off x="0" y="0"/>
          <a:ext cx="0" cy="0"/>
          <a:chOff x="0" y="0"/>
          <a:chExt cx="0" cy="0"/>
        </a:xfrm>
      </p:grpSpPr>
      <p:sp>
        <p:nvSpPr>
          <p:cNvPr id="43" name="Google Shape;43;p16"/>
          <p:cNvSpPr/>
          <p:nvPr/>
        </p:nvSpPr>
        <p:spPr>
          <a:xfrm>
            <a:off x="461962" y="323850"/>
            <a:ext cx="8220075" cy="1852612"/>
          </a:xfrm>
          <a:prstGeom prst="roundRect">
            <a:avLst>
              <a:gd name="adj" fmla="val 2082"/>
            </a:avLst>
          </a:prstGeom>
          <a:noFill/>
          <a:ln>
            <a:noFill/>
          </a:ln>
        </p:spPr>
        <p:txBody>
          <a:bodyPr spcFirstLastPara="1" wrap="square" lIns="252000" tIns="252000" rIns="252000" bIns="252000" anchor="ctr" anchorCtr="1">
            <a:normAutofit/>
          </a:bodyPr>
          <a:lstStyle/>
          <a:p>
            <a:pPr marL="0" marR="0" lvl="0" indent="0" algn="ctr" rtl="0">
              <a:lnSpc>
                <a:spcPct val="100000"/>
              </a:lnSpc>
              <a:spcBef>
                <a:spcPts val="0"/>
              </a:spcBef>
              <a:spcAft>
                <a:spcPts val="0"/>
              </a:spcAft>
              <a:buClr>
                <a:srgbClr val="1C1C1C"/>
              </a:buClr>
              <a:buSzPts val="3300"/>
              <a:buFont typeface="Arial"/>
              <a:buNone/>
            </a:pPr>
            <a:r>
              <a:rPr lang="en-US" sz="3300" b="1" i="0" u="none" dirty="0">
                <a:solidFill>
                  <a:srgbClr val="1C1C1C"/>
                </a:solidFill>
                <a:ea typeface="Arial"/>
                <a:cs typeface="Arial"/>
                <a:sym typeface="Arial"/>
              </a:rPr>
              <a:t>All </a:t>
            </a:r>
            <a:r>
              <a:rPr lang="en-US" sz="3300" b="1" dirty="0">
                <a:solidFill>
                  <a:srgbClr val="1C1C1C"/>
                </a:solidFill>
              </a:rPr>
              <a:t>A</a:t>
            </a:r>
            <a:r>
              <a:rPr lang="en-US" sz="3300" b="1" i="0" u="none" dirty="0">
                <a:solidFill>
                  <a:srgbClr val="1C1C1C"/>
                </a:solidFill>
                <a:ea typeface="Arial"/>
                <a:cs typeface="Arial"/>
                <a:sym typeface="Arial"/>
              </a:rPr>
              <a:t>bout </a:t>
            </a:r>
            <a:r>
              <a:rPr lang="en-US" sz="3300" b="1" i="0" u="none" dirty="0" err="1">
                <a:solidFill>
                  <a:srgbClr val="1C1C1C"/>
                </a:solidFill>
                <a:ea typeface="Arial"/>
                <a:cs typeface="Arial"/>
                <a:sym typeface="Arial"/>
              </a:rPr>
              <a:t>Wassily</a:t>
            </a:r>
            <a:r>
              <a:rPr lang="en-US" sz="3300" b="1" i="0" u="none" dirty="0">
                <a:solidFill>
                  <a:srgbClr val="1C1C1C"/>
                </a:solidFill>
                <a:ea typeface="Arial"/>
                <a:cs typeface="Arial"/>
                <a:sym typeface="Arial"/>
              </a:rPr>
              <a:t> Kandinsky</a:t>
            </a:r>
            <a:endParaRPr dirty="0"/>
          </a:p>
          <a:p>
            <a:pPr marL="0" marR="0" lvl="0" indent="0" algn="ctr" rtl="0">
              <a:lnSpc>
                <a:spcPct val="100000"/>
              </a:lnSpc>
              <a:spcBef>
                <a:spcPts val="0"/>
              </a:spcBef>
              <a:spcAft>
                <a:spcPts val="0"/>
              </a:spcAft>
              <a:buClr>
                <a:srgbClr val="1C1C1C"/>
              </a:buClr>
              <a:buSzPts val="2200"/>
              <a:buFont typeface="Arial"/>
              <a:buNone/>
            </a:pPr>
            <a:endParaRPr dirty="0"/>
          </a:p>
        </p:txBody>
      </p:sp>
      <p:sp>
        <p:nvSpPr>
          <p:cNvPr id="44" name="Google Shape;44;p16"/>
          <p:cNvSpPr/>
          <p:nvPr/>
        </p:nvSpPr>
        <p:spPr>
          <a:xfrm>
            <a:off x="779462" y="2071687"/>
            <a:ext cx="3792537" cy="3657600"/>
          </a:xfrm>
          <a:prstGeom prst="roundRect">
            <a:avLst>
              <a:gd name="adj" fmla="val 1066"/>
            </a:avLst>
          </a:prstGeom>
          <a:solidFill>
            <a:schemeClr val="lt1"/>
          </a:solidFill>
          <a:ln w="28575" cap="flat" cmpd="sng">
            <a:solidFill>
              <a:srgbClr val="FFC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r>
              <a:rPr lang="en-US" sz="1600" dirty="0" err="1"/>
              <a:t>Wassily</a:t>
            </a:r>
            <a:r>
              <a:rPr lang="en-US" sz="1600" dirty="0"/>
              <a:t> Kandinsky was born in Russia in 1866. When he grew up, he worked as a university teacher, but it didn’t make him happy. </a:t>
            </a:r>
            <a:endParaRPr sz="1600" dirty="0"/>
          </a:p>
          <a:p>
            <a:pPr marL="0" marR="0" lvl="0" indent="0" algn="l" rtl="0">
              <a:lnSpc>
                <a:spcPct val="100000"/>
              </a:lnSpc>
              <a:spcBef>
                <a:spcPts val="0"/>
              </a:spcBef>
              <a:spcAft>
                <a:spcPts val="0"/>
              </a:spcAft>
              <a:buNone/>
            </a:pPr>
            <a:endParaRPr sz="1600" dirty="0"/>
          </a:p>
          <a:p>
            <a:pPr marL="0" marR="0" lvl="0" indent="0" algn="l" rtl="0">
              <a:lnSpc>
                <a:spcPct val="100000"/>
              </a:lnSpc>
              <a:spcBef>
                <a:spcPts val="0"/>
              </a:spcBef>
              <a:spcAft>
                <a:spcPts val="0"/>
              </a:spcAft>
              <a:buNone/>
            </a:pPr>
            <a:r>
              <a:rPr lang="en-US" sz="1600" dirty="0"/>
              <a:t>When he was 30, he left his job and went to art school. He found art school easy and excelled at his studies. </a:t>
            </a:r>
            <a:endParaRPr sz="1600" dirty="0"/>
          </a:p>
          <a:p>
            <a:pPr marL="0" marR="0" lvl="0" indent="0" algn="l" rtl="0">
              <a:lnSpc>
                <a:spcPct val="100000"/>
              </a:lnSpc>
              <a:spcBef>
                <a:spcPts val="0"/>
              </a:spcBef>
              <a:spcAft>
                <a:spcPts val="0"/>
              </a:spcAft>
              <a:buNone/>
            </a:pPr>
            <a:endParaRPr sz="1600" dirty="0"/>
          </a:p>
          <a:p>
            <a:pPr marL="0" marR="0" lvl="0" indent="0" algn="l" rtl="0">
              <a:lnSpc>
                <a:spcPct val="100000"/>
              </a:lnSpc>
              <a:spcBef>
                <a:spcPts val="0"/>
              </a:spcBef>
              <a:spcAft>
                <a:spcPts val="0"/>
              </a:spcAft>
              <a:buNone/>
            </a:pPr>
            <a:r>
              <a:rPr lang="en-US" sz="1600" dirty="0"/>
              <a:t>Kandinsky thought a lot about colors and how they make people feel. He believed that colors had a soul.</a:t>
            </a:r>
            <a:endParaRPr sz="1600" dirty="0"/>
          </a:p>
        </p:txBody>
      </p:sp>
      <p:pic>
        <p:nvPicPr>
          <p:cNvPr id="45" name="Google Shape;45;p16"/>
          <p:cNvPicPr preferRelativeResize="0"/>
          <p:nvPr/>
        </p:nvPicPr>
        <p:blipFill rotWithShape="1">
          <a:blip r:embed="rId3">
            <a:alphaModFix/>
          </a:blip>
          <a:srcRect l="2471" t="6540" r="435" b="15539"/>
          <a:stretch/>
        </p:blipFill>
        <p:spPr>
          <a:xfrm>
            <a:off x="4680336" y="2071687"/>
            <a:ext cx="3708014" cy="3657600"/>
          </a:xfrm>
          <a:prstGeom prst="roundRect">
            <a:avLst>
              <a:gd name="adj" fmla="val 0"/>
            </a:avLst>
          </a:prstGeom>
          <a:noFill/>
          <a:ln w="28575" cap="flat" cmpd="sng">
            <a:solidFill>
              <a:srgbClr val="FFC000"/>
            </a:solidFill>
            <a:prstDash val="solid"/>
            <a:round/>
            <a:headEnd type="none" w="sm" len="sm"/>
            <a:tailEnd type="none" w="sm" len="sm"/>
          </a:ln>
        </p:spPr>
      </p:pic>
      <p:sp>
        <p:nvSpPr>
          <p:cNvPr id="46" name="Google Shape;46;p16"/>
          <p:cNvSpPr txBox="1"/>
          <p:nvPr/>
        </p:nvSpPr>
        <p:spPr>
          <a:xfrm>
            <a:off x="4680336" y="5810567"/>
            <a:ext cx="3708014" cy="30773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200"/>
              <a:buFont typeface="Arial"/>
              <a:buNone/>
            </a:pPr>
            <a:r>
              <a:rPr lang="en-US" sz="1400" b="1" i="0" u="none" dirty="0" err="1">
                <a:solidFill>
                  <a:schemeClr val="dk1"/>
                </a:solidFill>
                <a:ea typeface="Roboto" panose="02000000000000000000" pitchFamily="2" charset="0"/>
                <a:cs typeface="Arial"/>
                <a:sym typeface="Arial"/>
              </a:rPr>
              <a:t>Wassily</a:t>
            </a:r>
            <a:r>
              <a:rPr lang="en-US" sz="1400" b="1" i="0" u="none" dirty="0">
                <a:solidFill>
                  <a:schemeClr val="dk1"/>
                </a:solidFill>
                <a:ea typeface="Roboto" panose="02000000000000000000" pitchFamily="2" charset="0"/>
                <a:cs typeface="Arial"/>
                <a:sym typeface="Arial"/>
              </a:rPr>
              <a:t> Kandinsky</a:t>
            </a:r>
            <a:endParaRPr sz="1400" dirty="0">
              <a:ea typeface="Roboto" panose="02000000000000000000" pitchFamily="2" charset="0"/>
            </a:endParaRPr>
          </a:p>
        </p:txBody>
      </p:sp>
    </p:spTree>
    <p:extLst>
      <p:ext uri="{BB962C8B-B14F-4D97-AF65-F5344CB8AC3E}">
        <p14:creationId xmlns:p14="http://schemas.microsoft.com/office/powerpoint/2010/main" val="19974850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7"/>
        <p:cNvGrpSpPr/>
        <p:nvPr/>
      </p:nvGrpSpPr>
      <p:grpSpPr>
        <a:xfrm>
          <a:off x="0" y="0"/>
          <a:ext cx="0" cy="0"/>
          <a:chOff x="0" y="0"/>
          <a:chExt cx="0" cy="0"/>
        </a:xfrm>
      </p:grpSpPr>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7294"/>
          <a:stretch/>
        </p:blipFill>
        <p:spPr>
          <a:xfrm>
            <a:off x="0" y="1607262"/>
            <a:ext cx="5283054" cy="5250737"/>
          </a:xfrm>
          <a:prstGeom prst="rect">
            <a:avLst/>
          </a:prstGeom>
        </p:spPr>
      </p:pic>
      <p:sp>
        <p:nvSpPr>
          <p:cNvPr id="59" name="Google Shape;59;p17"/>
          <p:cNvSpPr/>
          <p:nvPr/>
        </p:nvSpPr>
        <p:spPr>
          <a:xfrm>
            <a:off x="4982007" y="2082800"/>
            <a:ext cx="3378201" cy="4002087"/>
          </a:xfrm>
          <a:prstGeom prst="roundRect">
            <a:avLst>
              <a:gd name="adj" fmla="val 1066"/>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r>
              <a:rPr lang="en-US" sz="1700" dirty="0"/>
              <a:t>Kandinsky was the first painter to stop painting pictures of real things and instead paint just using colors and shapes. He believed that this let him paint honestly about his feelings.</a:t>
            </a:r>
            <a:endParaRPr sz="1700" dirty="0"/>
          </a:p>
          <a:p>
            <a:pPr marL="0" marR="0" lvl="0" indent="0" algn="l" rtl="0">
              <a:lnSpc>
                <a:spcPct val="100000"/>
              </a:lnSpc>
              <a:spcBef>
                <a:spcPts val="0"/>
              </a:spcBef>
              <a:spcAft>
                <a:spcPts val="0"/>
              </a:spcAft>
              <a:buNone/>
            </a:pPr>
            <a:endParaRPr sz="1700" dirty="0"/>
          </a:p>
          <a:p>
            <a:pPr marL="0" marR="0" lvl="0" indent="0" algn="l" rtl="0">
              <a:lnSpc>
                <a:spcPct val="100000"/>
              </a:lnSpc>
              <a:spcBef>
                <a:spcPts val="0"/>
              </a:spcBef>
              <a:spcAft>
                <a:spcPts val="0"/>
              </a:spcAft>
              <a:buNone/>
            </a:pPr>
            <a:r>
              <a:rPr lang="en-US" sz="1700" dirty="0"/>
              <a:t>Often Kandinsky would listen to music while he painted and try to paint what he heard. </a:t>
            </a:r>
            <a:endParaRPr sz="1700" dirty="0"/>
          </a:p>
          <a:p>
            <a:pPr marL="0" marR="0" lvl="0" indent="0" algn="l" rtl="0">
              <a:lnSpc>
                <a:spcPct val="100000"/>
              </a:lnSpc>
              <a:spcBef>
                <a:spcPts val="0"/>
              </a:spcBef>
              <a:spcAft>
                <a:spcPts val="0"/>
              </a:spcAft>
              <a:buNone/>
            </a:pPr>
            <a:r>
              <a:rPr lang="en-US" sz="1700" dirty="0"/>
              <a:t> </a:t>
            </a:r>
            <a:endParaRPr sz="1700" dirty="0"/>
          </a:p>
          <a:p>
            <a:pPr marL="0" marR="0" lvl="0" indent="0" algn="l" rtl="0">
              <a:lnSpc>
                <a:spcPct val="100000"/>
              </a:lnSpc>
              <a:spcBef>
                <a:spcPts val="0"/>
              </a:spcBef>
              <a:spcAft>
                <a:spcPts val="0"/>
              </a:spcAft>
              <a:buNone/>
            </a:pPr>
            <a:r>
              <a:rPr lang="en-US" sz="1700" dirty="0"/>
              <a:t>Other painters that came after him learned a lot from Kandinsky’s ideas.</a:t>
            </a:r>
            <a:endParaRPr sz="1700" dirty="0"/>
          </a:p>
          <a:p>
            <a:pPr marL="0" marR="0" lvl="0" indent="0" algn="l" rtl="0">
              <a:lnSpc>
                <a:spcPct val="100000"/>
              </a:lnSpc>
              <a:spcBef>
                <a:spcPts val="0"/>
              </a:spcBef>
              <a:spcAft>
                <a:spcPts val="0"/>
              </a:spcAft>
              <a:buClr>
                <a:srgbClr val="000000"/>
              </a:buClr>
              <a:buSzPts val="1800"/>
              <a:buFont typeface="Arial"/>
              <a:buNone/>
            </a:pPr>
            <a:r>
              <a:rPr lang="en-US" sz="1800" b="0" i="0" u="none" dirty="0">
                <a:solidFill>
                  <a:srgbClr val="000000"/>
                </a:solidFill>
                <a:latin typeface="Arial"/>
                <a:ea typeface="Arial"/>
                <a:cs typeface="Arial"/>
                <a:sym typeface="Arial"/>
              </a:rPr>
              <a:t> </a:t>
            </a:r>
            <a:endParaRPr dirty="0"/>
          </a:p>
        </p:txBody>
      </p:sp>
      <p:sp>
        <p:nvSpPr>
          <p:cNvPr id="60" name="Google Shape;60;p17"/>
          <p:cNvSpPr/>
          <p:nvPr/>
        </p:nvSpPr>
        <p:spPr>
          <a:xfrm>
            <a:off x="461962" y="472586"/>
            <a:ext cx="8220075" cy="1151331"/>
          </a:xfrm>
          <a:prstGeom prst="roundRect">
            <a:avLst>
              <a:gd name="adj" fmla="val 2082"/>
            </a:avLst>
          </a:prstGeom>
          <a:noFill/>
          <a:ln>
            <a:noFill/>
          </a:ln>
        </p:spPr>
        <p:txBody>
          <a:bodyPr spcFirstLastPara="1" wrap="square" lIns="252000" tIns="252000" rIns="252000" bIns="252000" anchor="ctr" anchorCtr="1">
            <a:normAutofit/>
          </a:bodyPr>
          <a:lstStyle/>
          <a:p>
            <a:pPr marL="0" marR="0" lvl="0" indent="0" algn="ctr" rtl="0">
              <a:lnSpc>
                <a:spcPct val="100000"/>
              </a:lnSpc>
              <a:spcBef>
                <a:spcPts val="0"/>
              </a:spcBef>
              <a:spcAft>
                <a:spcPts val="0"/>
              </a:spcAft>
              <a:buClr>
                <a:srgbClr val="1C1C1C"/>
              </a:buClr>
              <a:buSzPts val="3300"/>
              <a:buFont typeface="Arial"/>
              <a:buNone/>
            </a:pPr>
            <a:r>
              <a:rPr lang="en-US" sz="3300" b="1" i="0" u="none" dirty="0">
                <a:solidFill>
                  <a:srgbClr val="1C1C1C"/>
                </a:solidFill>
                <a:ea typeface="Arial"/>
                <a:cs typeface="Arial"/>
                <a:sym typeface="Arial"/>
              </a:rPr>
              <a:t>All </a:t>
            </a:r>
            <a:r>
              <a:rPr lang="en-US" sz="3300" b="1" dirty="0">
                <a:solidFill>
                  <a:srgbClr val="1C1C1C"/>
                </a:solidFill>
              </a:rPr>
              <a:t>A</a:t>
            </a:r>
            <a:r>
              <a:rPr lang="en-US" sz="3300" b="1" i="0" u="none" dirty="0">
                <a:solidFill>
                  <a:srgbClr val="1C1C1C"/>
                </a:solidFill>
                <a:ea typeface="Arial"/>
                <a:cs typeface="Arial"/>
                <a:sym typeface="Arial"/>
              </a:rPr>
              <a:t>bout </a:t>
            </a:r>
            <a:r>
              <a:rPr lang="en-US" sz="3300" b="1" i="0" u="none" dirty="0" err="1">
                <a:solidFill>
                  <a:srgbClr val="1C1C1C"/>
                </a:solidFill>
                <a:ea typeface="Arial"/>
                <a:cs typeface="Arial"/>
                <a:sym typeface="Arial"/>
              </a:rPr>
              <a:t>Wassily</a:t>
            </a:r>
            <a:r>
              <a:rPr lang="en-US" sz="3300" b="1" i="0" u="none" dirty="0">
                <a:solidFill>
                  <a:srgbClr val="1C1C1C"/>
                </a:solidFill>
                <a:ea typeface="Arial"/>
                <a:cs typeface="Arial"/>
                <a:sym typeface="Arial"/>
              </a:rPr>
              <a:t> Kandinsky</a:t>
            </a:r>
            <a:endParaRPr dirty="0"/>
          </a:p>
        </p:txBody>
      </p:sp>
    </p:spTree>
    <p:extLst>
      <p:ext uri="{BB962C8B-B14F-4D97-AF65-F5344CB8AC3E}">
        <p14:creationId xmlns:p14="http://schemas.microsoft.com/office/powerpoint/2010/main" val="10047609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5"/>
        <p:cNvGrpSpPr/>
        <p:nvPr/>
      </p:nvGrpSpPr>
      <p:grpSpPr>
        <a:xfrm>
          <a:off x="0" y="0"/>
          <a:ext cx="0" cy="0"/>
          <a:chOff x="0" y="0"/>
          <a:chExt cx="0" cy="0"/>
        </a:xfrm>
      </p:grpSpPr>
      <p:pic>
        <p:nvPicPr>
          <p:cNvPr id="36" name="Google Shape;36;p18" descr="C:\Users\Leeanne\Google Drive\Resources\Colour Chaos\6- Kandinsky\Kandinksy- Photopack\Sharon Mollerus.jpg"/>
          <p:cNvPicPr preferRelativeResize="0"/>
          <p:nvPr/>
        </p:nvPicPr>
        <p:blipFill rotWithShape="1">
          <a:blip r:embed="rId3">
            <a:alphaModFix/>
          </a:blip>
          <a:srcRect/>
          <a:stretch/>
        </p:blipFill>
        <p:spPr>
          <a:xfrm>
            <a:off x="1310910" y="1454726"/>
            <a:ext cx="6522181" cy="4007851"/>
          </a:xfrm>
          <a:prstGeom prst="roundRect">
            <a:avLst>
              <a:gd name="adj" fmla="val 7676"/>
            </a:avLst>
          </a:prstGeom>
          <a:noFill/>
          <a:ln>
            <a:noFill/>
          </a:ln>
        </p:spPr>
      </p:pic>
      <p:sp>
        <p:nvSpPr>
          <p:cNvPr id="37" name="Google Shape;37;p18"/>
          <p:cNvSpPr txBox="1"/>
          <p:nvPr/>
        </p:nvSpPr>
        <p:spPr>
          <a:xfrm>
            <a:off x="1270000" y="5497512"/>
            <a:ext cx="6604000" cy="92328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800"/>
              <a:buFont typeface="Arial"/>
              <a:buNone/>
            </a:pPr>
            <a:r>
              <a:rPr lang="en-US" sz="1800" b="1" i="0" u="none" dirty="0">
                <a:solidFill>
                  <a:schemeClr val="dk1"/>
                </a:solidFill>
                <a:ea typeface="Roboto" panose="02000000000000000000" pitchFamily="2" charset="0"/>
                <a:cs typeface="Arial"/>
                <a:sym typeface="Arial"/>
              </a:rPr>
              <a:t>Red Spot II (1921)</a:t>
            </a:r>
            <a:endParaRPr dirty="0">
              <a:ea typeface="Roboto" panose="02000000000000000000" pitchFamily="2" charset="0"/>
            </a:endParaRPr>
          </a:p>
          <a:p>
            <a:pPr marL="0" marR="0" lvl="0" indent="0" algn="ctr" rtl="0">
              <a:lnSpc>
                <a:spcPct val="100000"/>
              </a:lnSpc>
              <a:spcBef>
                <a:spcPts val="0"/>
              </a:spcBef>
              <a:spcAft>
                <a:spcPts val="0"/>
              </a:spcAft>
              <a:buClr>
                <a:schemeClr val="dk1"/>
              </a:buClr>
              <a:buSzPts val="1800"/>
              <a:buFont typeface="Arial"/>
              <a:buNone/>
            </a:pPr>
            <a:r>
              <a:rPr lang="en-US" sz="1800" b="0" i="0" u="none" dirty="0">
                <a:solidFill>
                  <a:schemeClr val="dk1"/>
                </a:solidFill>
                <a:ea typeface="Roboto" panose="02000000000000000000" pitchFamily="2" charset="0"/>
                <a:cs typeface="Arial"/>
                <a:sym typeface="Arial"/>
              </a:rPr>
              <a:t>by </a:t>
            </a:r>
            <a:r>
              <a:rPr lang="en-US" sz="1800" b="0" i="0" u="none" dirty="0" err="1">
                <a:solidFill>
                  <a:schemeClr val="dk1"/>
                </a:solidFill>
                <a:ea typeface="Roboto" panose="02000000000000000000" pitchFamily="2" charset="0"/>
                <a:cs typeface="Arial"/>
                <a:sym typeface="Arial"/>
              </a:rPr>
              <a:t>Wassily</a:t>
            </a:r>
            <a:r>
              <a:rPr lang="en-US" sz="1800" b="0" i="0" u="none" dirty="0">
                <a:solidFill>
                  <a:schemeClr val="dk1"/>
                </a:solidFill>
                <a:ea typeface="Roboto" panose="02000000000000000000" pitchFamily="2" charset="0"/>
                <a:cs typeface="Arial"/>
                <a:sym typeface="Arial"/>
              </a:rPr>
              <a:t> Kandinsky</a:t>
            </a:r>
            <a:endParaRPr dirty="0">
              <a:ea typeface="Roboto" panose="02000000000000000000" pitchFamily="2" charset="0"/>
            </a:endParaRPr>
          </a:p>
          <a:p>
            <a:pPr marL="0" marR="0" lvl="0" indent="0" algn="l" rtl="0">
              <a:lnSpc>
                <a:spcPct val="100000"/>
              </a:lnSpc>
              <a:spcBef>
                <a:spcPts val="0"/>
              </a:spcBef>
              <a:spcAft>
                <a:spcPts val="0"/>
              </a:spcAft>
              <a:buNone/>
            </a:pPr>
            <a:endParaRPr sz="1800" b="0" i="0" u="none" dirty="0">
              <a:solidFill>
                <a:schemeClr val="dk1"/>
              </a:solidFill>
              <a:ea typeface="Roboto" panose="02000000000000000000" pitchFamily="2" charset="0"/>
              <a:cs typeface="Arial"/>
              <a:sym typeface="Arial"/>
            </a:endParaRPr>
          </a:p>
        </p:txBody>
      </p:sp>
      <p:sp>
        <p:nvSpPr>
          <p:cNvPr id="38" name="Google Shape;38;p18"/>
          <p:cNvSpPr txBox="1"/>
          <p:nvPr/>
        </p:nvSpPr>
        <p:spPr>
          <a:xfrm>
            <a:off x="2678112" y="6248400"/>
            <a:ext cx="3787775" cy="96837"/>
          </a:xfrm>
          <a:prstGeom prst="rect">
            <a:avLst/>
          </a:prstGeom>
          <a:noFill/>
          <a:ln>
            <a:noFill/>
          </a:ln>
        </p:spPr>
        <p:txBody>
          <a:bodyPr spcFirstLastPara="1" wrap="square" lIns="0" tIns="0" rIns="0" bIns="0" anchor="ctr" anchorCtr="1">
            <a:noAutofit/>
          </a:bodyPr>
          <a:lstStyle/>
          <a:p>
            <a:pPr marL="0" marR="0" lvl="0" indent="0" algn="ctr" rtl="0">
              <a:lnSpc>
                <a:spcPct val="100000"/>
              </a:lnSpc>
              <a:spcBef>
                <a:spcPts val="0"/>
              </a:spcBef>
              <a:spcAft>
                <a:spcPts val="0"/>
              </a:spcAft>
              <a:buClr>
                <a:srgbClr val="BFBFBF"/>
              </a:buClr>
              <a:buSzPts val="500"/>
              <a:buFont typeface="Play"/>
              <a:buNone/>
            </a:pPr>
            <a:r>
              <a:rPr lang="en-US" sz="500" b="0" i="0" u="none">
                <a:solidFill>
                  <a:srgbClr val="BFBFBF"/>
                </a:solidFill>
                <a:latin typeface="Roboto" panose="02000000000000000000" pitchFamily="2" charset="0"/>
                <a:ea typeface="Roboto" panose="02000000000000000000" pitchFamily="2" charset="0"/>
                <a:cs typeface="Play"/>
                <a:sym typeface="Play"/>
              </a:rPr>
              <a:t>Photo courtesy of Sharon Mollerus (@flickr.com) - granted under creative commons licence – attribution</a:t>
            </a:r>
            <a:endParaRPr>
              <a:latin typeface="Roboto" panose="02000000000000000000" pitchFamily="2" charset="0"/>
              <a:ea typeface="Roboto" panose="02000000000000000000" pitchFamily="2" charset="0"/>
            </a:endParaRPr>
          </a:p>
        </p:txBody>
      </p:sp>
      <p:sp>
        <p:nvSpPr>
          <p:cNvPr id="2" name="TextBox 1"/>
          <p:cNvSpPr txBox="1"/>
          <p:nvPr/>
        </p:nvSpPr>
        <p:spPr>
          <a:xfrm>
            <a:off x="1163782" y="673331"/>
            <a:ext cx="6783185" cy="523220"/>
          </a:xfrm>
          <a:prstGeom prst="rect">
            <a:avLst/>
          </a:prstGeom>
          <a:noFill/>
        </p:spPr>
        <p:txBody>
          <a:bodyPr wrap="square" rtlCol="0">
            <a:spAutoFit/>
          </a:bodyPr>
          <a:lstStyle/>
          <a:p>
            <a:r>
              <a:rPr lang="en-US" sz="2800" dirty="0" smtClean="0"/>
              <a:t>Here are some of his paintings.</a:t>
            </a:r>
            <a:endParaRPr lang="en-GB" sz="2800" dirty="0"/>
          </a:p>
        </p:txBody>
      </p:sp>
    </p:spTree>
    <p:extLst>
      <p:ext uri="{BB962C8B-B14F-4D97-AF65-F5344CB8AC3E}">
        <p14:creationId xmlns:p14="http://schemas.microsoft.com/office/powerpoint/2010/main" val="31672123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0"/>
        <p:cNvGrpSpPr/>
        <p:nvPr/>
      </p:nvGrpSpPr>
      <p:grpSpPr>
        <a:xfrm>
          <a:off x="0" y="0"/>
          <a:ext cx="0" cy="0"/>
          <a:chOff x="0" y="0"/>
          <a:chExt cx="0" cy="0"/>
        </a:xfrm>
      </p:grpSpPr>
      <p:sp>
        <p:nvSpPr>
          <p:cNvPr id="51" name="Google Shape;51;p19"/>
          <p:cNvSpPr txBox="1"/>
          <p:nvPr/>
        </p:nvSpPr>
        <p:spPr>
          <a:xfrm>
            <a:off x="1270000" y="5497512"/>
            <a:ext cx="6604000" cy="92328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800"/>
              <a:buFont typeface="Arial"/>
              <a:buNone/>
            </a:pPr>
            <a:r>
              <a:rPr lang="en-US" sz="1800" b="1" i="0" u="none" dirty="0">
                <a:solidFill>
                  <a:schemeClr val="dk1"/>
                </a:solidFill>
                <a:ea typeface="Arial"/>
                <a:cs typeface="Arial"/>
                <a:sym typeface="Arial"/>
              </a:rPr>
              <a:t>Improvisation 26 (Rowing) (1912)</a:t>
            </a:r>
            <a:endParaRPr dirty="0"/>
          </a:p>
          <a:p>
            <a:pPr marL="0" marR="0" lvl="0" indent="0" algn="ctr" rtl="0">
              <a:lnSpc>
                <a:spcPct val="100000"/>
              </a:lnSpc>
              <a:spcBef>
                <a:spcPts val="0"/>
              </a:spcBef>
              <a:spcAft>
                <a:spcPts val="0"/>
              </a:spcAft>
              <a:buClr>
                <a:schemeClr val="dk1"/>
              </a:buClr>
              <a:buSzPts val="1800"/>
              <a:buFont typeface="Arial"/>
              <a:buNone/>
            </a:pPr>
            <a:r>
              <a:rPr lang="en-US" sz="1800" b="0" i="0" u="none" dirty="0">
                <a:solidFill>
                  <a:schemeClr val="dk1"/>
                </a:solidFill>
                <a:ea typeface="Arial"/>
                <a:cs typeface="Arial"/>
                <a:sym typeface="Arial"/>
              </a:rPr>
              <a:t>by </a:t>
            </a:r>
            <a:r>
              <a:rPr lang="en-US" sz="1800" b="0" i="0" u="none" dirty="0" err="1">
                <a:solidFill>
                  <a:schemeClr val="dk1"/>
                </a:solidFill>
                <a:ea typeface="Arial"/>
                <a:cs typeface="Arial"/>
                <a:sym typeface="Arial"/>
              </a:rPr>
              <a:t>Wassily</a:t>
            </a:r>
            <a:r>
              <a:rPr lang="en-US" sz="1800" b="0" i="0" u="none" dirty="0">
                <a:solidFill>
                  <a:schemeClr val="dk1"/>
                </a:solidFill>
                <a:ea typeface="Arial"/>
                <a:cs typeface="Arial"/>
                <a:sym typeface="Arial"/>
              </a:rPr>
              <a:t> Kandinsky</a:t>
            </a:r>
            <a:endParaRPr dirty="0"/>
          </a:p>
          <a:p>
            <a:pPr marL="0" marR="0" lvl="0" indent="0" algn="l" rtl="0">
              <a:lnSpc>
                <a:spcPct val="100000"/>
              </a:lnSpc>
              <a:spcBef>
                <a:spcPts val="0"/>
              </a:spcBef>
              <a:spcAft>
                <a:spcPts val="0"/>
              </a:spcAft>
              <a:buNone/>
            </a:pPr>
            <a:endParaRPr sz="1800" b="0" i="0" u="none" dirty="0">
              <a:solidFill>
                <a:schemeClr val="dk1"/>
              </a:solidFill>
              <a:ea typeface="Arial"/>
              <a:cs typeface="Arial"/>
              <a:sym typeface="Arial"/>
            </a:endParaRPr>
          </a:p>
        </p:txBody>
      </p:sp>
      <p:sp>
        <p:nvSpPr>
          <p:cNvPr id="52" name="Google Shape;52;p19"/>
          <p:cNvSpPr txBox="1"/>
          <p:nvPr/>
        </p:nvSpPr>
        <p:spPr>
          <a:xfrm>
            <a:off x="2678112" y="6248400"/>
            <a:ext cx="3787775" cy="96837"/>
          </a:xfrm>
          <a:prstGeom prst="rect">
            <a:avLst/>
          </a:prstGeom>
          <a:noFill/>
          <a:ln>
            <a:noFill/>
          </a:ln>
        </p:spPr>
        <p:txBody>
          <a:bodyPr spcFirstLastPara="1" wrap="square" lIns="0" tIns="0" rIns="0" bIns="0" anchor="ctr" anchorCtr="1">
            <a:noAutofit/>
          </a:bodyPr>
          <a:lstStyle/>
          <a:p>
            <a:pPr marL="0" marR="0" lvl="0" indent="0" algn="ctr" rtl="0">
              <a:lnSpc>
                <a:spcPct val="100000"/>
              </a:lnSpc>
              <a:spcBef>
                <a:spcPts val="0"/>
              </a:spcBef>
              <a:spcAft>
                <a:spcPts val="0"/>
              </a:spcAft>
              <a:buClr>
                <a:srgbClr val="BFBFBF"/>
              </a:buClr>
              <a:buSzPts val="500"/>
              <a:buFont typeface="Play"/>
              <a:buNone/>
            </a:pPr>
            <a:r>
              <a:rPr lang="en-US" sz="500" b="0" i="0" u="none">
                <a:latin typeface="Play"/>
                <a:ea typeface="Play"/>
                <a:cs typeface="Play"/>
                <a:sym typeface="Play"/>
              </a:rPr>
              <a:t>Photo courtesy of Sharon </a:t>
            </a:r>
            <a:r>
              <a:rPr lang="en-US" sz="500" b="0" i="0" u="none" dirty="0" err="1">
                <a:latin typeface="Play"/>
                <a:ea typeface="Play"/>
                <a:cs typeface="Play"/>
                <a:sym typeface="Play"/>
              </a:rPr>
              <a:t>Mollerus</a:t>
            </a:r>
            <a:r>
              <a:rPr lang="en-US" sz="500" b="0" i="0" u="none" dirty="0">
                <a:latin typeface="Play"/>
                <a:ea typeface="Play"/>
                <a:cs typeface="Play"/>
                <a:sym typeface="Play"/>
              </a:rPr>
              <a:t> (@flickr.com) - granted under creative commons </a:t>
            </a:r>
            <a:r>
              <a:rPr lang="en-US" sz="500" b="0" i="0" u="none" dirty="0" err="1">
                <a:latin typeface="Play"/>
                <a:ea typeface="Play"/>
                <a:cs typeface="Play"/>
                <a:sym typeface="Play"/>
              </a:rPr>
              <a:t>licence</a:t>
            </a:r>
            <a:r>
              <a:rPr lang="en-US" sz="500" b="0" i="0" u="none" dirty="0">
                <a:latin typeface="Play"/>
                <a:ea typeface="Play"/>
                <a:cs typeface="Play"/>
                <a:sym typeface="Play"/>
              </a:rPr>
              <a:t> – attribution</a:t>
            </a:r>
            <a:endParaRPr dirty="0"/>
          </a:p>
        </p:txBody>
      </p:sp>
      <p:pic>
        <p:nvPicPr>
          <p:cNvPr id="53" name="Google Shape;53;p19"/>
          <p:cNvPicPr preferRelativeResize="0"/>
          <p:nvPr/>
        </p:nvPicPr>
        <p:blipFill rotWithShape="1">
          <a:blip r:embed="rId3">
            <a:alphaModFix/>
          </a:blip>
          <a:srcRect/>
          <a:stretch/>
        </p:blipFill>
        <p:spPr>
          <a:xfrm>
            <a:off x="1954227" y="728663"/>
            <a:ext cx="5235547" cy="4741222"/>
          </a:xfrm>
          <a:prstGeom prst="roundRect">
            <a:avLst>
              <a:gd name="adj" fmla="val 3832"/>
            </a:avLst>
          </a:prstGeom>
          <a:noFill/>
          <a:ln>
            <a:noFill/>
          </a:ln>
        </p:spPr>
      </p:pic>
    </p:spTree>
    <p:extLst>
      <p:ext uri="{BB962C8B-B14F-4D97-AF65-F5344CB8AC3E}">
        <p14:creationId xmlns:p14="http://schemas.microsoft.com/office/powerpoint/2010/main" val="32668005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5"/>
        <p:cNvGrpSpPr/>
        <p:nvPr/>
      </p:nvGrpSpPr>
      <p:grpSpPr>
        <a:xfrm>
          <a:off x="0" y="0"/>
          <a:ext cx="0" cy="0"/>
          <a:chOff x="0" y="0"/>
          <a:chExt cx="0" cy="0"/>
        </a:xfrm>
      </p:grpSpPr>
      <p:sp>
        <p:nvSpPr>
          <p:cNvPr id="28" name="Google Shape;28;p15"/>
          <p:cNvSpPr txBox="1"/>
          <p:nvPr/>
        </p:nvSpPr>
        <p:spPr>
          <a:xfrm>
            <a:off x="2678112" y="6248400"/>
            <a:ext cx="3787775" cy="96837"/>
          </a:xfrm>
          <a:prstGeom prst="rect">
            <a:avLst/>
          </a:prstGeom>
          <a:noFill/>
          <a:ln>
            <a:noFill/>
          </a:ln>
        </p:spPr>
        <p:txBody>
          <a:bodyPr spcFirstLastPara="1" wrap="square" lIns="0" tIns="0" rIns="0" bIns="0" anchor="ctr" anchorCtr="1">
            <a:noAutofit/>
          </a:bodyPr>
          <a:lstStyle/>
          <a:p>
            <a:pPr marL="0" marR="0" lvl="0" indent="0" algn="ctr" rtl="0">
              <a:lnSpc>
                <a:spcPct val="100000"/>
              </a:lnSpc>
              <a:spcBef>
                <a:spcPts val="0"/>
              </a:spcBef>
              <a:spcAft>
                <a:spcPts val="0"/>
              </a:spcAft>
              <a:buClr>
                <a:srgbClr val="BFBFBF"/>
              </a:buClr>
              <a:buSzPts val="500"/>
              <a:buFont typeface="Play"/>
              <a:buNone/>
            </a:pPr>
            <a:r>
              <a:rPr lang="en-US" sz="500" b="0" i="0" u="none" dirty="0">
                <a:latin typeface="Roboto" panose="02000000000000000000" pitchFamily="2" charset="0"/>
                <a:ea typeface="Roboto" panose="02000000000000000000" pitchFamily="2" charset="0"/>
                <a:cs typeface="Play"/>
                <a:sym typeface="Play"/>
              </a:rPr>
              <a:t>Photo courtesy of Playing Futures: Applied </a:t>
            </a:r>
            <a:r>
              <a:rPr lang="en-US" sz="500" b="0" i="0" u="none" dirty="0" err="1">
                <a:latin typeface="Roboto" panose="02000000000000000000" pitchFamily="2" charset="0"/>
                <a:ea typeface="Roboto" panose="02000000000000000000" pitchFamily="2" charset="0"/>
                <a:cs typeface="Play"/>
                <a:sym typeface="Play"/>
              </a:rPr>
              <a:t>Nomadology</a:t>
            </a:r>
            <a:r>
              <a:rPr lang="en-US" sz="500" b="0" i="0" u="none" dirty="0">
                <a:latin typeface="Roboto" panose="02000000000000000000" pitchFamily="2" charset="0"/>
                <a:ea typeface="Roboto" panose="02000000000000000000" pitchFamily="2" charset="0"/>
                <a:cs typeface="Play"/>
                <a:sym typeface="Play"/>
              </a:rPr>
              <a:t> (@flickr.com) - granted under creative commons </a:t>
            </a:r>
            <a:r>
              <a:rPr lang="en-US" sz="500" b="0" i="0" u="none" dirty="0" err="1">
                <a:latin typeface="Roboto" panose="02000000000000000000" pitchFamily="2" charset="0"/>
                <a:ea typeface="Roboto" panose="02000000000000000000" pitchFamily="2" charset="0"/>
                <a:cs typeface="Play"/>
                <a:sym typeface="Play"/>
              </a:rPr>
              <a:t>licence</a:t>
            </a:r>
            <a:r>
              <a:rPr lang="en-US" sz="500" b="0" i="0" u="none" dirty="0">
                <a:latin typeface="Roboto" panose="02000000000000000000" pitchFamily="2" charset="0"/>
                <a:ea typeface="Roboto" panose="02000000000000000000" pitchFamily="2" charset="0"/>
                <a:cs typeface="Play"/>
                <a:sym typeface="Play"/>
              </a:rPr>
              <a:t> – attribution</a:t>
            </a:r>
            <a:endParaRPr dirty="0">
              <a:latin typeface="Roboto" panose="02000000000000000000" pitchFamily="2" charset="0"/>
              <a:ea typeface="Roboto" panose="02000000000000000000" pitchFamily="2" charset="0"/>
            </a:endParaRPr>
          </a:p>
        </p:txBody>
      </p:sp>
      <p:sp>
        <p:nvSpPr>
          <p:cNvPr id="30" name="Google Shape;30;p15"/>
          <p:cNvSpPr txBox="1"/>
          <p:nvPr/>
        </p:nvSpPr>
        <p:spPr>
          <a:xfrm>
            <a:off x="2780505" y="5417444"/>
            <a:ext cx="3582988"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200"/>
              <a:buFont typeface="Arial"/>
              <a:buNone/>
            </a:pPr>
            <a:r>
              <a:rPr lang="en-US" sz="2400" b="1" i="0" u="none" dirty="0">
                <a:solidFill>
                  <a:schemeClr val="dk1"/>
                </a:solidFill>
                <a:ea typeface="Roboto" panose="02000000000000000000" pitchFamily="2" charset="0"/>
                <a:cs typeface="Arial"/>
                <a:sym typeface="Arial"/>
              </a:rPr>
              <a:t>Abstract Painting</a:t>
            </a:r>
            <a:endParaRPr sz="2400" dirty="0">
              <a:ea typeface="Roboto" panose="02000000000000000000" pitchFamily="2" charset="0"/>
            </a:endParaRPr>
          </a:p>
          <a:p>
            <a:pPr marL="0" marR="0" lvl="0" indent="0" algn="ctr" rtl="0">
              <a:lnSpc>
                <a:spcPct val="100000"/>
              </a:lnSpc>
              <a:spcBef>
                <a:spcPts val="0"/>
              </a:spcBef>
              <a:spcAft>
                <a:spcPts val="0"/>
              </a:spcAft>
              <a:buClr>
                <a:schemeClr val="dk1"/>
              </a:buClr>
              <a:buSzPts val="1200"/>
              <a:buFont typeface="Arial"/>
              <a:buNone/>
            </a:pPr>
            <a:r>
              <a:rPr lang="en-US" sz="2400" b="0" i="0" u="none" dirty="0">
                <a:solidFill>
                  <a:schemeClr val="dk1"/>
                </a:solidFill>
                <a:ea typeface="Roboto" panose="02000000000000000000" pitchFamily="2" charset="0"/>
                <a:cs typeface="Arial"/>
                <a:sym typeface="Arial"/>
              </a:rPr>
              <a:t>by </a:t>
            </a:r>
            <a:r>
              <a:rPr lang="en-US" sz="2400" b="0" i="0" u="none" dirty="0" err="1">
                <a:solidFill>
                  <a:schemeClr val="dk1"/>
                </a:solidFill>
                <a:ea typeface="Roboto" panose="02000000000000000000" pitchFamily="2" charset="0"/>
                <a:cs typeface="Arial"/>
                <a:sym typeface="Arial"/>
              </a:rPr>
              <a:t>Wassily</a:t>
            </a:r>
            <a:r>
              <a:rPr lang="en-US" sz="2400" b="0" i="0" u="none" dirty="0">
                <a:solidFill>
                  <a:schemeClr val="dk1"/>
                </a:solidFill>
                <a:ea typeface="Roboto" panose="02000000000000000000" pitchFamily="2" charset="0"/>
                <a:cs typeface="Arial"/>
                <a:sym typeface="Arial"/>
              </a:rPr>
              <a:t> Kandinsky</a:t>
            </a:r>
            <a:endParaRPr sz="2400" dirty="0">
              <a:ea typeface="Roboto" panose="02000000000000000000" pitchFamily="2" charset="0"/>
            </a:endParaRPr>
          </a:p>
        </p:txBody>
      </p:sp>
      <p:pic>
        <p:nvPicPr>
          <p:cNvPr id="31" name="Google Shape;31;p15"/>
          <p:cNvPicPr preferRelativeResize="0"/>
          <p:nvPr/>
        </p:nvPicPr>
        <p:blipFill rotWithShape="1">
          <a:blip r:embed="rId3">
            <a:alphaModFix/>
          </a:blip>
          <a:srcRect/>
          <a:stretch/>
        </p:blipFill>
        <p:spPr>
          <a:xfrm>
            <a:off x="1429385" y="644727"/>
            <a:ext cx="6176760" cy="4758546"/>
          </a:xfrm>
          <a:prstGeom prst="rect">
            <a:avLst/>
          </a:prstGeom>
          <a:noFill/>
          <a:ln>
            <a:noFill/>
          </a:ln>
        </p:spPr>
      </p:pic>
    </p:spTree>
    <p:extLst>
      <p:ext uri="{BB962C8B-B14F-4D97-AF65-F5344CB8AC3E}">
        <p14:creationId xmlns:p14="http://schemas.microsoft.com/office/powerpoint/2010/main" val="28432199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5"/>
        <p:cNvGrpSpPr/>
        <p:nvPr/>
      </p:nvGrpSpPr>
      <p:grpSpPr>
        <a:xfrm>
          <a:off x="0" y="0"/>
          <a:ext cx="0" cy="0"/>
          <a:chOff x="0" y="0"/>
          <a:chExt cx="0" cy="0"/>
        </a:xfrm>
      </p:grpSpPr>
      <p:sp>
        <p:nvSpPr>
          <p:cNvPr id="28" name="Google Shape;28;p15"/>
          <p:cNvSpPr txBox="1"/>
          <p:nvPr/>
        </p:nvSpPr>
        <p:spPr>
          <a:xfrm>
            <a:off x="2678112" y="6248400"/>
            <a:ext cx="3787775" cy="96837"/>
          </a:xfrm>
          <a:prstGeom prst="rect">
            <a:avLst/>
          </a:prstGeom>
          <a:noFill/>
          <a:ln>
            <a:noFill/>
          </a:ln>
        </p:spPr>
        <p:txBody>
          <a:bodyPr spcFirstLastPara="1" wrap="square" lIns="0" tIns="0" rIns="0" bIns="0" anchor="ctr" anchorCtr="1">
            <a:noAutofit/>
          </a:bodyPr>
          <a:lstStyle/>
          <a:p>
            <a:pPr marL="0" marR="0" lvl="0" indent="0" algn="ctr" rtl="0">
              <a:lnSpc>
                <a:spcPct val="100000"/>
              </a:lnSpc>
              <a:spcBef>
                <a:spcPts val="0"/>
              </a:spcBef>
              <a:spcAft>
                <a:spcPts val="0"/>
              </a:spcAft>
              <a:buClr>
                <a:srgbClr val="BFBFBF"/>
              </a:buClr>
              <a:buSzPts val="500"/>
              <a:buFont typeface="Play"/>
              <a:buNone/>
            </a:pPr>
            <a:r>
              <a:rPr lang="en-US" sz="500" b="0" i="0" u="none" dirty="0">
                <a:latin typeface="Roboto" panose="02000000000000000000" pitchFamily="2" charset="0"/>
                <a:ea typeface="Roboto" panose="02000000000000000000" pitchFamily="2" charset="0"/>
                <a:cs typeface="Play"/>
                <a:sym typeface="Play"/>
              </a:rPr>
              <a:t>Photo courtesy of Playing Futures: Applied </a:t>
            </a:r>
            <a:r>
              <a:rPr lang="en-US" sz="500" b="0" i="0" u="none" dirty="0" err="1">
                <a:latin typeface="Roboto" panose="02000000000000000000" pitchFamily="2" charset="0"/>
                <a:ea typeface="Roboto" panose="02000000000000000000" pitchFamily="2" charset="0"/>
                <a:cs typeface="Play"/>
                <a:sym typeface="Play"/>
              </a:rPr>
              <a:t>Nomadology</a:t>
            </a:r>
            <a:r>
              <a:rPr lang="en-US" sz="500" b="0" i="0" u="none" dirty="0">
                <a:latin typeface="Roboto" panose="02000000000000000000" pitchFamily="2" charset="0"/>
                <a:ea typeface="Roboto" panose="02000000000000000000" pitchFamily="2" charset="0"/>
                <a:cs typeface="Play"/>
                <a:sym typeface="Play"/>
              </a:rPr>
              <a:t> (@flickr.com) - granted under creative commons </a:t>
            </a:r>
            <a:r>
              <a:rPr lang="en-US" sz="500" b="0" i="0" u="none" dirty="0" err="1">
                <a:latin typeface="Roboto" panose="02000000000000000000" pitchFamily="2" charset="0"/>
                <a:ea typeface="Roboto" panose="02000000000000000000" pitchFamily="2" charset="0"/>
                <a:cs typeface="Play"/>
                <a:sym typeface="Play"/>
              </a:rPr>
              <a:t>licence</a:t>
            </a:r>
            <a:r>
              <a:rPr lang="en-US" sz="500" b="0" i="0" u="none" dirty="0">
                <a:latin typeface="Roboto" panose="02000000000000000000" pitchFamily="2" charset="0"/>
                <a:ea typeface="Roboto" panose="02000000000000000000" pitchFamily="2" charset="0"/>
                <a:cs typeface="Play"/>
                <a:sym typeface="Play"/>
              </a:rPr>
              <a:t> – attribution</a:t>
            </a:r>
            <a:endParaRPr dirty="0">
              <a:latin typeface="Roboto" panose="02000000000000000000" pitchFamily="2" charset="0"/>
              <a:ea typeface="Roboto" panose="02000000000000000000" pitchFamily="2" charset="0"/>
            </a:endParaRPr>
          </a:p>
        </p:txBody>
      </p:sp>
      <p:sp>
        <p:nvSpPr>
          <p:cNvPr id="30" name="Google Shape;30;p15"/>
          <p:cNvSpPr txBox="1"/>
          <p:nvPr/>
        </p:nvSpPr>
        <p:spPr>
          <a:xfrm>
            <a:off x="2780505" y="5417444"/>
            <a:ext cx="3582988"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200"/>
              <a:buFont typeface="Arial"/>
              <a:buNone/>
            </a:pPr>
            <a:r>
              <a:rPr lang="en-US" sz="2400" b="1" i="0" u="none" dirty="0" smtClean="0">
                <a:solidFill>
                  <a:schemeClr val="dk1"/>
                </a:solidFill>
                <a:ea typeface="Roboto" panose="02000000000000000000" pitchFamily="2" charset="0"/>
                <a:cs typeface="Arial"/>
                <a:sym typeface="Arial"/>
              </a:rPr>
              <a:t>Swinging 1925</a:t>
            </a:r>
            <a:endParaRPr sz="2400" dirty="0">
              <a:ea typeface="Roboto" panose="02000000000000000000" pitchFamily="2" charset="0"/>
            </a:endParaRPr>
          </a:p>
          <a:p>
            <a:pPr marL="0" marR="0" lvl="0" indent="0" algn="ctr" rtl="0">
              <a:lnSpc>
                <a:spcPct val="100000"/>
              </a:lnSpc>
              <a:spcBef>
                <a:spcPts val="0"/>
              </a:spcBef>
              <a:spcAft>
                <a:spcPts val="0"/>
              </a:spcAft>
              <a:buClr>
                <a:schemeClr val="dk1"/>
              </a:buClr>
              <a:buSzPts val="1200"/>
              <a:buFont typeface="Arial"/>
              <a:buNone/>
            </a:pPr>
            <a:r>
              <a:rPr lang="en-US" sz="2400" b="0" i="0" u="none" dirty="0">
                <a:solidFill>
                  <a:schemeClr val="dk1"/>
                </a:solidFill>
                <a:ea typeface="Roboto" panose="02000000000000000000" pitchFamily="2" charset="0"/>
                <a:cs typeface="Arial"/>
                <a:sym typeface="Arial"/>
              </a:rPr>
              <a:t>by </a:t>
            </a:r>
            <a:r>
              <a:rPr lang="en-US" sz="2400" b="0" i="0" u="none" dirty="0" err="1">
                <a:solidFill>
                  <a:schemeClr val="dk1"/>
                </a:solidFill>
                <a:ea typeface="Roboto" panose="02000000000000000000" pitchFamily="2" charset="0"/>
                <a:cs typeface="Arial"/>
                <a:sym typeface="Arial"/>
              </a:rPr>
              <a:t>Wassily</a:t>
            </a:r>
            <a:r>
              <a:rPr lang="en-US" sz="2400" b="0" i="0" u="none" dirty="0">
                <a:solidFill>
                  <a:schemeClr val="dk1"/>
                </a:solidFill>
                <a:ea typeface="Roboto" panose="02000000000000000000" pitchFamily="2" charset="0"/>
                <a:cs typeface="Arial"/>
                <a:sym typeface="Arial"/>
              </a:rPr>
              <a:t> Kandinsky</a:t>
            </a:r>
            <a:endParaRPr sz="2400" dirty="0">
              <a:ea typeface="Roboto" panose="02000000000000000000" pitchFamily="2" charset="0"/>
            </a:endParaRPr>
          </a:p>
        </p:txBody>
      </p:sp>
      <p:pic>
        <p:nvPicPr>
          <p:cNvPr id="1028" name="Picture 4" descr="Swinging, 1925 Wassily Kandinsk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9993" y="468187"/>
            <a:ext cx="5045825" cy="48524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62302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
        <p:cNvGrpSpPr/>
        <p:nvPr/>
      </p:nvGrpSpPr>
      <p:grpSpPr>
        <a:xfrm>
          <a:off x="0" y="0"/>
          <a:ext cx="0" cy="0"/>
          <a:chOff x="0" y="0"/>
          <a:chExt cx="0" cy="0"/>
        </a:xfrm>
      </p:grpSpPr>
      <p:sp>
        <p:nvSpPr>
          <p:cNvPr id="28" name="Google Shape;28;p15"/>
          <p:cNvSpPr txBox="1"/>
          <p:nvPr/>
        </p:nvSpPr>
        <p:spPr>
          <a:xfrm>
            <a:off x="2678112" y="6248400"/>
            <a:ext cx="3787775" cy="96837"/>
          </a:xfrm>
          <a:prstGeom prst="rect">
            <a:avLst/>
          </a:prstGeom>
          <a:noFill/>
          <a:ln>
            <a:noFill/>
          </a:ln>
        </p:spPr>
        <p:txBody>
          <a:bodyPr spcFirstLastPara="1" wrap="square" lIns="0" tIns="0" rIns="0" bIns="0" anchor="ctr" anchorCtr="1">
            <a:noAutofit/>
          </a:bodyPr>
          <a:lstStyle/>
          <a:p>
            <a:pPr marL="0" marR="0" lvl="0" indent="0" algn="ctr" rtl="0">
              <a:lnSpc>
                <a:spcPct val="100000"/>
              </a:lnSpc>
              <a:spcBef>
                <a:spcPts val="0"/>
              </a:spcBef>
              <a:spcAft>
                <a:spcPts val="0"/>
              </a:spcAft>
              <a:buClr>
                <a:srgbClr val="BFBFBF"/>
              </a:buClr>
              <a:buSzPts val="500"/>
              <a:buFont typeface="Play"/>
              <a:buNone/>
            </a:pPr>
            <a:r>
              <a:rPr lang="en-US" sz="500" b="0" i="0" u="none" dirty="0">
                <a:latin typeface="Roboto" panose="02000000000000000000" pitchFamily="2" charset="0"/>
                <a:ea typeface="Roboto" panose="02000000000000000000" pitchFamily="2" charset="0"/>
                <a:cs typeface="Play"/>
                <a:sym typeface="Play"/>
              </a:rPr>
              <a:t>Photo courtesy of Playing Futures: Applied </a:t>
            </a:r>
            <a:r>
              <a:rPr lang="en-US" sz="500" b="0" i="0" u="none" dirty="0" err="1">
                <a:latin typeface="Roboto" panose="02000000000000000000" pitchFamily="2" charset="0"/>
                <a:ea typeface="Roboto" panose="02000000000000000000" pitchFamily="2" charset="0"/>
                <a:cs typeface="Play"/>
                <a:sym typeface="Play"/>
              </a:rPr>
              <a:t>Nomadology</a:t>
            </a:r>
            <a:r>
              <a:rPr lang="en-US" sz="500" b="0" i="0" u="none" dirty="0">
                <a:latin typeface="Roboto" panose="02000000000000000000" pitchFamily="2" charset="0"/>
                <a:ea typeface="Roboto" panose="02000000000000000000" pitchFamily="2" charset="0"/>
                <a:cs typeface="Play"/>
                <a:sym typeface="Play"/>
              </a:rPr>
              <a:t> (@flickr.com) - granted under creative commons </a:t>
            </a:r>
            <a:r>
              <a:rPr lang="en-US" sz="500" b="0" i="0" u="none" dirty="0" err="1">
                <a:latin typeface="Roboto" panose="02000000000000000000" pitchFamily="2" charset="0"/>
                <a:ea typeface="Roboto" panose="02000000000000000000" pitchFamily="2" charset="0"/>
                <a:cs typeface="Play"/>
                <a:sym typeface="Play"/>
              </a:rPr>
              <a:t>licence</a:t>
            </a:r>
            <a:r>
              <a:rPr lang="en-US" sz="500" b="0" i="0" u="none" dirty="0">
                <a:latin typeface="Roboto" panose="02000000000000000000" pitchFamily="2" charset="0"/>
                <a:ea typeface="Roboto" panose="02000000000000000000" pitchFamily="2" charset="0"/>
                <a:cs typeface="Play"/>
                <a:sym typeface="Play"/>
              </a:rPr>
              <a:t> – attribution</a:t>
            </a:r>
            <a:endParaRPr dirty="0">
              <a:latin typeface="Roboto" panose="02000000000000000000" pitchFamily="2" charset="0"/>
              <a:ea typeface="Roboto" panose="02000000000000000000" pitchFamily="2" charset="0"/>
            </a:endParaRPr>
          </a:p>
        </p:txBody>
      </p:sp>
      <p:sp>
        <p:nvSpPr>
          <p:cNvPr id="30" name="Google Shape;30;p15"/>
          <p:cNvSpPr txBox="1"/>
          <p:nvPr/>
        </p:nvSpPr>
        <p:spPr>
          <a:xfrm>
            <a:off x="2780505" y="5417444"/>
            <a:ext cx="3582988"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200"/>
              <a:buFont typeface="Arial"/>
              <a:buNone/>
            </a:pPr>
            <a:r>
              <a:rPr lang="en-US" sz="2400" b="0" i="0" u="none" dirty="0" smtClean="0">
                <a:solidFill>
                  <a:schemeClr val="dk1"/>
                </a:solidFill>
                <a:ea typeface="Roboto" panose="02000000000000000000" pitchFamily="2" charset="0"/>
                <a:cs typeface="Arial"/>
                <a:sym typeface="Arial"/>
              </a:rPr>
              <a:t>by </a:t>
            </a:r>
            <a:r>
              <a:rPr lang="en-US" sz="2400" b="0" i="0" u="none" dirty="0" err="1">
                <a:solidFill>
                  <a:schemeClr val="dk1"/>
                </a:solidFill>
                <a:ea typeface="Roboto" panose="02000000000000000000" pitchFamily="2" charset="0"/>
                <a:cs typeface="Arial"/>
                <a:sym typeface="Arial"/>
              </a:rPr>
              <a:t>Wassily</a:t>
            </a:r>
            <a:r>
              <a:rPr lang="en-US" sz="2400" b="0" i="0" u="none" dirty="0">
                <a:solidFill>
                  <a:schemeClr val="dk1"/>
                </a:solidFill>
                <a:ea typeface="Roboto" panose="02000000000000000000" pitchFamily="2" charset="0"/>
                <a:cs typeface="Arial"/>
                <a:sym typeface="Arial"/>
              </a:rPr>
              <a:t> Kandinsky</a:t>
            </a:r>
            <a:endParaRPr sz="2400" dirty="0">
              <a:ea typeface="Roboto" panose="02000000000000000000" pitchFamily="2" charset="0"/>
            </a:endParaRPr>
          </a:p>
        </p:txBody>
      </p:sp>
      <p:pic>
        <p:nvPicPr>
          <p:cNvPr id="2050" name="Picture 2" descr="canvasprint, Wall Art, Home Decor, abstract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3102" y="515330"/>
            <a:ext cx="6619298" cy="4996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52973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
        <p:cNvGrpSpPr/>
        <p:nvPr/>
      </p:nvGrpSpPr>
      <p:grpSpPr>
        <a:xfrm>
          <a:off x="0" y="0"/>
          <a:ext cx="0" cy="0"/>
          <a:chOff x="0" y="0"/>
          <a:chExt cx="0" cy="0"/>
        </a:xfrm>
      </p:grpSpPr>
      <p:sp>
        <p:nvSpPr>
          <p:cNvPr id="28" name="Google Shape;28;p15"/>
          <p:cNvSpPr txBox="1"/>
          <p:nvPr/>
        </p:nvSpPr>
        <p:spPr>
          <a:xfrm>
            <a:off x="2678112" y="6248400"/>
            <a:ext cx="3787775" cy="96837"/>
          </a:xfrm>
          <a:prstGeom prst="rect">
            <a:avLst/>
          </a:prstGeom>
          <a:noFill/>
          <a:ln>
            <a:noFill/>
          </a:ln>
        </p:spPr>
        <p:txBody>
          <a:bodyPr spcFirstLastPara="1" wrap="square" lIns="0" tIns="0" rIns="0" bIns="0" anchor="ctr" anchorCtr="1">
            <a:noAutofit/>
          </a:bodyPr>
          <a:lstStyle/>
          <a:p>
            <a:pPr marL="0" marR="0" lvl="0" indent="0" algn="ctr" rtl="0">
              <a:lnSpc>
                <a:spcPct val="100000"/>
              </a:lnSpc>
              <a:spcBef>
                <a:spcPts val="0"/>
              </a:spcBef>
              <a:spcAft>
                <a:spcPts val="0"/>
              </a:spcAft>
              <a:buClr>
                <a:srgbClr val="BFBFBF"/>
              </a:buClr>
              <a:buSzPts val="500"/>
              <a:buFont typeface="Play"/>
              <a:buNone/>
            </a:pPr>
            <a:r>
              <a:rPr lang="en-US" sz="500" b="0" i="0" u="none" dirty="0">
                <a:latin typeface="Roboto" panose="02000000000000000000" pitchFamily="2" charset="0"/>
                <a:ea typeface="Roboto" panose="02000000000000000000" pitchFamily="2" charset="0"/>
                <a:cs typeface="Play"/>
                <a:sym typeface="Play"/>
              </a:rPr>
              <a:t>Photo courtesy of Playing Futures: Applied </a:t>
            </a:r>
            <a:r>
              <a:rPr lang="en-US" sz="500" b="0" i="0" u="none" dirty="0" err="1">
                <a:latin typeface="Roboto" panose="02000000000000000000" pitchFamily="2" charset="0"/>
                <a:ea typeface="Roboto" panose="02000000000000000000" pitchFamily="2" charset="0"/>
                <a:cs typeface="Play"/>
                <a:sym typeface="Play"/>
              </a:rPr>
              <a:t>Nomadology</a:t>
            </a:r>
            <a:r>
              <a:rPr lang="en-US" sz="500" b="0" i="0" u="none" dirty="0">
                <a:latin typeface="Roboto" panose="02000000000000000000" pitchFamily="2" charset="0"/>
                <a:ea typeface="Roboto" panose="02000000000000000000" pitchFamily="2" charset="0"/>
                <a:cs typeface="Play"/>
                <a:sym typeface="Play"/>
              </a:rPr>
              <a:t> (@flickr.com) - granted under creative commons </a:t>
            </a:r>
            <a:r>
              <a:rPr lang="en-US" sz="500" b="0" i="0" u="none" dirty="0" err="1">
                <a:latin typeface="Roboto" panose="02000000000000000000" pitchFamily="2" charset="0"/>
                <a:ea typeface="Roboto" panose="02000000000000000000" pitchFamily="2" charset="0"/>
                <a:cs typeface="Play"/>
                <a:sym typeface="Play"/>
              </a:rPr>
              <a:t>licence</a:t>
            </a:r>
            <a:r>
              <a:rPr lang="en-US" sz="500" b="0" i="0" u="none" dirty="0">
                <a:latin typeface="Roboto" panose="02000000000000000000" pitchFamily="2" charset="0"/>
                <a:ea typeface="Roboto" panose="02000000000000000000" pitchFamily="2" charset="0"/>
                <a:cs typeface="Play"/>
                <a:sym typeface="Play"/>
              </a:rPr>
              <a:t> – attribution</a:t>
            </a:r>
            <a:endParaRPr dirty="0">
              <a:latin typeface="Roboto" panose="02000000000000000000" pitchFamily="2" charset="0"/>
              <a:ea typeface="Roboto" panose="02000000000000000000" pitchFamily="2" charset="0"/>
            </a:endParaRPr>
          </a:p>
        </p:txBody>
      </p:sp>
      <p:sp>
        <p:nvSpPr>
          <p:cNvPr id="30" name="Google Shape;30;p15"/>
          <p:cNvSpPr txBox="1"/>
          <p:nvPr/>
        </p:nvSpPr>
        <p:spPr>
          <a:xfrm>
            <a:off x="2780505" y="5417444"/>
            <a:ext cx="3582988"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200"/>
              <a:buFont typeface="Arial"/>
              <a:buNone/>
            </a:pPr>
            <a:r>
              <a:rPr lang="en-US" sz="2400" b="0" i="0" u="none" dirty="0" smtClean="0">
                <a:solidFill>
                  <a:schemeClr val="dk1"/>
                </a:solidFill>
                <a:ea typeface="Roboto" panose="02000000000000000000" pitchFamily="2" charset="0"/>
                <a:cs typeface="Arial"/>
                <a:sym typeface="Arial"/>
              </a:rPr>
              <a:t>by </a:t>
            </a:r>
            <a:r>
              <a:rPr lang="en-US" sz="2400" b="0" i="0" u="none" dirty="0" err="1">
                <a:solidFill>
                  <a:schemeClr val="dk1"/>
                </a:solidFill>
                <a:ea typeface="Roboto" panose="02000000000000000000" pitchFamily="2" charset="0"/>
                <a:cs typeface="Arial"/>
                <a:sym typeface="Arial"/>
              </a:rPr>
              <a:t>Wassily</a:t>
            </a:r>
            <a:r>
              <a:rPr lang="en-US" sz="2400" b="0" i="0" u="none" dirty="0">
                <a:solidFill>
                  <a:schemeClr val="dk1"/>
                </a:solidFill>
                <a:ea typeface="Roboto" panose="02000000000000000000" pitchFamily="2" charset="0"/>
                <a:cs typeface="Arial"/>
                <a:sym typeface="Arial"/>
              </a:rPr>
              <a:t> Kandinsky</a:t>
            </a:r>
            <a:endParaRPr sz="2400" dirty="0">
              <a:ea typeface="Roboto" panose="02000000000000000000" pitchFamily="2" charset="0"/>
            </a:endParaRPr>
          </a:p>
        </p:txBody>
      </p:sp>
      <p:pic>
        <p:nvPicPr>
          <p:cNvPr id="3074" name="Picture 2" descr="Wassily Kandinsky — Untitled, 191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21970" y="771586"/>
            <a:ext cx="6919361" cy="46458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13007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
        <p:cNvGrpSpPr/>
        <p:nvPr/>
      </p:nvGrpSpPr>
      <p:grpSpPr>
        <a:xfrm>
          <a:off x="0" y="0"/>
          <a:ext cx="0" cy="0"/>
          <a:chOff x="0" y="0"/>
          <a:chExt cx="0" cy="0"/>
        </a:xfrm>
      </p:grpSpPr>
      <p:sp>
        <p:nvSpPr>
          <p:cNvPr id="2" name="TextBox 1"/>
          <p:cNvSpPr txBox="1"/>
          <p:nvPr/>
        </p:nvSpPr>
        <p:spPr>
          <a:xfrm>
            <a:off x="523702" y="428698"/>
            <a:ext cx="8038407" cy="3231654"/>
          </a:xfrm>
          <a:prstGeom prst="rect">
            <a:avLst/>
          </a:prstGeom>
          <a:noFill/>
        </p:spPr>
        <p:txBody>
          <a:bodyPr wrap="square" rtlCol="0">
            <a:spAutoFit/>
          </a:bodyPr>
          <a:lstStyle/>
          <a:p>
            <a:r>
              <a:rPr lang="en-US" dirty="0"/>
              <a:t>For your art activity today you will need a piece of paper, a black pencil or felt tip and some </a:t>
            </a:r>
            <a:r>
              <a:rPr lang="en-US" dirty="0" err="1"/>
              <a:t>colours</a:t>
            </a:r>
            <a:r>
              <a:rPr lang="en-US" dirty="0" smtClean="0"/>
              <a:t>.</a:t>
            </a:r>
          </a:p>
          <a:p>
            <a:endParaRPr lang="en-US" sz="800" dirty="0"/>
          </a:p>
          <a:p>
            <a:r>
              <a:rPr lang="en-US" dirty="0"/>
              <a:t>We are going to make our own picture in the style of </a:t>
            </a:r>
            <a:r>
              <a:rPr lang="en-US" dirty="0" smtClean="0"/>
              <a:t>Kandinsky</a:t>
            </a:r>
            <a:r>
              <a:rPr lang="en-US" dirty="0" smtClean="0"/>
              <a:t>.</a:t>
            </a:r>
          </a:p>
          <a:p>
            <a:endParaRPr lang="en-US" sz="800" dirty="0"/>
          </a:p>
          <a:p>
            <a:r>
              <a:rPr lang="en-US" dirty="0"/>
              <a:t>First get your piece of </a:t>
            </a:r>
            <a:r>
              <a:rPr lang="en-US" dirty="0" smtClean="0"/>
              <a:t>paper </a:t>
            </a:r>
            <a:r>
              <a:rPr lang="en-US" dirty="0"/>
              <a:t>and </a:t>
            </a:r>
            <a:r>
              <a:rPr lang="en-US" dirty="0" smtClean="0"/>
              <a:t>a black </a:t>
            </a:r>
            <a:r>
              <a:rPr lang="en-US" dirty="0"/>
              <a:t>pen or pencil and draw some </a:t>
            </a:r>
            <a:r>
              <a:rPr lang="en-US" dirty="0" smtClean="0"/>
              <a:t>squiggly lines and shapes like in example 1 below. </a:t>
            </a:r>
            <a:endParaRPr lang="en-US" dirty="0" smtClean="0"/>
          </a:p>
          <a:p>
            <a:endParaRPr lang="en-US" sz="800" dirty="0" smtClean="0"/>
          </a:p>
          <a:p>
            <a:r>
              <a:rPr lang="en-US" dirty="0" smtClean="0"/>
              <a:t>Then get your </a:t>
            </a:r>
            <a:r>
              <a:rPr lang="en-US" dirty="0" err="1" smtClean="0"/>
              <a:t>colours</a:t>
            </a:r>
            <a:r>
              <a:rPr lang="en-US" dirty="0" smtClean="0"/>
              <a:t> and </a:t>
            </a:r>
            <a:r>
              <a:rPr lang="en-US" dirty="0" err="1" smtClean="0"/>
              <a:t>colour</a:t>
            </a:r>
            <a:r>
              <a:rPr lang="en-US" dirty="0" smtClean="0"/>
              <a:t> in different parts of the picture – like in example 2 below. You can </a:t>
            </a:r>
            <a:r>
              <a:rPr lang="en-US" dirty="0" err="1" smtClean="0"/>
              <a:t>colour</a:t>
            </a:r>
            <a:r>
              <a:rPr lang="en-US" dirty="0" smtClean="0"/>
              <a:t> all of the different parts or just some of the parts. </a:t>
            </a:r>
            <a:endParaRPr lang="en-US" dirty="0" smtClean="0"/>
          </a:p>
          <a:p>
            <a:endParaRPr lang="en-US" dirty="0"/>
          </a:p>
          <a:p>
            <a:pPr algn="ctr"/>
            <a:r>
              <a:rPr lang="en-US" dirty="0" smtClean="0"/>
              <a:t>Example 1                                    Example 2</a:t>
            </a:r>
            <a:endParaRPr lang="en-GB"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40926" y="3746945"/>
            <a:ext cx="4021183" cy="2571750"/>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630" y="3746945"/>
            <a:ext cx="3744363" cy="2571750"/>
          </a:xfrm>
          <a:prstGeom prst="rect">
            <a:avLst/>
          </a:prstGeom>
        </p:spPr>
      </p:pic>
    </p:spTree>
    <p:extLst>
      <p:ext uri="{BB962C8B-B14F-4D97-AF65-F5344CB8AC3E}">
        <p14:creationId xmlns:p14="http://schemas.microsoft.com/office/powerpoint/2010/main" val="10108737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
        <p:cNvGrpSpPr/>
        <p:nvPr/>
      </p:nvGrpSpPr>
      <p:grpSpPr>
        <a:xfrm>
          <a:off x="0" y="0"/>
          <a:ext cx="0" cy="0"/>
          <a:chOff x="0" y="0"/>
          <a:chExt cx="0" cy="0"/>
        </a:xfrm>
      </p:grpSpPr>
      <p:sp>
        <p:nvSpPr>
          <p:cNvPr id="2" name="TextBox 1"/>
          <p:cNvSpPr txBox="1"/>
          <p:nvPr/>
        </p:nvSpPr>
        <p:spPr>
          <a:xfrm>
            <a:off x="523702" y="598516"/>
            <a:ext cx="8038407" cy="2585323"/>
          </a:xfrm>
          <a:prstGeom prst="rect">
            <a:avLst/>
          </a:prstGeom>
          <a:noFill/>
        </p:spPr>
        <p:txBody>
          <a:bodyPr wrap="square" rtlCol="0">
            <a:spAutoFit/>
          </a:bodyPr>
          <a:lstStyle/>
          <a:p>
            <a:endParaRPr lang="en-US" sz="900" dirty="0"/>
          </a:p>
          <a:p>
            <a:r>
              <a:rPr lang="en-US" dirty="0"/>
              <a:t>You do not have to </a:t>
            </a:r>
            <a:r>
              <a:rPr lang="en-US" dirty="0" err="1"/>
              <a:t>colour</a:t>
            </a:r>
            <a:r>
              <a:rPr lang="en-US" dirty="0"/>
              <a:t> all of the </a:t>
            </a:r>
            <a:r>
              <a:rPr lang="en-US" dirty="0" smtClean="0"/>
              <a:t>parts </a:t>
            </a:r>
            <a:r>
              <a:rPr lang="en-US" dirty="0"/>
              <a:t>but you can if you want to.</a:t>
            </a:r>
          </a:p>
          <a:p>
            <a:endParaRPr lang="en-US" sz="900" dirty="0"/>
          </a:p>
          <a:p>
            <a:r>
              <a:rPr lang="en-US" dirty="0"/>
              <a:t>You are creating your own piece of art. You are not copying a </a:t>
            </a:r>
            <a:r>
              <a:rPr lang="en-US" dirty="0" err="1" smtClean="0"/>
              <a:t>Kandinksy</a:t>
            </a:r>
            <a:r>
              <a:rPr lang="en-US" dirty="0" smtClean="0"/>
              <a:t> picture </a:t>
            </a:r>
            <a:r>
              <a:rPr lang="en-US" dirty="0"/>
              <a:t>but you are making your very own that is in the style of </a:t>
            </a:r>
            <a:r>
              <a:rPr lang="en-US" dirty="0" smtClean="0"/>
              <a:t>Kandinsky.</a:t>
            </a:r>
            <a:endParaRPr lang="en-US" dirty="0"/>
          </a:p>
          <a:p>
            <a:endParaRPr lang="en-US" sz="900" dirty="0"/>
          </a:p>
          <a:p>
            <a:r>
              <a:rPr lang="en-US" dirty="0" smtClean="0"/>
              <a:t>You can use any </a:t>
            </a:r>
            <a:r>
              <a:rPr lang="en-US" dirty="0" err="1" smtClean="0"/>
              <a:t>colours</a:t>
            </a:r>
            <a:r>
              <a:rPr lang="en-US" dirty="0" smtClean="0"/>
              <a:t> for your Kandinsky picture they don’t have to be only primary </a:t>
            </a:r>
            <a:r>
              <a:rPr lang="en-US" dirty="0" err="1" smtClean="0"/>
              <a:t>colours</a:t>
            </a:r>
            <a:r>
              <a:rPr lang="en-US" dirty="0" smtClean="0"/>
              <a:t>. </a:t>
            </a:r>
          </a:p>
          <a:p>
            <a:endParaRPr lang="en-US" sz="900" dirty="0"/>
          </a:p>
          <a:p>
            <a:r>
              <a:rPr lang="en-US" dirty="0"/>
              <a:t>Below </a:t>
            </a:r>
            <a:r>
              <a:rPr lang="en-US" dirty="0" smtClean="0"/>
              <a:t>are some</a:t>
            </a:r>
            <a:r>
              <a:rPr lang="en-US" dirty="0" smtClean="0"/>
              <a:t> photographs </a:t>
            </a:r>
            <a:r>
              <a:rPr lang="en-US" dirty="0"/>
              <a:t>of the </a:t>
            </a:r>
            <a:r>
              <a:rPr lang="en-US" dirty="0" smtClean="0"/>
              <a:t>Kandinsky </a:t>
            </a:r>
            <a:r>
              <a:rPr lang="en-US" dirty="0"/>
              <a:t>pictures from last </a:t>
            </a:r>
            <a:r>
              <a:rPr lang="en-US" dirty="0" smtClean="0"/>
              <a:t>years class </a:t>
            </a:r>
            <a:r>
              <a:rPr lang="en-US" dirty="0"/>
              <a:t>for you to look at.</a:t>
            </a:r>
          </a:p>
        </p:txBody>
      </p:sp>
      <p:pic>
        <p:nvPicPr>
          <p:cNvPr id="3" name="Picture 2" descr="C:\Users\r.smith\AppData\Local\Microsoft\Windows\Temporary Internet Files\Content.Word\100_3760.jpg"/>
          <p:cNvPicPr/>
          <p:nvPr/>
        </p:nvPicPr>
        <p:blipFill rotWithShape="1">
          <a:blip r:embed="rId3" cstate="print">
            <a:extLst>
              <a:ext uri="{28A0092B-C50C-407E-A947-70E740481C1C}">
                <a14:useLocalDpi xmlns:a14="http://schemas.microsoft.com/office/drawing/2010/main" val="0"/>
              </a:ext>
            </a:extLst>
          </a:blip>
          <a:srcRect l="55524" t="10521" r="16669" b="25039"/>
          <a:stretch/>
        </p:blipFill>
        <p:spPr bwMode="auto">
          <a:xfrm>
            <a:off x="796833" y="3183839"/>
            <a:ext cx="3621377" cy="3082834"/>
          </a:xfrm>
          <a:prstGeom prst="rect">
            <a:avLst/>
          </a:prstGeom>
          <a:noFill/>
          <a:ln>
            <a:noFill/>
          </a:ln>
          <a:extLst>
            <a:ext uri="{53640926-AAD7-44D8-BBD7-CCE9431645EC}">
              <a14:shadowObscured xmlns:a14="http://schemas.microsoft.com/office/drawing/2010/main"/>
            </a:ext>
          </a:extLst>
        </p:spPr>
      </p:pic>
      <p:pic>
        <p:nvPicPr>
          <p:cNvPr id="4" name="Picture 3" descr="C:\Users\r.smith\AppData\Local\Microsoft\Windows\Temporary Internet Files\Content.Word\100_3760.jpg"/>
          <p:cNvPicPr/>
          <p:nvPr/>
        </p:nvPicPr>
        <p:blipFill rotWithShape="1">
          <a:blip r:embed="rId3" cstate="print">
            <a:extLst>
              <a:ext uri="{28A0092B-C50C-407E-A947-70E740481C1C}">
                <a14:useLocalDpi xmlns:a14="http://schemas.microsoft.com/office/drawing/2010/main" val="0"/>
              </a:ext>
            </a:extLst>
          </a:blip>
          <a:srcRect l="9816" t="10690" r="62696" b="25688"/>
          <a:stretch/>
        </p:blipFill>
        <p:spPr bwMode="auto">
          <a:xfrm>
            <a:off x="4776846" y="3183839"/>
            <a:ext cx="3426627" cy="304364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63150782"/>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6C9FFEDA-5958-4D7D-B964-29D22CBBA084}" vid="{358C6911-9157-48B4-A708-3ED82E854A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181</TotalTime>
  <Words>515</Words>
  <Application>Microsoft Office PowerPoint</Application>
  <PresentationFormat>On-screen Show (4:3)</PresentationFormat>
  <Paragraphs>56</Paragraphs>
  <Slides>12</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Roboto</vt:lpstr>
      <vt:lpstr>Play</vt:lpstr>
      <vt:lpstr>Calibri</vt:lpstr>
      <vt:lpstr>Sassoon Infant Md</vt:lpstr>
      <vt:lpstr>Twinkl</vt:lpstr>
      <vt:lpstr>Office Theme</vt:lpstr>
      <vt:lpstr>PowerPoint Presentation</vt:lpstr>
      <vt:lpstr>Wassily Kandinsky (1866 - 1944)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Thomas Becker</dc:creator>
  <cp:lastModifiedBy>Rachael Smith</cp:lastModifiedBy>
  <cp:revision>50</cp:revision>
  <dcterms:created xsi:type="dcterms:W3CDTF">2020-10-13T12:30:28Z</dcterms:created>
  <dcterms:modified xsi:type="dcterms:W3CDTF">2021-01-19T18:51:14Z</dcterms:modified>
</cp:coreProperties>
</file>