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72" r:id="rId8"/>
    <p:sldId id="269" r:id="rId9"/>
    <p:sldId id="264" r:id="rId10"/>
    <p:sldId id="271" r:id="rId11"/>
    <p:sldId id="270" r:id="rId12"/>
    <p:sldId id="266" r:id="rId13"/>
    <p:sldId id="262" r:id="rId14"/>
    <p:sldId id="267" r:id="rId15"/>
    <p:sldId id="273" r:id="rId16"/>
    <p:sldId id="26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7826" autoAdjust="0"/>
  </p:normalViewPr>
  <p:slideViewPr>
    <p:cSldViewPr snapToGrid="0">
      <p:cViewPr varScale="1">
        <p:scale>
          <a:sx n="80" d="100"/>
          <a:sy n="80" d="100"/>
        </p:scale>
        <p:origin x="978"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7/7/2020</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7/7/2020</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7/7/2020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7/7/2020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7/7/2020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7/7/2020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7/7/2020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7/7/2020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7/7/2020</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7/7/2020</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7/7/2020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7/7/2020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7/7/2020</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7/7/2020</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 Id="rId5" Type="http://schemas.openxmlformats.org/officeDocument/2006/relationships/image" Target="../media/image13.jp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gov.uk/government/publications/eyfs-profile-exemplication-material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GB" dirty="0" smtClean="0">
                <a:latin typeface="Tempus Sans ITC" panose="04020404030D07020202" pitchFamily="82" charset="0"/>
              </a:rPr>
              <a:t>Starting big school at Gawber Primary School September 2020</a:t>
            </a:r>
            <a:endParaRPr lang="en-GB" dirty="0">
              <a:latin typeface="Tempus Sans ITC" panose="04020404030D07020202" pitchFamily="82" charset="0"/>
            </a:endParaRPr>
          </a:p>
        </p:txBody>
      </p:sp>
      <p:pic>
        <p:nvPicPr>
          <p:cNvPr id="4" name="Picture 3"/>
          <p:cNvPicPr>
            <a:picLocks noChangeAspect="1"/>
          </p:cNvPicPr>
          <p:nvPr/>
        </p:nvPicPr>
        <p:blipFill>
          <a:blip r:embed="rId2"/>
          <a:stretch>
            <a:fillRect/>
          </a:stretch>
        </p:blipFill>
        <p:spPr>
          <a:xfrm>
            <a:off x="10377759" y="154512"/>
            <a:ext cx="1648893" cy="1648893"/>
          </a:xfrm>
          <a:prstGeom prst="rect">
            <a:avLst/>
          </a:prstGeom>
        </p:spPr>
      </p:pic>
      <p:pic>
        <p:nvPicPr>
          <p:cNvPr id="5" name="Picture 4"/>
          <p:cNvPicPr>
            <a:picLocks noChangeAspect="1"/>
          </p:cNvPicPr>
          <p:nvPr/>
        </p:nvPicPr>
        <p:blipFill>
          <a:blip r:embed="rId3"/>
          <a:stretch>
            <a:fillRect/>
          </a:stretch>
        </p:blipFill>
        <p:spPr>
          <a:xfrm>
            <a:off x="4415246" y="3628501"/>
            <a:ext cx="2803888" cy="2407030"/>
          </a:xfrm>
          <a:prstGeom prst="rect">
            <a:avLst/>
          </a:prstGeom>
        </p:spPr>
      </p:pic>
    </p:spTree>
    <p:extLst>
      <p:ext uri="{BB962C8B-B14F-4D97-AF65-F5344CB8AC3E}">
        <p14:creationId xmlns:p14="http://schemas.microsoft.com/office/powerpoint/2010/main" val="2856987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2926080"/>
            <a:ext cx="10820400" cy="3292605"/>
          </a:xfrm>
        </p:spPr>
        <p:txBody>
          <a:bodyPr>
            <a:normAutofit/>
          </a:bodyPr>
          <a:lstStyle/>
          <a:p>
            <a:pPr marL="0" indent="0" algn="ctr">
              <a:buNone/>
            </a:pPr>
            <a:r>
              <a:rPr lang="en-GB" sz="3200" dirty="0" smtClean="0">
                <a:latin typeface="Comic Sans MS" panose="030F0702030302020204" pitchFamily="66" charset="0"/>
              </a:rPr>
              <a:t>During this unusual time we are unable to offer a tour of the school and hold a parents meeting. Hopefully, at the end of this presentation you will have a good insight into the how our school looks, who’s who and more information about FS2 and how the classroom works. If you need any more information, please contact school and we will endeavour to help.</a:t>
            </a:r>
          </a:p>
          <a:p>
            <a:pPr marL="0" indent="0">
              <a:buNone/>
            </a:pPr>
            <a:endParaRPr lang="en-GB" dirty="0"/>
          </a:p>
        </p:txBody>
      </p:sp>
      <p:sp>
        <p:nvSpPr>
          <p:cNvPr id="5" name="TextBox 4"/>
          <p:cNvSpPr txBox="1"/>
          <p:nvPr/>
        </p:nvSpPr>
        <p:spPr>
          <a:xfrm>
            <a:off x="1270416" y="2116183"/>
            <a:ext cx="9888583" cy="707886"/>
          </a:xfrm>
          <a:prstGeom prst="rect">
            <a:avLst/>
          </a:prstGeom>
          <a:noFill/>
        </p:spPr>
        <p:txBody>
          <a:bodyPr wrap="square" rtlCol="0">
            <a:spAutoFit/>
          </a:bodyPr>
          <a:lstStyle/>
          <a:p>
            <a:pPr algn="ctr"/>
            <a:r>
              <a:rPr lang="en-GB" sz="4000" dirty="0" smtClean="0">
                <a:latin typeface="Comic Sans MS" panose="030F0702030302020204" pitchFamily="66" charset="0"/>
              </a:rPr>
              <a:t>A warm welcome to all our new starters. </a:t>
            </a:r>
            <a:endParaRPr lang="en-GB" sz="4000" dirty="0">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5269920" y="464024"/>
            <a:ext cx="1652159" cy="1652159"/>
          </a:xfrm>
          <a:prstGeom prst="rect">
            <a:avLst/>
          </a:prstGeom>
        </p:spPr>
      </p:pic>
    </p:spTree>
    <p:extLst>
      <p:ext uri="{BB962C8B-B14F-4D97-AF65-F5344CB8AC3E}">
        <p14:creationId xmlns:p14="http://schemas.microsoft.com/office/powerpoint/2010/main" val="14941244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8308" y="659870"/>
            <a:ext cx="5810794" cy="1293028"/>
          </a:xfrm>
        </p:spPr>
        <p:txBody>
          <a:bodyPr/>
          <a:lstStyle/>
          <a:p>
            <a:r>
              <a:rPr lang="en-GB" b="1" u="sng" dirty="0" smtClean="0"/>
              <a:t>The School Building</a:t>
            </a:r>
            <a:endParaRPr lang="en-GB" b="1" u="sng" dirty="0"/>
          </a:p>
        </p:txBody>
      </p:sp>
      <p:pic>
        <p:nvPicPr>
          <p:cNvPr id="4" name="Content Placeholder 3"/>
          <p:cNvPicPr>
            <a:picLocks noGrp="1" noChangeAspect="1"/>
          </p:cNvPicPr>
          <p:nvPr>
            <p:ph idx="1"/>
          </p:nvPr>
        </p:nvPicPr>
        <p:blipFill>
          <a:blip r:embed="rId2"/>
          <a:stretch>
            <a:fillRect/>
          </a:stretch>
        </p:blipFill>
        <p:spPr>
          <a:xfrm>
            <a:off x="768532" y="2222704"/>
            <a:ext cx="3810000" cy="3810000"/>
          </a:xfrm>
          <a:prstGeom prst="rect">
            <a:avLst/>
          </a:prstGeom>
        </p:spPr>
      </p:pic>
      <p:sp>
        <p:nvSpPr>
          <p:cNvPr id="6" name="TextBox 5"/>
          <p:cNvSpPr txBox="1"/>
          <p:nvPr/>
        </p:nvSpPr>
        <p:spPr>
          <a:xfrm>
            <a:off x="5343993" y="2222704"/>
            <a:ext cx="6385560" cy="3970318"/>
          </a:xfrm>
          <a:prstGeom prst="rect">
            <a:avLst/>
          </a:prstGeom>
          <a:noFill/>
        </p:spPr>
        <p:txBody>
          <a:bodyPr wrap="square" rtlCol="0">
            <a:spAutoFit/>
          </a:bodyPr>
          <a:lstStyle/>
          <a:p>
            <a:r>
              <a:rPr lang="en-GB" sz="2800" dirty="0" smtClean="0">
                <a:latin typeface="Comic Sans MS" panose="030F0702030302020204" pitchFamily="66" charset="0"/>
              </a:rPr>
              <a:t>This is the main entrance to the School. Here you will find the main reception, Hall  and the Head teacher’s office. When the school gates are closed (during the day) please enter through this door. However, when dropping off and collecting we have a separate entrance off the playground.</a:t>
            </a:r>
            <a:endParaRPr lang="en-GB" sz="2800" dirty="0">
              <a:latin typeface="Comic Sans MS" panose="030F0702030302020204" pitchFamily="66" charset="0"/>
            </a:endParaRPr>
          </a:p>
        </p:txBody>
      </p:sp>
    </p:spTree>
    <p:extLst>
      <p:ext uri="{BB962C8B-B14F-4D97-AF65-F5344CB8AC3E}">
        <p14:creationId xmlns:p14="http://schemas.microsoft.com/office/powerpoint/2010/main" val="23392482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1521" y="2655555"/>
            <a:ext cx="4494997" cy="2216247"/>
          </a:xfrm>
        </p:spPr>
        <p:txBody>
          <a:bodyPr>
            <a:normAutofit/>
          </a:bodyPr>
          <a:lstStyle/>
          <a:p>
            <a:r>
              <a:rPr lang="en-GB" sz="2800" dirty="0" smtClean="0">
                <a:latin typeface="Comic Sans MS" panose="030F0702030302020204" pitchFamily="66" charset="0"/>
              </a:rPr>
              <a:t>This is where we will have our lunch, go to assembly and have PE lessons. </a:t>
            </a:r>
            <a:endParaRPr lang="en-GB" sz="2800" dirty="0">
              <a:latin typeface="Comic Sans MS" panose="030F0702030302020204" pitchFamily="66" charset="0"/>
            </a:endParaRPr>
          </a:p>
        </p:txBody>
      </p:sp>
      <p:sp>
        <p:nvSpPr>
          <p:cNvPr id="4" name="TextBox 3"/>
          <p:cNvSpPr txBox="1"/>
          <p:nvPr/>
        </p:nvSpPr>
        <p:spPr>
          <a:xfrm>
            <a:off x="3396343" y="1084217"/>
            <a:ext cx="3905793" cy="707886"/>
          </a:xfrm>
          <a:prstGeom prst="rect">
            <a:avLst/>
          </a:prstGeom>
          <a:noFill/>
        </p:spPr>
        <p:txBody>
          <a:bodyPr wrap="square" rtlCol="0">
            <a:spAutoFit/>
          </a:bodyPr>
          <a:lstStyle/>
          <a:p>
            <a:r>
              <a:rPr lang="en-GB" sz="4000" b="1" u="sng" dirty="0" smtClean="0"/>
              <a:t>The </a:t>
            </a:r>
            <a:r>
              <a:rPr lang="en-GB" sz="4000" b="1" u="sng" dirty="0"/>
              <a:t>M</a:t>
            </a:r>
            <a:r>
              <a:rPr lang="en-GB" sz="4000" b="1" u="sng" dirty="0" smtClean="0"/>
              <a:t>ain Hall</a:t>
            </a:r>
            <a:endParaRPr lang="en-GB" sz="4000" b="1" u="sng"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6597" y="2076916"/>
            <a:ext cx="6370819" cy="4417748"/>
          </a:xfrm>
          <a:prstGeom prst="rect">
            <a:avLst/>
          </a:prstGeom>
        </p:spPr>
      </p:pic>
    </p:spTree>
    <p:extLst>
      <p:ext uri="{BB962C8B-B14F-4D97-AF65-F5344CB8AC3E}">
        <p14:creationId xmlns:p14="http://schemas.microsoft.com/office/powerpoint/2010/main" val="14967938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9060" y="764373"/>
            <a:ext cx="4256314" cy="1293028"/>
          </a:xfrm>
        </p:spPr>
        <p:txBody>
          <a:bodyPr/>
          <a:lstStyle/>
          <a:p>
            <a:r>
              <a:rPr lang="en-GB" b="1" u="sng" dirty="0" smtClean="0"/>
              <a:t>Meet the staff</a:t>
            </a:r>
            <a:endParaRPr lang="en-GB" b="1" u="sng" dirty="0"/>
          </a:p>
        </p:txBody>
      </p:sp>
      <p:sp>
        <p:nvSpPr>
          <p:cNvPr id="3" name="TextBox 2"/>
          <p:cNvSpPr txBox="1"/>
          <p:nvPr/>
        </p:nvSpPr>
        <p:spPr>
          <a:xfrm>
            <a:off x="1555558" y="2306782"/>
            <a:ext cx="4431278" cy="3724096"/>
          </a:xfrm>
          <a:prstGeom prst="rect">
            <a:avLst/>
          </a:prstGeom>
          <a:no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smtClean="0"/>
          </a:p>
          <a:p>
            <a:endParaRPr lang="en-GB" dirty="0"/>
          </a:p>
          <a:p>
            <a:endParaRPr lang="en-GB" dirty="0" smtClean="0"/>
          </a:p>
          <a:p>
            <a:r>
              <a:rPr lang="en-GB" sz="2000" dirty="0" smtClean="0">
                <a:latin typeface="Comic Sans MS" panose="030F0702030302020204" pitchFamily="66" charset="0"/>
              </a:rPr>
              <a:t>Head teacher - Mrs D Bradshaw</a:t>
            </a:r>
            <a:endParaRPr lang="en-GB" sz="2000" dirty="0">
              <a:latin typeface="Comic Sans MS" panose="030F0702030302020204" pitchFamily="66" charset="0"/>
            </a:endParaRPr>
          </a:p>
        </p:txBody>
      </p:sp>
      <p:sp>
        <p:nvSpPr>
          <p:cNvPr id="5" name="TextBox 4"/>
          <p:cNvSpPr txBox="1"/>
          <p:nvPr/>
        </p:nvSpPr>
        <p:spPr>
          <a:xfrm>
            <a:off x="5693350" y="2306782"/>
            <a:ext cx="4431278" cy="3724096"/>
          </a:xfrm>
          <a:prstGeom prst="rect">
            <a:avLst/>
          </a:prstGeom>
          <a:no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smtClean="0"/>
          </a:p>
          <a:p>
            <a:endParaRPr lang="en-GB" dirty="0"/>
          </a:p>
          <a:p>
            <a:endParaRPr lang="en-GB" dirty="0" smtClean="0"/>
          </a:p>
          <a:p>
            <a:pPr algn="ctr"/>
            <a:r>
              <a:rPr lang="en-GB" sz="2000" dirty="0" smtClean="0">
                <a:latin typeface="Comic Sans MS" panose="030F0702030302020204" pitchFamily="66" charset="0"/>
              </a:rPr>
              <a:t>Deputy Head – Miss R Knox</a:t>
            </a:r>
            <a:endParaRPr lang="en-GB" sz="2000" dirty="0">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8919" y="2128839"/>
            <a:ext cx="2344557" cy="3020455"/>
          </a:xfrm>
          <a:prstGeom prst="rect">
            <a:avLst/>
          </a:prstGeom>
          <a:ln w="228600" cap="sq" cmpd="thickThin">
            <a:solidFill>
              <a:srgbClr val="FFC000"/>
            </a:solidFill>
            <a:prstDash val="solid"/>
            <a:miter lim="800000"/>
          </a:ln>
          <a:effectLst>
            <a:innerShdw blurRad="76200">
              <a:srgbClr val="000000"/>
            </a:innerShdw>
          </a:effec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4324" y="2091770"/>
            <a:ext cx="2029331" cy="3057524"/>
          </a:xfrm>
          <a:prstGeom prst="rect">
            <a:avLst/>
          </a:prstGeom>
          <a:ln w="2286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42719975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52455" y="812907"/>
            <a:ext cx="3825240" cy="1293028"/>
          </a:xfrm>
        </p:spPr>
        <p:txBody>
          <a:bodyPr/>
          <a:lstStyle/>
          <a:p>
            <a:r>
              <a:rPr lang="en-GB" b="1" u="sng" dirty="0" smtClean="0"/>
              <a:t>FS2 Team</a:t>
            </a:r>
            <a:endParaRPr lang="en-GB" b="1" u="sng" dirty="0"/>
          </a:p>
        </p:txBody>
      </p:sp>
      <p:sp>
        <p:nvSpPr>
          <p:cNvPr id="5" name="TextBox 4"/>
          <p:cNvSpPr txBox="1"/>
          <p:nvPr/>
        </p:nvSpPr>
        <p:spPr>
          <a:xfrm>
            <a:off x="2805546" y="2244435"/>
            <a:ext cx="2493818" cy="2862322"/>
          </a:xfrm>
          <a:prstGeom prst="rect">
            <a:avLst/>
          </a:prstGeom>
          <a:no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smtClean="0"/>
          </a:p>
        </p:txBody>
      </p:sp>
      <p:sp>
        <p:nvSpPr>
          <p:cNvPr id="12" name="Oval Callout 11"/>
          <p:cNvSpPr/>
          <p:nvPr/>
        </p:nvSpPr>
        <p:spPr>
          <a:xfrm>
            <a:off x="6289277" y="4105627"/>
            <a:ext cx="3422438" cy="1707794"/>
          </a:xfrm>
          <a:prstGeom prst="wedgeEllipseCallout">
            <a:avLst>
              <a:gd name="adj1" fmla="val 62249"/>
              <a:gd name="adj2" fmla="val 45368"/>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 My name is</a:t>
            </a:r>
          </a:p>
          <a:p>
            <a:pPr algn="ctr"/>
            <a:r>
              <a:rPr lang="en-GB" dirty="0" smtClean="0">
                <a:ln w="0"/>
                <a:solidFill>
                  <a:schemeClr val="tx1"/>
                </a:solidFill>
                <a:effectLst>
                  <a:outerShdw blurRad="38100" dist="19050" dir="2700000" algn="tl" rotWithShape="0">
                    <a:schemeClr val="dk1">
                      <a:alpha val="40000"/>
                    </a:schemeClr>
                  </a:outerShdw>
                </a:effectLst>
              </a:rPr>
              <a:t> Miss Jones and I will be your TA every  morning.</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066" y="2815388"/>
            <a:ext cx="1593875" cy="235984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74198" y="1860744"/>
            <a:ext cx="1751233" cy="208225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76025" y="4277951"/>
            <a:ext cx="1791122" cy="2385556"/>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31332" y="4519353"/>
            <a:ext cx="1754862" cy="2244435"/>
          </a:xfrm>
          <a:prstGeom prst="rect">
            <a:avLst/>
          </a:prstGeom>
        </p:spPr>
      </p:pic>
      <p:sp>
        <p:nvSpPr>
          <p:cNvPr id="11" name="Oval Callout 10"/>
          <p:cNvSpPr/>
          <p:nvPr/>
        </p:nvSpPr>
        <p:spPr>
          <a:xfrm>
            <a:off x="3308763" y="3063725"/>
            <a:ext cx="3422438" cy="1707794"/>
          </a:xfrm>
          <a:prstGeom prst="wedgeEllipseCallout">
            <a:avLst>
              <a:gd name="adj1" fmla="val -31805"/>
              <a:gd name="adj2" fmla="val 91888"/>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 My name is</a:t>
            </a:r>
          </a:p>
          <a:p>
            <a:pPr algn="ctr"/>
            <a:r>
              <a:rPr lang="en-GB" dirty="0" smtClean="0">
                <a:ln w="0"/>
                <a:solidFill>
                  <a:schemeClr val="tx1"/>
                </a:solidFill>
                <a:effectLst>
                  <a:outerShdw blurRad="38100" dist="19050" dir="2700000" algn="tl" rotWithShape="0">
                    <a:schemeClr val="dk1">
                      <a:alpha val="40000"/>
                    </a:schemeClr>
                  </a:outerShdw>
                </a:effectLst>
              </a:rPr>
              <a:t>Mrs Dexter and I will be your TA everyday. </a:t>
            </a:r>
            <a:endParaRPr lang="en-GB" dirty="0"/>
          </a:p>
        </p:txBody>
      </p:sp>
      <p:sp>
        <p:nvSpPr>
          <p:cNvPr id="9" name="Oval Callout 8"/>
          <p:cNvSpPr/>
          <p:nvPr/>
        </p:nvSpPr>
        <p:spPr>
          <a:xfrm>
            <a:off x="8638674" y="400641"/>
            <a:ext cx="3553326" cy="2414747"/>
          </a:xfrm>
          <a:prstGeom prst="wedgeEllipseCallout">
            <a:avLst>
              <a:gd name="adj1" fmla="val -69030"/>
              <a:gd name="adj2" fmla="val 5053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 My name is</a:t>
            </a:r>
          </a:p>
          <a:p>
            <a:pPr algn="ctr"/>
            <a:r>
              <a:rPr lang="en-GB" dirty="0" smtClean="0">
                <a:ln w="0"/>
                <a:solidFill>
                  <a:schemeClr val="tx1"/>
                </a:solidFill>
                <a:effectLst>
                  <a:outerShdw blurRad="38100" dist="19050" dir="2700000" algn="tl" rotWithShape="0">
                    <a:schemeClr val="dk1">
                      <a:alpha val="40000"/>
                    </a:schemeClr>
                  </a:outerShdw>
                </a:effectLst>
              </a:rPr>
              <a:t> Miss Kiernan and I will be your Teacher on Wednesday afternoon, Thursday and Friday.</a:t>
            </a:r>
            <a:endParaRPr lang="en-GB" dirty="0"/>
          </a:p>
        </p:txBody>
      </p:sp>
      <p:sp>
        <p:nvSpPr>
          <p:cNvPr id="8" name="Oval Callout 7"/>
          <p:cNvSpPr/>
          <p:nvPr/>
        </p:nvSpPr>
        <p:spPr>
          <a:xfrm>
            <a:off x="1711295" y="918460"/>
            <a:ext cx="3422438" cy="2117558"/>
          </a:xfrm>
          <a:prstGeom prst="wedgeEllipseCallout">
            <a:avLst>
              <a:gd name="adj1" fmla="val -47688"/>
              <a:gd name="adj2" fmla="val 7051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n w="0"/>
                <a:solidFill>
                  <a:schemeClr val="tx1"/>
                </a:solidFill>
                <a:effectLst>
                  <a:outerShdw blurRad="38100" dist="19050" dir="2700000" algn="tl" rotWithShape="0">
                    <a:schemeClr val="dk1">
                      <a:alpha val="40000"/>
                    </a:schemeClr>
                  </a:outerShdw>
                </a:effectLst>
              </a:rPr>
              <a:t> My name is</a:t>
            </a:r>
          </a:p>
          <a:p>
            <a:pPr algn="ctr"/>
            <a:r>
              <a:rPr lang="en-GB" dirty="0" smtClean="0">
                <a:ln w="0"/>
                <a:solidFill>
                  <a:schemeClr val="tx1"/>
                </a:solidFill>
                <a:effectLst>
                  <a:outerShdw blurRad="38100" dist="19050" dir="2700000" algn="tl" rotWithShape="0">
                    <a:schemeClr val="dk1">
                      <a:alpha val="40000"/>
                    </a:schemeClr>
                  </a:outerShdw>
                </a:effectLst>
              </a:rPr>
              <a:t> Mrs Crossley and I will be your Teacher on Monday, Tuesday and Wednesday morning.</a:t>
            </a:r>
            <a:endParaRPr lang="en-GB" dirty="0"/>
          </a:p>
        </p:txBody>
      </p:sp>
    </p:spTree>
    <p:extLst>
      <p:ext uri="{BB962C8B-B14F-4D97-AF65-F5344CB8AC3E}">
        <p14:creationId xmlns:p14="http://schemas.microsoft.com/office/powerpoint/2010/main" val="21348875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64373"/>
            <a:ext cx="4449580" cy="1293028"/>
          </a:xfrm>
        </p:spPr>
        <p:txBody>
          <a:bodyPr/>
          <a:lstStyle/>
          <a:p>
            <a:r>
              <a:rPr lang="en-GB" u="sng" dirty="0" smtClean="0"/>
              <a:t>Class 0</a:t>
            </a:r>
            <a:endParaRPr lang="en-GB" u="sng" dirty="0"/>
          </a:p>
        </p:txBody>
      </p:sp>
      <p:sp>
        <p:nvSpPr>
          <p:cNvPr id="3" name="Content Placeholder 2"/>
          <p:cNvSpPr>
            <a:spLocks noGrp="1"/>
          </p:cNvSpPr>
          <p:nvPr>
            <p:ph idx="1"/>
          </p:nvPr>
        </p:nvSpPr>
        <p:spPr>
          <a:xfrm>
            <a:off x="685800" y="2743200"/>
            <a:ext cx="6794292" cy="3475485"/>
          </a:xfrm>
        </p:spPr>
        <p:txBody>
          <a:bodyPr/>
          <a:lstStyle/>
          <a:p>
            <a:pPr marL="0" indent="0" algn="ctr">
              <a:buNone/>
            </a:pPr>
            <a:r>
              <a:rPr lang="en-GB" dirty="0" smtClean="0">
                <a:latin typeface="Comic Sans MS" panose="030F0702030302020204" pitchFamily="66" charset="0"/>
              </a:rPr>
              <a:t>When you start School you will be in Class 0 (FS2)</a:t>
            </a:r>
            <a:endParaRPr lang="en-GB" dirty="0">
              <a:latin typeface="Comic Sans MS" panose="030F0702030302020204" pitchFamily="66" charset="0"/>
            </a:endParaRPr>
          </a:p>
          <a:p>
            <a:pPr marL="0" indent="0" algn="ctr">
              <a:buNone/>
            </a:pPr>
            <a:r>
              <a:rPr lang="en-GB" dirty="0" smtClean="0">
                <a:latin typeface="Comic Sans MS" panose="030F0702030302020204" pitchFamily="66" charset="0"/>
              </a:rPr>
              <a:t>we are known as ‘The Clever Cats’.</a:t>
            </a:r>
          </a:p>
          <a:p>
            <a:pPr marL="0" indent="0">
              <a:buNone/>
            </a:pPr>
            <a:endParaRPr lang="en-GB" dirty="0" smtClean="0">
              <a:latin typeface="Comic Sans MS" panose="030F0702030302020204" pitchFamily="66"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91907" y="764373"/>
            <a:ext cx="3838887" cy="4617096"/>
          </a:xfrm>
          <a:prstGeom prst="rect">
            <a:avLst/>
          </a:prstGeom>
        </p:spPr>
      </p:pic>
    </p:spTree>
    <p:extLst>
      <p:ext uri="{BB962C8B-B14F-4D97-AF65-F5344CB8AC3E}">
        <p14:creationId xmlns:p14="http://schemas.microsoft.com/office/powerpoint/2010/main" val="20464780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49440" y="764373"/>
            <a:ext cx="4556760" cy="1293028"/>
          </a:xfrm>
        </p:spPr>
        <p:txBody>
          <a:bodyPr/>
          <a:lstStyle/>
          <a:p>
            <a:r>
              <a:rPr lang="en-GB" u="sng" dirty="0"/>
              <a:t>FS2 Classroom</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8348" y="1264537"/>
            <a:ext cx="6228756" cy="4671568"/>
          </a:xfrm>
        </p:spPr>
      </p:pic>
      <p:sp>
        <p:nvSpPr>
          <p:cNvPr id="6" name="TextBox 5"/>
          <p:cNvSpPr txBox="1"/>
          <p:nvPr/>
        </p:nvSpPr>
        <p:spPr>
          <a:xfrm>
            <a:off x="7330190" y="2057401"/>
            <a:ext cx="4407108" cy="3046988"/>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latin typeface="Comic Sans MS" panose="030F0702030302020204" pitchFamily="66" charset="0"/>
              </a:rPr>
              <a:t>As you enter the classroom you will walk into our cloakroom. Everyone will have a named peg where you can keep your bag and coats tidy.</a:t>
            </a:r>
          </a:p>
          <a:p>
            <a:pPr marL="342900" indent="-342900">
              <a:buFont typeface="Arial" panose="020B0604020202020204" pitchFamily="34" charset="0"/>
              <a:buChar char="•"/>
            </a:pPr>
            <a:r>
              <a:rPr lang="en-GB" sz="2400" dirty="0" smtClean="0">
                <a:latin typeface="Comic Sans MS" panose="030F0702030302020204" pitchFamily="66" charset="0"/>
              </a:rPr>
              <a:t>Our toilets are located just off the cloakroom.  </a:t>
            </a:r>
            <a:endParaRPr lang="en-GB" sz="2400" dirty="0">
              <a:latin typeface="Comic Sans MS" panose="030F0702030302020204" pitchFamily="66" charset="0"/>
            </a:endParaRPr>
          </a:p>
        </p:txBody>
      </p:sp>
    </p:spTree>
    <p:extLst>
      <p:ext uri="{BB962C8B-B14F-4D97-AF65-F5344CB8AC3E}">
        <p14:creationId xmlns:p14="http://schemas.microsoft.com/office/powerpoint/2010/main" val="34237496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234" y="269698"/>
            <a:ext cx="8610600" cy="1293028"/>
          </a:xfrm>
        </p:spPr>
        <p:txBody>
          <a:bodyPr/>
          <a:lstStyle/>
          <a:p>
            <a:r>
              <a:rPr lang="en-GB" u="sng" dirty="0" smtClean="0"/>
              <a:t>FS2 Classroom</a:t>
            </a:r>
            <a:endParaRPr lang="en-GB" u="sng"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6565" y="1289154"/>
            <a:ext cx="5427689" cy="5427689"/>
          </a:xfrm>
          <a:prstGeom prst="rect">
            <a:avLst/>
          </a:prstGeom>
        </p:spPr>
      </p:pic>
      <p:sp>
        <p:nvSpPr>
          <p:cNvPr id="6" name="TextBox 5"/>
          <p:cNvSpPr txBox="1"/>
          <p:nvPr/>
        </p:nvSpPr>
        <p:spPr>
          <a:xfrm>
            <a:off x="407234" y="1858780"/>
            <a:ext cx="5363979" cy="4524315"/>
          </a:xfrm>
          <a:prstGeom prst="rect">
            <a:avLst/>
          </a:prstGeom>
          <a:noFill/>
        </p:spPr>
        <p:txBody>
          <a:bodyPr wrap="square" rtlCol="0">
            <a:spAutoFit/>
          </a:bodyPr>
          <a:lstStyle/>
          <a:p>
            <a:pPr marL="342900" indent="-342900" algn="ctr">
              <a:buFont typeface="Arial" panose="020B0604020202020204" pitchFamily="34" charset="0"/>
              <a:buChar char="•"/>
            </a:pPr>
            <a:r>
              <a:rPr lang="en-GB" sz="2400" dirty="0" smtClean="0">
                <a:latin typeface="Comic Sans MS" panose="030F0702030302020204" pitchFamily="66" charset="0"/>
              </a:rPr>
              <a:t>Our Classroom has many different areas that you can choose to play and learn in throughout the day. </a:t>
            </a:r>
          </a:p>
          <a:p>
            <a:pPr marL="342900" indent="-342900" algn="ctr">
              <a:buFont typeface="Arial" panose="020B0604020202020204" pitchFamily="34" charset="0"/>
              <a:buChar char="•"/>
            </a:pPr>
            <a:r>
              <a:rPr lang="en-GB" sz="2400" dirty="0" smtClean="0">
                <a:latin typeface="Comic Sans MS" panose="030F0702030302020204" pitchFamily="66" charset="0"/>
              </a:rPr>
              <a:t>We have a reading den, construction area, maths area, creative area, dough area, funky fingers area, role play area and snack area.</a:t>
            </a:r>
          </a:p>
          <a:p>
            <a:pPr marL="342900" indent="-342900" algn="ctr">
              <a:buFont typeface="Arial" panose="020B0604020202020204" pitchFamily="34" charset="0"/>
              <a:buChar char="•"/>
            </a:pPr>
            <a:r>
              <a:rPr lang="en-GB" sz="2400" dirty="0" smtClean="0">
                <a:latin typeface="Comic Sans MS" panose="030F0702030302020204" pitchFamily="66" charset="0"/>
              </a:rPr>
              <a:t>Some of these areas will change throughout the year to link with our topics.</a:t>
            </a:r>
            <a:endParaRPr lang="en-GB" sz="2400" dirty="0">
              <a:latin typeface="Comic Sans MS" panose="030F0702030302020204" pitchFamily="66" charset="0"/>
            </a:endParaRPr>
          </a:p>
        </p:txBody>
      </p:sp>
    </p:spTree>
    <p:extLst>
      <p:ext uri="{BB962C8B-B14F-4D97-AF65-F5344CB8AC3E}">
        <p14:creationId xmlns:p14="http://schemas.microsoft.com/office/powerpoint/2010/main" val="42739626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6072" y="764373"/>
            <a:ext cx="8610600" cy="1293028"/>
          </a:xfrm>
        </p:spPr>
        <p:txBody>
          <a:bodyPr/>
          <a:lstStyle/>
          <a:p>
            <a:r>
              <a:rPr lang="en-GB" u="sng" dirty="0" smtClean="0"/>
              <a:t>FS2 Playground</a:t>
            </a:r>
            <a:endParaRPr lang="en-GB" u="sng"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460063" y="1639290"/>
            <a:ext cx="5365750" cy="4024313"/>
          </a:xfrm>
        </p:spPr>
      </p:pic>
      <p:sp>
        <p:nvSpPr>
          <p:cNvPr id="5" name="Oval 4"/>
          <p:cNvSpPr/>
          <p:nvPr/>
        </p:nvSpPr>
        <p:spPr>
          <a:xfrm>
            <a:off x="2593298" y="2563318"/>
            <a:ext cx="119922" cy="1499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3177915" y="2638269"/>
            <a:ext cx="119921" cy="749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3987384" y="3043003"/>
            <a:ext cx="104931" cy="1499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5861154" y="2057401"/>
            <a:ext cx="5801194" cy="3046988"/>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latin typeface="Comic Sans MS" panose="030F0702030302020204" pitchFamily="66" charset="0"/>
              </a:rPr>
              <a:t>Our playground can be accessed straight from the classroom. </a:t>
            </a:r>
          </a:p>
          <a:p>
            <a:pPr marL="342900" indent="-342900">
              <a:buFont typeface="Arial" panose="020B0604020202020204" pitchFamily="34" charset="0"/>
              <a:buChar char="•"/>
            </a:pPr>
            <a:r>
              <a:rPr lang="en-GB" sz="2400" dirty="0" smtClean="0">
                <a:latin typeface="Comic Sans MS" panose="030F0702030302020204" pitchFamily="66" charset="0"/>
              </a:rPr>
              <a:t>Throughout the day you will be able to go outside and explore the available learning activities.</a:t>
            </a:r>
          </a:p>
          <a:p>
            <a:pPr marL="342900" indent="-342900">
              <a:buFont typeface="Arial" panose="020B0604020202020204" pitchFamily="34" charset="0"/>
              <a:buChar char="•"/>
            </a:pPr>
            <a:r>
              <a:rPr lang="en-GB" sz="2400" dirty="0" smtClean="0">
                <a:latin typeface="Comic Sans MS" panose="030F0702030302020204" pitchFamily="66" charset="0"/>
              </a:rPr>
              <a:t>Activities will change weekly linked to the weeks learning.</a:t>
            </a:r>
          </a:p>
          <a:p>
            <a:r>
              <a:rPr lang="en-GB" sz="2400" dirty="0" smtClean="0">
                <a:latin typeface="Comic Sans MS" panose="030F0702030302020204" pitchFamily="66" charset="0"/>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30025842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42708" y="764373"/>
            <a:ext cx="6163491" cy="1293028"/>
          </a:xfrm>
        </p:spPr>
        <p:txBody>
          <a:bodyPr/>
          <a:lstStyle/>
          <a:p>
            <a:r>
              <a:rPr lang="en-GB" u="sng" dirty="0" smtClean="0"/>
              <a:t>School Playground</a:t>
            </a:r>
            <a:endParaRPr lang="en-GB" u="sng" dirty="0"/>
          </a:p>
        </p:txBody>
      </p:sp>
      <p:pic>
        <p:nvPicPr>
          <p:cNvPr id="4" name="Content Placeholder 3"/>
          <p:cNvPicPr>
            <a:picLocks noGrp="1" noChangeAspect="1"/>
          </p:cNvPicPr>
          <p:nvPr>
            <p:ph idx="1"/>
          </p:nvPr>
        </p:nvPicPr>
        <p:blipFill>
          <a:blip r:embed="rId2"/>
          <a:stretch>
            <a:fillRect/>
          </a:stretch>
        </p:blipFill>
        <p:spPr>
          <a:xfrm>
            <a:off x="6398385" y="2448758"/>
            <a:ext cx="4930346" cy="2602927"/>
          </a:xfrm>
          <a:prstGeom prst="rect">
            <a:avLst/>
          </a:prstGeom>
        </p:spPr>
      </p:pic>
      <p:sp>
        <p:nvSpPr>
          <p:cNvPr id="3" name="TextBox 2"/>
          <p:cNvSpPr txBox="1"/>
          <p:nvPr/>
        </p:nvSpPr>
        <p:spPr>
          <a:xfrm>
            <a:off x="614597" y="2057401"/>
            <a:ext cx="5606321" cy="3108543"/>
          </a:xfrm>
          <a:prstGeom prst="rect">
            <a:avLst/>
          </a:prstGeom>
          <a:noFill/>
        </p:spPr>
        <p:txBody>
          <a:bodyPr wrap="square" rtlCol="0">
            <a:spAutoFit/>
          </a:bodyPr>
          <a:lstStyle/>
          <a:p>
            <a:r>
              <a:rPr lang="en-GB" sz="2800" dirty="0" smtClean="0">
                <a:latin typeface="Comic Sans MS" panose="030F0702030302020204" pitchFamily="66" charset="0"/>
              </a:rPr>
              <a:t>We have a lovely playground at Gawber. It has a stage area, trim trail, reading area, seating areas and lots of lovely space. At lunchtime we will go into this area to play with the older children in school. </a:t>
            </a:r>
            <a:endParaRPr lang="en-GB" sz="2800" dirty="0">
              <a:latin typeface="Comic Sans MS" panose="030F0702030302020204" pitchFamily="66" charset="0"/>
            </a:endParaRPr>
          </a:p>
        </p:txBody>
      </p:sp>
    </p:spTree>
    <p:extLst>
      <p:ext uri="{BB962C8B-B14F-4D97-AF65-F5344CB8AC3E}">
        <p14:creationId xmlns:p14="http://schemas.microsoft.com/office/powerpoint/2010/main" val="37502672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FS2 Curriculum </a:t>
            </a:r>
            <a:endParaRPr lang="en-GB" u="sng" dirty="0"/>
          </a:p>
        </p:txBody>
      </p:sp>
      <p:sp>
        <p:nvSpPr>
          <p:cNvPr id="3" name="Content Placeholder 2"/>
          <p:cNvSpPr>
            <a:spLocks noGrp="1"/>
          </p:cNvSpPr>
          <p:nvPr>
            <p:ph idx="1"/>
          </p:nvPr>
        </p:nvSpPr>
        <p:spPr/>
        <p:txBody>
          <a:bodyPr>
            <a:normAutofit/>
          </a:bodyPr>
          <a:lstStyle/>
          <a:p>
            <a:r>
              <a:rPr lang="en-GB" dirty="0" smtClean="0">
                <a:latin typeface="Comic Sans MS" panose="030F0702030302020204" pitchFamily="66" charset="0"/>
              </a:rPr>
              <a:t>In FS2 we follow the EFYS Profile as set out by </a:t>
            </a:r>
            <a:r>
              <a:rPr lang="en-GB" dirty="0">
                <a:latin typeface="Comic Sans MS" panose="030F0702030302020204" pitchFamily="66" charset="0"/>
              </a:rPr>
              <a:t>the government. </a:t>
            </a:r>
            <a:r>
              <a:rPr lang="en-GB" dirty="0">
                <a:latin typeface="Comic Sans MS" panose="030F0702030302020204" pitchFamily="66" charset="0"/>
                <a:hlinkClick r:id="rId2"/>
              </a:rPr>
              <a:t>https://</a:t>
            </a:r>
            <a:r>
              <a:rPr lang="en-GB" dirty="0" smtClean="0">
                <a:latin typeface="Comic Sans MS" panose="030F0702030302020204" pitchFamily="66" charset="0"/>
                <a:hlinkClick r:id="rId2"/>
              </a:rPr>
              <a:t>www.gov.uk/government/publications/eyfs-profile-exemplication-materials</a:t>
            </a:r>
            <a:r>
              <a:rPr lang="en-GB" dirty="0" smtClean="0">
                <a:latin typeface="Comic Sans MS" panose="030F0702030302020204" pitchFamily="66" charset="0"/>
              </a:rPr>
              <a:t> each term we will study different topics and every week we base our learning around the book we are reading in literacy.</a:t>
            </a:r>
          </a:p>
          <a:p>
            <a:r>
              <a:rPr lang="en-GB" dirty="0">
                <a:latin typeface="Comic Sans MS" panose="030F0702030302020204" pitchFamily="66" charset="0"/>
              </a:rPr>
              <a:t>In the</a:t>
            </a:r>
            <a:r>
              <a:rPr lang="en-GB" b="1" dirty="0">
                <a:latin typeface="Comic Sans MS" panose="030F0702030302020204" pitchFamily="66" charset="0"/>
              </a:rPr>
              <a:t> Early Years Foundation Stage (EYFS)</a:t>
            </a:r>
            <a:r>
              <a:rPr lang="en-GB" dirty="0">
                <a:latin typeface="Comic Sans MS" panose="030F0702030302020204" pitchFamily="66" charset="0"/>
              </a:rPr>
              <a:t> we focus on learning through play.  Our timetable is a balance of Adult Led and Child </a:t>
            </a:r>
            <a:r>
              <a:rPr lang="en-GB" dirty="0" smtClean="0">
                <a:latin typeface="Comic Sans MS" panose="030F0702030302020204" pitchFamily="66" charset="0"/>
              </a:rPr>
              <a:t>Initiated activities, </a:t>
            </a:r>
            <a:r>
              <a:rPr lang="en-GB" dirty="0">
                <a:latin typeface="Comic Sans MS" panose="030F0702030302020204" pitchFamily="66" charset="0"/>
              </a:rPr>
              <a:t>covering all 7 areas of </a:t>
            </a:r>
            <a:r>
              <a:rPr lang="en-GB" dirty="0" smtClean="0">
                <a:latin typeface="Comic Sans MS" panose="030F0702030302020204" pitchFamily="66" charset="0"/>
              </a:rPr>
              <a:t>development -</a:t>
            </a:r>
            <a:r>
              <a:rPr lang="en-GB" b="1" dirty="0" smtClean="0">
                <a:latin typeface="Comic Sans MS" panose="030F0702030302020204" pitchFamily="66" charset="0"/>
              </a:rPr>
              <a:t>Personal </a:t>
            </a:r>
            <a:r>
              <a:rPr lang="en-GB" b="1" dirty="0">
                <a:latin typeface="Comic Sans MS" panose="030F0702030302020204" pitchFamily="66" charset="0"/>
              </a:rPr>
              <a:t>Social and Emotional Development (</a:t>
            </a:r>
            <a:r>
              <a:rPr lang="en-GB" b="1" dirty="0" smtClean="0">
                <a:latin typeface="Comic Sans MS" panose="030F0702030302020204" pitchFamily="66" charset="0"/>
              </a:rPr>
              <a:t>PSED)</a:t>
            </a:r>
            <a:r>
              <a:rPr lang="en-GB" dirty="0" smtClean="0">
                <a:latin typeface="Comic Sans MS" panose="030F0702030302020204" pitchFamily="66" charset="0"/>
              </a:rPr>
              <a:t>, </a:t>
            </a:r>
            <a:r>
              <a:rPr lang="en-GB" b="1" dirty="0" smtClean="0">
                <a:latin typeface="Comic Sans MS" panose="030F0702030302020204" pitchFamily="66" charset="0"/>
              </a:rPr>
              <a:t>Communication </a:t>
            </a:r>
            <a:r>
              <a:rPr lang="en-GB" b="1" dirty="0">
                <a:latin typeface="Comic Sans MS" panose="030F0702030302020204" pitchFamily="66" charset="0"/>
              </a:rPr>
              <a:t>and Language (</a:t>
            </a:r>
            <a:r>
              <a:rPr lang="en-GB" b="1" dirty="0" smtClean="0">
                <a:latin typeface="Comic Sans MS" panose="030F0702030302020204" pitchFamily="66" charset="0"/>
              </a:rPr>
              <a:t>CL)</a:t>
            </a:r>
            <a:r>
              <a:rPr lang="en-GB" dirty="0">
                <a:latin typeface="Comic Sans MS" panose="030F0702030302020204" pitchFamily="66" charset="0"/>
              </a:rPr>
              <a:t> </a:t>
            </a:r>
            <a:r>
              <a:rPr lang="en-GB" b="1" dirty="0" smtClean="0">
                <a:latin typeface="Comic Sans MS" panose="030F0702030302020204" pitchFamily="66" charset="0"/>
              </a:rPr>
              <a:t>Physical </a:t>
            </a:r>
            <a:r>
              <a:rPr lang="en-GB" b="1" dirty="0">
                <a:latin typeface="Comic Sans MS" panose="030F0702030302020204" pitchFamily="66" charset="0"/>
              </a:rPr>
              <a:t>Development (</a:t>
            </a:r>
            <a:r>
              <a:rPr lang="en-GB" b="1" dirty="0" smtClean="0">
                <a:latin typeface="Comic Sans MS" panose="030F0702030302020204" pitchFamily="66" charset="0"/>
              </a:rPr>
              <a:t>PD)</a:t>
            </a:r>
            <a:r>
              <a:rPr lang="en-GB" dirty="0" smtClean="0">
                <a:latin typeface="Comic Sans MS" panose="030F0702030302020204" pitchFamily="66" charset="0"/>
              </a:rPr>
              <a:t>, </a:t>
            </a:r>
            <a:r>
              <a:rPr lang="en-GB" b="1" dirty="0" smtClean="0">
                <a:latin typeface="Comic Sans MS" panose="030F0702030302020204" pitchFamily="66" charset="0"/>
              </a:rPr>
              <a:t>Literacy </a:t>
            </a:r>
            <a:r>
              <a:rPr lang="en-GB" b="1" dirty="0">
                <a:latin typeface="Comic Sans MS" panose="030F0702030302020204" pitchFamily="66" charset="0"/>
              </a:rPr>
              <a:t>(</a:t>
            </a:r>
            <a:r>
              <a:rPr lang="en-GB" b="1" dirty="0" smtClean="0">
                <a:latin typeface="Comic Sans MS" panose="030F0702030302020204" pitchFamily="66" charset="0"/>
              </a:rPr>
              <a:t>L)</a:t>
            </a:r>
            <a:r>
              <a:rPr lang="en-GB" dirty="0" smtClean="0">
                <a:latin typeface="Comic Sans MS" panose="030F0702030302020204" pitchFamily="66" charset="0"/>
              </a:rPr>
              <a:t>, </a:t>
            </a:r>
            <a:r>
              <a:rPr lang="en-GB" b="1" dirty="0" smtClean="0">
                <a:latin typeface="Comic Sans MS" panose="030F0702030302020204" pitchFamily="66" charset="0"/>
              </a:rPr>
              <a:t>Mathematics </a:t>
            </a:r>
            <a:r>
              <a:rPr lang="en-GB" b="1" dirty="0">
                <a:latin typeface="Comic Sans MS" panose="030F0702030302020204" pitchFamily="66" charset="0"/>
              </a:rPr>
              <a:t>(</a:t>
            </a:r>
            <a:r>
              <a:rPr lang="en-GB" b="1" dirty="0" smtClean="0">
                <a:latin typeface="Comic Sans MS" panose="030F0702030302020204" pitchFamily="66" charset="0"/>
              </a:rPr>
              <a:t>M)</a:t>
            </a:r>
            <a:r>
              <a:rPr lang="en-GB" dirty="0" smtClean="0">
                <a:latin typeface="Comic Sans MS" panose="030F0702030302020204" pitchFamily="66" charset="0"/>
              </a:rPr>
              <a:t>, </a:t>
            </a:r>
            <a:r>
              <a:rPr lang="en-GB" b="1" dirty="0" smtClean="0">
                <a:latin typeface="Comic Sans MS" panose="030F0702030302020204" pitchFamily="66" charset="0"/>
              </a:rPr>
              <a:t>Understanding </a:t>
            </a:r>
            <a:r>
              <a:rPr lang="en-GB" b="1" dirty="0">
                <a:latin typeface="Comic Sans MS" panose="030F0702030302020204" pitchFamily="66" charset="0"/>
              </a:rPr>
              <a:t>of the World (</a:t>
            </a:r>
            <a:r>
              <a:rPr lang="en-GB" b="1" dirty="0" smtClean="0">
                <a:latin typeface="Comic Sans MS" panose="030F0702030302020204" pitchFamily="66" charset="0"/>
              </a:rPr>
              <a:t>UW)</a:t>
            </a:r>
            <a:r>
              <a:rPr lang="en-GB" dirty="0" smtClean="0">
                <a:latin typeface="Comic Sans MS" panose="030F0702030302020204" pitchFamily="66" charset="0"/>
              </a:rPr>
              <a:t>, </a:t>
            </a:r>
            <a:r>
              <a:rPr lang="en-GB" b="1" dirty="0" smtClean="0">
                <a:latin typeface="Comic Sans MS" panose="030F0702030302020204" pitchFamily="66" charset="0"/>
              </a:rPr>
              <a:t>Expressive </a:t>
            </a:r>
            <a:r>
              <a:rPr lang="en-GB" b="1" dirty="0">
                <a:latin typeface="Comic Sans MS" panose="030F0702030302020204" pitchFamily="66" charset="0"/>
              </a:rPr>
              <a:t>Arts and Design (</a:t>
            </a:r>
            <a:r>
              <a:rPr lang="en-GB" b="1" dirty="0" smtClean="0">
                <a:latin typeface="Comic Sans MS" panose="030F0702030302020204" pitchFamily="66" charset="0"/>
              </a:rPr>
              <a:t>EAD)</a:t>
            </a:r>
            <a:endParaRPr lang="en-GB" dirty="0">
              <a:latin typeface="Comic Sans MS" panose="030F0702030302020204" pitchFamily="66" charset="0"/>
            </a:endParaRPr>
          </a:p>
          <a:p>
            <a:r>
              <a:rPr lang="en-GB" dirty="0" smtClean="0">
                <a:latin typeface="Comic Sans MS" panose="030F0702030302020204" pitchFamily="66" charset="0"/>
              </a:rPr>
              <a:t>Lots of our learning is hands on and we spend a lot of time playing and engaging inside and out.</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2269547" y="51435"/>
            <a:ext cx="4286250" cy="2143125"/>
          </a:xfrm>
          <a:prstGeom prst="rect">
            <a:avLst/>
          </a:prstGeom>
        </p:spPr>
      </p:pic>
    </p:spTree>
    <p:extLst>
      <p:ext uri="{BB962C8B-B14F-4D97-AF65-F5344CB8AC3E}">
        <p14:creationId xmlns:p14="http://schemas.microsoft.com/office/powerpoint/2010/main" val="13876343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‘We are a reading school’</a:t>
            </a:r>
            <a:endParaRPr lang="en-GB" b="1" u="sng" dirty="0"/>
          </a:p>
        </p:txBody>
      </p:sp>
      <p:sp>
        <p:nvSpPr>
          <p:cNvPr id="3" name="Content Placeholder 2"/>
          <p:cNvSpPr>
            <a:spLocks noGrp="1"/>
          </p:cNvSpPr>
          <p:nvPr>
            <p:ph idx="1"/>
          </p:nvPr>
        </p:nvSpPr>
        <p:spPr>
          <a:xfrm>
            <a:off x="402959" y="3738454"/>
            <a:ext cx="10820400" cy="2992130"/>
          </a:xfrm>
        </p:spPr>
        <p:txBody>
          <a:bodyPr>
            <a:normAutofit/>
          </a:bodyPr>
          <a:lstStyle/>
          <a:p>
            <a:r>
              <a:rPr lang="en-GB" dirty="0">
                <a:latin typeface="Comic Sans MS" panose="030F0702030302020204" pitchFamily="66" charset="0"/>
              </a:rPr>
              <a:t>We follow the Read Write </a:t>
            </a:r>
            <a:r>
              <a:rPr lang="en-GB" dirty="0" err="1">
                <a:latin typeface="Comic Sans MS" panose="030F0702030302020204" pitchFamily="66" charset="0"/>
              </a:rPr>
              <a:t>Inc</a:t>
            </a:r>
            <a:r>
              <a:rPr lang="en-GB" dirty="0">
                <a:latin typeface="Comic Sans MS" panose="030F0702030302020204" pitchFamily="66" charset="0"/>
              </a:rPr>
              <a:t> programme for our phonics teaching.  We also use the reading books that match our </a:t>
            </a:r>
            <a:r>
              <a:rPr lang="en-GB" dirty="0" smtClean="0">
                <a:latin typeface="Comic Sans MS" panose="030F0702030302020204" pitchFamily="66" charset="0"/>
              </a:rPr>
              <a:t>current phonics </a:t>
            </a:r>
            <a:r>
              <a:rPr lang="en-GB" dirty="0">
                <a:latin typeface="Comic Sans MS" panose="030F0702030302020204" pitchFamily="66" charset="0"/>
              </a:rPr>
              <a:t>learning. We </a:t>
            </a:r>
            <a:r>
              <a:rPr lang="en-GB" dirty="0" smtClean="0">
                <a:latin typeface="Comic Sans MS" panose="030F0702030302020204" pitchFamily="66" charset="0"/>
              </a:rPr>
              <a:t>will read at least 3 </a:t>
            </a:r>
            <a:r>
              <a:rPr lang="en-GB" dirty="0">
                <a:latin typeface="Comic Sans MS" panose="030F0702030302020204" pitchFamily="66" charset="0"/>
              </a:rPr>
              <a:t>times a week to an adult in school as well as bringing our book home to practise.</a:t>
            </a:r>
          </a:p>
          <a:p>
            <a:r>
              <a:rPr lang="en-GB" dirty="0" smtClean="0">
                <a:latin typeface="Comic Sans MS" panose="030F0702030302020204" pitchFamily="66" charset="0"/>
              </a:rPr>
              <a:t>Every week, each class visits the school library. FS2 go in small groups to pick a book of their choice, they are able to take this book home to enjoy with you and return the following week. </a:t>
            </a:r>
          </a:p>
        </p:txBody>
      </p:sp>
      <p:pic>
        <p:nvPicPr>
          <p:cNvPr id="4" name="Picture 3"/>
          <p:cNvPicPr>
            <a:picLocks noChangeAspect="1"/>
          </p:cNvPicPr>
          <p:nvPr/>
        </p:nvPicPr>
        <p:blipFill>
          <a:blip r:embed="rId2"/>
          <a:stretch>
            <a:fillRect/>
          </a:stretch>
        </p:blipFill>
        <p:spPr>
          <a:xfrm>
            <a:off x="0" y="998876"/>
            <a:ext cx="4013366" cy="2505075"/>
          </a:xfrm>
          <a:prstGeom prst="rect">
            <a:avLst/>
          </a:prstGeom>
        </p:spPr>
      </p:pic>
      <p:sp>
        <p:nvSpPr>
          <p:cNvPr id="5" name="TextBox 4"/>
          <p:cNvSpPr txBox="1"/>
          <p:nvPr/>
        </p:nvSpPr>
        <p:spPr>
          <a:xfrm>
            <a:off x="4596063" y="2057401"/>
            <a:ext cx="6910137" cy="1446550"/>
          </a:xfrm>
          <a:prstGeom prst="rect">
            <a:avLst/>
          </a:prstGeom>
          <a:noFill/>
        </p:spPr>
        <p:txBody>
          <a:bodyPr wrap="square" rtlCol="0">
            <a:spAutoFit/>
          </a:bodyPr>
          <a:lstStyle/>
          <a:p>
            <a:pPr marL="285750" indent="-285750">
              <a:buFont typeface="Wingdings" panose="05000000000000000000" pitchFamily="2" charset="2"/>
              <a:buChar char="§"/>
            </a:pPr>
            <a:r>
              <a:rPr lang="en-GB" sz="2200" dirty="0" smtClean="0">
                <a:latin typeface="Comic Sans MS" panose="030F0702030302020204" pitchFamily="66" charset="0"/>
              </a:rPr>
              <a:t>We love reading and listening to different stories at Gawber. Each week we base our learning on the book we are reading in Literacy. We end each day with story time. </a:t>
            </a:r>
          </a:p>
        </p:txBody>
      </p:sp>
    </p:spTree>
    <p:extLst>
      <p:ext uri="{BB962C8B-B14F-4D97-AF65-F5344CB8AC3E}">
        <p14:creationId xmlns:p14="http://schemas.microsoft.com/office/powerpoint/2010/main" val="22921141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 typical day looks like..</a:t>
            </a:r>
            <a:endParaRPr lang="en-GB" dirty="0"/>
          </a:p>
        </p:txBody>
      </p:sp>
      <p:sp>
        <p:nvSpPr>
          <p:cNvPr id="3" name="Content Placeholder 2"/>
          <p:cNvSpPr>
            <a:spLocks noGrp="1"/>
          </p:cNvSpPr>
          <p:nvPr>
            <p:ph idx="1"/>
          </p:nvPr>
        </p:nvSpPr>
        <p:spPr/>
        <p:txBody>
          <a:bodyPr>
            <a:normAutofit/>
          </a:bodyPr>
          <a:lstStyle/>
          <a:p>
            <a:r>
              <a:rPr lang="en-GB" dirty="0" smtClean="0">
                <a:latin typeface="Comic Sans MS" panose="030F0702030302020204" pitchFamily="66" charset="0"/>
              </a:rPr>
              <a:t>8.45 – Doors </a:t>
            </a:r>
            <a:r>
              <a:rPr lang="en-GB" dirty="0">
                <a:latin typeface="Comic Sans MS" panose="030F0702030302020204" pitchFamily="66" charset="0"/>
              </a:rPr>
              <a:t>open, Registers &amp; Welcome</a:t>
            </a:r>
          </a:p>
          <a:p>
            <a:r>
              <a:rPr lang="en-GB" dirty="0" smtClean="0">
                <a:latin typeface="Comic Sans MS" panose="030F0702030302020204" pitchFamily="66" charset="0"/>
              </a:rPr>
              <a:t>9.00 – 9.30 – Phonics</a:t>
            </a:r>
          </a:p>
          <a:p>
            <a:r>
              <a:rPr lang="en-GB" dirty="0" smtClean="0">
                <a:latin typeface="Comic Sans MS" panose="030F0702030302020204" pitchFamily="66" charset="0"/>
              </a:rPr>
              <a:t>9.30 – 10.00 – Carpet time - Wake and shake/Literacy</a:t>
            </a:r>
          </a:p>
          <a:p>
            <a:r>
              <a:rPr lang="en-GB" dirty="0" smtClean="0">
                <a:latin typeface="Comic Sans MS" panose="030F0702030302020204" pitchFamily="66" charset="0"/>
              </a:rPr>
              <a:t>10.00 – 12.00 - Continuous Provision-inside and out/small group work</a:t>
            </a:r>
          </a:p>
          <a:p>
            <a:r>
              <a:rPr lang="en-GB" dirty="0" smtClean="0">
                <a:latin typeface="Comic Sans MS" panose="030F0702030302020204" pitchFamily="66" charset="0"/>
              </a:rPr>
              <a:t>12.00 – 1.00 - Lunch &amp; Outdoor play</a:t>
            </a:r>
          </a:p>
          <a:p>
            <a:r>
              <a:rPr lang="en-GB" dirty="0" smtClean="0">
                <a:latin typeface="Comic Sans MS" panose="030F0702030302020204" pitchFamily="66" charset="0"/>
              </a:rPr>
              <a:t>1.00 – 1.20 – Carpet time – Maths/Dough Disco</a:t>
            </a:r>
          </a:p>
          <a:p>
            <a:r>
              <a:rPr lang="en-GB" dirty="0" smtClean="0">
                <a:latin typeface="Comic Sans MS" panose="030F0702030302020204" pitchFamily="66" charset="0"/>
              </a:rPr>
              <a:t>1.20 – 2.45 – Continuous Provision- inside and out/small group work</a:t>
            </a:r>
          </a:p>
          <a:p>
            <a:r>
              <a:rPr lang="en-GB" dirty="0" smtClean="0">
                <a:latin typeface="Comic Sans MS" panose="030F0702030302020204" pitchFamily="66" charset="0"/>
              </a:rPr>
              <a:t>2.45 – 3.00 – Story time/Singing</a:t>
            </a:r>
          </a:p>
          <a:p>
            <a:r>
              <a:rPr lang="en-GB" dirty="0" smtClean="0">
                <a:latin typeface="Comic Sans MS" panose="030F0702030302020204" pitchFamily="66" charset="0"/>
              </a:rPr>
              <a:t>3.00 - Home time </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200900" y="5382491"/>
            <a:ext cx="4286250" cy="1475509"/>
          </a:xfrm>
          <a:prstGeom prst="rect">
            <a:avLst/>
          </a:prstGeom>
        </p:spPr>
      </p:pic>
    </p:spTree>
    <p:extLst>
      <p:ext uri="{BB962C8B-B14F-4D97-AF65-F5344CB8AC3E}">
        <p14:creationId xmlns:p14="http://schemas.microsoft.com/office/powerpoint/2010/main" val="16247949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1379096"/>
            <a:ext cx="6194685" cy="4839590"/>
          </a:xfrm>
        </p:spPr>
        <p:txBody>
          <a:bodyPr/>
          <a:lstStyle/>
          <a:p>
            <a:r>
              <a:rPr lang="en-GB" dirty="0" smtClean="0">
                <a:latin typeface="Comic Sans MS" panose="030F0702030302020204" pitchFamily="66" charset="0"/>
              </a:rPr>
              <a:t>As well as the lovely work your children will produce throughout the year, we also use an online learning journal which records photograph and observations that we write to assess your child’s progress. More details will follow in September of how you can assess this at home. </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740087" y="725525"/>
            <a:ext cx="2433071" cy="2749961"/>
          </a:xfrm>
          <a:prstGeom prst="rect">
            <a:avLst/>
          </a:prstGeom>
        </p:spPr>
      </p:pic>
      <p:pic>
        <p:nvPicPr>
          <p:cNvPr id="5" name="Picture 4"/>
          <p:cNvPicPr>
            <a:picLocks noChangeAspect="1"/>
          </p:cNvPicPr>
          <p:nvPr/>
        </p:nvPicPr>
        <p:blipFill>
          <a:blip r:embed="rId3"/>
          <a:stretch>
            <a:fillRect/>
          </a:stretch>
        </p:blipFill>
        <p:spPr>
          <a:xfrm>
            <a:off x="894179" y="4137285"/>
            <a:ext cx="3947645" cy="2230439"/>
          </a:xfrm>
          <a:prstGeom prst="rect">
            <a:avLst/>
          </a:prstGeom>
        </p:spPr>
      </p:pic>
      <p:sp>
        <p:nvSpPr>
          <p:cNvPr id="6" name="TextBox 5"/>
          <p:cNvSpPr txBox="1"/>
          <p:nvPr/>
        </p:nvSpPr>
        <p:spPr>
          <a:xfrm>
            <a:off x="6325849" y="4137285"/>
            <a:ext cx="5261548" cy="2123658"/>
          </a:xfrm>
          <a:prstGeom prst="rect">
            <a:avLst/>
          </a:prstGeom>
          <a:noFill/>
        </p:spPr>
        <p:txBody>
          <a:bodyPr wrap="square" rtlCol="0">
            <a:spAutoFit/>
          </a:bodyPr>
          <a:lstStyle/>
          <a:p>
            <a:pPr algn="ctr"/>
            <a:r>
              <a:rPr lang="en-GB" sz="2200" dirty="0" smtClean="0">
                <a:latin typeface="Comic Sans MS" panose="030F0702030302020204" pitchFamily="66" charset="0"/>
              </a:rPr>
              <a:t>This year we have used Class Dojo as another communication tool between parents and school . We have found it very successful this year, </a:t>
            </a:r>
            <a:r>
              <a:rPr lang="en-GB" sz="2200" dirty="0">
                <a:latin typeface="Comic Sans MS" panose="030F0702030302020204" pitchFamily="66" charset="0"/>
              </a:rPr>
              <a:t>s</a:t>
            </a:r>
            <a:r>
              <a:rPr lang="en-GB" sz="2200" dirty="0" smtClean="0">
                <a:latin typeface="Comic Sans MS" panose="030F0702030302020204" pitchFamily="66" charset="0"/>
              </a:rPr>
              <a:t>o we will set up a new site ready for September. </a:t>
            </a:r>
            <a:endParaRPr lang="en-GB" sz="2200" dirty="0">
              <a:latin typeface="Comic Sans MS" panose="030F0702030302020204" pitchFamily="66" charset="0"/>
            </a:endParaRPr>
          </a:p>
        </p:txBody>
      </p:sp>
    </p:spTree>
    <p:extLst>
      <p:ext uri="{BB962C8B-B14F-4D97-AF65-F5344CB8AC3E}">
        <p14:creationId xmlns:p14="http://schemas.microsoft.com/office/powerpoint/2010/main" val="22898887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1246" y="764373"/>
            <a:ext cx="4804954" cy="1293028"/>
          </a:xfrm>
        </p:spPr>
        <p:txBody>
          <a:bodyPr/>
          <a:lstStyle/>
          <a:p>
            <a:r>
              <a:rPr lang="en-GB" u="sng" dirty="0" smtClean="0"/>
              <a:t>School Dinners</a:t>
            </a:r>
            <a:endParaRPr lang="en-GB" u="sng" dirty="0"/>
          </a:p>
        </p:txBody>
      </p:sp>
      <p:pic>
        <p:nvPicPr>
          <p:cNvPr id="7" name="Content Placeholder 6"/>
          <p:cNvPicPr>
            <a:picLocks noGrp="1" noChangeAspect="1"/>
          </p:cNvPicPr>
          <p:nvPr>
            <p:ph idx="1"/>
          </p:nvPr>
        </p:nvPicPr>
        <p:blipFill>
          <a:blip r:embed="rId2"/>
          <a:stretch>
            <a:fillRect/>
          </a:stretch>
        </p:blipFill>
        <p:spPr>
          <a:xfrm>
            <a:off x="272219" y="2527528"/>
            <a:ext cx="6064909" cy="4024313"/>
          </a:xfrm>
          <a:prstGeom prst="rect">
            <a:avLst/>
          </a:prstGeom>
        </p:spPr>
      </p:pic>
      <p:sp>
        <p:nvSpPr>
          <p:cNvPr id="8" name="TextBox 7"/>
          <p:cNvSpPr txBox="1"/>
          <p:nvPr/>
        </p:nvSpPr>
        <p:spPr>
          <a:xfrm>
            <a:off x="6580682" y="1672391"/>
            <a:ext cx="5148119" cy="7109639"/>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latin typeface="Comic Sans MS" panose="030F0702030302020204" pitchFamily="66" charset="0"/>
              </a:rPr>
              <a:t>We have delicious </a:t>
            </a:r>
            <a:r>
              <a:rPr lang="en-GB" sz="2400" dirty="0">
                <a:latin typeface="Comic Sans MS" panose="030F0702030302020204" pitchFamily="66" charset="0"/>
              </a:rPr>
              <a:t>S</a:t>
            </a:r>
            <a:r>
              <a:rPr lang="en-GB" sz="2400" dirty="0" smtClean="0">
                <a:latin typeface="Comic Sans MS" panose="030F0702030302020204" pitchFamily="66" charset="0"/>
              </a:rPr>
              <a:t>chool  dinners at Gawber school, prepared daily by our own school cook.  </a:t>
            </a:r>
          </a:p>
          <a:p>
            <a:pPr marL="342900" indent="-342900">
              <a:buFont typeface="Arial" panose="020B0604020202020204" pitchFamily="34" charset="0"/>
              <a:buChar char="•"/>
            </a:pPr>
            <a:r>
              <a:rPr lang="en-GB" sz="2400" dirty="0" smtClean="0">
                <a:latin typeface="Comic Sans MS" panose="030F0702030302020204" pitchFamily="66" charset="0"/>
              </a:rPr>
              <a:t>School Dinners are free to all children in FS2 and we actively encourage children to try them.  The weekly </a:t>
            </a:r>
            <a:r>
              <a:rPr lang="en-GB" sz="2400" dirty="0">
                <a:latin typeface="Comic Sans MS" panose="030F0702030302020204" pitchFamily="66" charset="0"/>
              </a:rPr>
              <a:t>menu will be available in the classroom. </a:t>
            </a:r>
            <a:endParaRPr lang="en-GB" sz="2400" dirty="0" smtClean="0">
              <a:latin typeface="Comic Sans MS" panose="030F0702030302020204" pitchFamily="66" charset="0"/>
            </a:endParaRPr>
          </a:p>
          <a:p>
            <a:pPr marL="342900" indent="-342900">
              <a:buFont typeface="Arial" panose="020B0604020202020204" pitchFamily="34" charset="0"/>
              <a:buChar char="•"/>
            </a:pPr>
            <a:r>
              <a:rPr lang="en-GB" sz="2400" dirty="0" smtClean="0">
                <a:latin typeface="Comic Sans MS" panose="030F0702030302020204" pitchFamily="66" charset="0"/>
              </a:rPr>
              <a:t>Each </a:t>
            </a:r>
            <a:r>
              <a:rPr lang="en-GB" sz="2400" dirty="0">
                <a:latin typeface="Comic Sans MS" panose="030F0702030302020204" pitchFamily="66" charset="0"/>
              </a:rPr>
              <a:t>day you may choose </a:t>
            </a:r>
            <a:r>
              <a:rPr lang="en-GB" sz="2400" dirty="0" smtClean="0">
                <a:latin typeface="Comic Sans MS" panose="030F0702030302020204" pitchFamily="66" charset="0"/>
              </a:rPr>
              <a:t>from </a:t>
            </a:r>
            <a:r>
              <a:rPr lang="en-GB" sz="2400" dirty="0">
                <a:latin typeface="Comic Sans MS" panose="030F0702030302020204" pitchFamily="66" charset="0"/>
              </a:rPr>
              <a:t>a traditional (Hot dinner) </a:t>
            </a:r>
            <a:r>
              <a:rPr lang="en-GB" sz="2400" dirty="0" smtClean="0">
                <a:latin typeface="Comic Sans MS" panose="030F0702030302020204" pitchFamily="66" charset="0"/>
              </a:rPr>
              <a:t>or a Jacket Potato with a choice of fillings.</a:t>
            </a:r>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a:p>
        </p:txBody>
      </p:sp>
      <p:pic>
        <p:nvPicPr>
          <p:cNvPr id="3" name="Picture 2"/>
          <p:cNvPicPr>
            <a:picLocks noChangeAspect="1"/>
          </p:cNvPicPr>
          <p:nvPr/>
        </p:nvPicPr>
        <p:blipFill>
          <a:blip r:embed="rId3"/>
          <a:stretch>
            <a:fillRect/>
          </a:stretch>
        </p:blipFill>
        <p:spPr>
          <a:xfrm>
            <a:off x="3699483" y="12435"/>
            <a:ext cx="2881160" cy="1937051"/>
          </a:xfrm>
          <a:prstGeom prst="rect">
            <a:avLst/>
          </a:prstGeom>
        </p:spPr>
      </p:pic>
      <p:sp>
        <p:nvSpPr>
          <p:cNvPr id="4" name="Rectangle 3"/>
          <p:cNvSpPr/>
          <p:nvPr/>
        </p:nvSpPr>
        <p:spPr>
          <a:xfrm>
            <a:off x="189382" y="2053841"/>
            <a:ext cx="5133136" cy="369332"/>
          </a:xfrm>
          <a:prstGeom prst="rect">
            <a:avLst/>
          </a:prstGeom>
        </p:spPr>
        <p:txBody>
          <a:bodyPr wrap="none">
            <a:spAutoFit/>
          </a:bodyPr>
          <a:lstStyle/>
          <a:p>
            <a:r>
              <a:rPr lang="en-GB" dirty="0"/>
              <a:t>This is a sample menu </a:t>
            </a:r>
            <a:r>
              <a:rPr lang="en-GB" dirty="0" smtClean="0"/>
              <a:t>of our </a:t>
            </a:r>
            <a:r>
              <a:rPr lang="en-GB" dirty="0"/>
              <a:t>school dinners,. </a:t>
            </a:r>
          </a:p>
        </p:txBody>
      </p:sp>
    </p:spTree>
    <p:extLst>
      <p:ext uri="{BB962C8B-B14F-4D97-AF65-F5344CB8AC3E}">
        <p14:creationId xmlns:p14="http://schemas.microsoft.com/office/powerpoint/2010/main" val="2105627775"/>
      </p:ext>
    </p:extLst>
  </p:cSld>
  <p:clrMapOvr>
    <a:masterClrMapping/>
  </p:clrMapOvr>
  <p:timing>
    <p:tnLst>
      <p:par>
        <p:cTn id="1" dur="indefinite" restart="never" nodeType="tmRoot"/>
      </p:par>
    </p:tnLst>
  </p:timing>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emplate>TM04033937[[fn=Vapor Trail]]</Template>
  <TotalTime>790</TotalTime>
  <Words>892</Words>
  <Application>Microsoft Office PowerPoint</Application>
  <PresentationFormat>Widescreen</PresentationFormat>
  <Paragraphs>99</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Century Gothic</vt:lpstr>
      <vt:lpstr>Comic Sans MS</vt:lpstr>
      <vt:lpstr>Tempus Sans ITC</vt:lpstr>
      <vt:lpstr>Wingdings</vt:lpstr>
      <vt:lpstr>Vapor Trail</vt:lpstr>
      <vt:lpstr>Starting big school at Gawber Primary School September 2020</vt:lpstr>
      <vt:lpstr>PowerPoint Presentation</vt:lpstr>
      <vt:lpstr>The School Building</vt:lpstr>
      <vt:lpstr>PowerPoint Presentation</vt:lpstr>
      <vt:lpstr>Meet the staff</vt:lpstr>
      <vt:lpstr>FS2 Team</vt:lpstr>
      <vt:lpstr>Class 0</vt:lpstr>
      <vt:lpstr>FS2 Classroom</vt:lpstr>
      <vt:lpstr>FS2 Classroom</vt:lpstr>
      <vt:lpstr>FS2 Playground</vt:lpstr>
      <vt:lpstr>School Playground</vt:lpstr>
      <vt:lpstr>FS2 Curriculum </vt:lpstr>
      <vt:lpstr>‘We are a reading school’</vt:lpstr>
      <vt:lpstr>What a typical day looks like..</vt:lpstr>
      <vt:lpstr>PowerPoint Presentation</vt:lpstr>
      <vt:lpstr>School Dinners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Starting big school at Gawber Primary School September 2020</dc:title>
  <dc:creator>Rebecca Crossley</dc:creator>
  <cp:lastModifiedBy>Jo Hebden</cp:lastModifiedBy>
  <cp:revision>41</cp:revision>
  <dcterms:created xsi:type="dcterms:W3CDTF">2020-05-20T14:19:26Z</dcterms:created>
  <dcterms:modified xsi:type="dcterms:W3CDTF">2020-07-07T10:27:17Z</dcterms:modified>
</cp:coreProperties>
</file>