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22"/>
  </p:handoutMasterIdLst>
  <p:sldIdLst>
    <p:sldId id="258" r:id="rId2"/>
    <p:sldId id="264" r:id="rId3"/>
    <p:sldId id="283" r:id="rId4"/>
    <p:sldId id="295" r:id="rId5"/>
    <p:sldId id="296" r:id="rId6"/>
    <p:sldId id="286" r:id="rId7"/>
    <p:sldId id="269" r:id="rId8"/>
    <p:sldId id="288" r:id="rId9"/>
    <p:sldId id="289" r:id="rId10"/>
    <p:sldId id="290" r:id="rId11"/>
    <p:sldId id="291" r:id="rId12"/>
    <p:sldId id="293" r:id="rId13"/>
    <p:sldId id="292" r:id="rId14"/>
    <p:sldId id="294" r:id="rId15"/>
    <p:sldId id="297" r:id="rId16"/>
    <p:sldId id="298" r:id="rId17"/>
    <p:sldId id="271" r:id="rId18"/>
    <p:sldId id="268" r:id="rId19"/>
    <p:sldId id="267" r:id="rId20"/>
    <p:sldId id="282" r:id="rId21"/>
  </p:sldIdLst>
  <p:sldSz cx="9144000" cy="6858000" type="screen4x3"/>
  <p:notesSz cx="6858000" cy="9144000"/>
  <p:embeddedFontLst>
    <p:embeddedFont>
      <p:font typeface="BPreplay" panose="02000503000000020004" charset="0"/>
      <p:regular r:id="rId23"/>
      <p:bold r:id="rId24"/>
      <p:italic r:id="rId25"/>
      <p:boldItalic r:id="rId26"/>
    </p:embeddedFont>
    <p:embeddedFont>
      <p:font typeface="Sassoon Infant Rg" panose="02000503030000020003" charset="0"/>
      <p:regular r:id="rId27"/>
      <p:bold r:id="rId28"/>
    </p:embeddedFont>
    <p:embeddedFont>
      <p:font typeface="Sassoon Infant Md" panose="02000603050000020003" charset="0"/>
      <p:regular r:id="rId29"/>
    </p:embeddedFont>
    <p:embeddedFont>
      <p:font typeface="Calibri" panose="020F0502020204030204" pitchFamily="34" charset="0"/>
      <p:regular r:id="rId30"/>
      <p:bold r:id="rId31"/>
      <p:italic r:id="rId32"/>
      <p:boldItalic r:id="rId3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>
          <p15:clr>
            <a:srgbClr val="A4A3A4"/>
          </p15:clr>
        </p15:guide>
        <p15:guide id="2" pos="2880">
          <p15:clr>
            <a:srgbClr val="A4A3A4"/>
          </p15:clr>
        </p15:guide>
        <p15:guide id="3" pos="680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  <p15:guide id="11" pos="50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38ED1"/>
    <a:srgbClr val="F4DC77"/>
    <a:srgbClr val="70ACD1"/>
    <a:srgbClr val="F4DE7B"/>
    <a:srgbClr val="6E8EA3"/>
    <a:srgbClr val="FEFBDA"/>
    <a:srgbClr val="FFFFE1"/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4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308" y="78"/>
      </p:cViewPr>
      <p:guideLst>
        <p:guide orient="horz" pos="2137"/>
        <p:guide pos="2880"/>
        <p:guide pos="680"/>
        <p:guide orient="horz" pos="3997"/>
        <p:guide pos="5443"/>
        <p:guide orient="horz" pos="323"/>
        <p:guide pos="476"/>
        <p:guide orient="horz" pos="459"/>
        <p:guide orient="horz" pos="3838"/>
        <p:guide pos="5284"/>
        <p:guide pos="50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37" Type="http://schemas.openxmlformats.org/officeDocument/2006/relationships/tableStyles" Target="tableStyles.xml"/><Relationship Id="rId40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F382622-EEE2-4234-A4B3-4E3601D4580F}" type="datetimeFigureOut">
              <a:rPr lang="en-GB"/>
              <a:pPr>
                <a:defRPr/>
              </a:pPr>
              <a:t>02/02/2021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05AA279-D3A6-4207-8158-A4A9C42057A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45040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534461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60062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607577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515447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67003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0138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1" r:id="rId4"/>
    <p:sldLayoutId id="2147483712" r:id="rId5"/>
    <p:sldLayoutId id="214748371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2960" y="627017"/>
            <a:ext cx="7380514" cy="9233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 smtClean="0"/>
              <a:t>Claude Monet</a:t>
            </a:r>
            <a:endParaRPr lang="en-GB" sz="54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55650" y="1264024"/>
            <a:ext cx="4872038" cy="4828801"/>
          </a:xfrm>
          <a:prstGeom prst="rect">
            <a:avLst/>
          </a:prstGeom>
          <a:solidFill>
            <a:srgbClr val="D38ED1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219" name="Title 5"/>
          <p:cNvSpPr>
            <a:spLocks noGrp="1"/>
          </p:cNvSpPr>
          <p:nvPr>
            <p:ph type="title"/>
          </p:nvPr>
        </p:nvSpPr>
        <p:spPr>
          <a:xfrm>
            <a:off x="457200" y="436563"/>
            <a:ext cx="5042263" cy="1038225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GB" altLang="en-US" dirty="0"/>
              <a:t>Claude Monet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755650" y="1229595"/>
            <a:ext cx="4872038" cy="4733364"/>
          </a:xfrm>
        </p:spPr>
        <p:txBody>
          <a:bodyPr rtlCol="0" anchor="ctr">
            <a:noAutofit/>
          </a:bodyPr>
          <a:lstStyle/>
          <a:p>
            <a:pPr marL="0" indent="0" eaLnBrk="1" fontAlgn="auto" hangingPunct="1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000" dirty="0" smtClean="0">
                <a:cs typeface="+mn-cs"/>
              </a:rPr>
              <a:t>Oscar- Claude Monet was a French painter who was born in 1840. He was known as Claude Monet even though his mum and dad called him Oscar.</a:t>
            </a:r>
          </a:p>
          <a:p>
            <a:pPr marL="0" indent="0" eaLnBrk="1" fontAlgn="auto" hangingPunct="1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000" dirty="0" smtClean="0">
                <a:cs typeface="+mn-cs"/>
              </a:rPr>
              <a:t>When he was at school he used to draw caricatures of local people and then did this as he grew up to </a:t>
            </a:r>
            <a:r>
              <a:rPr lang="en-GB" sz="2000" dirty="0" smtClean="0">
                <a:cs typeface="+mn-cs"/>
              </a:rPr>
              <a:t>earn some money. A caricature is a cartoon picture of someone. This is one of his caricatures.</a:t>
            </a:r>
          </a:p>
          <a:p>
            <a:pPr marL="0" indent="0" eaLnBrk="1" fontAlgn="auto" hangingPunct="1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000" dirty="0" smtClean="0">
                <a:cs typeface="+mn-cs"/>
              </a:rPr>
              <a:t>He later began to really enjoy </a:t>
            </a:r>
            <a:r>
              <a:rPr lang="en-GB" sz="2000" dirty="0">
                <a:cs typeface="+mn-cs"/>
              </a:rPr>
              <a:t>painting in the outdoors, and </a:t>
            </a:r>
            <a:r>
              <a:rPr lang="en-GB" sz="2000" dirty="0" smtClean="0">
                <a:cs typeface="+mn-cs"/>
              </a:rPr>
              <a:t>he loved painting in the French countryside. He often painted the same </a:t>
            </a:r>
            <a:r>
              <a:rPr lang="en-GB" sz="2000" dirty="0" smtClean="0">
                <a:cs typeface="+mn-cs"/>
              </a:rPr>
              <a:t>scene many times in different times and seasons.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7688" y="391523"/>
            <a:ext cx="3456741" cy="320475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7688" y="3630706"/>
            <a:ext cx="2821298" cy="277762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>
            <a:off x="4285981" y="4214498"/>
            <a:ext cx="1640157" cy="174811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413250" y="748505"/>
            <a:ext cx="3843338" cy="2282077"/>
          </a:xfrm>
          <a:prstGeom prst="rect">
            <a:avLst/>
          </a:prstGeom>
          <a:solidFill>
            <a:schemeClr val="accent1">
              <a:lumMod val="60000"/>
              <a:lumOff val="40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6628" name="TextBox 6"/>
          <p:cNvSpPr txBox="1">
            <a:spLocks noChangeArrowheads="1"/>
          </p:cNvSpPr>
          <p:nvPr/>
        </p:nvSpPr>
        <p:spPr bwMode="auto">
          <a:xfrm>
            <a:off x="4558121" y="856343"/>
            <a:ext cx="3238500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tx1"/>
                </a:solidFill>
              </a:rPr>
              <a:t>Monet created these 3 very similar paintings of </a:t>
            </a:r>
            <a:r>
              <a:rPr lang="en-GB" altLang="en-US" sz="2000" dirty="0" smtClean="0">
                <a:solidFill>
                  <a:schemeClr val="tx1"/>
                </a:solidFill>
              </a:rPr>
              <a:t>haystacks.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 smtClean="0">
                <a:solidFill>
                  <a:schemeClr val="tx1"/>
                </a:solidFill>
              </a:rPr>
              <a:t>He often painted the same thing at different times of the day and in different seasons.</a:t>
            </a:r>
            <a:endParaRPr lang="en-GB" altLang="en-US" sz="2000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</p:txBody>
      </p:sp>
      <p:pic>
        <p:nvPicPr>
          <p:cNvPr id="26629" name="Picture 9" descr="https://farm4.staticflickr.com/3810/12882689093_59191cb9b1_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099" y="731838"/>
            <a:ext cx="3309938" cy="260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Picture 10" descr="https://farm8.staticflickr.com/7488/16289448335_727fcbc139_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099" y="3483473"/>
            <a:ext cx="3309938" cy="2609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1" name="Picture 11" descr="https://farm8.staticflickr.com/7303/12882582045_ccc113625e_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250" y="3341688"/>
            <a:ext cx="3843338" cy="2751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21179" y="416858"/>
            <a:ext cx="7931149" cy="1559859"/>
          </a:xfrm>
          <a:prstGeom prst="rect">
            <a:avLst/>
          </a:prstGeom>
          <a:solidFill>
            <a:srgbClr val="D38ED1">
              <a:alpha val="46000"/>
            </a:srgbClr>
          </a:solidFill>
          <a:ln>
            <a:solidFill>
              <a:srgbClr val="D38ED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621179" y="0"/>
            <a:ext cx="8025280" cy="2649071"/>
          </a:xfrm>
        </p:spPr>
        <p:txBody>
          <a:bodyPr rtlCol="0" anchor="ctr">
            <a:normAutofit/>
          </a:bodyPr>
          <a:lstStyle/>
          <a:p>
            <a:pPr marL="0" indent="0" eaLnBrk="1" fontAlgn="auto" hangingPunct="1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400" dirty="0" smtClean="0">
                <a:cs typeface="+mn-cs"/>
              </a:rPr>
              <a:t>Monet married a lady called Camille and they had children. Monet often painted pictures of Camille and his children. Here is a famous painting called ‘A field with poppies’ which shows his wife Camille and his son Jean.</a:t>
            </a:r>
          </a:p>
          <a:p>
            <a:pPr marL="0" indent="0" eaLnBrk="1" fontAlgn="auto" hangingPunct="1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 smtClean="0">
                <a:cs typeface="+mn-cs"/>
              </a:rPr>
              <a:t>.</a:t>
            </a:r>
          </a:p>
        </p:txBody>
      </p:sp>
      <p:pic>
        <p:nvPicPr>
          <p:cNvPr id="1026" name="Picture 2" descr="Claude Monet Facts For Kids | Cool Kid Fac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55694"/>
            <a:ext cx="9144000" cy="4956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39416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21179" y="416858"/>
            <a:ext cx="7931149" cy="1815354"/>
          </a:xfrm>
          <a:prstGeom prst="rect">
            <a:avLst/>
          </a:prstGeom>
          <a:solidFill>
            <a:srgbClr val="D38ED1">
              <a:alpha val="46000"/>
            </a:srgbClr>
          </a:solidFill>
          <a:ln>
            <a:solidFill>
              <a:srgbClr val="D38ED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621179" y="0"/>
            <a:ext cx="8025280" cy="2649071"/>
          </a:xfrm>
        </p:spPr>
        <p:txBody>
          <a:bodyPr rtlCol="0" anchor="ctr">
            <a:normAutofit/>
          </a:bodyPr>
          <a:lstStyle/>
          <a:p>
            <a:pPr marL="0" indent="0" eaLnBrk="1" fontAlgn="auto" hangingPunct="1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400" dirty="0" smtClean="0">
                <a:cs typeface="+mn-cs"/>
              </a:rPr>
              <a:t>As Monet made more and more money from selling his paintings he then bought a house with large gardens and this is where he painted most of his paintings. This house was also where he painted his most famous paintings of the waterlily pond.</a:t>
            </a:r>
            <a:endParaRPr lang="en-GB" dirty="0" smtClean="0">
              <a:cs typeface="+mn-cs"/>
            </a:endParaRPr>
          </a:p>
        </p:txBody>
      </p:sp>
      <p:pic>
        <p:nvPicPr>
          <p:cNvPr id="2050" name="Picture 2" descr="Irises in Monet's Garden - Claude Monet Painting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69" y="2362839"/>
            <a:ext cx="4246800" cy="3972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athway in Monet's Garden at Giverny 1902 - Claude Monet Painting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6685" y="2362839"/>
            <a:ext cx="4697171" cy="3972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41110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457200" y="436563"/>
            <a:ext cx="3498850" cy="5656262"/>
          </a:xfrm>
          <a:prstGeom prst="rect">
            <a:avLst/>
          </a:prstGeom>
          <a:solidFill>
            <a:srgbClr val="D38ED1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291" name="Title 5"/>
          <p:cNvSpPr>
            <a:spLocks/>
          </p:cNvSpPr>
          <p:nvPr/>
        </p:nvSpPr>
        <p:spPr bwMode="auto">
          <a:xfrm>
            <a:off x="457200" y="436563"/>
            <a:ext cx="3331029" cy="10382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4000" b="1" dirty="0" err="1">
                <a:latin typeface="Sassoon Infant Md" panose="02000603050000020003" pitchFamily="50" charset="0"/>
              </a:rPr>
              <a:t>Giverny</a:t>
            </a:r>
            <a:endParaRPr lang="en-GB" altLang="en-US" sz="4000" b="1" dirty="0">
              <a:latin typeface="Sassoon Infant Md" panose="02000603050000020003" pitchFamily="50" charset="0"/>
            </a:endParaRPr>
          </a:p>
        </p:txBody>
      </p:sp>
      <p:sp>
        <p:nvSpPr>
          <p:cNvPr id="12292" name="Content Placeholder 6"/>
          <p:cNvSpPr>
            <a:spLocks noGrp="1"/>
          </p:cNvSpPr>
          <p:nvPr>
            <p:ph idx="1"/>
          </p:nvPr>
        </p:nvSpPr>
        <p:spPr>
          <a:xfrm>
            <a:off x="457201" y="1319350"/>
            <a:ext cx="3618410" cy="3735976"/>
          </a:xfrm>
        </p:spPr>
        <p:txBody>
          <a:bodyPr anchor="ctr"/>
          <a:lstStyle/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2200" dirty="0" smtClean="0"/>
              <a:t>The house that he bought was in a place called </a:t>
            </a:r>
            <a:r>
              <a:rPr lang="en-GB" altLang="en-US" sz="2200" dirty="0" err="1" smtClean="0"/>
              <a:t>Giverny</a:t>
            </a:r>
            <a:r>
              <a:rPr lang="en-GB" altLang="en-US" sz="2200" dirty="0" smtClean="0"/>
              <a:t> and he </a:t>
            </a:r>
            <a:r>
              <a:rPr lang="en-GB" altLang="en-US" sz="2200" dirty="0"/>
              <a:t>created beautiful gardens, starting with lily ponds.</a:t>
            </a:r>
          </a:p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2200" dirty="0"/>
              <a:t>He </a:t>
            </a:r>
            <a:r>
              <a:rPr lang="en-GB" altLang="en-US" sz="2200" dirty="0" smtClean="0"/>
              <a:t>also enjoyed </a:t>
            </a:r>
            <a:r>
              <a:rPr lang="en-GB" altLang="en-US" sz="2200" dirty="0"/>
              <a:t>painting his large garden in different seasons</a:t>
            </a:r>
            <a:r>
              <a:rPr lang="en-GB" altLang="en-US" sz="2200" dirty="0" smtClean="0"/>
              <a:t>.</a:t>
            </a:r>
          </a:p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2200" dirty="0" smtClean="0"/>
              <a:t>This is a picture of his famous waterlily pond with a Japanese bridge over it.</a:t>
            </a:r>
            <a:endParaRPr lang="en-GB" altLang="en-US" sz="2200" dirty="0"/>
          </a:p>
        </p:txBody>
      </p:sp>
      <p:pic>
        <p:nvPicPr>
          <p:cNvPr id="12293" name="Picture 8" descr="https://farm1.staticflickr.com/13/18379123_3eb7d80833_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7747" y="1"/>
            <a:ext cx="4740363" cy="323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Monet's Garden Painting Class | John Jermain Memorial Librar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5610" y="3370217"/>
            <a:ext cx="4762500" cy="3487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12739" y="436563"/>
            <a:ext cx="3288552" cy="5656263"/>
          </a:xfrm>
          <a:prstGeom prst="rect">
            <a:avLst/>
          </a:prstGeom>
          <a:solidFill>
            <a:srgbClr val="70ACD1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3315" name="Picture 9" descr="https://farm3.staticflickr.com/2143/2211296792_dac6606e9c_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28" b="4050"/>
          <a:stretch>
            <a:fillRect/>
          </a:stretch>
        </p:blipFill>
        <p:spPr bwMode="auto">
          <a:xfrm>
            <a:off x="3969159" y="1"/>
            <a:ext cx="4551362" cy="3383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Content Placeholder 6"/>
          <p:cNvSpPr>
            <a:spLocks noGrp="1"/>
          </p:cNvSpPr>
          <p:nvPr>
            <p:ph idx="1"/>
          </p:nvPr>
        </p:nvSpPr>
        <p:spPr>
          <a:xfrm>
            <a:off x="457200" y="1005840"/>
            <a:ext cx="2913017" cy="5086985"/>
          </a:xfrm>
        </p:spPr>
        <p:txBody>
          <a:bodyPr anchor="ctr"/>
          <a:lstStyle/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  <a:defRPr/>
            </a:pPr>
            <a:r>
              <a:rPr lang="en-GB" altLang="en-US" sz="2400" u="sng" dirty="0">
                <a:solidFill>
                  <a:schemeClr val="tx1"/>
                </a:solidFill>
                <a:latin typeface="+mj-lt"/>
              </a:rPr>
              <a:t>Lily Ponds</a:t>
            </a:r>
          </a:p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  <a:defRPr/>
            </a:pPr>
            <a:r>
              <a:rPr lang="en-GB" altLang="en-US" sz="2400" dirty="0"/>
              <a:t>In 1899, he began painting water lilies and continued to do so for 20 years.</a:t>
            </a:r>
          </a:p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  <a:defRPr/>
            </a:pPr>
            <a:r>
              <a:rPr lang="en-GB" altLang="en-US" sz="2400" dirty="0"/>
              <a:t>His paintings of water lilies are his most well-known artworks.</a:t>
            </a:r>
          </a:p>
        </p:txBody>
      </p:sp>
      <p:sp>
        <p:nvSpPr>
          <p:cNvPr id="13318" name="Title 5"/>
          <p:cNvSpPr>
            <a:spLocks/>
          </p:cNvSpPr>
          <p:nvPr/>
        </p:nvSpPr>
        <p:spPr bwMode="auto">
          <a:xfrm>
            <a:off x="457201" y="436563"/>
            <a:ext cx="2968556" cy="10382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4000" b="1" dirty="0" err="1">
                <a:latin typeface="Sassoon Infant Md" panose="02000603050000020003" pitchFamily="50" charset="0"/>
              </a:rPr>
              <a:t>Giverny</a:t>
            </a:r>
            <a:endParaRPr lang="en-GB" altLang="en-US" sz="4000" b="1" dirty="0">
              <a:latin typeface="Sassoon Infant Md" panose="02000603050000020003" pitchFamily="50" charset="0"/>
            </a:endParaRPr>
          </a:p>
        </p:txBody>
      </p:sp>
      <p:pic>
        <p:nvPicPr>
          <p:cNvPr id="5122" name="Picture 2" descr="Claude Monet's Impressionist Gardens at Giverny - WanderWisdom - Trave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5530" y="3482296"/>
            <a:ext cx="5944780" cy="3280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7" descr="https://farm3.staticflickr.com/2793/4103402500_3a4ee86e7f_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2" b="3099"/>
          <a:stretch>
            <a:fillRect/>
          </a:stretch>
        </p:blipFill>
        <p:spPr bwMode="auto">
          <a:xfrm>
            <a:off x="742587" y="1715725"/>
            <a:ext cx="7761333" cy="458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itle 5"/>
          <p:cNvSpPr>
            <a:spLocks/>
          </p:cNvSpPr>
          <p:nvPr/>
        </p:nvSpPr>
        <p:spPr bwMode="auto">
          <a:xfrm>
            <a:off x="457200" y="548640"/>
            <a:ext cx="8220075" cy="888274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 b="1" dirty="0" smtClean="0">
                <a:latin typeface="Sassoon Infant Md" panose="02000603050000020003" pitchFamily="50" charset="0"/>
              </a:rPr>
              <a:t>Here are some more on Monet’s famous paintings. </a:t>
            </a:r>
            <a:endParaRPr lang="en-GB" altLang="en-US" sz="4000" b="1" dirty="0">
              <a:latin typeface="Sassoon Infant Md" panose="02000603050000020003" pitchFamily="50" charset="0"/>
            </a:endParaRPr>
          </a:p>
        </p:txBody>
      </p:sp>
      <p:sp>
        <p:nvSpPr>
          <p:cNvPr id="16389" name="TextBox 1"/>
          <p:cNvSpPr txBox="1">
            <a:spLocks noChangeArrowheads="1"/>
          </p:cNvSpPr>
          <p:nvPr/>
        </p:nvSpPr>
        <p:spPr bwMode="auto">
          <a:xfrm>
            <a:off x="1984375" y="6132513"/>
            <a:ext cx="51657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BPreplay" panose="02000503000000020004" pitchFamily="50" charset="0"/>
              </a:rPr>
              <a:t>Attribution - Photo courtesy of Joaquín Martínez (@flickr.com) - granted under creative commons licence - attribution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itle 5"/>
          <p:cNvSpPr>
            <a:spLocks noGrp="1"/>
          </p:cNvSpPr>
          <p:nvPr>
            <p:ph type="title"/>
          </p:nvPr>
        </p:nvSpPr>
        <p:spPr>
          <a:xfrm>
            <a:off x="750094" y="532992"/>
            <a:ext cx="7632700" cy="366712"/>
          </a:xfrm>
        </p:spPr>
        <p:txBody>
          <a:bodyPr>
            <a:noAutofit/>
          </a:bodyPr>
          <a:lstStyle/>
          <a:p>
            <a:pPr algn="ctr" eaLnBrk="1" hangingPunct="1"/>
            <a:r>
              <a:rPr lang="en-GB" altLang="en-US" sz="1800" dirty="0"/>
              <a:t>Flowering Pear Tree </a:t>
            </a:r>
            <a:r>
              <a:rPr lang="en-GB" altLang="en-US" sz="1800" b="0" dirty="0">
                <a:latin typeface="Sassoon Infant Rg" panose="02000503030000020003" pitchFamily="50" charset="0"/>
              </a:rPr>
              <a:t>1885</a:t>
            </a:r>
            <a:endParaRPr lang="en-GB" altLang="en-US" sz="1600" b="0" dirty="0">
              <a:latin typeface="Sassoon Infant Rg" panose="02000503030000020003" pitchFamily="50" charset="0"/>
            </a:endParaRPr>
          </a:p>
        </p:txBody>
      </p:sp>
      <p:pic>
        <p:nvPicPr>
          <p:cNvPr id="17413" name="Picture 4" descr="https://farm8.staticflickr.com/7358/12816889354_4c708d448d_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094" y="899705"/>
            <a:ext cx="7632700" cy="5121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6" descr="https://farm4.staticflickr.com/3828/12816408853_c793b6fd7c_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49" b="4819"/>
          <a:stretch>
            <a:fillRect/>
          </a:stretch>
        </p:blipFill>
        <p:spPr bwMode="auto">
          <a:xfrm>
            <a:off x="692331" y="627017"/>
            <a:ext cx="7680960" cy="539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4" descr="https://farm5.staticflickr.com/4029/4682352462_7a9945a4b9_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583" y="692331"/>
            <a:ext cx="7680959" cy="532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6" descr="https://farm4.staticflickr.com/3679/10430438395_f238b773c5_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329" y="568280"/>
            <a:ext cx="7234327" cy="557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https://farm4.staticflickr.com/3052/3059078913_ea32ae81b1_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17" y="613953"/>
            <a:ext cx="7850777" cy="5564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3" name="Picture 7" descr="https://farm3.staticflickr.com/2564/4086369799_974f8d7ae9_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93" t="7750" r="3989" b="11263"/>
          <a:stretch>
            <a:fillRect/>
          </a:stretch>
        </p:blipFill>
        <p:spPr bwMode="auto">
          <a:xfrm>
            <a:off x="1005840" y="640081"/>
            <a:ext cx="7171509" cy="5379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5"/>
          <p:cNvSpPr>
            <a:spLocks/>
          </p:cNvSpPr>
          <p:nvPr/>
        </p:nvSpPr>
        <p:spPr bwMode="auto">
          <a:xfrm>
            <a:off x="457200" y="436563"/>
            <a:ext cx="8220075" cy="10382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 b="1" dirty="0" smtClean="0">
                <a:latin typeface="Sassoon Infant Md" panose="02000603050000020003" pitchFamily="50" charset="0"/>
              </a:rPr>
              <a:t>A lot of Monet’s paintings were huge!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 b="1" dirty="0" smtClean="0">
                <a:latin typeface="Sassoon Infant Md" panose="02000603050000020003" pitchFamily="50" charset="0"/>
              </a:rPr>
              <a:t>He painted them in a large barn at his house.</a:t>
            </a:r>
            <a:endParaRPr lang="en-GB" altLang="en-US" sz="2800" b="1" dirty="0">
              <a:latin typeface="Sassoon Infant Md" panose="02000603050000020003" pitchFamily="50" charset="0"/>
            </a:endParaRPr>
          </a:p>
        </p:txBody>
      </p:sp>
      <p:pic>
        <p:nvPicPr>
          <p:cNvPr id="3074" name="Picture 2" descr="Brief Story of Claude Monet's Garden in Giverny - DailyArtMagazine.com -  Art History Stori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337" y="1474788"/>
            <a:ext cx="7276012" cy="4743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59851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389" y="847725"/>
            <a:ext cx="8138159" cy="516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0466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55650" y="1636713"/>
            <a:ext cx="7632700" cy="744537"/>
          </a:xfrm>
          <a:prstGeom prst="rect">
            <a:avLst/>
          </a:prstGeom>
          <a:solidFill>
            <a:srgbClr val="70ACD1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755650" y="1539875"/>
            <a:ext cx="7632700" cy="744538"/>
          </a:xfrm>
        </p:spPr>
        <p:txBody>
          <a:bodyPr rtlCol="0">
            <a:noAutofit/>
          </a:bodyPr>
          <a:lstStyle/>
          <a:p>
            <a:pPr marL="0" indent="0" algn="ctr" eaLnBrk="1" fontAlgn="auto" hangingPunct="1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>
                <a:cs typeface="+mn-cs"/>
              </a:rPr>
              <a:t>Monet’s garden is now open to the public and visitors come from all over the world to enjoy it.</a:t>
            </a:r>
          </a:p>
        </p:txBody>
      </p:sp>
      <p:pic>
        <p:nvPicPr>
          <p:cNvPr id="14340" name="Picture 2" descr="https://farm8.staticflickr.com/7207/6864646443_c71988efb0_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7" t="23425" r="-607" b="6615"/>
          <a:stretch>
            <a:fillRect/>
          </a:stretch>
        </p:blipFill>
        <p:spPr bwMode="auto">
          <a:xfrm>
            <a:off x="755650" y="2503488"/>
            <a:ext cx="7696200" cy="3589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TextBox 1"/>
          <p:cNvSpPr txBox="1">
            <a:spLocks noChangeArrowheads="1"/>
          </p:cNvSpPr>
          <p:nvPr/>
        </p:nvSpPr>
        <p:spPr bwMode="auto">
          <a:xfrm>
            <a:off x="1795463" y="6132513"/>
            <a:ext cx="55435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BPreplay" panose="02000503000000020004" pitchFamily="50" charset="0"/>
              </a:rPr>
              <a:t>Attribution - Photo courtesy of MJM Photographie (@flickr.com) - granted under creative commons licence - attribution</a:t>
            </a:r>
          </a:p>
        </p:txBody>
      </p:sp>
      <p:sp>
        <p:nvSpPr>
          <p:cNvPr id="14342" name="Title 5"/>
          <p:cNvSpPr>
            <a:spLocks/>
          </p:cNvSpPr>
          <p:nvPr/>
        </p:nvSpPr>
        <p:spPr bwMode="auto">
          <a:xfrm>
            <a:off x="457200" y="658813"/>
            <a:ext cx="8220075" cy="93821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 b="1" dirty="0" err="1">
                <a:latin typeface="Sassoon Infant Md" panose="02000603050000020003" pitchFamily="50" charset="0"/>
              </a:rPr>
              <a:t>Giverny</a:t>
            </a:r>
            <a:endParaRPr lang="en-GB" altLang="en-US" sz="4000" b="1" dirty="0">
              <a:latin typeface="Sassoon Infant Md" panose="02000603050000020003" pitchFamily="50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Sassoon Infant Md" panose="02000603050000020003" pitchFamily="50" charset="0"/>
              </a:rPr>
              <a:t>Visiting Monet’s Garden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1474788"/>
            <a:ext cx="3200400" cy="3525837"/>
          </a:xfrm>
          <a:prstGeom prst="rect">
            <a:avLst/>
          </a:prstGeom>
          <a:solidFill>
            <a:srgbClr val="D38ED1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243" name="Content Placeholder 6"/>
          <p:cNvSpPr>
            <a:spLocks noGrp="1"/>
          </p:cNvSpPr>
          <p:nvPr>
            <p:ph idx="1"/>
          </p:nvPr>
        </p:nvSpPr>
        <p:spPr>
          <a:xfrm>
            <a:off x="755650" y="1474788"/>
            <a:ext cx="3200400" cy="3487737"/>
          </a:xfrm>
        </p:spPr>
        <p:txBody>
          <a:bodyPr anchor="ctr"/>
          <a:lstStyle/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dirty="0"/>
              <a:t>Monet painted with bold brushstrokes.</a:t>
            </a:r>
          </a:p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endParaRPr lang="en-GB" altLang="en-US" dirty="0"/>
          </a:p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dirty="0"/>
              <a:t>Up close, Monet paintings can look messy, and it can be hard to tell what it is.</a:t>
            </a:r>
          </a:p>
        </p:txBody>
      </p:sp>
      <p:pic>
        <p:nvPicPr>
          <p:cNvPr id="10245" name="Picture 8" descr="https://farm8.staticflickr.com/7456/12838401064_7d3b804554_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59" t="19875" r="41138" b="36945"/>
          <a:stretch>
            <a:fillRect/>
          </a:stretch>
        </p:blipFill>
        <p:spPr bwMode="auto">
          <a:xfrm>
            <a:off x="4244975" y="1474788"/>
            <a:ext cx="4143375" cy="352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7" name="Title 5"/>
          <p:cNvSpPr>
            <a:spLocks/>
          </p:cNvSpPr>
          <p:nvPr/>
        </p:nvSpPr>
        <p:spPr bwMode="auto">
          <a:xfrm>
            <a:off x="457200" y="436563"/>
            <a:ext cx="8220075" cy="10382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4000" b="1">
                <a:latin typeface="Sassoon Infant Md" panose="02000603050000020003" pitchFamily="50" charset="0"/>
              </a:rPr>
              <a:t>Close-up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7238" y="5264150"/>
            <a:ext cx="7632700" cy="828675"/>
          </a:xfrm>
          <a:prstGeom prst="rect">
            <a:avLst/>
          </a:prstGeom>
          <a:solidFill>
            <a:srgbClr val="70ACD1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755650" y="5476875"/>
            <a:ext cx="76327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dirty="0">
                <a:latin typeface="+mj-lt"/>
              </a:rPr>
              <a:t>What do you think this could be a painting of?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5"/>
          <p:cNvSpPr>
            <a:spLocks/>
          </p:cNvSpPr>
          <p:nvPr/>
        </p:nvSpPr>
        <p:spPr bwMode="auto">
          <a:xfrm>
            <a:off x="457200" y="436563"/>
            <a:ext cx="8220075" cy="10382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4000" b="1">
                <a:latin typeface="Sassoon Infant Md" panose="02000603050000020003" pitchFamily="50" charset="0"/>
              </a:rPr>
              <a:t>Close-up</a:t>
            </a:r>
          </a:p>
        </p:txBody>
      </p:sp>
      <p:pic>
        <p:nvPicPr>
          <p:cNvPr id="11267" name="Picture 9" descr="https://farm8.staticflickr.com/7456/12838401064_7d3b804554_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413" y="1770063"/>
            <a:ext cx="5337175" cy="425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Title 5"/>
          <p:cNvSpPr>
            <a:spLocks noGrp="1"/>
          </p:cNvSpPr>
          <p:nvPr>
            <p:ph type="title"/>
          </p:nvPr>
        </p:nvSpPr>
        <p:spPr>
          <a:xfrm>
            <a:off x="755650" y="1290638"/>
            <a:ext cx="7632700" cy="366712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en-GB" altLang="en-US" sz="1800" b="0" dirty="0"/>
              <a:t>Apple Trees in Bloom at </a:t>
            </a:r>
            <a:r>
              <a:rPr lang="en-GB" altLang="en-US" sz="1800" b="0" dirty="0" err="1"/>
              <a:t>Giverny</a:t>
            </a:r>
            <a:r>
              <a:rPr lang="en-GB" altLang="en-US" sz="1800" b="0" dirty="0"/>
              <a:t> </a:t>
            </a:r>
            <a:r>
              <a:rPr lang="en-GB" altLang="en-US" sz="1800" b="0" dirty="0">
                <a:latin typeface="Sassoon Infant Rg" panose="02000503030000020003" pitchFamily="50" charset="0"/>
              </a:rPr>
              <a:t>1900-01</a:t>
            </a:r>
            <a:endParaRPr lang="en-GB" altLang="en-US" sz="1600" b="0" dirty="0">
              <a:latin typeface="Sassoon Infant Rg" panose="02000503030000020003" pitchFamily="50" charset="0"/>
            </a:endParaRPr>
          </a:p>
        </p:txBody>
      </p:sp>
      <p:sp>
        <p:nvSpPr>
          <p:cNvPr id="11269" name="TextBox 1"/>
          <p:cNvSpPr txBox="1">
            <a:spLocks noChangeArrowheads="1"/>
          </p:cNvSpPr>
          <p:nvPr/>
        </p:nvSpPr>
        <p:spPr bwMode="auto">
          <a:xfrm>
            <a:off x="1984375" y="6132513"/>
            <a:ext cx="51657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BPreplay" panose="02000503000000020004" pitchFamily="50" charset="0"/>
              </a:rPr>
              <a:t>Attribution - Photo courtesy of CarlosR38 (@flickr.com) - granted under creative commons licence - attribution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457199" y="436563"/>
            <a:ext cx="8220075" cy="3487737"/>
          </a:xfrm>
          <a:prstGeom prst="rect">
            <a:avLst/>
          </a:prstGeom>
          <a:solidFill>
            <a:srgbClr val="D38ED1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5603" name="TextBox 6"/>
          <p:cNvSpPr txBox="1">
            <a:spLocks noChangeArrowheads="1"/>
          </p:cNvSpPr>
          <p:nvPr/>
        </p:nvSpPr>
        <p:spPr bwMode="auto">
          <a:xfrm>
            <a:off x="503238" y="459582"/>
            <a:ext cx="8174036" cy="3404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US" sz="2200" dirty="0"/>
              <a:t>For your art activity today you will need a piece of </a:t>
            </a:r>
            <a:r>
              <a:rPr lang="en-US" sz="2200" dirty="0" smtClean="0"/>
              <a:t>paper and some paints or </a:t>
            </a:r>
            <a:r>
              <a:rPr lang="en-US" sz="2200" dirty="0" err="1" smtClean="0"/>
              <a:t>colours</a:t>
            </a:r>
            <a:r>
              <a:rPr lang="en-US" sz="2200" dirty="0" smtClean="0"/>
              <a:t> (felt tips, crayons or pencil crayons).</a:t>
            </a:r>
            <a:endParaRPr lang="en-US" sz="2200" dirty="0"/>
          </a:p>
          <a:p>
            <a:pPr>
              <a:buNone/>
            </a:pPr>
            <a:r>
              <a:rPr lang="en-US" sz="2200" dirty="0" smtClean="0"/>
              <a:t>You </a:t>
            </a:r>
            <a:r>
              <a:rPr lang="en-US" sz="2200" dirty="0"/>
              <a:t>are going </a:t>
            </a:r>
            <a:r>
              <a:rPr lang="en-US" sz="2200" dirty="0" smtClean="0"/>
              <a:t>to create </a:t>
            </a:r>
            <a:r>
              <a:rPr lang="en-US" sz="2200" dirty="0"/>
              <a:t>y</a:t>
            </a:r>
            <a:r>
              <a:rPr lang="en-US" sz="2200" dirty="0" smtClean="0"/>
              <a:t>our </a:t>
            </a:r>
            <a:r>
              <a:rPr lang="en-US" sz="2200" dirty="0"/>
              <a:t>own picture in the style of </a:t>
            </a:r>
            <a:r>
              <a:rPr lang="en-US" sz="2200" dirty="0" smtClean="0"/>
              <a:t>Monet of a part of your garden that you love </a:t>
            </a:r>
            <a:r>
              <a:rPr lang="en-US" sz="2200" dirty="0"/>
              <a:t>or you can choose your </a:t>
            </a:r>
            <a:r>
              <a:rPr lang="en-US" sz="2200" dirty="0" err="1"/>
              <a:t>favourite</a:t>
            </a:r>
            <a:r>
              <a:rPr lang="en-US" sz="2200" dirty="0"/>
              <a:t> </a:t>
            </a:r>
            <a:r>
              <a:rPr lang="en-US" sz="2200" dirty="0" smtClean="0"/>
              <a:t>Monet </a:t>
            </a:r>
            <a:r>
              <a:rPr lang="en-US" sz="2200" dirty="0"/>
              <a:t>painting and do your own version.</a:t>
            </a:r>
          </a:p>
          <a:p>
            <a:pPr>
              <a:buNone/>
            </a:pPr>
            <a:r>
              <a:rPr lang="en-US" sz="2200" dirty="0" smtClean="0"/>
              <a:t>First </a:t>
            </a:r>
            <a:r>
              <a:rPr lang="en-US" sz="2200" dirty="0"/>
              <a:t>get your piece of paper and a </a:t>
            </a:r>
            <a:r>
              <a:rPr lang="en-US" sz="2200" dirty="0" smtClean="0"/>
              <a:t>pencil </a:t>
            </a:r>
            <a:r>
              <a:rPr lang="en-US" sz="2200" dirty="0"/>
              <a:t>and </a:t>
            </a:r>
            <a:r>
              <a:rPr lang="en-US" sz="2200" dirty="0" smtClean="0"/>
              <a:t>lightly draw the outlines of what you want to draw today. When you have done this use your </a:t>
            </a:r>
            <a:r>
              <a:rPr lang="en-US" sz="2200" dirty="0" err="1" smtClean="0"/>
              <a:t>colours</a:t>
            </a:r>
            <a:r>
              <a:rPr lang="en-US" sz="2200" dirty="0" smtClean="0"/>
              <a:t> to </a:t>
            </a:r>
            <a:r>
              <a:rPr lang="en-US" sz="2200" dirty="0" err="1" smtClean="0"/>
              <a:t>colour</a:t>
            </a:r>
            <a:r>
              <a:rPr lang="en-US" sz="2200" dirty="0" smtClean="0"/>
              <a:t> in your picture. If you are using paints, Monet made blob like brush strokes which looked a bit messy close up but when you look at the picture when it is finished it looks wonderful.</a:t>
            </a:r>
            <a:endParaRPr lang="en-US" sz="2200" dirty="0"/>
          </a:p>
        </p:txBody>
      </p:sp>
      <p:pic>
        <p:nvPicPr>
          <p:cNvPr id="2560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8" y="4121150"/>
            <a:ext cx="2819400" cy="199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6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2600" y="4081463"/>
            <a:ext cx="2874963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7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7838" y="4038600"/>
            <a:ext cx="2935287" cy="207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8" name="Title 5"/>
          <p:cNvSpPr>
            <a:spLocks/>
          </p:cNvSpPr>
          <p:nvPr/>
        </p:nvSpPr>
        <p:spPr bwMode="auto">
          <a:xfrm>
            <a:off x="457200" y="436563"/>
            <a:ext cx="8220075" cy="10382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4000" b="1" dirty="0">
              <a:latin typeface="Sassoon Infant Md" panose="02000603050000020003" pitchFamily="50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1554</TotalTime>
  <Words>594</Words>
  <Application>Microsoft Office PowerPoint</Application>
  <PresentationFormat>On-screen Show (4:3)</PresentationFormat>
  <Paragraphs>38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BPreplay</vt:lpstr>
      <vt:lpstr>Arial</vt:lpstr>
      <vt:lpstr>Sassoon Infant Rg</vt:lpstr>
      <vt:lpstr>Sassoon Infant Md</vt:lpstr>
      <vt:lpstr>Calibri</vt:lpstr>
      <vt:lpstr>Office Theme</vt:lpstr>
      <vt:lpstr>PowerPoint Presentation</vt:lpstr>
      <vt:lpstr>Claude Monet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Flowering Pear Tree 1885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Apple Trees in Bloom at Giverny 1900-01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Rachael Smith</cp:lastModifiedBy>
  <cp:revision>119</cp:revision>
  <dcterms:created xsi:type="dcterms:W3CDTF">2014-10-01T16:09:27Z</dcterms:created>
  <dcterms:modified xsi:type="dcterms:W3CDTF">2021-02-02T21:24:24Z</dcterms:modified>
</cp:coreProperties>
</file>