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57" r:id="rId11"/>
    <p:sldId id="258" r:id="rId12"/>
    <p:sldId id="259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6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003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560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525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788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663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26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212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409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21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610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34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C33B8-F8D5-4A97-AFC4-ED45F7657CB8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5417-A908-485F-8FE1-C2041D88E6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4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 x 3 = 3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1867401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7332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 x 4 = 4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40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4017776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907332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8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80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2467258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6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6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163629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8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60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399883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16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60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347650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 x 3 = 9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9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3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2995765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 x 4 = 12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60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4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54075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9907" cy="1325563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Multiplying by </a:t>
            </a:r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multiples of 10 and 100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!</a:t>
            </a: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6234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 x 8 = 24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60</a:t>
            </a:r>
          </a:p>
          <a:p>
            <a:pPr marL="0" indent="0" algn="ctr">
              <a:buNone/>
            </a:pPr>
            <a:endParaRPr lang="en-GB" sz="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6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00</a:t>
            </a:r>
            <a:r>
              <a:rPr lang="en-GB" sz="6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x 8 = </a:t>
            </a:r>
            <a:r>
              <a:rPr lang="en-GB" sz="60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300</a:t>
            </a:r>
          </a:p>
        </p:txBody>
      </p:sp>
    </p:spTree>
    <p:extLst>
      <p:ext uri="{BB962C8B-B14F-4D97-AF65-F5344CB8AC3E}">
        <p14:creationId xmlns:p14="http://schemas.microsoft.com/office/powerpoint/2010/main" val="318460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Learning Objective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6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To use the grid method to multiply 1-digit and 2-digit numbers</a:t>
            </a:r>
            <a:endParaRPr lang="en-GB" sz="6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647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3595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Multiply</a:t>
            </a:r>
            <a:endParaRPr lang="en-GB" sz="72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8973"/>
            <a:ext cx="10515600" cy="49374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X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t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imes</a:t>
            </a:r>
          </a:p>
          <a:p>
            <a:pPr marL="0" indent="0" algn="ctr">
              <a:buNone/>
            </a:pP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by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l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ots of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e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qual groups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rgbClr val="FFC000"/>
                </a:solidFill>
                <a:latin typeface="Comic Sans MS" panose="030F0702030302020204" pitchFamily="66" charset="0"/>
              </a:rPr>
              <a:t>a</a:t>
            </a:r>
            <a:r>
              <a:rPr lang="en-GB" sz="54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rray</a:t>
            </a:r>
          </a:p>
          <a:p>
            <a:pPr marL="0" indent="0" algn="ctr">
              <a:buNone/>
            </a:pPr>
            <a:endParaRPr lang="en-GB" sz="66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7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48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977600"/>
              </p:ext>
            </p:extLst>
          </p:nvPr>
        </p:nvGraphicFramePr>
        <p:xfrm>
          <a:off x="562966" y="3057993"/>
          <a:ext cx="4743552" cy="2068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1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1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1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432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432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469089" y="3058132"/>
          <a:ext cx="3259530" cy="203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9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9751934" y="3043001"/>
          <a:ext cx="681220" cy="21136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6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84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40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840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840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743607" y="2548328"/>
            <a:ext cx="14990" cy="281815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6073515" y="3050499"/>
            <a:ext cx="461447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460761" y="2423409"/>
            <a:ext cx="14990" cy="306798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19074" y="2453389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x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14945" y="2453389"/>
            <a:ext cx="51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56375" y="248087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7621" y="3957402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1818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70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39348"/>
              </p:ext>
            </p:extLst>
          </p:nvPr>
        </p:nvGraphicFramePr>
        <p:xfrm>
          <a:off x="562966" y="3057993"/>
          <a:ext cx="4743552" cy="2068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1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1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1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432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10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432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50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744474"/>
              </p:ext>
            </p:extLst>
          </p:nvPr>
        </p:nvGraphicFramePr>
        <p:xfrm>
          <a:off x="6469089" y="3058132"/>
          <a:ext cx="3259530" cy="254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9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95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310306"/>
              </p:ext>
            </p:extLst>
          </p:nvPr>
        </p:nvGraphicFramePr>
        <p:xfrm>
          <a:off x="9751934" y="3043001"/>
          <a:ext cx="1130716" cy="2546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26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92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92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2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928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9286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743607" y="2603287"/>
            <a:ext cx="5700" cy="3169894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6073515" y="3050499"/>
            <a:ext cx="461447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6475751" y="2423410"/>
            <a:ext cx="8018" cy="334977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19074" y="2453389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x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14945" y="2453389"/>
            <a:ext cx="51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56375" y="248087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4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7621" y="3957402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5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98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13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5142246"/>
              </p:ext>
            </p:extLst>
          </p:nvPr>
        </p:nvGraphicFramePr>
        <p:xfrm>
          <a:off x="562964" y="3057991"/>
          <a:ext cx="5206770" cy="24799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5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55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3996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9962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176498"/>
              </p:ext>
            </p:extLst>
          </p:nvPr>
        </p:nvGraphicFramePr>
        <p:xfrm>
          <a:off x="6469089" y="3058130"/>
          <a:ext cx="3259530" cy="3411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9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595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4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165539"/>
              </p:ext>
            </p:extLst>
          </p:nvPr>
        </p:nvGraphicFramePr>
        <p:xfrm>
          <a:off x="9743607" y="3050499"/>
          <a:ext cx="848037" cy="34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5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755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 flipH="1">
            <a:off x="9736428" y="2603287"/>
            <a:ext cx="7179" cy="3939181"/>
          </a:xfrm>
          <a:prstGeom prst="line">
            <a:avLst/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6073515" y="3050499"/>
            <a:ext cx="461447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6475751" y="2423411"/>
            <a:ext cx="2322" cy="402890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019074" y="2453389"/>
            <a:ext cx="365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x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14945" y="2453389"/>
            <a:ext cx="51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56375" y="2480870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3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7621" y="3957402"/>
            <a:ext cx="372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42149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033342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60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05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581315"/>
              </p:ext>
            </p:extLst>
          </p:nvPr>
        </p:nvGraphicFramePr>
        <p:xfrm>
          <a:off x="3576623" y="2761777"/>
          <a:ext cx="5799198" cy="2956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5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86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8221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8221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92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28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736032"/>
              </p:ext>
            </p:extLst>
          </p:nvPr>
        </p:nvGraphicFramePr>
        <p:xfrm>
          <a:off x="3576623" y="2761777"/>
          <a:ext cx="5799198" cy="2956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5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5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86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8221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822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476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128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780975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120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024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650030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241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38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564510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30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624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42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168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632254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160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06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46151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886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95689"/>
            <a:ext cx="10515600" cy="1015936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The grid method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48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x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4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4400" dirty="0" smtClean="0">
                <a:latin typeface="Comic Sans MS" panose="030F0702030302020204" pitchFamily="66" charset="0"/>
              </a:rPr>
              <a:t>=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840287"/>
              </p:ext>
            </p:extLst>
          </p:nvPr>
        </p:nvGraphicFramePr>
        <p:xfrm>
          <a:off x="3412902" y="2846228"/>
          <a:ext cx="5756856" cy="2949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8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8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omic Sans MS" panose="030F0702030302020204" pitchFamily="66" charset="0"/>
                        </a:rPr>
                        <a:t>x</a:t>
                      </a:r>
                      <a:endParaRPr lang="en-GB" sz="48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  <a:endParaRPr lang="en-GB" sz="4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4632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  <a:endParaRPr lang="en-GB" sz="4800" b="1" dirty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05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5910"/>
            <a:ext cx="10515600" cy="850006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Steps to success!</a:t>
            </a:r>
            <a:endParaRPr lang="en-GB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428" y="1126902"/>
            <a:ext cx="11397803" cy="5731098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1:</a:t>
            </a:r>
            <a:r>
              <a:rPr lang="en-GB" dirty="0">
                <a:latin typeface="Comic Sans MS" panose="030F0702030302020204" pitchFamily="66" charset="0"/>
              </a:rPr>
              <a:t> Partition the 2-digit </a:t>
            </a:r>
            <a:r>
              <a:rPr lang="en-GB" dirty="0" smtClean="0">
                <a:latin typeface="Comic Sans MS" panose="030F0702030302020204" pitchFamily="66" charset="0"/>
              </a:rPr>
              <a:t>number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Step 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  <a:r>
              <a:rPr lang="en-GB" dirty="0">
                <a:latin typeface="Comic Sans MS" panose="030F0702030302020204" pitchFamily="66" charset="0"/>
              </a:rPr>
              <a:t>: Draw the multiplication grid. The bigger number goes along the top – tens first, then units. The smaller number goes along the side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3: </a:t>
            </a:r>
            <a:r>
              <a:rPr lang="en-GB" dirty="0">
                <a:latin typeface="Comic Sans MS" panose="030F0702030302020204" pitchFamily="66" charset="0"/>
              </a:rPr>
              <a:t>Multiply the </a:t>
            </a:r>
            <a:r>
              <a:rPr lang="en-GB" dirty="0" smtClean="0">
                <a:latin typeface="Comic Sans MS" panose="030F0702030302020204" pitchFamily="66" charset="0"/>
              </a:rPr>
              <a:t>1-digit </a:t>
            </a:r>
            <a:r>
              <a:rPr lang="en-GB" dirty="0">
                <a:latin typeface="Comic Sans MS" panose="030F0702030302020204" pitchFamily="66" charset="0"/>
              </a:rPr>
              <a:t>number by the tens in the 2-digit number. 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4: </a:t>
            </a:r>
            <a:r>
              <a:rPr lang="en-GB" dirty="0">
                <a:latin typeface="Comic Sans MS" panose="030F0702030302020204" pitchFamily="66" charset="0"/>
              </a:rPr>
              <a:t>Multiply the 1-digit number by the units in the 2-digit number. </a:t>
            </a: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Step 5: </a:t>
            </a:r>
            <a:r>
              <a:rPr lang="en-GB" dirty="0">
                <a:latin typeface="Comic Sans MS" panose="030F0702030302020204" pitchFamily="66" charset="0"/>
              </a:rPr>
              <a:t>Add together both of the multiplication answers. Write the answer next to the sum.</a:t>
            </a:r>
          </a:p>
          <a:p>
            <a:r>
              <a:rPr lang="en-GB" dirty="0">
                <a:latin typeface="Comic Sans MS" panose="030F0702030302020204" pitchFamily="66" charset="0"/>
              </a:rPr>
              <a:t>Remember to check the answer!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915" y="115910"/>
            <a:ext cx="925427" cy="9378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2599" y="115909"/>
            <a:ext cx="925427" cy="93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1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477</Words>
  <Application>Microsoft Office PowerPoint</Application>
  <PresentationFormat>Widescreen</PresentationFormat>
  <Paragraphs>163</Paragraphs>
  <Slides>24</Slides>
  <Notes>0</Notes>
  <HiddenSlides>4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Comic Sans MS</vt:lpstr>
      <vt:lpstr>Office Theme</vt:lpstr>
      <vt:lpstr>Multiplying by multiples of 10 and 100!</vt:lpstr>
      <vt:lpstr>Multiplying by multiples of 10 and 100!</vt:lpstr>
      <vt:lpstr>Multiplying by multiples of 10 and 100!</vt:lpstr>
      <vt:lpstr>Multiplying by multiples of 10 and 100!</vt:lpstr>
      <vt:lpstr>Multiplying by multiples of 10 and 100!</vt:lpstr>
      <vt:lpstr>Multiplying by multiples of 10 and 100!</vt:lpstr>
      <vt:lpstr>Multiplying by multiples of 10 and 100!</vt:lpstr>
      <vt:lpstr>Multiplying by multiples of 10 and 100!</vt:lpstr>
      <vt:lpstr>Multiplying by multiples of 10 and 100!</vt:lpstr>
      <vt:lpstr>Learning Objective</vt:lpstr>
      <vt:lpstr>Multiply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The grid method</vt:lpstr>
      <vt:lpstr>Steps to success!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</dc:creator>
  <cp:lastModifiedBy>Pat Haisman</cp:lastModifiedBy>
  <cp:revision>3</cp:revision>
  <dcterms:created xsi:type="dcterms:W3CDTF">2014-11-26T20:29:07Z</dcterms:created>
  <dcterms:modified xsi:type="dcterms:W3CDTF">2021-02-23T15:54:57Z</dcterms:modified>
</cp:coreProperties>
</file>