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 id="2147483677" r:id="rId2"/>
    <p:sldMasterId id="2147483684" r:id="rId3"/>
  </p:sldMasterIdLst>
  <p:handoutMasterIdLst>
    <p:handoutMasterId r:id="rId20"/>
  </p:handoutMasterIdLst>
  <p:sldIdLst>
    <p:sldId id="258" r:id="rId4"/>
    <p:sldId id="307" r:id="rId5"/>
    <p:sldId id="323" r:id="rId6"/>
    <p:sldId id="321" r:id="rId7"/>
    <p:sldId id="322" r:id="rId8"/>
    <p:sldId id="324" r:id="rId9"/>
    <p:sldId id="308" r:id="rId10"/>
    <p:sldId id="309" r:id="rId11"/>
    <p:sldId id="313" r:id="rId12"/>
    <p:sldId id="315" r:id="rId13"/>
    <p:sldId id="314" r:id="rId14"/>
    <p:sldId id="316" r:id="rId15"/>
    <p:sldId id="317" r:id="rId16"/>
    <p:sldId id="318" r:id="rId17"/>
    <p:sldId id="325" r:id="rId18"/>
    <p:sldId id="326" r:id="rId19"/>
  </p:sldIdLst>
  <p:sldSz cx="9144000" cy="6858000" type="screen4x3"/>
  <p:notesSz cx="6858000" cy="9144000"/>
  <p:embeddedFontLst>
    <p:embeddedFont>
      <p:font typeface="Calibri" panose="020F0502020204030204" pitchFamily="34" charset="0"/>
      <p:regular r:id="rId21"/>
      <p:bold r:id="rId22"/>
      <p:italic r:id="rId23"/>
      <p:boldItalic r:id="rId24"/>
    </p:embeddedFont>
    <p:embeddedFont>
      <p:font typeface="BPreplay" panose="02000503000000020004" charset="0"/>
      <p:regular r:id="rId25"/>
      <p:bold r:id="rId26"/>
      <p:italic r:id="rId27"/>
      <p:boldItalic r:id="rId28"/>
    </p:embeddedFont>
    <p:embeddedFont>
      <p:font typeface="Twinkl" panose="020B0604020202020204" charset="0"/>
      <p:regular r:id="rId29"/>
      <p:bold r:id="rId30"/>
    </p:embeddedFont>
    <p:embeddedFont>
      <p:font typeface="Sassoon Infant Md" panose="02000603050000020003" charset="0"/>
      <p:regular r:id="rId31"/>
    </p:embeddedFont>
    <p:embeddedFont>
      <p:font typeface="Sassoon Infant Rg" panose="02000503030000020003" charset="0"/>
      <p:regular r:id="rId32"/>
      <p:bold r:id="rId33"/>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5pPr>
    <a:lvl6pPr marL="2286000" algn="l" defTabSz="914400" rtl="0" eaLnBrk="1" latinLnBrk="0" hangingPunct="1">
      <a:defRPr kern="1200">
        <a:solidFill>
          <a:schemeClr val="tx1"/>
        </a:solidFill>
        <a:latin typeface="Sassoon Infant Rg" panose="02000503030000020003" pitchFamily="50" charset="0"/>
        <a:ea typeface="+mn-ea"/>
        <a:cs typeface="+mn-cs"/>
      </a:defRPr>
    </a:lvl6pPr>
    <a:lvl7pPr marL="2743200" algn="l" defTabSz="914400" rtl="0" eaLnBrk="1" latinLnBrk="0" hangingPunct="1">
      <a:defRPr kern="1200">
        <a:solidFill>
          <a:schemeClr val="tx1"/>
        </a:solidFill>
        <a:latin typeface="Sassoon Infant Rg" panose="02000503030000020003" pitchFamily="50" charset="0"/>
        <a:ea typeface="+mn-ea"/>
        <a:cs typeface="+mn-cs"/>
      </a:defRPr>
    </a:lvl7pPr>
    <a:lvl8pPr marL="3200400" algn="l" defTabSz="914400" rtl="0" eaLnBrk="1" latinLnBrk="0" hangingPunct="1">
      <a:defRPr kern="1200">
        <a:solidFill>
          <a:schemeClr val="tx1"/>
        </a:solidFill>
        <a:latin typeface="Sassoon Infant Rg" panose="02000503030000020003" pitchFamily="50" charset="0"/>
        <a:ea typeface="+mn-ea"/>
        <a:cs typeface="+mn-cs"/>
      </a:defRPr>
    </a:lvl8pPr>
    <a:lvl9pPr marL="3657600" algn="l" defTabSz="914400" rtl="0" eaLnBrk="1" latinLnBrk="0" hangingPunct="1">
      <a:defRPr kern="1200">
        <a:solidFill>
          <a:schemeClr val="tx1"/>
        </a:solidFill>
        <a:latin typeface="Sassoon Infant Rg" panose="02000503030000020003" pitchFamily="50"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17">
          <p15:clr>
            <a:srgbClr val="A4A3A4"/>
          </p15:clr>
        </p15:guide>
        <p15:guide id="4" orient="horz" pos="3997">
          <p15:clr>
            <a:srgbClr val="A4A3A4"/>
          </p15:clr>
        </p15:guide>
        <p15:guide id="5" pos="5443">
          <p15:clr>
            <a:srgbClr val="A4A3A4"/>
          </p15:clr>
        </p15:guide>
        <p15:guide id="6" orient="horz" pos="323">
          <p15:clr>
            <a:srgbClr val="A4A3A4"/>
          </p15:clr>
        </p15:guide>
        <p15:guide id="7" pos="476">
          <p15:clr>
            <a:srgbClr val="A4A3A4"/>
          </p15:clr>
        </p15:guide>
        <p15:guide id="8" orient="horz" pos="459">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C1C1C"/>
    <a:srgbClr val="FEFBDA"/>
    <a:srgbClr val="FFFFE1"/>
    <a:srgbClr val="FDFDFD"/>
    <a:srgbClr val="AD8CC0"/>
    <a:srgbClr val="990167"/>
    <a:srgbClr val="2898A8"/>
    <a:srgbClr val="21A6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705" autoAdjust="0"/>
    <p:restoredTop sz="94660"/>
  </p:normalViewPr>
  <p:slideViewPr>
    <p:cSldViewPr snapToGrid="0" showGuides="1">
      <p:cViewPr varScale="1">
        <p:scale>
          <a:sx n="73" d="100"/>
          <a:sy n="73" d="100"/>
        </p:scale>
        <p:origin x="1128" y="78"/>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showGuides="1">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font" Target="fonts/font6.fntdata"/><Relationship Id="rId3" Type="http://schemas.openxmlformats.org/officeDocument/2006/relationships/slideMaster" Target="slideMasters/slideMaster3.xml"/><Relationship Id="rId21" Type="http://schemas.openxmlformats.org/officeDocument/2006/relationships/font" Target="fonts/font1.fntdata"/><Relationship Id="rId34"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font" Target="fonts/font5.fntdata"/><Relationship Id="rId33" Type="http://schemas.openxmlformats.org/officeDocument/2006/relationships/font" Target="fonts/font13.fntdata"/><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handoutMaster" Target="handoutMasters/handoutMaster1.xml"/><Relationship Id="rId29"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font" Target="fonts/font4.fntdata"/><Relationship Id="rId32" Type="http://schemas.openxmlformats.org/officeDocument/2006/relationships/font" Target="fonts/font12.fntdata"/><Relationship Id="rId37"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font" Target="fonts/font3.fntdata"/><Relationship Id="rId28" Type="http://schemas.openxmlformats.org/officeDocument/2006/relationships/font" Target="fonts/font8.fntdata"/><Relationship Id="rId36"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font" Target="fonts/font11.fntdata"/><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font" Target="fonts/font10.fntdata"/><Relationship Id="rId35"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85D38129-C786-46BC-8114-7BD20CDA33EC}" type="datetimeFigureOut">
              <a:rPr lang="en-GB"/>
              <a:pPr>
                <a:defRPr/>
              </a:pPr>
              <a:t>09/02/2021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mn-lt"/>
              </a:defRPr>
            </a:lvl1pPr>
          </a:lstStyle>
          <a:p>
            <a:pPr>
              <a:defRPr/>
            </a:pPr>
            <a:fld id="{F8AA5209-42F1-4709-9B4B-5D83A5BF9829}" type="slidenum">
              <a:rPr lang="en-GB"/>
              <a:pPr>
                <a:defRPr/>
              </a:pPr>
              <a:t>‹#›</a:t>
            </a:fld>
            <a:endParaRPr lang="en-GB"/>
          </a:p>
        </p:txBody>
      </p:sp>
    </p:spTree>
    <p:extLst>
      <p:ext uri="{BB962C8B-B14F-4D97-AF65-F5344CB8AC3E}">
        <p14:creationId xmlns:p14="http://schemas.microsoft.com/office/powerpoint/2010/main" val="1314228677"/>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US" dirty="0"/>
          </a:p>
        </p:txBody>
      </p:sp>
    </p:spTree>
    <p:extLst>
      <p:ext uri="{BB962C8B-B14F-4D97-AF65-F5344CB8AC3E}">
        <p14:creationId xmlns:p14="http://schemas.microsoft.com/office/powerpoint/2010/main" val="32998547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36303697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15363997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smtClean="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smtClean="0"/>
              <a:t>Click to edit Master text styles</a:t>
            </a:r>
          </a:p>
        </p:txBody>
      </p:sp>
    </p:spTree>
    <p:extLst>
      <p:ext uri="{BB962C8B-B14F-4D97-AF65-F5344CB8AC3E}">
        <p14:creationId xmlns:p14="http://schemas.microsoft.com/office/powerpoint/2010/main" val="9857414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9271270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1633315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solidFill>
                  <a:srgbClr val="FFFFFF"/>
                </a:solidFill>
              </a:rPr>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US" dirty="0"/>
          </a:p>
        </p:txBody>
      </p:sp>
    </p:spTree>
    <p:extLst>
      <p:ext uri="{BB962C8B-B14F-4D97-AF65-F5344CB8AC3E}">
        <p14:creationId xmlns:p14="http://schemas.microsoft.com/office/powerpoint/2010/main" val="22677878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solidFill>
                  <a:srgbClr val="FFFFFF"/>
                </a:solidFill>
              </a:rPr>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8350296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28460774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smtClean="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smtClean="0"/>
              <a:t>Click to edit Master text styles</a:t>
            </a:r>
          </a:p>
        </p:txBody>
      </p:sp>
    </p:spTree>
    <p:extLst>
      <p:ext uri="{BB962C8B-B14F-4D97-AF65-F5344CB8AC3E}">
        <p14:creationId xmlns:p14="http://schemas.microsoft.com/office/powerpoint/2010/main" val="26490477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9304442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314219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solidFill>
                  <a:srgbClr val="FFFFFF"/>
                </a:solidFill>
              </a:rPr>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US" dirty="0"/>
          </a:p>
        </p:txBody>
      </p:sp>
    </p:spTree>
    <p:extLst>
      <p:ext uri="{BB962C8B-B14F-4D97-AF65-F5344CB8AC3E}">
        <p14:creationId xmlns:p14="http://schemas.microsoft.com/office/powerpoint/2010/main" val="27214866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solidFill>
                  <a:srgbClr val="FFFFFF"/>
                </a:solidFill>
              </a:rPr>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92711207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32914418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smtClean="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smtClean="0"/>
              <a:t>Click to edit Master text styles</a:t>
            </a:r>
          </a:p>
        </p:txBody>
      </p:sp>
    </p:spTree>
    <p:extLst>
      <p:ext uri="{BB962C8B-B14F-4D97-AF65-F5344CB8AC3E}">
        <p14:creationId xmlns:p14="http://schemas.microsoft.com/office/powerpoint/2010/main" val="205751381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96180052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9112617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4FE6B557-B53D-42D8-8250-99CE36FFDA23}"/>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7111247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9.xml"/><Relationship Id="rId7" Type="http://schemas.openxmlformats.org/officeDocument/2006/relationships/theme" Target="../theme/theme2.xml"/><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slideLayout" Target="../slideLayouts/slideLayout12.xml"/><Relationship Id="rId5" Type="http://schemas.openxmlformats.org/officeDocument/2006/relationships/slideLayout" Target="../slideLayouts/slideLayout11.xml"/><Relationship Id="rId4" Type="http://schemas.openxmlformats.org/officeDocument/2006/relationships/slideLayout" Target="../slideLayouts/slideLayout10.xml"/></Relationships>
</file>

<file path=ppt/slideMasters/_rels/slideMaster3.xml.rels><?xml version="1.0" encoding="UTF-8" standalone="yes"?>
<Relationships xmlns="http://schemas.openxmlformats.org/package/2006/relationships"><Relationship Id="rId8" Type="http://schemas.openxmlformats.org/officeDocument/2006/relationships/theme" Target="../theme/theme3.xml"/><Relationship Id="rId3" Type="http://schemas.openxmlformats.org/officeDocument/2006/relationships/slideLayout" Target="../slideLayouts/slideLayout15.xml"/><Relationship Id="rId7" Type="http://schemas.openxmlformats.org/officeDocument/2006/relationships/slideLayout" Target="../slideLayouts/slideLayout19.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 Id="rId9"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1" r:id="rId4"/>
    <p:sldLayoutId id="2147483672" r:id="rId5"/>
    <p:sldLayoutId id="2147483676" r:id="rId6"/>
  </p:sldLayoutIdLst>
  <p:timing>
    <p:tnLst>
      <p:par>
        <p:cTn id="1" dur="indefinite" restart="never" nodeType="tmRoot"/>
      </p:par>
    </p:tnLst>
  </p:timing>
  <p:txStyles>
    <p:titleStyle>
      <a:lvl1pPr algn="l" rtl="0" fontAlgn="base">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fontAlgn="base">
        <a:lnSpc>
          <a:spcPct val="90000"/>
        </a:lnSpc>
        <a:spcBef>
          <a:spcPct val="0"/>
        </a:spcBef>
        <a:spcAft>
          <a:spcPct val="0"/>
        </a:spcAft>
        <a:defRPr sz="4000">
          <a:solidFill>
            <a:srgbClr val="1C1C1C"/>
          </a:solidFill>
          <a:latin typeface="Sassoon Infant Md" panose="02000603050000020003" pitchFamily="50" charset="0"/>
        </a:defRPr>
      </a:lvl2pPr>
      <a:lvl3pPr algn="l" rtl="0" fontAlgn="base">
        <a:lnSpc>
          <a:spcPct val="90000"/>
        </a:lnSpc>
        <a:spcBef>
          <a:spcPct val="0"/>
        </a:spcBef>
        <a:spcAft>
          <a:spcPct val="0"/>
        </a:spcAft>
        <a:defRPr sz="4000">
          <a:solidFill>
            <a:srgbClr val="1C1C1C"/>
          </a:solidFill>
          <a:latin typeface="Sassoon Infant Md" panose="02000603050000020003" pitchFamily="50" charset="0"/>
        </a:defRPr>
      </a:lvl3pPr>
      <a:lvl4pPr algn="l" rtl="0" fontAlgn="base">
        <a:lnSpc>
          <a:spcPct val="90000"/>
        </a:lnSpc>
        <a:spcBef>
          <a:spcPct val="0"/>
        </a:spcBef>
        <a:spcAft>
          <a:spcPct val="0"/>
        </a:spcAft>
        <a:defRPr sz="4000">
          <a:solidFill>
            <a:srgbClr val="1C1C1C"/>
          </a:solidFill>
          <a:latin typeface="Sassoon Infant Md" panose="02000603050000020003" pitchFamily="50" charset="0"/>
        </a:defRPr>
      </a:lvl4pPr>
      <a:lvl5pPr algn="l" rtl="0" fontAlgn="base">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fontAlgn="base">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extLst>
      <p:ext uri="{BB962C8B-B14F-4D97-AF65-F5344CB8AC3E}">
        <p14:creationId xmlns:p14="http://schemas.microsoft.com/office/powerpoint/2010/main" val="1957847638"/>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9">
            <a:lum/>
          </a:blip>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extLst>
      <p:ext uri="{BB962C8B-B14F-4D97-AF65-F5344CB8AC3E}">
        <p14:creationId xmlns:p14="http://schemas.microsoft.com/office/powerpoint/2010/main" val="3160631374"/>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8" r:id="rId7"/>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6.jpeg"/><Relationship Id="rId7" Type="http://schemas.openxmlformats.org/officeDocument/2006/relationships/image" Target="../media/image8.jpeg"/><Relationship Id="rId2" Type="http://schemas.openxmlformats.org/officeDocument/2006/relationships/slide" Target="slide6.xml"/><Relationship Id="rId1" Type="http://schemas.openxmlformats.org/officeDocument/2006/relationships/slideLayout" Target="../slideLayouts/slideLayout19.xml"/><Relationship Id="rId6" Type="http://schemas.openxmlformats.org/officeDocument/2006/relationships/slide" Target="slide8.xml"/><Relationship Id="rId5" Type="http://schemas.openxmlformats.org/officeDocument/2006/relationships/image" Target="../media/image7.jpeg"/><Relationship Id="rId4" Type="http://schemas.openxmlformats.org/officeDocument/2006/relationships/slide" Target="slide7.xml"/><Relationship Id="rId9" Type="http://schemas.openxmlformats.org/officeDocument/2006/relationships/image" Target="../media/image10.png"/></Relationships>
</file>

<file path=ppt/slides/_rels/slide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14.xml"/><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4.xml"/><Relationship Id="rId5" Type="http://schemas.openxmlformats.org/officeDocument/2006/relationships/image" Target="../media/image26.jpeg"/><Relationship Id="rId4" Type="http://schemas.openxmlformats.org/officeDocument/2006/relationships/image" Target="../media/image25.jpeg"/></Relationships>
</file>

<file path=ppt/slides/_rels/slide1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809897" y="496389"/>
            <a:ext cx="7576457" cy="6186309"/>
          </a:xfrm>
          <a:prstGeom prst="rect">
            <a:avLst/>
          </a:prstGeom>
          <a:solidFill>
            <a:schemeClr val="tx2">
              <a:lumMod val="20000"/>
              <a:lumOff val="80000"/>
            </a:schemeClr>
          </a:solidFill>
        </p:spPr>
        <p:txBody>
          <a:bodyPr wrap="square" rtlCol="0">
            <a:spAutoFit/>
          </a:bodyPr>
          <a:lstStyle/>
          <a:p>
            <a:pPr algn="ctr"/>
            <a:r>
              <a:rPr lang="en-GB" sz="6600" b="1" dirty="0" smtClean="0"/>
              <a:t>Vincent Van Gogh</a:t>
            </a:r>
          </a:p>
          <a:p>
            <a:pPr algn="ctr"/>
            <a:endParaRPr lang="en-GB" sz="6600" b="1" dirty="0" smtClean="0"/>
          </a:p>
          <a:p>
            <a:pPr algn="ctr"/>
            <a:endParaRPr lang="en-GB" sz="6600" b="1" dirty="0"/>
          </a:p>
          <a:p>
            <a:pPr algn="ctr"/>
            <a:endParaRPr lang="en-GB" sz="6600" b="1" dirty="0" smtClean="0"/>
          </a:p>
          <a:p>
            <a:pPr algn="ctr"/>
            <a:endParaRPr lang="en-GB" sz="6600" b="1" dirty="0"/>
          </a:p>
          <a:p>
            <a:pPr algn="ctr"/>
            <a:endParaRPr lang="en-GB" sz="6600" b="1" dirty="0"/>
          </a:p>
        </p:txBody>
      </p:sp>
      <p:pic>
        <p:nvPicPr>
          <p:cNvPr id="1028" name="Picture 4" descr="Image result for vincent van gog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11234" y="1658982"/>
            <a:ext cx="5812972" cy="491163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755650" y="1136470"/>
            <a:ext cx="4341813" cy="4956356"/>
          </a:xfrm>
          <a:prstGeom prst="rect">
            <a:avLst/>
          </a:prstGeom>
          <a:solidFill>
            <a:srgbClr val="F08218">
              <a:alpha val="4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pic>
        <p:nvPicPr>
          <p:cNvPr id="14339" name="Picture 5" descr="https://farm6.staticflickr.com/5542/11611518143_70d6e3a789_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08600" y="1136470"/>
            <a:ext cx="3079750" cy="4956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0" name="Content Placeholder 6"/>
          <p:cNvSpPr>
            <a:spLocks noGrp="1"/>
          </p:cNvSpPr>
          <p:nvPr>
            <p:ph idx="1"/>
          </p:nvPr>
        </p:nvSpPr>
        <p:spPr>
          <a:xfrm>
            <a:off x="755649" y="1136470"/>
            <a:ext cx="4341813" cy="4657725"/>
          </a:xfrm>
        </p:spPr>
        <p:txBody>
          <a:bodyPr anchor="ctr"/>
          <a:lstStyle/>
          <a:p>
            <a:pPr marL="0" indent="0" eaLnBrk="1" hangingPunct="1">
              <a:lnSpc>
                <a:spcPct val="100000"/>
              </a:lnSpc>
              <a:buFont typeface="Arial" panose="020B0604020202020204" pitchFamily="34" charset="0"/>
              <a:buNone/>
            </a:pPr>
            <a:r>
              <a:rPr lang="en-GB" altLang="en-US" sz="2200" dirty="0" smtClean="0"/>
              <a:t>Vincent van Gogh was a Dutch artist </a:t>
            </a:r>
            <a:r>
              <a:rPr lang="en-GB" altLang="en-US" sz="2200" dirty="0" smtClean="0"/>
              <a:t>and he was born in the Netherlands in 1853.</a:t>
            </a:r>
          </a:p>
          <a:p>
            <a:pPr marL="0" indent="0" eaLnBrk="1" hangingPunct="1">
              <a:lnSpc>
                <a:spcPct val="100000"/>
              </a:lnSpc>
              <a:buFont typeface="Arial" panose="020B0604020202020204" pitchFamily="34" charset="0"/>
              <a:buNone/>
            </a:pPr>
            <a:r>
              <a:rPr lang="en-GB" altLang="en-US" sz="2200" dirty="0" smtClean="0"/>
              <a:t>He had two brothers and three sisters.</a:t>
            </a:r>
            <a:endParaRPr lang="en-GB" altLang="en-US" sz="2200" dirty="0" smtClean="0"/>
          </a:p>
          <a:p>
            <a:pPr marL="0" indent="0" eaLnBrk="1" hangingPunct="1">
              <a:lnSpc>
                <a:spcPct val="100000"/>
              </a:lnSpc>
              <a:buFont typeface="Arial" panose="020B0604020202020204" pitchFamily="34" charset="0"/>
              <a:buNone/>
            </a:pPr>
            <a:r>
              <a:rPr lang="en-GB" altLang="en-US" sz="2200" dirty="0" smtClean="0"/>
              <a:t>He </a:t>
            </a:r>
            <a:r>
              <a:rPr lang="en-GB" altLang="en-US" sz="2200" dirty="0" smtClean="0"/>
              <a:t>painted </a:t>
            </a:r>
            <a:r>
              <a:rPr lang="en-GB" altLang="en-US" sz="2200" dirty="0" smtClean="0"/>
              <a:t>portraits, and landscapes</a:t>
            </a:r>
            <a:r>
              <a:rPr lang="en-GB" altLang="en-US" sz="2200" dirty="0" smtClean="0"/>
              <a:t>.</a:t>
            </a:r>
            <a:endParaRPr lang="en-GB" altLang="en-US" sz="2200" dirty="0" smtClean="0"/>
          </a:p>
          <a:p>
            <a:pPr marL="0" indent="0" eaLnBrk="1" hangingPunct="1">
              <a:lnSpc>
                <a:spcPct val="100000"/>
              </a:lnSpc>
              <a:buFont typeface="Arial" panose="020B0604020202020204" pitchFamily="34" charset="0"/>
              <a:buNone/>
            </a:pPr>
            <a:r>
              <a:rPr lang="en-GB" altLang="en-US" sz="2200" dirty="0" smtClean="0"/>
              <a:t>He used watercolours and oil paints.</a:t>
            </a:r>
          </a:p>
          <a:p>
            <a:pPr marL="0" indent="0" eaLnBrk="1" hangingPunct="1">
              <a:lnSpc>
                <a:spcPct val="100000"/>
              </a:lnSpc>
              <a:buFont typeface="Arial" panose="020B0604020202020204" pitchFamily="34" charset="0"/>
              <a:buNone/>
            </a:pPr>
            <a:r>
              <a:rPr lang="en-GB" altLang="en-US" sz="2200" dirty="0" smtClean="0"/>
              <a:t>He </a:t>
            </a:r>
            <a:r>
              <a:rPr lang="en-GB" altLang="en-US" sz="2200" dirty="0" smtClean="0"/>
              <a:t>is famous for using bright colours and bold brushstrokes in his work</a:t>
            </a:r>
            <a:r>
              <a:rPr lang="en-GB" altLang="en-US" sz="2200" dirty="0" smtClean="0"/>
              <a:t>.</a:t>
            </a:r>
            <a:endParaRPr lang="en-GB" altLang="en-US" sz="2200" dirty="0" smtClean="0"/>
          </a:p>
        </p:txBody>
      </p:sp>
      <p:sp>
        <p:nvSpPr>
          <p:cNvPr id="14341" name="Title 5"/>
          <p:cNvSpPr>
            <a:spLocks/>
          </p:cNvSpPr>
          <p:nvPr/>
        </p:nvSpPr>
        <p:spPr bwMode="auto">
          <a:xfrm>
            <a:off x="457200" y="436564"/>
            <a:ext cx="8220075" cy="608466"/>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4000" b="1" dirty="0" smtClean="0">
                <a:latin typeface="Sassoon Infant Md" panose="02000603050000020003" pitchFamily="50" charset="0"/>
              </a:rPr>
              <a:t>Vincent van Gogh</a:t>
            </a:r>
          </a:p>
        </p:txBody>
      </p:sp>
      <p:sp>
        <p:nvSpPr>
          <p:cNvPr id="14342" name="TextBox 1"/>
          <p:cNvSpPr txBox="1">
            <a:spLocks noChangeArrowheads="1"/>
          </p:cNvSpPr>
          <p:nvPr/>
        </p:nvSpPr>
        <p:spPr bwMode="auto">
          <a:xfrm>
            <a:off x="2435225" y="6146800"/>
            <a:ext cx="4264025"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500" smtClean="0">
                <a:latin typeface="BPreplay" panose="02000503000000020004" pitchFamily="50" charset="0"/>
              </a:rPr>
              <a:t>Attribution - Photo courtesy of Dennis Jarvis (@flickr.com) - granted under creative commons licence - attribution</a:t>
            </a:r>
          </a:p>
        </p:txBody>
      </p:sp>
    </p:spTree>
    <p:extLst>
      <p:ext uri="{BB962C8B-B14F-4D97-AF65-F5344CB8AC3E}">
        <p14:creationId xmlns:p14="http://schemas.microsoft.com/office/powerpoint/2010/main" val="57729057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0"/>
          <p:cNvSpPr>
            <a:spLocks noGrp="1"/>
          </p:cNvSpPr>
          <p:nvPr>
            <p:ph type="title"/>
          </p:nvPr>
        </p:nvSpPr>
        <p:spPr>
          <a:xfrm>
            <a:off x="457200" y="479425"/>
            <a:ext cx="8220075" cy="993775"/>
          </a:xfrm>
        </p:spPr>
        <p:txBody>
          <a:bodyPr/>
          <a:lstStyle/>
          <a:p>
            <a:pPr eaLnBrk="1" hangingPunct="1"/>
            <a:r>
              <a:rPr lang="en-GB" altLang="en-US" sz="3600" smtClean="0"/>
              <a:t>Famous Paintings by Van Gogh</a:t>
            </a:r>
          </a:p>
        </p:txBody>
      </p:sp>
      <p:sp>
        <p:nvSpPr>
          <p:cNvPr id="12291" name="Rectangle 1"/>
          <p:cNvSpPr>
            <a:spLocks noChangeArrowheads="1"/>
          </p:cNvSpPr>
          <p:nvPr/>
        </p:nvSpPr>
        <p:spPr bwMode="auto">
          <a:xfrm>
            <a:off x="1727200" y="1514475"/>
            <a:ext cx="56896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9pPr>
          </a:lstStyle>
          <a:p>
            <a:pPr algn="ctr" eaLnBrk="1" hangingPunct="1">
              <a:lnSpc>
                <a:spcPct val="100000"/>
              </a:lnSpc>
              <a:spcBef>
                <a:spcPct val="0"/>
              </a:spcBef>
              <a:buFontTx/>
              <a:buNone/>
            </a:pPr>
            <a:r>
              <a:rPr lang="en-GB" altLang="en-US" dirty="0">
                <a:solidFill>
                  <a:srgbClr val="000000"/>
                </a:solidFill>
                <a:sym typeface="Arial" panose="020B0604020202020204" pitchFamily="34" charset="0"/>
              </a:rPr>
              <a:t>Here is a gallery of Van Gogh’s most famous works. </a:t>
            </a:r>
            <a:br>
              <a:rPr lang="en-GB" altLang="en-US" dirty="0">
                <a:solidFill>
                  <a:srgbClr val="000000"/>
                </a:solidFill>
                <a:sym typeface="Arial" panose="020B0604020202020204" pitchFamily="34" charset="0"/>
              </a:rPr>
            </a:br>
            <a:endParaRPr lang="en-GB" altLang="en-US" dirty="0">
              <a:solidFill>
                <a:schemeClr val="tx1"/>
              </a:solidFill>
            </a:endParaRPr>
          </a:p>
        </p:txBody>
      </p:sp>
      <p:pic>
        <p:nvPicPr>
          <p:cNvPr id="12292" name="Picture 2">
            <a:hlinkClick r:id="rId2" action="ppaction://hlinksldjump"/>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39750" y="2470150"/>
            <a:ext cx="2767013" cy="2074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3" name="Picture 3">
            <a:hlinkClick r:id="rId4" action="ppaction://hlinksldjump"/>
          </p:cNvPr>
          <p:cNvPicPr>
            <a:picLocks noChangeAspect="1"/>
          </p:cNvPicPr>
          <p:nvPr/>
        </p:nvPicPr>
        <p:blipFill>
          <a:blip r:embed="rId5">
            <a:extLst>
              <a:ext uri="{28A0092B-C50C-407E-A947-70E740481C1C}">
                <a14:useLocalDpi xmlns:a14="http://schemas.microsoft.com/office/drawing/2010/main" val="0"/>
              </a:ext>
            </a:extLst>
          </a:blip>
          <a:srcRect b="10638"/>
          <a:stretch>
            <a:fillRect/>
          </a:stretch>
        </p:blipFill>
        <p:spPr bwMode="auto">
          <a:xfrm>
            <a:off x="3563938" y="2311400"/>
            <a:ext cx="2006600" cy="253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4" name="Picture 4">
            <a:hlinkClick r:id="rId6" action="ppaction://hlinksldjump"/>
          </p:cNvPr>
          <p:cNvPicPr>
            <a:picLocks noChangeAspect="1"/>
          </p:cNvPicPr>
          <p:nvPr/>
        </p:nvPicPr>
        <p:blipFill>
          <a:blip r:embed="rId7">
            <a:extLst>
              <a:ext uri="{28A0092B-C50C-407E-A947-70E740481C1C}">
                <a14:useLocalDpi xmlns:a14="http://schemas.microsoft.com/office/drawing/2010/main" val="0"/>
              </a:ext>
            </a:extLst>
          </a:blip>
          <a:srcRect l="10474" r="10432" b="15083"/>
          <a:stretch>
            <a:fillRect/>
          </a:stretch>
        </p:blipFill>
        <p:spPr bwMode="auto">
          <a:xfrm>
            <a:off x="5845175" y="2470150"/>
            <a:ext cx="2622550" cy="198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5" name="Picture 6"/>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236538" y="3533775"/>
            <a:ext cx="1552576" cy="5127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6" name="Rectangle 7"/>
          <p:cNvSpPr>
            <a:spLocks noChangeArrowheads="1"/>
          </p:cNvSpPr>
          <p:nvPr/>
        </p:nvSpPr>
        <p:spPr bwMode="auto">
          <a:xfrm>
            <a:off x="1008063" y="4556125"/>
            <a:ext cx="18319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9pPr>
          </a:lstStyle>
          <a:p>
            <a:pPr algn="ctr" eaLnBrk="1" hangingPunct="1">
              <a:lnSpc>
                <a:spcPct val="100000"/>
              </a:lnSpc>
              <a:spcBef>
                <a:spcPct val="0"/>
              </a:spcBef>
              <a:buFontTx/>
              <a:buNone/>
            </a:pPr>
            <a:r>
              <a:rPr lang="en-US" altLang="en-US" sz="1600">
                <a:solidFill>
                  <a:schemeClr val="tx1"/>
                </a:solidFill>
              </a:rPr>
              <a:t>The Potato Eaters</a:t>
            </a:r>
          </a:p>
          <a:p>
            <a:pPr algn="ctr" eaLnBrk="1" hangingPunct="1">
              <a:lnSpc>
                <a:spcPct val="100000"/>
              </a:lnSpc>
              <a:spcBef>
                <a:spcPct val="0"/>
              </a:spcBef>
              <a:buFontTx/>
              <a:buNone/>
            </a:pPr>
            <a:r>
              <a:rPr lang="en-US" altLang="en-US" sz="1600">
                <a:solidFill>
                  <a:schemeClr val="tx1"/>
                </a:solidFill>
              </a:rPr>
              <a:t>1885</a:t>
            </a:r>
          </a:p>
        </p:txBody>
      </p:sp>
      <p:sp>
        <p:nvSpPr>
          <p:cNvPr id="12297" name="Rectangle 24"/>
          <p:cNvSpPr>
            <a:spLocks noChangeArrowheads="1"/>
          </p:cNvSpPr>
          <p:nvPr/>
        </p:nvSpPr>
        <p:spPr bwMode="auto">
          <a:xfrm>
            <a:off x="6238875" y="4556125"/>
            <a:ext cx="183356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9pPr>
          </a:lstStyle>
          <a:p>
            <a:pPr algn="ctr" eaLnBrk="1" hangingPunct="1">
              <a:lnSpc>
                <a:spcPct val="100000"/>
              </a:lnSpc>
              <a:spcBef>
                <a:spcPct val="0"/>
              </a:spcBef>
              <a:buFontTx/>
              <a:buNone/>
            </a:pPr>
            <a:r>
              <a:rPr lang="en-US" altLang="en-US" sz="1600">
                <a:solidFill>
                  <a:schemeClr val="tx1"/>
                </a:solidFill>
              </a:rPr>
              <a:t>Starry Night</a:t>
            </a:r>
          </a:p>
          <a:p>
            <a:pPr algn="ctr" eaLnBrk="1" hangingPunct="1">
              <a:lnSpc>
                <a:spcPct val="100000"/>
              </a:lnSpc>
              <a:spcBef>
                <a:spcPct val="0"/>
              </a:spcBef>
              <a:buFontTx/>
              <a:buNone/>
            </a:pPr>
            <a:r>
              <a:rPr lang="en-US" altLang="en-US" sz="1600">
                <a:solidFill>
                  <a:schemeClr val="tx1"/>
                </a:solidFill>
              </a:rPr>
              <a:t>1889</a:t>
            </a:r>
          </a:p>
        </p:txBody>
      </p:sp>
      <p:sp>
        <p:nvSpPr>
          <p:cNvPr id="12298" name="Rectangle 25"/>
          <p:cNvSpPr>
            <a:spLocks noChangeArrowheads="1"/>
          </p:cNvSpPr>
          <p:nvPr/>
        </p:nvSpPr>
        <p:spPr bwMode="auto">
          <a:xfrm>
            <a:off x="3651250" y="4908550"/>
            <a:ext cx="1831975"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9pPr>
          </a:lstStyle>
          <a:p>
            <a:pPr algn="ctr" eaLnBrk="1" hangingPunct="1">
              <a:lnSpc>
                <a:spcPct val="100000"/>
              </a:lnSpc>
              <a:spcBef>
                <a:spcPct val="0"/>
              </a:spcBef>
              <a:buFontTx/>
              <a:buNone/>
            </a:pPr>
            <a:r>
              <a:rPr lang="en-US" altLang="en-US" sz="1600">
                <a:solidFill>
                  <a:schemeClr val="tx1"/>
                </a:solidFill>
              </a:rPr>
              <a:t>Sunflowers</a:t>
            </a:r>
          </a:p>
          <a:p>
            <a:pPr algn="ctr" eaLnBrk="1" hangingPunct="1">
              <a:lnSpc>
                <a:spcPct val="100000"/>
              </a:lnSpc>
              <a:spcBef>
                <a:spcPct val="0"/>
              </a:spcBef>
              <a:buFontTx/>
              <a:buNone/>
            </a:pPr>
            <a:r>
              <a:rPr lang="en-US" altLang="en-US" sz="1600">
                <a:solidFill>
                  <a:schemeClr val="tx1"/>
                </a:solidFill>
              </a:rPr>
              <a:t>1888</a:t>
            </a:r>
          </a:p>
        </p:txBody>
      </p:sp>
      <p:sp>
        <p:nvSpPr>
          <p:cNvPr id="12299" name="TextBox 21"/>
          <p:cNvSpPr txBox="1">
            <a:spLocks noChangeArrowheads="1"/>
          </p:cNvSpPr>
          <p:nvPr/>
        </p:nvSpPr>
        <p:spPr bwMode="auto">
          <a:xfrm>
            <a:off x="2789238" y="5926138"/>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9pPr>
          </a:lstStyle>
          <a:p>
            <a:pPr algn="ctr" eaLnBrk="1" hangingPunct="1">
              <a:lnSpc>
                <a:spcPct val="100000"/>
              </a:lnSpc>
              <a:spcBef>
                <a:spcPct val="0"/>
              </a:spcBef>
              <a:buFontTx/>
              <a:buNone/>
            </a:pPr>
            <a:r>
              <a:rPr lang="en-GB" altLang="en-US" sz="500">
                <a:solidFill>
                  <a:schemeClr val="tx1"/>
                </a:solidFill>
                <a:latin typeface="Arial" panose="020B0604020202020204" pitchFamily="34" charset="0"/>
                <a:ea typeface="Tuffy" pitchFamily="34" charset="0"/>
                <a:cs typeface="Arial" panose="020B0604020202020204" pitchFamily="34" charset="0"/>
              </a:rPr>
              <a:t>The Potato Eaters Photo courtesy of Minke Wagenaar (@flickr.com) - granted under creative commons licence – attribution</a:t>
            </a:r>
          </a:p>
        </p:txBody>
      </p:sp>
      <p:sp>
        <p:nvSpPr>
          <p:cNvPr id="12300" name="TextBox 21"/>
          <p:cNvSpPr txBox="1">
            <a:spLocks noChangeArrowheads="1"/>
          </p:cNvSpPr>
          <p:nvPr/>
        </p:nvSpPr>
        <p:spPr bwMode="auto">
          <a:xfrm>
            <a:off x="2789238" y="6048375"/>
            <a:ext cx="3565525" cy="96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9pPr>
          </a:lstStyle>
          <a:p>
            <a:pPr algn="ctr" eaLnBrk="1" hangingPunct="1">
              <a:lnSpc>
                <a:spcPct val="100000"/>
              </a:lnSpc>
              <a:spcBef>
                <a:spcPct val="0"/>
              </a:spcBef>
              <a:buFontTx/>
              <a:buNone/>
            </a:pPr>
            <a:r>
              <a:rPr lang="en-GB" altLang="en-US" sz="500">
                <a:solidFill>
                  <a:schemeClr val="tx1"/>
                </a:solidFill>
                <a:latin typeface="Arial" panose="020B0604020202020204" pitchFamily="34" charset="0"/>
                <a:ea typeface="Tuffy" pitchFamily="34" charset="0"/>
                <a:cs typeface="Arial" panose="020B0604020202020204" pitchFamily="34" charset="0"/>
              </a:rPr>
              <a:t>Sunflowers Photo courtesy of Pachango (@flickr.com) - granted under creative commons licence – attribution</a:t>
            </a:r>
          </a:p>
        </p:txBody>
      </p:sp>
      <p:sp>
        <p:nvSpPr>
          <p:cNvPr id="12301" name="TextBox 21"/>
          <p:cNvSpPr txBox="1">
            <a:spLocks noChangeArrowheads="1"/>
          </p:cNvSpPr>
          <p:nvPr/>
        </p:nvSpPr>
        <p:spPr bwMode="auto">
          <a:xfrm>
            <a:off x="2789238" y="6169025"/>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9pPr>
          </a:lstStyle>
          <a:p>
            <a:pPr algn="ctr" eaLnBrk="1" hangingPunct="1">
              <a:lnSpc>
                <a:spcPct val="100000"/>
              </a:lnSpc>
              <a:spcBef>
                <a:spcPct val="0"/>
              </a:spcBef>
              <a:buFontTx/>
              <a:buNone/>
            </a:pPr>
            <a:r>
              <a:rPr lang="en-GB" altLang="en-US" sz="500">
                <a:solidFill>
                  <a:schemeClr val="tx1"/>
                </a:solidFill>
                <a:latin typeface="Arial" panose="020B0604020202020204" pitchFamily="34" charset="0"/>
                <a:ea typeface="Tuffy" pitchFamily="34" charset="0"/>
                <a:cs typeface="Arial" panose="020B0604020202020204" pitchFamily="34" charset="0"/>
              </a:rPr>
              <a:t>Starry Night Photo courtesy of Saad Faruque (@flickr.com) - granted under creative commons licence – attribution</a:t>
            </a:r>
          </a:p>
        </p:txBody>
      </p:sp>
      <p:pic>
        <p:nvPicPr>
          <p:cNvPr id="12302" name="Picture 8"/>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7707313" y="3724275"/>
            <a:ext cx="1520825" cy="4891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7565309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a:blip r:embed="rId2">
            <a:extLst>
              <a:ext uri="{28A0092B-C50C-407E-A947-70E740481C1C}">
                <a14:useLocalDpi xmlns:a14="http://schemas.microsoft.com/office/drawing/2010/main" val="0"/>
              </a:ext>
            </a:extLst>
          </a:blip>
          <a:srcRect l="2890" r="2017" b="5267"/>
          <a:stretch>
            <a:fillRect/>
          </a:stretch>
        </p:blipFill>
        <p:spPr bwMode="auto">
          <a:xfrm>
            <a:off x="302488" y="1473200"/>
            <a:ext cx="4820194" cy="3861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itle 20"/>
          <p:cNvSpPr>
            <a:spLocks noGrp="1"/>
          </p:cNvSpPr>
          <p:nvPr>
            <p:ph type="title"/>
          </p:nvPr>
        </p:nvSpPr>
        <p:spPr>
          <a:xfrm>
            <a:off x="457200" y="479425"/>
            <a:ext cx="8220075" cy="993775"/>
          </a:xfrm>
        </p:spPr>
        <p:txBody>
          <a:bodyPr>
            <a:normAutofit fontScale="90000"/>
          </a:bodyPr>
          <a:lstStyle/>
          <a:p>
            <a:pPr eaLnBrk="1" hangingPunct="1"/>
            <a:r>
              <a:rPr lang="en-GB" altLang="en-US" sz="3600" dirty="0" smtClean="0"/>
              <a:t>The Potato Eaters, 1885</a:t>
            </a:r>
          </a:p>
        </p:txBody>
      </p:sp>
      <p:sp>
        <p:nvSpPr>
          <p:cNvPr id="13" name="Rectangle 12"/>
          <p:cNvSpPr>
            <a:spLocks noChangeArrowheads="1"/>
          </p:cNvSpPr>
          <p:nvPr/>
        </p:nvSpPr>
        <p:spPr bwMode="auto">
          <a:xfrm>
            <a:off x="5122682" y="1319605"/>
            <a:ext cx="3319462"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9pPr>
          </a:lstStyle>
          <a:p>
            <a:pPr eaLnBrk="1" hangingPunct="1">
              <a:lnSpc>
                <a:spcPct val="100000"/>
              </a:lnSpc>
              <a:spcBef>
                <a:spcPct val="0"/>
              </a:spcBef>
              <a:buFontTx/>
              <a:buNone/>
            </a:pPr>
            <a:r>
              <a:rPr lang="en-US" altLang="en-US" dirty="0">
                <a:solidFill>
                  <a:schemeClr val="tx1"/>
                </a:solidFill>
              </a:rPr>
              <a:t>This painting shows five people sitting around a table eating potatoes.</a:t>
            </a:r>
          </a:p>
          <a:p>
            <a:pPr eaLnBrk="1" hangingPunct="1">
              <a:lnSpc>
                <a:spcPct val="100000"/>
              </a:lnSpc>
              <a:spcBef>
                <a:spcPct val="0"/>
              </a:spcBef>
              <a:buFontTx/>
              <a:buNone/>
            </a:pPr>
            <a:endParaRPr lang="en-US" altLang="en-US" dirty="0">
              <a:solidFill>
                <a:schemeClr val="tx1"/>
              </a:solidFill>
            </a:endParaRPr>
          </a:p>
          <a:p>
            <a:pPr eaLnBrk="1" hangingPunct="1">
              <a:lnSpc>
                <a:spcPct val="100000"/>
              </a:lnSpc>
              <a:spcBef>
                <a:spcPct val="0"/>
              </a:spcBef>
              <a:buFontTx/>
              <a:buNone/>
            </a:pPr>
            <a:r>
              <a:rPr lang="en-US" altLang="en-US" dirty="0">
                <a:solidFill>
                  <a:schemeClr val="tx1"/>
                </a:solidFill>
              </a:rPr>
              <a:t>Van Gogh had not been painting for very long when he made this picture.</a:t>
            </a:r>
          </a:p>
          <a:p>
            <a:pPr eaLnBrk="1" hangingPunct="1">
              <a:lnSpc>
                <a:spcPct val="100000"/>
              </a:lnSpc>
              <a:spcBef>
                <a:spcPct val="0"/>
              </a:spcBef>
              <a:buFontTx/>
              <a:buNone/>
            </a:pPr>
            <a:endParaRPr lang="en-US" altLang="en-US" dirty="0">
              <a:solidFill>
                <a:schemeClr val="tx1"/>
              </a:solidFill>
            </a:endParaRPr>
          </a:p>
          <a:p>
            <a:pPr eaLnBrk="1" hangingPunct="1">
              <a:lnSpc>
                <a:spcPct val="100000"/>
              </a:lnSpc>
              <a:spcBef>
                <a:spcPct val="0"/>
              </a:spcBef>
              <a:buFontTx/>
              <a:buNone/>
            </a:pPr>
            <a:r>
              <a:rPr lang="en-US" altLang="en-US" dirty="0">
                <a:solidFill>
                  <a:schemeClr val="tx1"/>
                </a:solidFill>
              </a:rPr>
              <a:t>He painted this picture in oil paints.</a:t>
            </a:r>
          </a:p>
          <a:p>
            <a:pPr eaLnBrk="1" hangingPunct="1">
              <a:lnSpc>
                <a:spcPct val="100000"/>
              </a:lnSpc>
              <a:spcBef>
                <a:spcPct val="0"/>
              </a:spcBef>
              <a:buFontTx/>
              <a:buNone/>
            </a:pPr>
            <a:endParaRPr lang="en-US" altLang="en-US" dirty="0">
              <a:solidFill>
                <a:schemeClr val="tx1"/>
              </a:solidFill>
            </a:endParaRPr>
          </a:p>
          <a:p>
            <a:pPr eaLnBrk="1" hangingPunct="1">
              <a:lnSpc>
                <a:spcPct val="100000"/>
              </a:lnSpc>
              <a:spcBef>
                <a:spcPct val="0"/>
              </a:spcBef>
              <a:buFontTx/>
              <a:buNone/>
            </a:pPr>
            <a:r>
              <a:rPr lang="en-US" altLang="en-US" dirty="0">
                <a:solidFill>
                  <a:schemeClr val="tx1"/>
                </a:solidFill>
              </a:rPr>
              <a:t>He wanted to show real life in his picture.</a:t>
            </a:r>
          </a:p>
          <a:p>
            <a:pPr eaLnBrk="1" hangingPunct="1">
              <a:lnSpc>
                <a:spcPct val="100000"/>
              </a:lnSpc>
              <a:spcBef>
                <a:spcPct val="0"/>
              </a:spcBef>
              <a:buFontTx/>
              <a:buNone/>
            </a:pPr>
            <a:endParaRPr lang="en-US" altLang="en-US" dirty="0">
              <a:solidFill>
                <a:schemeClr val="tx1"/>
              </a:solidFill>
            </a:endParaRPr>
          </a:p>
          <a:p>
            <a:pPr eaLnBrk="1" hangingPunct="1">
              <a:lnSpc>
                <a:spcPct val="100000"/>
              </a:lnSpc>
              <a:spcBef>
                <a:spcPct val="0"/>
              </a:spcBef>
              <a:buFontTx/>
              <a:buNone/>
            </a:pPr>
            <a:r>
              <a:rPr lang="en-US" altLang="en-US" dirty="0">
                <a:solidFill>
                  <a:schemeClr val="tx1"/>
                </a:solidFill>
              </a:rPr>
              <a:t>He used quite dark </a:t>
            </a:r>
            <a:r>
              <a:rPr lang="en-US" altLang="en-US" dirty="0" err="1">
                <a:solidFill>
                  <a:schemeClr val="tx1"/>
                </a:solidFill>
              </a:rPr>
              <a:t>colours</a:t>
            </a:r>
            <a:r>
              <a:rPr lang="en-US" altLang="en-US" dirty="0">
                <a:solidFill>
                  <a:schemeClr val="tx1"/>
                </a:solidFill>
              </a:rPr>
              <a:t> in this artwork.</a:t>
            </a:r>
          </a:p>
        </p:txBody>
      </p:sp>
    </p:spTree>
    <p:extLst>
      <p:ext uri="{BB962C8B-B14F-4D97-AF65-F5344CB8AC3E}">
        <p14:creationId xmlns:p14="http://schemas.microsoft.com/office/powerpoint/2010/main" val="107924996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rcRect l="3027" t="3143" r="2670" b="16478"/>
          <a:stretch>
            <a:fillRect/>
          </a:stretch>
        </p:blipFill>
        <p:spPr bwMode="auto">
          <a:xfrm>
            <a:off x="621507" y="1317625"/>
            <a:ext cx="4498975" cy="554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itle 20"/>
          <p:cNvSpPr>
            <a:spLocks noGrp="1"/>
          </p:cNvSpPr>
          <p:nvPr>
            <p:ph type="title"/>
          </p:nvPr>
        </p:nvSpPr>
        <p:spPr>
          <a:xfrm>
            <a:off x="457200" y="479425"/>
            <a:ext cx="8220075" cy="993775"/>
          </a:xfrm>
        </p:spPr>
        <p:txBody>
          <a:bodyPr>
            <a:normAutofit fontScale="90000"/>
          </a:bodyPr>
          <a:lstStyle/>
          <a:p>
            <a:pPr eaLnBrk="1" hangingPunct="1"/>
            <a:r>
              <a:rPr lang="en-GB" altLang="en-US" sz="3600" dirty="0" smtClean="0"/>
              <a:t>Sunflowers, 1888</a:t>
            </a:r>
          </a:p>
        </p:txBody>
      </p:sp>
      <p:sp>
        <p:nvSpPr>
          <p:cNvPr id="4" name="Rectangle 3"/>
          <p:cNvSpPr>
            <a:spLocks noChangeArrowheads="1"/>
          </p:cNvSpPr>
          <p:nvPr/>
        </p:nvSpPr>
        <p:spPr bwMode="auto">
          <a:xfrm>
            <a:off x="5284788" y="1473200"/>
            <a:ext cx="3319462" cy="4093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9pPr>
          </a:lstStyle>
          <a:p>
            <a:pPr eaLnBrk="1" hangingPunct="1">
              <a:lnSpc>
                <a:spcPct val="100000"/>
              </a:lnSpc>
              <a:spcBef>
                <a:spcPct val="0"/>
              </a:spcBef>
              <a:buFontTx/>
              <a:buNone/>
            </a:pPr>
            <a:r>
              <a:rPr lang="en-US" altLang="en-US" sz="2000" dirty="0">
                <a:solidFill>
                  <a:schemeClr val="tx1"/>
                </a:solidFill>
              </a:rPr>
              <a:t>Van Gogh painted this for his friend, the artist Paul Gauguin.</a:t>
            </a:r>
          </a:p>
          <a:p>
            <a:pPr eaLnBrk="1" hangingPunct="1">
              <a:lnSpc>
                <a:spcPct val="100000"/>
              </a:lnSpc>
              <a:spcBef>
                <a:spcPct val="0"/>
              </a:spcBef>
              <a:buFontTx/>
              <a:buNone/>
            </a:pPr>
            <a:endParaRPr lang="en-US" altLang="en-US" sz="2000" dirty="0">
              <a:solidFill>
                <a:schemeClr val="tx1"/>
              </a:solidFill>
            </a:endParaRPr>
          </a:p>
          <a:p>
            <a:pPr eaLnBrk="1" hangingPunct="1">
              <a:lnSpc>
                <a:spcPct val="100000"/>
              </a:lnSpc>
              <a:spcBef>
                <a:spcPct val="0"/>
              </a:spcBef>
              <a:buFontTx/>
              <a:buNone/>
            </a:pPr>
            <a:r>
              <a:rPr lang="en-US" altLang="en-US" sz="2000" dirty="0">
                <a:solidFill>
                  <a:schemeClr val="tx1"/>
                </a:solidFill>
              </a:rPr>
              <a:t>He chose the </a:t>
            </a:r>
            <a:r>
              <a:rPr lang="en-US" altLang="en-US" sz="2000" dirty="0" err="1">
                <a:solidFill>
                  <a:schemeClr val="tx1"/>
                </a:solidFill>
              </a:rPr>
              <a:t>colour</a:t>
            </a:r>
            <a:r>
              <a:rPr lang="en-US" altLang="en-US" sz="2000" dirty="0">
                <a:solidFill>
                  <a:schemeClr val="tx1"/>
                </a:solidFill>
              </a:rPr>
              <a:t> yellow to represent happiness.</a:t>
            </a:r>
          </a:p>
          <a:p>
            <a:pPr eaLnBrk="1" hangingPunct="1">
              <a:lnSpc>
                <a:spcPct val="100000"/>
              </a:lnSpc>
              <a:spcBef>
                <a:spcPct val="0"/>
              </a:spcBef>
              <a:buFontTx/>
              <a:buNone/>
            </a:pPr>
            <a:endParaRPr lang="en-US" altLang="en-US" sz="2000" dirty="0">
              <a:solidFill>
                <a:schemeClr val="tx1"/>
              </a:solidFill>
            </a:endParaRPr>
          </a:p>
          <a:p>
            <a:pPr eaLnBrk="1" hangingPunct="1">
              <a:lnSpc>
                <a:spcPct val="100000"/>
              </a:lnSpc>
              <a:spcBef>
                <a:spcPct val="0"/>
              </a:spcBef>
              <a:buFontTx/>
              <a:buNone/>
            </a:pPr>
            <a:r>
              <a:rPr lang="en-US" altLang="en-US" sz="2000" dirty="0">
                <a:solidFill>
                  <a:schemeClr val="tx1"/>
                </a:solidFill>
              </a:rPr>
              <a:t>He made lots of paintings of sunflowers.</a:t>
            </a:r>
          </a:p>
          <a:p>
            <a:pPr eaLnBrk="1" hangingPunct="1">
              <a:lnSpc>
                <a:spcPct val="100000"/>
              </a:lnSpc>
              <a:spcBef>
                <a:spcPct val="0"/>
              </a:spcBef>
              <a:buFontTx/>
              <a:buNone/>
            </a:pPr>
            <a:endParaRPr lang="en-US" altLang="en-US" sz="2000" dirty="0">
              <a:solidFill>
                <a:schemeClr val="tx1"/>
              </a:solidFill>
            </a:endParaRPr>
          </a:p>
          <a:p>
            <a:pPr eaLnBrk="1" hangingPunct="1">
              <a:lnSpc>
                <a:spcPct val="100000"/>
              </a:lnSpc>
              <a:spcBef>
                <a:spcPct val="0"/>
              </a:spcBef>
              <a:buFontTx/>
              <a:buNone/>
            </a:pPr>
            <a:r>
              <a:rPr lang="en-US" altLang="en-US" sz="2000" dirty="0">
                <a:solidFill>
                  <a:schemeClr val="tx1"/>
                </a:solidFill>
              </a:rPr>
              <a:t>This is one of Van Gogh’s most popular and famous paintings.</a:t>
            </a:r>
          </a:p>
        </p:txBody>
      </p:sp>
    </p:spTree>
    <p:extLst>
      <p:ext uri="{BB962C8B-B14F-4D97-AF65-F5344CB8AC3E}">
        <p14:creationId xmlns:p14="http://schemas.microsoft.com/office/powerpoint/2010/main" val="137756590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rcRect l="10944" r="10619" b="15639"/>
          <a:stretch>
            <a:fillRect/>
          </a:stretch>
        </p:blipFill>
        <p:spPr bwMode="auto">
          <a:xfrm>
            <a:off x="1" y="1489074"/>
            <a:ext cx="5211762" cy="4077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itle 20"/>
          <p:cNvSpPr>
            <a:spLocks noGrp="1"/>
          </p:cNvSpPr>
          <p:nvPr>
            <p:ph type="title"/>
          </p:nvPr>
        </p:nvSpPr>
        <p:spPr>
          <a:xfrm>
            <a:off x="457200" y="479425"/>
            <a:ext cx="8220075" cy="993775"/>
          </a:xfrm>
        </p:spPr>
        <p:txBody>
          <a:bodyPr>
            <a:normAutofit fontScale="90000"/>
          </a:bodyPr>
          <a:lstStyle/>
          <a:p>
            <a:pPr eaLnBrk="1" hangingPunct="1"/>
            <a:r>
              <a:rPr lang="en-GB" altLang="en-US" sz="3600" dirty="0" smtClean="0"/>
              <a:t>Starry Night, 1889</a:t>
            </a:r>
          </a:p>
        </p:txBody>
      </p:sp>
      <p:sp>
        <p:nvSpPr>
          <p:cNvPr id="4" name="Rectangle 3"/>
          <p:cNvSpPr>
            <a:spLocks noChangeArrowheads="1"/>
          </p:cNvSpPr>
          <p:nvPr/>
        </p:nvSpPr>
        <p:spPr bwMode="auto">
          <a:xfrm>
            <a:off x="5284788" y="1473200"/>
            <a:ext cx="3319462" cy="4093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9pPr>
          </a:lstStyle>
          <a:p>
            <a:pPr eaLnBrk="1" hangingPunct="1">
              <a:lnSpc>
                <a:spcPct val="100000"/>
              </a:lnSpc>
              <a:spcBef>
                <a:spcPct val="0"/>
              </a:spcBef>
              <a:buFontTx/>
              <a:buNone/>
            </a:pPr>
            <a:r>
              <a:rPr lang="en-US" altLang="en-US" sz="2000" dirty="0">
                <a:solidFill>
                  <a:schemeClr val="tx1"/>
                </a:solidFill>
              </a:rPr>
              <a:t>This is one of Van Gogh’s most famous paintings.</a:t>
            </a:r>
          </a:p>
          <a:p>
            <a:pPr eaLnBrk="1" hangingPunct="1">
              <a:lnSpc>
                <a:spcPct val="100000"/>
              </a:lnSpc>
              <a:spcBef>
                <a:spcPct val="0"/>
              </a:spcBef>
              <a:buFontTx/>
              <a:buNone/>
            </a:pPr>
            <a:endParaRPr lang="en-US" altLang="en-US" sz="2000" dirty="0">
              <a:solidFill>
                <a:schemeClr val="tx1"/>
              </a:solidFill>
            </a:endParaRPr>
          </a:p>
          <a:p>
            <a:pPr eaLnBrk="1" hangingPunct="1">
              <a:lnSpc>
                <a:spcPct val="100000"/>
              </a:lnSpc>
              <a:spcBef>
                <a:spcPct val="0"/>
              </a:spcBef>
              <a:buFontTx/>
              <a:buNone/>
            </a:pPr>
            <a:r>
              <a:rPr lang="en-US" altLang="en-US" sz="2000" dirty="0">
                <a:solidFill>
                  <a:schemeClr val="tx1"/>
                </a:solidFill>
              </a:rPr>
              <a:t>Van Gogh was very interested in the night-time.</a:t>
            </a:r>
          </a:p>
          <a:p>
            <a:pPr eaLnBrk="1" hangingPunct="1">
              <a:lnSpc>
                <a:spcPct val="100000"/>
              </a:lnSpc>
              <a:spcBef>
                <a:spcPct val="0"/>
              </a:spcBef>
              <a:buFontTx/>
              <a:buNone/>
            </a:pPr>
            <a:endParaRPr lang="en-US" altLang="en-US" sz="2000" dirty="0">
              <a:solidFill>
                <a:schemeClr val="tx1"/>
              </a:solidFill>
            </a:endParaRPr>
          </a:p>
          <a:p>
            <a:pPr eaLnBrk="1" hangingPunct="1">
              <a:lnSpc>
                <a:spcPct val="100000"/>
              </a:lnSpc>
              <a:spcBef>
                <a:spcPct val="0"/>
              </a:spcBef>
              <a:buFontTx/>
              <a:buNone/>
            </a:pPr>
            <a:r>
              <a:rPr lang="en-US" altLang="en-US" sz="2000" dirty="0">
                <a:solidFill>
                  <a:schemeClr val="tx1"/>
                </a:solidFill>
              </a:rPr>
              <a:t>He used his paint to create a swirling effect.</a:t>
            </a:r>
          </a:p>
          <a:p>
            <a:pPr eaLnBrk="1" hangingPunct="1">
              <a:lnSpc>
                <a:spcPct val="100000"/>
              </a:lnSpc>
              <a:spcBef>
                <a:spcPct val="0"/>
              </a:spcBef>
              <a:buFontTx/>
              <a:buNone/>
            </a:pPr>
            <a:endParaRPr lang="en-US" altLang="en-US" sz="2000" dirty="0">
              <a:solidFill>
                <a:schemeClr val="tx1"/>
              </a:solidFill>
            </a:endParaRPr>
          </a:p>
          <a:p>
            <a:pPr eaLnBrk="1" hangingPunct="1">
              <a:lnSpc>
                <a:spcPct val="100000"/>
              </a:lnSpc>
              <a:spcBef>
                <a:spcPct val="0"/>
              </a:spcBef>
              <a:buFontTx/>
              <a:buNone/>
            </a:pPr>
            <a:r>
              <a:rPr lang="en-US" altLang="en-US" sz="2000" dirty="0">
                <a:solidFill>
                  <a:schemeClr val="tx1"/>
                </a:solidFill>
              </a:rPr>
              <a:t>He used light yellow paint to make it look as though the moon and stars are glowing.</a:t>
            </a:r>
          </a:p>
        </p:txBody>
      </p:sp>
    </p:spTree>
    <p:extLst>
      <p:ext uri="{BB962C8B-B14F-4D97-AF65-F5344CB8AC3E}">
        <p14:creationId xmlns:p14="http://schemas.microsoft.com/office/powerpoint/2010/main" val="416592759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Title 5"/>
          <p:cNvSpPr>
            <a:spLocks/>
          </p:cNvSpPr>
          <p:nvPr/>
        </p:nvSpPr>
        <p:spPr bwMode="auto">
          <a:xfrm>
            <a:off x="457200" y="436563"/>
            <a:ext cx="8220075" cy="103822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4000" b="1" dirty="0">
                <a:latin typeface="Sassoon Infant Md" panose="02000603050000020003" pitchFamily="50" charset="0"/>
              </a:rPr>
              <a:t>Landscapes</a:t>
            </a:r>
          </a:p>
        </p:txBody>
      </p:sp>
      <p:sp>
        <p:nvSpPr>
          <p:cNvPr id="16388" name="Title 5"/>
          <p:cNvSpPr>
            <a:spLocks noGrp="1"/>
          </p:cNvSpPr>
          <p:nvPr>
            <p:ph type="title"/>
          </p:nvPr>
        </p:nvSpPr>
        <p:spPr>
          <a:xfrm>
            <a:off x="755650" y="1290638"/>
            <a:ext cx="7632700" cy="366712"/>
          </a:xfrm>
        </p:spPr>
        <p:txBody>
          <a:bodyPr>
            <a:noAutofit/>
          </a:bodyPr>
          <a:lstStyle/>
          <a:p>
            <a:pPr algn="ctr" eaLnBrk="1" hangingPunct="1">
              <a:defRPr/>
            </a:pPr>
            <a:r>
              <a:rPr lang="en-GB" altLang="en-US" sz="1800" dirty="0"/>
              <a:t>Plain Near </a:t>
            </a:r>
            <a:r>
              <a:rPr lang="en-GB" altLang="en-US" sz="1800" dirty="0" err="1" smtClean="0"/>
              <a:t>Auvers</a:t>
            </a:r>
            <a:r>
              <a:rPr lang="en-GB" altLang="en-US" sz="1800" dirty="0" smtClean="0"/>
              <a:t> </a:t>
            </a:r>
            <a:r>
              <a:rPr lang="en-GB" altLang="en-US" sz="1800" b="0" dirty="0" smtClean="0">
                <a:latin typeface="Sassoon Infant Rg" panose="02000503030000020003" pitchFamily="50" charset="0"/>
              </a:rPr>
              <a:t>1890</a:t>
            </a:r>
            <a:endParaRPr lang="en-GB" altLang="en-US" sz="1800" b="0" dirty="0">
              <a:latin typeface="Sassoon Infant Rg" panose="02000503030000020003" pitchFamily="50" charset="0"/>
            </a:endParaRPr>
          </a:p>
        </p:txBody>
      </p:sp>
      <p:sp>
        <p:nvSpPr>
          <p:cNvPr id="8" name="TextBox 1"/>
          <p:cNvSpPr txBox="1">
            <a:spLocks noChangeArrowheads="1"/>
          </p:cNvSpPr>
          <p:nvPr/>
        </p:nvSpPr>
        <p:spPr bwMode="auto">
          <a:xfrm>
            <a:off x="2435225" y="6146800"/>
            <a:ext cx="4264025"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500" dirty="0" smtClean="0">
                <a:latin typeface="BPreplay" panose="02000503000000020004" pitchFamily="50" charset="0"/>
              </a:rPr>
              <a:t>Attribution </a:t>
            </a:r>
            <a:r>
              <a:rPr lang="en-GB" altLang="en-US" sz="500" dirty="0">
                <a:latin typeface="BPreplay" panose="02000503000000020004" pitchFamily="50" charset="0"/>
              </a:rPr>
              <a:t>- Photo courtesy of Frank </a:t>
            </a:r>
            <a:r>
              <a:rPr lang="en-GB" altLang="en-US" sz="500" dirty="0" err="1">
                <a:latin typeface="BPreplay" panose="02000503000000020004" pitchFamily="50" charset="0"/>
              </a:rPr>
              <a:t>Kovalchek</a:t>
            </a:r>
            <a:r>
              <a:rPr lang="en-GB" altLang="en-US" sz="500" dirty="0">
                <a:latin typeface="BPreplay" panose="02000503000000020004" pitchFamily="50" charset="0"/>
              </a:rPr>
              <a:t> (@flickr.com) - granted under creative commons licence - attribution</a:t>
            </a:r>
          </a:p>
        </p:txBody>
      </p:sp>
      <p:pic>
        <p:nvPicPr>
          <p:cNvPr id="6" name="Content Placeholder 5"/>
          <p:cNvPicPr>
            <a:picLocks noGrp="1"/>
          </p:cNvPicPr>
          <p:nvPr>
            <p:ph idx="1"/>
          </p:nvPr>
        </p:nvPicPr>
        <p:blipFill rotWithShape="1">
          <a:blip r:embed="rId2">
            <a:extLst>
              <a:ext uri="{28A0092B-C50C-407E-A947-70E740481C1C}">
                <a14:useLocalDpi xmlns:a14="http://schemas.microsoft.com/office/drawing/2010/main" val="0"/>
              </a:ext>
            </a:extLst>
          </a:blip>
          <a:srcRect l="4468" r="12535"/>
          <a:stretch/>
        </p:blipFill>
        <p:spPr bwMode="auto">
          <a:xfrm>
            <a:off x="3768083" y="1776339"/>
            <a:ext cx="4620267" cy="4316485"/>
          </a:xfrm>
          <a:prstGeom prst="rect">
            <a:avLst/>
          </a:prstGeom>
          <a:noFill/>
          <a:ln>
            <a:noFill/>
          </a:ln>
        </p:spPr>
      </p:pic>
      <p:sp>
        <p:nvSpPr>
          <p:cNvPr id="9" name="Rectangle 8"/>
          <p:cNvSpPr/>
          <p:nvPr/>
        </p:nvSpPr>
        <p:spPr>
          <a:xfrm>
            <a:off x="755651" y="1776340"/>
            <a:ext cx="2884194" cy="4316485"/>
          </a:xfrm>
          <a:prstGeom prst="rect">
            <a:avLst/>
          </a:prstGeom>
          <a:solidFill>
            <a:srgbClr val="F08218">
              <a:alpha val="4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10" name="Content Placeholder 6"/>
          <p:cNvSpPr txBox="1">
            <a:spLocks/>
          </p:cNvSpPr>
          <p:nvPr/>
        </p:nvSpPr>
        <p:spPr bwMode="auto">
          <a:xfrm>
            <a:off x="734663" y="1593778"/>
            <a:ext cx="2884195" cy="4316486"/>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0" compatLnSpc="1">
            <a:prstTxWarp prst="textNoShape">
              <a:avLst/>
            </a:prstTxWarp>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eaLnBrk="1" hangingPunct="1">
              <a:lnSpc>
                <a:spcPct val="100000"/>
              </a:lnSpc>
              <a:buNone/>
            </a:pPr>
            <a:r>
              <a:rPr lang="en-GB" altLang="en-US" sz="2400" dirty="0" smtClean="0"/>
              <a:t>This is another famous painting by Van Gogh.</a:t>
            </a:r>
          </a:p>
          <a:p>
            <a:pPr marL="0" indent="0" eaLnBrk="1" hangingPunct="1">
              <a:lnSpc>
                <a:spcPct val="100000"/>
              </a:lnSpc>
              <a:buNone/>
            </a:pPr>
            <a:r>
              <a:rPr lang="en-GB" altLang="en-US" sz="2400" dirty="0" smtClean="0"/>
              <a:t>Look at </a:t>
            </a:r>
            <a:r>
              <a:rPr lang="en-GB" altLang="en-US" sz="2400" dirty="0" smtClean="0"/>
              <a:t>the </a:t>
            </a:r>
            <a:r>
              <a:rPr lang="en-GB" altLang="en-US" sz="2400" dirty="0"/>
              <a:t>brushstrokes that van Gogh used. </a:t>
            </a:r>
            <a:endParaRPr lang="en-GB" altLang="en-US" sz="2400" dirty="0" smtClean="0"/>
          </a:p>
          <a:p>
            <a:pPr marL="0" indent="0" eaLnBrk="1" hangingPunct="1">
              <a:lnSpc>
                <a:spcPct val="100000"/>
              </a:lnSpc>
              <a:buNone/>
            </a:pPr>
            <a:r>
              <a:rPr lang="en-GB" altLang="en-US" sz="2400" dirty="0" smtClean="0"/>
              <a:t>They are all little lines or swirls.</a:t>
            </a:r>
            <a:endParaRPr lang="en-GB" altLang="en-US" sz="2400" dirty="0"/>
          </a:p>
        </p:txBody>
      </p:sp>
    </p:spTree>
    <p:extLst>
      <p:ext uri="{BB962C8B-B14F-4D97-AF65-F5344CB8AC3E}">
        <p14:creationId xmlns:p14="http://schemas.microsoft.com/office/powerpoint/2010/main" val="425447508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Title 5"/>
          <p:cNvSpPr>
            <a:spLocks/>
          </p:cNvSpPr>
          <p:nvPr/>
        </p:nvSpPr>
        <p:spPr bwMode="auto">
          <a:xfrm>
            <a:off x="457200" y="436563"/>
            <a:ext cx="8220075" cy="103822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4000" b="1" dirty="0">
                <a:latin typeface="Sassoon Infant Md" panose="02000603050000020003" pitchFamily="50" charset="0"/>
              </a:rPr>
              <a:t>Landscapes</a:t>
            </a:r>
          </a:p>
        </p:txBody>
      </p:sp>
      <p:sp>
        <p:nvSpPr>
          <p:cNvPr id="16388" name="Title 5"/>
          <p:cNvSpPr>
            <a:spLocks noGrp="1"/>
          </p:cNvSpPr>
          <p:nvPr>
            <p:ph type="title"/>
          </p:nvPr>
        </p:nvSpPr>
        <p:spPr>
          <a:xfrm>
            <a:off x="755650" y="1290638"/>
            <a:ext cx="7632700" cy="366712"/>
          </a:xfrm>
        </p:spPr>
        <p:txBody>
          <a:bodyPr>
            <a:noAutofit/>
          </a:bodyPr>
          <a:lstStyle/>
          <a:p>
            <a:pPr algn="ctr" eaLnBrk="1" hangingPunct="1">
              <a:defRPr/>
            </a:pPr>
            <a:r>
              <a:rPr lang="en-GB" altLang="en-US" sz="1800" dirty="0"/>
              <a:t>Wheatfield with a </a:t>
            </a:r>
            <a:r>
              <a:rPr lang="en-GB" altLang="en-US" sz="1800" dirty="0" smtClean="0"/>
              <a:t>Reaper </a:t>
            </a:r>
            <a:r>
              <a:rPr lang="en-GB" altLang="en-US" sz="1800" b="0" dirty="0" smtClean="0">
                <a:latin typeface="Sassoon Infant Rg" panose="02000503030000020003" pitchFamily="50" charset="0"/>
              </a:rPr>
              <a:t>1889</a:t>
            </a:r>
            <a:endParaRPr lang="en-GB" altLang="en-US" sz="1800" b="0" dirty="0">
              <a:latin typeface="Sassoon Infant Rg" panose="02000503030000020003" pitchFamily="50" charset="0"/>
            </a:endParaRPr>
          </a:p>
        </p:txBody>
      </p:sp>
      <p:sp>
        <p:nvSpPr>
          <p:cNvPr id="8" name="TextBox 1"/>
          <p:cNvSpPr txBox="1">
            <a:spLocks noChangeArrowheads="1"/>
          </p:cNvSpPr>
          <p:nvPr/>
        </p:nvSpPr>
        <p:spPr bwMode="auto">
          <a:xfrm>
            <a:off x="2435225" y="6146800"/>
            <a:ext cx="4264025"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500" dirty="0" smtClean="0">
                <a:latin typeface="BPreplay" panose="02000503000000020004" pitchFamily="50" charset="0"/>
              </a:rPr>
              <a:t>Attribution </a:t>
            </a:r>
            <a:r>
              <a:rPr lang="en-GB" altLang="en-US" sz="500" dirty="0">
                <a:latin typeface="BPreplay" panose="02000503000000020004" pitchFamily="50" charset="0"/>
              </a:rPr>
              <a:t>- Photo courtesy of Michele </a:t>
            </a:r>
            <a:r>
              <a:rPr lang="en-GB" altLang="en-US" sz="500" dirty="0" err="1">
                <a:latin typeface="BPreplay" panose="02000503000000020004" pitchFamily="50" charset="0"/>
              </a:rPr>
              <a:t>Ahin</a:t>
            </a:r>
            <a:r>
              <a:rPr lang="en-GB" altLang="en-US" sz="500" dirty="0">
                <a:latin typeface="BPreplay" panose="02000503000000020004" pitchFamily="50" charset="0"/>
              </a:rPr>
              <a:t> (@flickr.com) - granted under creative commons licence - attribution</a:t>
            </a:r>
          </a:p>
        </p:txBody>
      </p:sp>
      <p:pic>
        <p:nvPicPr>
          <p:cNvPr id="6" name="Content Placeholder 5"/>
          <p:cNvPicPr>
            <a:picLocks noGrp="1"/>
          </p:cNvPicPr>
          <p:nvPr>
            <p:ph idx="1"/>
          </p:nvPr>
        </p:nvPicPr>
        <p:blipFill rotWithShape="1">
          <a:blip r:embed="rId2">
            <a:extLst>
              <a:ext uri="{28A0092B-C50C-407E-A947-70E740481C1C}">
                <a14:useLocalDpi xmlns:a14="http://schemas.microsoft.com/office/drawing/2010/main" val="0"/>
              </a:ext>
            </a:extLst>
          </a:blip>
          <a:srcRect l="4468" r="12535"/>
          <a:stretch/>
        </p:blipFill>
        <p:spPr bwMode="auto">
          <a:xfrm>
            <a:off x="3768083" y="1776339"/>
            <a:ext cx="4620267" cy="4316485"/>
          </a:xfrm>
          <a:prstGeom prst="rect">
            <a:avLst/>
          </a:prstGeom>
          <a:noFill/>
          <a:ln>
            <a:noFill/>
          </a:ln>
        </p:spPr>
      </p:pic>
      <p:sp>
        <p:nvSpPr>
          <p:cNvPr id="9" name="Rectangle 8"/>
          <p:cNvSpPr/>
          <p:nvPr/>
        </p:nvSpPr>
        <p:spPr>
          <a:xfrm>
            <a:off x="392813" y="1776340"/>
            <a:ext cx="2350387" cy="4316486"/>
          </a:xfrm>
          <a:prstGeom prst="rect">
            <a:avLst/>
          </a:prstGeom>
          <a:solidFill>
            <a:srgbClr val="F08218">
              <a:alpha val="4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10" name="Content Placeholder 6"/>
          <p:cNvSpPr txBox="1">
            <a:spLocks/>
          </p:cNvSpPr>
          <p:nvPr/>
        </p:nvSpPr>
        <p:spPr bwMode="auto">
          <a:xfrm>
            <a:off x="392814" y="1859796"/>
            <a:ext cx="2414774" cy="4316486"/>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0" compatLnSpc="1">
            <a:prstTxWarp prst="textNoShape">
              <a:avLst/>
            </a:prstTxWarp>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200" dirty="0" smtClean="0"/>
              <a:t>Look at this picture and you can see the little lines and swirls again. </a:t>
            </a:r>
          </a:p>
          <a:p>
            <a:pPr marL="0" indent="0">
              <a:buNone/>
            </a:pPr>
            <a:r>
              <a:rPr lang="en-US" sz="2200" dirty="0" smtClean="0"/>
              <a:t>When Van </a:t>
            </a:r>
            <a:r>
              <a:rPr lang="en-US" sz="2200" dirty="0"/>
              <a:t>Gogh painted in the daytime. He used bright </a:t>
            </a:r>
            <a:r>
              <a:rPr lang="en-US" sz="2200" dirty="0" err="1"/>
              <a:t>colours</a:t>
            </a:r>
            <a:r>
              <a:rPr lang="en-US" sz="2200" dirty="0"/>
              <a:t>. </a:t>
            </a:r>
          </a:p>
          <a:p>
            <a:pPr marL="0" indent="0">
              <a:buNone/>
            </a:pPr>
            <a:endParaRPr lang="en-US" dirty="0"/>
          </a:p>
        </p:txBody>
      </p:sp>
      <p:pic>
        <p:nvPicPr>
          <p:cNvPr id="11" name="Picture 10" descr="https://farm3.staticflickr.com/2571/3676719956_46d56c7ab3_o.jpg"/>
          <p:cNvPicPr/>
          <p:nvPr/>
        </p:nvPicPr>
        <p:blipFill rotWithShape="1">
          <a:blip r:embed="rId3">
            <a:extLst>
              <a:ext uri="{BEBA8EAE-BF5A-486C-A8C5-ECC9F3942E4B}">
                <a14:imgProps xmlns:a14="http://schemas.microsoft.com/office/drawing/2010/main">
                  <a14:imgLayer r:embed="rId4">
                    <a14:imgEffect>
                      <a14:brightnessContrast bright="20000"/>
                    </a14:imgEffect>
                  </a14:imgLayer>
                </a14:imgProps>
              </a:ext>
              <a:ext uri="{28A0092B-C50C-407E-A947-70E740481C1C}">
                <a14:useLocalDpi xmlns:a14="http://schemas.microsoft.com/office/drawing/2010/main" val="0"/>
              </a:ext>
            </a:extLst>
          </a:blip>
          <a:srcRect l="10552" t="13480" r="10607" b="11853"/>
          <a:stretch/>
        </p:blipFill>
        <p:spPr bwMode="auto">
          <a:xfrm>
            <a:off x="2871975" y="1776339"/>
            <a:ext cx="5516376" cy="4316486"/>
          </a:xfrm>
          <a:prstGeom prst="rect">
            <a:avLst/>
          </a:prstGeom>
          <a:noFill/>
          <a:ln>
            <a:noFill/>
          </a:ln>
        </p:spPr>
      </p:pic>
    </p:spTree>
    <p:extLst>
      <p:ext uri="{BB962C8B-B14F-4D97-AF65-F5344CB8AC3E}">
        <p14:creationId xmlns:p14="http://schemas.microsoft.com/office/powerpoint/2010/main" val="150313041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Title 5"/>
          <p:cNvSpPr>
            <a:spLocks/>
          </p:cNvSpPr>
          <p:nvPr/>
        </p:nvSpPr>
        <p:spPr bwMode="auto">
          <a:xfrm>
            <a:off x="457200" y="436563"/>
            <a:ext cx="8220075" cy="103822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4000" b="1" dirty="0">
                <a:latin typeface="Sassoon Infant Md" panose="02000603050000020003" pitchFamily="50" charset="0"/>
              </a:rPr>
              <a:t>Cityscapes</a:t>
            </a:r>
          </a:p>
        </p:txBody>
      </p:sp>
      <p:sp>
        <p:nvSpPr>
          <p:cNvPr id="16388" name="Title 5"/>
          <p:cNvSpPr>
            <a:spLocks noGrp="1"/>
          </p:cNvSpPr>
          <p:nvPr>
            <p:ph type="title"/>
          </p:nvPr>
        </p:nvSpPr>
        <p:spPr>
          <a:xfrm>
            <a:off x="755650" y="1290638"/>
            <a:ext cx="7632700" cy="366712"/>
          </a:xfrm>
        </p:spPr>
        <p:txBody>
          <a:bodyPr>
            <a:noAutofit/>
          </a:bodyPr>
          <a:lstStyle/>
          <a:p>
            <a:pPr algn="ctr" eaLnBrk="1" hangingPunct="1">
              <a:defRPr/>
            </a:pPr>
            <a:r>
              <a:rPr lang="en-GB" altLang="en-US" sz="1800" dirty="0"/>
              <a:t>View of Paris from Theo's Apartment in the Rue </a:t>
            </a:r>
            <a:r>
              <a:rPr lang="en-GB" altLang="en-US" sz="1800" dirty="0" err="1" smtClean="0"/>
              <a:t>Lepic</a:t>
            </a:r>
            <a:r>
              <a:rPr lang="en-GB" altLang="en-US" sz="1800" dirty="0" smtClean="0"/>
              <a:t> </a:t>
            </a:r>
            <a:r>
              <a:rPr lang="en-GB" altLang="en-US" sz="1800" b="0" dirty="0" smtClean="0">
                <a:latin typeface="Sassoon Infant Rg" panose="02000503030000020003" pitchFamily="50" charset="0"/>
              </a:rPr>
              <a:t>1887</a:t>
            </a:r>
            <a:endParaRPr lang="en-GB" altLang="en-US" sz="1800" b="0" dirty="0">
              <a:latin typeface="Sassoon Infant Rg" panose="02000503030000020003" pitchFamily="50" charset="0"/>
            </a:endParaRPr>
          </a:p>
        </p:txBody>
      </p:sp>
      <p:sp>
        <p:nvSpPr>
          <p:cNvPr id="8" name="TextBox 1"/>
          <p:cNvSpPr txBox="1">
            <a:spLocks noChangeArrowheads="1"/>
          </p:cNvSpPr>
          <p:nvPr/>
        </p:nvSpPr>
        <p:spPr bwMode="auto">
          <a:xfrm>
            <a:off x="2435225" y="6146800"/>
            <a:ext cx="4264025"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500" dirty="0" smtClean="0">
                <a:latin typeface="BPreplay" panose="02000503000000020004" pitchFamily="50" charset="0"/>
              </a:rPr>
              <a:t>Attribution </a:t>
            </a:r>
            <a:r>
              <a:rPr lang="en-GB" altLang="en-US" sz="500" dirty="0">
                <a:latin typeface="BPreplay" panose="02000503000000020004" pitchFamily="50" charset="0"/>
              </a:rPr>
              <a:t>- Photo courtesy of Michele </a:t>
            </a:r>
            <a:r>
              <a:rPr lang="en-GB" altLang="en-US" sz="500" dirty="0" err="1">
                <a:latin typeface="BPreplay" panose="02000503000000020004" pitchFamily="50" charset="0"/>
              </a:rPr>
              <a:t>Ahin</a:t>
            </a:r>
            <a:r>
              <a:rPr lang="en-GB" altLang="en-US" sz="500" dirty="0">
                <a:latin typeface="BPreplay" panose="02000503000000020004" pitchFamily="50" charset="0"/>
              </a:rPr>
              <a:t> (@flickr.com) - granted under creative commons licence - attribution</a:t>
            </a:r>
          </a:p>
        </p:txBody>
      </p:sp>
      <p:sp>
        <p:nvSpPr>
          <p:cNvPr id="9" name="Rectangle 8"/>
          <p:cNvSpPr/>
          <p:nvPr/>
        </p:nvSpPr>
        <p:spPr>
          <a:xfrm>
            <a:off x="457200" y="1776340"/>
            <a:ext cx="4334077" cy="4316485"/>
          </a:xfrm>
          <a:prstGeom prst="rect">
            <a:avLst/>
          </a:prstGeom>
          <a:solidFill>
            <a:srgbClr val="F08218">
              <a:alpha val="4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10" name="Content Placeholder 6"/>
          <p:cNvSpPr txBox="1">
            <a:spLocks/>
          </p:cNvSpPr>
          <p:nvPr/>
        </p:nvSpPr>
        <p:spPr bwMode="auto">
          <a:xfrm>
            <a:off x="457199" y="1776339"/>
            <a:ext cx="4334078" cy="4455099"/>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0" compatLnSpc="1">
            <a:prstTxWarp prst="textNoShape">
              <a:avLst/>
            </a:prstTxWarp>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eaLnBrk="1" hangingPunct="1">
              <a:lnSpc>
                <a:spcPct val="100000"/>
              </a:lnSpc>
              <a:buNone/>
            </a:pPr>
            <a:r>
              <a:rPr lang="en-GB" altLang="en-US" sz="2200" dirty="0" smtClean="0"/>
              <a:t>He didn’t just paint pictures of landscapes he also painted pictures of towns and cities too.</a:t>
            </a:r>
          </a:p>
          <a:p>
            <a:pPr marL="0" indent="0" eaLnBrk="1" hangingPunct="1">
              <a:lnSpc>
                <a:spcPct val="100000"/>
              </a:lnSpc>
              <a:buNone/>
            </a:pPr>
            <a:r>
              <a:rPr lang="en-GB" altLang="en-US" sz="2200" dirty="0" smtClean="0"/>
              <a:t>His favourite colour was yello</a:t>
            </a:r>
            <a:r>
              <a:rPr lang="en-GB" altLang="en-US" sz="2200" dirty="0" smtClean="0"/>
              <a:t>w but when he was painting a town or city he had to use different colours that were a little darker.</a:t>
            </a:r>
            <a:endParaRPr lang="en-GB" altLang="en-US" sz="2200" dirty="0"/>
          </a:p>
          <a:p>
            <a:pPr marL="0" indent="0" eaLnBrk="1" hangingPunct="1">
              <a:lnSpc>
                <a:spcPct val="100000"/>
              </a:lnSpc>
              <a:buNone/>
            </a:pPr>
            <a:r>
              <a:rPr lang="en-GB" altLang="en-US" sz="2200" dirty="0" smtClean="0"/>
              <a:t>He did </a:t>
            </a:r>
            <a:r>
              <a:rPr lang="en-GB" altLang="en-US" sz="2200" dirty="0"/>
              <a:t>include some brighter colours, such as green and </a:t>
            </a:r>
            <a:r>
              <a:rPr lang="en-GB" altLang="en-US" sz="2200" dirty="0" smtClean="0"/>
              <a:t>purple though.</a:t>
            </a:r>
            <a:endParaRPr lang="en-GB" altLang="en-US" sz="2200" dirty="0"/>
          </a:p>
        </p:txBody>
      </p:sp>
      <p:pic>
        <p:nvPicPr>
          <p:cNvPr id="12" name="Picture 11" descr="https://farm3.staticflickr.com/2449/3676712620_d262abc087_o.jpg"/>
          <p:cNvPicPr/>
          <p:nvPr/>
        </p:nvPicPr>
        <p:blipFill rotWithShape="1">
          <a:blip r:embed="rId2">
            <a:extLst>
              <a:ext uri="{28A0092B-C50C-407E-A947-70E740481C1C}">
                <a14:useLocalDpi xmlns:a14="http://schemas.microsoft.com/office/drawing/2010/main" val="0"/>
              </a:ext>
            </a:extLst>
          </a:blip>
          <a:srcRect l="16209" t="15663" r="16446" b="14124"/>
          <a:stretch/>
        </p:blipFill>
        <p:spPr bwMode="auto">
          <a:xfrm>
            <a:off x="4791278" y="1776339"/>
            <a:ext cx="3597072" cy="4316486"/>
          </a:xfrm>
          <a:prstGeom prst="rect">
            <a:avLst/>
          </a:prstGeom>
          <a:noFill/>
          <a:ln>
            <a:noFill/>
          </a:ln>
        </p:spPr>
      </p:pic>
    </p:spTree>
    <p:extLst>
      <p:ext uri="{BB962C8B-B14F-4D97-AF65-F5344CB8AC3E}">
        <p14:creationId xmlns:p14="http://schemas.microsoft.com/office/powerpoint/2010/main" val="362326609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Title 5"/>
          <p:cNvSpPr>
            <a:spLocks/>
          </p:cNvSpPr>
          <p:nvPr/>
        </p:nvSpPr>
        <p:spPr bwMode="auto">
          <a:xfrm>
            <a:off x="457200" y="738407"/>
            <a:ext cx="8220075" cy="103822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spcBef>
                <a:spcPct val="0"/>
              </a:spcBef>
              <a:buFontTx/>
              <a:buNone/>
            </a:pPr>
            <a:r>
              <a:rPr lang="en-GB" altLang="en-US" sz="4000" b="1" dirty="0">
                <a:latin typeface="Sassoon Infant Md" panose="02000603050000020003" pitchFamily="50" charset="0"/>
              </a:rPr>
              <a:t>Van Gogh’s Night-time Cityscapes</a:t>
            </a:r>
          </a:p>
        </p:txBody>
      </p:sp>
      <p:sp>
        <p:nvSpPr>
          <p:cNvPr id="16388" name="Title 5"/>
          <p:cNvSpPr>
            <a:spLocks noGrp="1"/>
          </p:cNvSpPr>
          <p:nvPr>
            <p:ph type="title"/>
          </p:nvPr>
        </p:nvSpPr>
        <p:spPr>
          <a:xfrm>
            <a:off x="755650" y="1858816"/>
            <a:ext cx="7632700" cy="366712"/>
          </a:xfrm>
        </p:spPr>
        <p:txBody>
          <a:bodyPr>
            <a:noAutofit/>
          </a:bodyPr>
          <a:lstStyle/>
          <a:p>
            <a:pPr algn="ctr" eaLnBrk="1" hangingPunct="1">
              <a:defRPr/>
            </a:pPr>
            <a:r>
              <a:rPr lang="en-GB" altLang="en-US" sz="1800" dirty="0"/>
              <a:t>Starry Night Over the Rhone </a:t>
            </a:r>
            <a:r>
              <a:rPr lang="en-GB" altLang="en-US" sz="1800" b="0" dirty="0" smtClean="0">
                <a:latin typeface="Sassoon Infant Rg" panose="02000503030000020003" pitchFamily="50" charset="0"/>
              </a:rPr>
              <a:t>1888</a:t>
            </a:r>
            <a:endParaRPr lang="en-GB" altLang="en-US" sz="1800" b="0" dirty="0">
              <a:latin typeface="Sassoon Infant Rg" panose="02000503030000020003" pitchFamily="50" charset="0"/>
            </a:endParaRPr>
          </a:p>
        </p:txBody>
      </p:sp>
      <p:sp>
        <p:nvSpPr>
          <p:cNvPr id="8" name="TextBox 1"/>
          <p:cNvSpPr txBox="1">
            <a:spLocks noChangeArrowheads="1"/>
          </p:cNvSpPr>
          <p:nvPr/>
        </p:nvSpPr>
        <p:spPr bwMode="auto">
          <a:xfrm>
            <a:off x="2435225" y="6146800"/>
            <a:ext cx="4264025"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500" dirty="0" smtClean="0">
                <a:latin typeface="BPreplay" panose="02000503000000020004" pitchFamily="50" charset="0"/>
              </a:rPr>
              <a:t>Attribution </a:t>
            </a:r>
            <a:r>
              <a:rPr lang="en-GB" altLang="en-US" sz="500" dirty="0">
                <a:latin typeface="BPreplay" panose="02000503000000020004" pitchFamily="50" charset="0"/>
              </a:rPr>
              <a:t>- Photo courtesy of Jim </a:t>
            </a:r>
            <a:r>
              <a:rPr lang="en-GB" altLang="en-US" sz="500" dirty="0" err="1">
                <a:latin typeface="BPreplay" panose="02000503000000020004" pitchFamily="50" charset="0"/>
              </a:rPr>
              <a:t>Trodel</a:t>
            </a:r>
            <a:r>
              <a:rPr lang="en-GB" altLang="en-US" sz="500" dirty="0">
                <a:latin typeface="BPreplay" panose="02000503000000020004" pitchFamily="50" charset="0"/>
              </a:rPr>
              <a:t> (@flickr.com) - granted under creative commons licence - attribution</a:t>
            </a:r>
          </a:p>
        </p:txBody>
      </p:sp>
      <p:pic>
        <p:nvPicPr>
          <p:cNvPr id="11" name="Picture 10"/>
          <p:cNvPicPr/>
          <p:nvPr/>
        </p:nvPicPr>
        <p:blipFill rotWithShape="1">
          <a:blip r:embed="rId2">
            <a:extLst>
              <a:ext uri="{28A0092B-C50C-407E-A947-70E740481C1C}">
                <a14:useLocalDpi xmlns:a14="http://schemas.microsoft.com/office/drawing/2010/main" val="0"/>
              </a:ext>
            </a:extLst>
          </a:blip>
          <a:srcRect l="5644" t="3363" r="6066" b="3699"/>
          <a:stretch/>
        </p:blipFill>
        <p:spPr bwMode="auto">
          <a:xfrm>
            <a:off x="755650" y="2294610"/>
            <a:ext cx="7632700" cy="4021467"/>
          </a:xfrm>
          <a:prstGeom prst="rect">
            <a:avLst/>
          </a:prstGeom>
          <a:noFill/>
          <a:ln>
            <a:noFill/>
          </a:ln>
        </p:spPr>
      </p:pic>
    </p:spTree>
    <p:extLst>
      <p:ext uri="{BB962C8B-B14F-4D97-AF65-F5344CB8AC3E}">
        <p14:creationId xmlns:p14="http://schemas.microsoft.com/office/powerpoint/2010/main" val="288887204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755651" y="1474788"/>
            <a:ext cx="3709818" cy="4618037"/>
          </a:xfrm>
          <a:prstGeom prst="rect">
            <a:avLst/>
          </a:prstGeom>
          <a:solidFill>
            <a:srgbClr val="F08218">
              <a:alpha val="4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14340" name="Content Placeholder 6"/>
          <p:cNvSpPr>
            <a:spLocks noGrp="1"/>
          </p:cNvSpPr>
          <p:nvPr>
            <p:ph idx="1"/>
          </p:nvPr>
        </p:nvSpPr>
        <p:spPr>
          <a:xfrm>
            <a:off x="755650" y="1474788"/>
            <a:ext cx="3709819" cy="4618037"/>
          </a:xfrm>
        </p:spPr>
        <p:txBody>
          <a:bodyPr anchor="ctr"/>
          <a:lstStyle/>
          <a:p>
            <a:pPr marL="0" indent="0" eaLnBrk="1" hangingPunct="1">
              <a:lnSpc>
                <a:spcPct val="100000"/>
              </a:lnSpc>
              <a:buNone/>
            </a:pPr>
            <a:r>
              <a:rPr lang="en-GB" altLang="en-US" sz="2800" dirty="0"/>
              <a:t>Van Gogh painted this city scene at night</a:t>
            </a:r>
            <a:r>
              <a:rPr lang="en-GB" altLang="en-US" sz="2800" dirty="0" smtClean="0"/>
              <a:t>.</a:t>
            </a:r>
          </a:p>
          <a:p>
            <a:pPr marL="0" indent="0" eaLnBrk="1" hangingPunct="1">
              <a:lnSpc>
                <a:spcPct val="100000"/>
              </a:lnSpc>
              <a:buNone/>
            </a:pPr>
            <a:r>
              <a:rPr lang="en-GB" altLang="en-US" sz="2800" dirty="0" smtClean="0"/>
              <a:t>Can you see that Van Gogh started to get his favourite colour yellow into his night-time paintings.</a:t>
            </a:r>
            <a:endParaRPr lang="en-GB" altLang="en-US" sz="2800" dirty="0"/>
          </a:p>
        </p:txBody>
      </p:sp>
      <p:sp>
        <p:nvSpPr>
          <p:cNvPr id="14341" name="Title 5"/>
          <p:cNvSpPr>
            <a:spLocks/>
          </p:cNvSpPr>
          <p:nvPr/>
        </p:nvSpPr>
        <p:spPr bwMode="auto">
          <a:xfrm>
            <a:off x="324033" y="436563"/>
            <a:ext cx="8220075" cy="103822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4000" b="1" dirty="0">
                <a:latin typeface="Sassoon Infant Md" panose="02000603050000020003" pitchFamily="50" charset="0"/>
              </a:rPr>
              <a:t>Café Terrace at Night, 1888</a:t>
            </a:r>
          </a:p>
        </p:txBody>
      </p:sp>
      <p:sp>
        <p:nvSpPr>
          <p:cNvPr id="14342" name="TextBox 1"/>
          <p:cNvSpPr txBox="1">
            <a:spLocks noChangeArrowheads="1"/>
          </p:cNvSpPr>
          <p:nvPr/>
        </p:nvSpPr>
        <p:spPr bwMode="auto">
          <a:xfrm>
            <a:off x="2435225" y="6146800"/>
            <a:ext cx="4264025"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500" dirty="0" smtClean="0">
                <a:latin typeface="BPreplay" panose="02000503000000020004" pitchFamily="50" charset="0"/>
              </a:rPr>
              <a:t>Attribution </a:t>
            </a:r>
            <a:r>
              <a:rPr lang="en-GB" altLang="en-US" sz="500" dirty="0">
                <a:latin typeface="BPreplay" panose="02000503000000020004" pitchFamily="50" charset="0"/>
              </a:rPr>
              <a:t>- Photo courtesy of Victoria (@flickr.com) - granted under creative commons licence - attribution</a:t>
            </a:r>
          </a:p>
        </p:txBody>
      </p:sp>
      <p:pic>
        <p:nvPicPr>
          <p:cNvPr id="7" name="Talking Partner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p:nvPr/>
        </p:nvPicPr>
        <p:blipFill>
          <a:blip r:embed="rId3">
            <a:extLst>
              <a:ext uri="{28A0092B-C50C-407E-A947-70E740481C1C}">
                <a14:useLocalDpi xmlns:a14="http://schemas.microsoft.com/office/drawing/2010/main" val="0"/>
              </a:ext>
            </a:extLst>
          </a:blip>
          <a:srcRect/>
          <a:stretch>
            <a:fillRect/>
          </a:stretch>
        </p:blipFill>
        <p:spPr bwMode="auto">
          <a:xfrm>
            <a:off x="4749553" y="1475190"/>
            <a:ext cx="3638797" cy="4617636"/>
          </a:xfrm>
          <a:prstGeom prst="rect">
            <a:avLst/>
          </a:prstGeom>
          <a:noFill/>
          <a:ln>
            <a:noFill/>
          </a:ln>
        </p:spPr>
      </p:pic>
    </p:spTree>
    <p:extLst>
      <p:ext uri="{BB962C8B-B14F-4D97-AF65-F5344CB8AC3E}">
        <p14:creationId xmlns:p14="http://schemas.microsoft.com/office/powerpoint/2010/main" val="137912071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Title 5"/>
          <p:cNvSpPr>
            <a:spLocks/>
          </p:cNvSpPr>
          <p:nvPr/>
        </p:nvSpPr>
        <p:spPr bwMode="auto">
          <a:xfrm>
            <a:off x="457200" y="738407"/>
            <a:ext cx="8220075" cy="103822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spcBef>
                <a:spcPct val="0"/>
              </a:spcBef>
              <a:buFontTx/>
              <a:buNone/>
            </a:pPr>
            <a:r>
              <a:rPr lang="en-GB" altLang="en-US" sz="4000" b="1" dirty="0">
                <a:latin typeface="Sassoon Infant Md" panose="02000603050000020003" pitchFamily="50" charset="0"/>
              </a:rPr>
              <a:t>Van Gogh’s Night-time Cityscapes</a:t>
            </a:r>
          </a:p>
        </p:txBody>
      </p:sp>
      <p:sp>
        <p:nvSpPr>
          <p:cNvPr id="16388" name="Title 5"/>
          <p:cNvSpPr>
            <a:spLocks noGrp="1"/>
          </p:cNvSpPr>
          <p:nvPr>
            <p:ph type="title"/>
          </p:nvPr>
        </p:nvSpPr>
        <p:spPr>
          <a:xfrm>
            <a:off x="755650" y="1858816"/>
            <a:ext cx="7632700" cy="366712"/>
          </a:xfrm>
        </p:spPr>
        <p:txBody>
          <a:bodyPr>
            <a:noAutofit/>
          </a:bodyPr>
          <a:lstStyle/>
          <a:p>
            <a:pPr algn="ctr" eaLnBrk="1" hangingPunct="1">
              <a:defRPr/>
            </a:pPr>
            <a:r>
              <a:rPr lang="en-GB" altLang="en-US" sz="1800" dirty="0"/>
              <a:t>Starry Night </a:t>
            </a:r>
            <a:r>
              <a:rPr lang="en-GB" altLang="en-US" sz="1800" b="0" dirty="0" smtClean="0">
                <a:latin typeface="Sassoon Infant Rg" panose="02000503030000020003" pitchFamily="50" charset="0"/>
              </a:rPr>
              <a:t>1889</a:t>
            </a:r>
            <a:endParaRPr lang="en-GB" altLang="en-US" sz="1800" b="0" dirty="0">
              <a:latin typeface="Sassoon Infant Rg" panose="02000503030000020003" pitchFamily="50" charset="0"/>
            </a:endParaRPr>
          </a:p>
        </p:txBody>
      </p:sp>
      <p:sp>
        <p:nvSpPr>
          <p:cNvPr id="8" name="TextBox 1"/>
          <p:cNvSpPr txBox="1">
            <a:spLocks noChangeArrowheads="1"/>
          </p:cNvSpPr>
          <p:nvPr/>
        </p:nvSpPr>
        <p:spPr bwMode="auto">
          <a:xfrm>
            <a:off x="2435225" y="6146800"/>
            <a:ext cx="4264025"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500" dirty="0" smtClean="0">
                <a:latin typeface="BPreplay" panose="02000503000000020004" pitchFamily="50" charset="0"/>
              </a:rPr>
              <a:t>Attribution </a:t>
            </a:r>
            <a:r>
              <a:rPr lang="en-GB" altLang="en-US" sz="500" dirty="0">
                <a:latin typeface="BPreplay" panose="02000503000000020004" pitchFamily="50" charset="0"/>
              </a:rPr>
              <a:t>- Photo courtesy of Christopher Penn (@flickr.com) - granted under creative commons licence - attribution</a:t>
            </a:r>
          </a:p>
        </p:txBody>
      </p:sp>
      <p:sp>
        <p:nvSpPr>
          <p:cNvPr id="9" name="Rectangle 8"/>
          <p:cNvSpPr/>
          <p:nvPr/>
        </p:nvSpPr>
        <p:spPr>
          <a:xfrm>
            <a:off x="755652" y="2361224"/>
            <a:ext cx="2972970" cy="3571797"/>
          </a:xfrm>
          <a:prstGeom prst="rect">
            <a:avLst/>
          </a:prstGeom>
          <a:solidFill>
            <a:srgbClr val="F08218">
              <a:alpha val="4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10" name="Content Placeholder 6"/>
          <p:cNvSpPr txBox="1">
            <a:spLocks/>
          </p:cNvSpPr>
          <p:nvPr/>
        </p:nvSpPr>
        <p:spPr bwMode="auto">
          <a:xfrm>
            <a:off x="755650" y="2361224"/>
            <a:ext cx="3111062" cy="3571797"/>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0" compatLnSpc="1">
            <a:prstTxWarp prst="textNoShape">
              <a:avLst/>
            </a:prstTxWarp>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eaLnBrk="1" hangingPunct="1">
              <a:lnSpc>
                <a:spcPct val="100000"/>
              </a:lnSpc>
              <a:buNone/>
            </a:pPr>
            <a:r>
              <a:rPr lang="en-GB" altLang="en-US" dirty="0"/>
              <a:t>This is one of van Gogh’s most famous paintings</a:t>
            </a:r>
            <a:r>
              <a:rPr lang="en-GB" altLang="en-US" dirty="0" smtClean="0"/>
              <a:t>.</a:t>
            </a:r>
            <a:endParaRPr lang="en-GB" altLang="en-US" dirty="0"/>
          </a:p>
          <a:p>
            <a:pPr marL="0" indent="0" eaLnBrk="1" hangingPunct="1">
              <a:lnSpc>
                <a:spcPct val="100000"/>
              </a:lnSpc>
              <a:buNone/>
            </a:pPr>
            <a:r>
              <a:rPr lang="en-GB" altLang="en-US" dirty="0"/>
              <a:t>Van Gogh created a swirling effect with his paint</a:t>
            </a:r>
            <a:r>
              <a:rPr lang="en-GB" altLang="en-US" dirty="0" smtClean="0"/>
              <a:t>.</a:t>
            </a:r>
            <a:endParaRPr lang="en-GB" altLang="en-US" dirty="0"/>
          </a:p>
          <a:p>
            <a:pPr marL="0" indent="0" eaLnBrk="1" hangingPunct="1">
              <a:lnSpc>
                <a:spcPct val="100000"/>
              </a:lnSpc>
              <a:buNone/>
            </a:pPr>
            <a:r>
              <a:rPr lang="en-GB" altLang="en-US" dirty="0"/>
              <a:t>He used thick brushstrokes and curved lines</a:t>
            </a:r>
            <a:r>
              <a:rPr lang="en-GB" altLang="en-US" dirty="0" smtClean="0"/>
              <a:t>.</a:t>
            </a:r>
            <a:endParaRPr lang="en-GB" altLang="en-US" dirty="0"/>
          </a:p>
          <a:p>
            <a:pPr marL="0" indent="0" eaLnBrk="1" hangingPunct="1">
              <a:lnSpc>
                <a:spcPct val="100000"/>
              </a:lnSpc>
              <a:buNone/>
            </a:pPr>
            <a:r>
              <a:rPr lang="en-GB" altLang="en-US" dirty="0"/>
              <a:t>He used light yellow paint to make it look like the </a:t>
            </a:r>
            <a:r>
              <a:rPr lang="en-GB" altLang="en-US" dirty="0" smtClean="0"/>
              <a:t>moon </a:t>
            </a:r>
            <a:r>
              <a:rPr lang="en-GB" altLang="en-US" dirty="0"/>
              <a:t>and stars are glowing.</a:t>
            </a:r>
          </a:p>
        </p:txBody>
      </p:sp>
      <p:pic>
        <p:nvPicPr>
          <p:cNvPr id="12" name="Picture 11" descr="https://farm4.staticflickr.com/3481/3956763480_f8a8cf5d1c_b.jpg"/>
          <p:cNvPicPr/>
          <p:nvPr/>
        </p:nvPicPr>
        <p:blipFill rotWithShape="1">
          <a:blip r:embed="rId2" cstate="print">
            <a:extLst>
              <a:ext uri="{28A0092B-C50C-407E-A947-70E740481C1C}">
                <a14:useLocalDpi xmlns:a14="http://schemas.microsoft.com/office/drawing/2010/main" val="0"/>
              </a:ext>
            </a:extLst>
          </a:blip>
          <a:srcRect l="2728" t="2777" r="2498" b="3379"/>
          <a:stretch/>
        </p:blipFill>
        <p:spPr bwMode="auto">
          <a:xfrm>
            <a:off x="3866712" y="2361224"/>
            <a:ext cx="4521638" cy="3571797"/>
          </a:xfrm>
          <a:prstGeom prst="rect">
            <a:avLst/>
          </a:prstGeom>
          <a:noFill/>
          <a:ln>
            <a:noFill/>
          </a:ln>
        </p:spPr>
      </p:pic>
    </p:spTree>
    <p:extLst>
      <p:ext uri="{BB962C8B-B14F-4D97-AF65-F5344CB8AC3E}">
        <p14:creationId xmlns:p14="http://schemas.microsoft.com/office/powerpoint/2010/main" val="186215836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Title 5"/>
          <p:cNvSpPr>
            <a:spLocks/>
          </p:cNvSpPr>
          <p:nvPr/>
        </p:nvSpPr>
        <p:spPr bwMode="auto">
          <a:xfrm>
            <a:off x="457200" y="738407"/>
            <a:ext cx="8220075" cy="103822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spcBef>
                <a:spcPct val="0"/>
              </a:spcBef>
              <a:buFontTx/>
              <a:buNone/>
            </a:pPr>
            <a:r>
              <a:rPr lang="en-GB" altLang="en-US" sz="4000" b="1" dirty="0">
                <a:latin typeface="Sassoon Infant Md" panose="02000603050000020003" pitchFamily="50" charset="0"/>
              </a:rPr>
              <a:t>Van Gogh’s Night-time Cityscapes</a:t>
            </a:r>
          </a:p>
        </p:txBody>
      </p:sp>
      <p:sp>
        <p:nvSpPr>
          <p:cNvPr id="16388" name="Title 5"/>
          <p:cNvSpPr>
            <a:spLocks noGrp="1"/>
          </p:cNvSpPr>
          <p:nvPr>
            <p:ph type="title"/>
          </p:nvPr>
        </p:nvSpPr>
        <p:spPr>
          <a:xfrm>
            <a:off x="755650" y="1858816"/>
            <a:ext cx="7632700" cy="366712"/>
          </a:xfrm>
        </p:spPr>
        <p:txBody>
          <a:bodyPr>
            <a:noAutofit/>
          </a:bodyPr>
          <a:lstStyle/>
          <a:p>
            <a:pPr algn="ctr" eaLnBrk="1" hangingPunct="1">
              <a:defRPr/>
            </a:pPr>
            <a:r>
              <a:rPr lang="en-GB" altLang="en-US" sz="1800" dirty="0"/>
              <a:t>Starry Night Detail</a:t>
            </a:r>
          </a:p>
        </p:txBody>
      </p:sp>
      <p:sp>
        <p:nvSpPr>
          <p:cNvPr id="8" name="TextBox 1"/>
          <p:cNvSpPr txBox="1">
            <a:spLocks noChangeArrowheads="1"/>
          </p:cNvSpPr>
          <p:nvPr/>
        </p:nvSpPr>
        <p:spPr bwMode="auto">
          <a:xfrm>
            <a:off x="2435225" y="6146800"/>
            <a:ext cx="4264025"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500" dirty="0" smtClean="0">
                <a:latin typeface="BPreplay" panose="02000503000000020004" pitchFamily="50" charset="0"/>
              </a:rPr>
              <a:t>Attribution </a:t>
            </a:r>
            <a:r>
              <a:rPr lang="en-GB" altLang="en-US" sz="500" dirty="0">
                <a:latin typeface="BPreplay" panose="02000503000000020004" pitchFamily="50" charset="0"/>
              </a:rPr>
              <a:t>- Photo courtesy of Maureen </a:t>
            </a:r>
            <a:r>
              <a:rPr lang="en-GB" altLang="en-US" sz="500" dirty="0" err="1">
                <a:latin typeface="BPreplay" panose="02000503000000020004" pitchFamily="50" charset="0"/>
              </a:rPr>
              <a:t>Didde</a:t>
            </a:r>
            <a:r>
              <a:rPr lang="en-GB" altLang="en-US" sz="500" dirty="0">
                <a:latin typeface="BPreplay" panose="02000503000000020004" pitchFamily="50" charset="0"/>
              </a:rPr>
              <a:t> (@flickr.com) - granted under creative commons licence - attribution</a:t>
            </a:r>
          </a:p>
        </p:txBody>
      </p:sp>
      <p:sp>
        <p:nvSpPr>
          <p:cNvPr id="9" name="Rectangle 8"/>
          <p:cNvSpPr/>
          <p:nvPr/>
        </p:nvSpPr>
        <p:spPr>
          <a:xfrm>
            <a:off x="755652" y="2361224"/>
            <a:ext cx="2626740" cy="3731601"/>
          </a:xfrm>
          <a:prstGeom prst="rect">
            <a:avLst/>
          </a:prstGeom>
          <a:solidFill>
            <a:srgbClr val="F08218">
              <a:alpha val="4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10" name="Content Placeholder 6"/>
          <p:cNvSpPr txBox="1">
            <a:spLocks/>
          </p:cNvSpPr>
          <p:nvPr/>
        </p:nvSpPr>
        <p:spPr bwMode="auto">
          <a:xfrm>
            <a:off x="755650" y="2361224"/>
            <a:ext cx="2626742" cy="3731601"/>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0" compatLnSpc="1">
            <a:prstTxWarp prst="textNoShape">
              <a:avLst/>
            </a:prstTxWarp>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en-GB" dirty="0"/>
              <a:t>In this picture, you can see the marks that van Gogh made, and how thick the paint was. You can clearly see where and how he has used his paintbrush.</a:t>
            </a:r>
          </a:p>
          <a:p>
            <a:pPr marL="0" indent="0">
              <a:lnSpc>
                <a:spcPct val="100000"/>
              </a:lnSpc>
              <a:buNone/>
            </a:pPr>
            <a:endParaRPr lang="en-GB" dirty="0"/>
          </a:p>
          <a:p>
            <a:pPr marL="0" indent="0">
              <a:lnSpc>
                <a:spcPct val="100000"/>
              </a:lnSpc>
              <a:buNone/>
            </a:pPr>
            <a:r>
              <a:rPr lang="en-GB" dirty="0"/>
              <a:t>He used round marks to follow the shape of the Moon.</a:t>
            </a:r>
          </a:p>
        </p:txBody>
      </p:sp>
      <p:pic>
        <p:nvPicPr>
          <p:cNvPr id="11" name="Picture 10" descr="https://farm4.staticflickr.com/3153/2741425256_eddbde095e_b.jpg"/>
          <p:cNvPicPr/>
          <p:nvPr/>
        </p:nvPicPr>
        <p:blipFill rotWithShape="1">
          <a:blip r:embed="rId2">
            <a:extLst>
              <a:ext uri="{28A0092B-C50C-407E-A947-70E740481C1C}">
                <a14:useLocalDpi xmlns:a14="http://schemas.microsoft.com/office/drawing/2010/main" val="0"/>
              </a:ext>
            </a:extLst>
          </a:blip>
          <a:srcRect r="4618"/>
          <a:stretch/>
        </p:blipFill>
        <p:spPr bwMode="auto">
          <a:xfrm>
            <a:off x="3643354" y="2361223"/>
            <a:ext cx="4744996" cy="3731601"/>
          </a:xfrm>
          <a:prstGeom prst="rect">
            <a:avLst/>
          </a:prstGeom>
          <a:noFill/>
          <a:ln>
            <a:noFill/>
          </a:ln>
        </p:spPr>
      </p:pic>
    </p:spTree>
    <p:extLst>
      <p:ext uri="{BB962C8B-B14F-4D97-AF65-F5344CB8AC3E}">
        <p14:creationId xmlns:p14="http://schemas.microsoft.com/office/powerpoint/2010/main" val="24175950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5"/>
          <p:cNvSpPr>
            <a:spLocks/>
          </p:cNvSpPr>
          <p:nvPr/>
        </p:nvSpPr>
        <p:spPr bwMode="auto">
          <a:xfrm>
            <a:off x="501149" y="862149"/>
            <a:ext cx="4710931" cy="101890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spcBef>
                <a:spcPct val="0"/>
              </a:spcBef>
              <a:buFontTx/>
              <a:buNone/>
            </a:pPr>
            <a:r>
              <a:rPr lang="en-GB" altLang="en-US" sz="4000" b="1" dirty="0" smtClean="0">
                <a:latin typeface="Sassoon Infant Md" panose="02000603050000020003" pitchFamily="50" charset="0"/>
              </a:rPr>
              <a:t>Your Van Gogh </a:t>
            </a:r>
          </a:p>
          <a:p>
            <a:pPr algn="ctr" eaLnBrk="1" hangingPunct="1">
              <a:spcBef>
                <a:spcPct val="0"/>
              </a:spcBef>
              <a:buFontTx/>
              <a:buNone/>
            </a:pPr>
            <a:r>
              <a:rPr lang="en-GB" altLang="en-US" sz="4000" b="1" dirty="0" smtClean="0">
                <a:latin typeface="Sassoon Infant Md" panose="02000603050000020003" pitchFamily="50" charset="0"/>
              </a:rPr>
              <a:t>Painting</a:t>
            </a:r>
            <a:endParaRPr lang="en-GB" altLang="en-US" sz="2400" dirty="0">
              <a:latin typeface="Sassoon Infant Md" panose="02000603050000020003" pitchFamily="50" charset="0"/>
            </a:endParaRPr>
          </a:p>
        </p:txBody>
      </p:sp>
      <p:sp>
        <p:nvSpPr>
          <p:cNvPr id="2" name="Rectangle 1"/>
          <p:cNvSpPr/>
          <p:nvPr/>
        </p:nvSpPr>
        <p:spPr>
          <a:xfrm>
            <a:off x="501149" y="2163479"/>
            <a:ext cx="8220075" cy="4062651"/>
          </a:xfrm>
          <a:prstGeom prst="rect">
            <a:avLst/>
          </a:prstGeom>
        </p:spPr>
        <p:txBody>
          <a:bodyPr wrap="square">
            <a:spAutoFit/>
          </a:bodyPr>
          <a:lstStyle/>
          <a:p>
            <a:pPr>
              <a:buNone/>
            </a:pPr>
            <a:r>
              <a:rPr lang="en-US" sz="2200" dirty="0"/>
              <a:t>For your art activity today you will need a piece of paper and some paints or </a:t>
            </a:r>
            <a:r>
              <a:rPr lang="en-US" sz="2200" dirty="0" err="1"/>
              <a:t>colours</a:t>
            </a:r>
            <a:r>
              <a:rPr lang="en-US" sz="2200" dirty="0"/>
              <a:t> (felt tips, crayons or pencil crayons</a:t>
            </a:r>
            <a:r>
              <a:rPr lang="en-US" sz="2200" dirty="0" smtClean="0"/>
              <a:t>).</a:t>
            </a:r>
          </a:p>
          <a:p>
            <a:pPr>
              <a:buNone/>
            </a:pPr>
            <a:endParaRPr lang="en-US" sz="800" dirty="0"/>
          </a:p>
          <a:p>
            <a:pPr>
              <a:buNone/>
            </a:pPr>
            <a:r>
              <a:rPr lang="en-US" sz="2200" dirty="0"/>
              <a:t>You are going to create your </a:t>
            </a:r>
            <a:r>
              <a:rPr lang="en-US" sz="2200" dirty="0" smtClean="0"/>
              <a:t>own </a:t>
            </a:r>
            <a:r>
              <a:rPr lang="en-US" sz="2200" dirty="0"/>
              <a:t>version of Van Gogh’s famous painting ‘Starry Night</a:t>
            </a:r>
            <a:r>
              <a:rPr lang="en-US" sz="2200" dirty="0" smtClean="0"/>
              <a:t>’. A picture of this painting has been uploaded to the website for you to look at to create your own version.</a:t>
            </a:r>
          </a:p>
          <a:p>
            <a:pPr>
              <a:buNone/>
            </a:pPr>
            <a:endParaRPr lang="en-US" sz="800" dirty="0"/>
          </a:p>
          <a:p>
            <a:pPr>
              <a:buNone/>
            </a:pPr>
            <a:r>
              <a:rPr lang="en-US" sz="2200" dirty="0"/>
              <a:t>First get your piece of paper and your paints or felt tips/crayons. You then need to use yellow paint or felt tips to paint or draw your stars and moon with little lines and swirls. When you have painted or drawn your stars and moon you then need to get some different blues or purples and begin to make little lines and swirls to </a:t>
            </a:r>
            <a:r>
              <a:rPr lang="en-US" sz="2200" dirty="0" err="1"/>
              <a:t>colour</a:t>
            </a:r>
            <a:r>
              <a:rPr lang="en-US" sz="2200" dirty="0"/>
              <a:t> in the night sky. </a:t>
            </a:r>
            <a:endParaRPr lang="en-US" sz="2200" dirty="0" smtClean="0"/>
          </a:p>
        </p:txBody>
      </p:sp>
      <p:pic>
        <p:nvPicPr>
          <p:cNvPr id="8" name="Picture 7" descr="https://farm4.staticflickr.com/3481/3956763480_f8a8cf5d1c_b.jpg"/>
          <p:cNvPicPr/>
          <p:nvPr/>
        </p:nvPicPr>
        <p:blipFill rotWithShape="1">
          <a:blip r:embed="rId2" cstate="print">
            <a:extLst>
              <a:ext uri="{28A0092B-C50C-407E-A947-70E740481C1C}">
                <a14:useLocalDpi xmlns:a14="http://schemas.microsoft.com/office/drawing/2010/main" val="0"/>
              </a:ext>
            </a:extLst>
          </a:blip>
          <a:srcRect l="2728" t="2777" r="2498" b="3379"/>
          <a:stretch/>
        </p:blipFill>
        <p:spPr bwMode="auto">
          <a:xfrm>
            <a:off x="5055326" y="522514"/>
            <a:ext cx="3200400" cy="1640965"/>
          </a:xfrm>
          <a:prstGeom prst="rect">
            <a:avLst/>
          </a:prstGeom>
          <a:noFill/>
          <a:ln>
            <a:noFill/>
          </a:ln>
        </p:spPr>
      </p:pic>
    </p:spTree>
    <p:extLst>
      <p:ext uri="{BB962C8B-B14F-4D97-AF65-F5344CB8AC3E}">
        <p14:creationId xmlns:p14="http://schemas.microsoft.com/office/powerpoint/2010/main" val="20803885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3143" y="1855430"/>
            <a:ext cx="3513908" cy="1828295"/>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3143" y="3833001"/>
            <a:ext cx="3513908" cy="2215101"/>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16581" y="1855429"/>
            <a:ext cx="3146474" cy="1828295"/>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16581" y="3833000"/>
            <a:ext cx="3146474" cy="2215101"/>
          </a:xfrm>
          <a:prstGeom prst="rect">
            <a:avLst/>
          </a:prstGeom>
        </p:spPr>
      </p:pic>
      <p:sp>
        <p:nvSpPr>
          <p:cNvPr id="7" name="TextBox 6"/>
          <p:cNvSpPr txBox="1"/>
          <p:nvPr/>
        </p:nvSpPr>
        <p:spPr>
          <a:xfrm>
            <a:off x="653143" y="457353"/>
            <a:ext cx="3487783" cy="1323439"/>
          </a:xfrm>
          <a:prstGeom prst="rect">
            <a:avLst/>
          </a:prstGeom>
          <a:noFill/>
        </p:spPr>
        <p:txBody>
          <a:bodyPr wrap="square" rtlCol="0">
            <a:spAutoFit/>
          </a:bodyPr>
          <a:lstStyle/>
          <a:p>
            <a:r>
              <a:rPr lang="en-GB" sz="2000" dirty="0" smtClean="0"/>
              <a:t>If you are using felt tips or crayons, draw your stars and moon first and then go round them with the night sky.</a:t>
            </a:r>
            <a:endParaRPr lang="en-GB" sz="2000" dirty="0"/>
          </a:p>
        </p:txBody>
      </p:sp>
      <p:sp>
        <p:nvSpPr>
          <p:cNvPr id="9" name="Rectangle 8"/>
          <p:cNvSpPr/>
          <p:nvPr/>
        </p:nvSpPr>
        <p:spPr>
          <a:xfrm>
            <a:off x="5316581" y="457353"/>
            <a:ext cx="3644536" cy="1323439"/>
          </a:xfrm>
          <a:prstGeom prst="rect">
            <a:avLst/>
          </a:prstGeom>
        </p:spPr>
        <p:txBody>
          <a:bodyPr wrap="square">
            <a:spAutoFit/>
          </a:bodyPr>
          <a:lstStyle/>
          <a:p>
            <a:r>
              <a:rPr lang="en-GB" sz="2000" dirty="0"/>
              <a:t>If you are using </a:t>
            </a:r>
            <a:r>
              <a:rPr lang="en-GB" sz="2000" dirty="0" smtClean="0"/>
              <a:t>paints, paint </a:t>
            </a:r>
            <a:r>
              <a:rPr lang="en-GB" sz="2000" dirty="0"/>
              <a:t>your stars and moon first and then go round them with the night sky.</a:t>
            </a:r>
            <a:endParaRPr lang="en-GB" sz="2000" dirty="0"/>
          </a:p>
        </p:txBody>
      </p:sp>
      <p:cxnSp>
        <p:nvCxnSpPr>
          <p:cNvPr id="11" name="Straight Connector 10"/>
          <p:cNvCxnSpPr/>
          <p:nvPr/>
        </p:nvCxnSpPr>
        <p:spPr>
          <a:xfrm>
            <a:off x="4702629" y="457353"/>
            <a:ext cx="13062" cy="6008761"/>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0986488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35577" y="457353"/>
            <a:ext cx="8007532" cy="954107"/>
          </a:xfrm>
          <a:prstGeom prst="rect">
            <a:avLst/>
          </a:prstGeom>
        </p:spPr>
        <p:txBody>
          <a:bodyPr wrap="square">
            <a:spAutoFit/>
          </a:bodyPr>
          <a:lstStyle/>
          <a:p>
            <a:r>
              <a:rPr lang="en-US" sz="2800" dirty="0"/>
              <a:t>Below </a:t>
            </a:r>
            <a:r>
              <a:rPr lang="en-US" sz="2800" dirty="0" smtClean="0"/>
              <a:t>is a photograph </a:t>
            </a:r>
            <a:r>
              <a:rPr lang="en-US" sz="2800" dirty="0"/>
              <a:t>of the </a:t>
            </a:r>
            <a:r>
              <a:rPr lang="en-US" sz="2800" dirty="0" smtClean="0"/>
              <a:t>Van Gogh, Starry Night paintings from </a:t>
            </a:r>
            <a:r>
              <a:rPr lang="en-US" sz="2800" dirty="0"/>
              <a:t>last </a:t>
            </a:r>
            <a:r>
              <a:rPr lang="en-US" sz="2800" dirty="0" smtClean="0"/>
              <a:t>year’s </a:t>
            </a:r>
            <a:r>
              <a:rPr lang="en-US" sz="2800" dirty="0"/>
              <a:t>class for you to look at</a:t>
            </a:r>
            <a:endParaRPr lang="en-GB" sz="2800" dirty="0"/>
          </a:p>
        </p:txBody>
      </p:sp>
      <p:pic>
        <p:nvPicPr>
          <p:cNvPr id="10" name="Picture 9" descr="C:\Users\r.smith\AppData\Local\Microsoft\Windows\Temporary Internet Files\Content.Word\100_3784.jpg"/>
          <p:cNvPicPr/>
          <p:nvPr/>
        </p:nvPicPr>
        <p:blipFill rotWithShape="1">
          <a:blip r:embed="rId2" cstate="print">
            <a:extLst>
              <a:ext uri="{28A0092B-C50C-407E-A947-70E740481C1C}">
                <a14:useLocalDpi xmlns:a14="http://schemas.microsoft.com/office/drawing/2010/main" val="0"/>
              </a:ext>
            </a:extLst>
          </a:blip>
          <a:srcRect t="4226" r="-88" b="15141"/>
          <a:stretch/>
        </p:blipFill>
        <p:spPr bwMode="auto">
          <a:xfrm>
            <a:off x="535577" y="1515291"/>
            <a:ext cx="8007532" cy="4781005"/>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09854079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1512</TotalTime>
  <Words>926</Words>
  <Application>Microsoft Office PowerPoint</Application>
  <PresentationFormat>On-screen Show (4:3)</PresentationFormat>
  <Paragraphs>95</Paragraphs>
  <Slides>16</Slides>
  <Notes>0</Notes>
  <HiddenSlides>0</HiddenSlides>
  <MMClips>0</MMClips>
  <ScaleCrop>false</ScaleCrop>
  <HeadingPairs>
    <vt:vector size="6" baseType="variant">
      <vt:variant>
        <vt:lpstr>Fonts Used</vt:lpstr>
      </vt:variant>
      <vt:variant>
        <vt:i4>8</vt:i4>
      </vt:variant>
      <vt:variant>
        <vt:lpstr>Theme</vt:lpstr>
      </vt:variant>
      <vt:variant>
        <vt:i4>3</vt:i4>
      </vt:variant>
      <vt:variant>
        <vt:lpstr>Slide Titles</vt:lpstr>
      </vt:variant>
      <vt:variant>
        <vt:i4>16</vt:i4>
      </vt:variant>
    </vt:vector>
  </HeadingPairs>
  <TitlesOfParts>
    <vt:vector size="27" baseType="lpstr">
      <vt:lpstr>Tuffy</vt:lpstr>
      <vt:lpstr>Calibri</vt:lpstr>
      <vt:lpstr>BPreplay</vt:lpstr>
      <vt:lpstr>Arial</vt:lpstr>
      <vt:lpstr>Twinkl</vt:lpstr>
      <vt:lpstr>Sassoon Infant Md</vt:lpstr>
      <vt:lpstr>Sassoon Infant Rg</vt:lpstr>
      <vt:lpstr>Twinkl SemiBold</vt:lpstr>
      <vt:lpstr>Office Theme</vt:lpstr>
      <vt:lpstr>1_Office Theme</vt:lpstr>
      <vt:lpstr>2_Office Theme</vt:lpstr>
      <vt:lpstr>PowerPoint Presentation</vt:lpstr>
      <vt:lpstr>PowerPoint Presentation</vt:lpstr>
      <vt:lpstr>Famous Paintings by Van Gogh</vt:lpstr>
      <vt:lpstr>The Potato Eaters, 1885</vt:lpstr>
      <vt:lpstr>Sunflowers, 1888</vt:lpstr>
      <vt:lpstr>Starry Night, 1889</vt:lpstr>
      <vt:lpstr>Plain Near Auvers 1890</vt:lpstr>
      <vt:lpstr>Wheatfield with a Reaper 1889</vt:lpstr>
      <vt:lpstr>View of Paris from Theo's Apartment in the Rue Lepic 1887</vt:lpstr>
      <vt:lpstr>Starry Night Over the Rhone 1888</vt:lpstr>
      <vt:lpstr>PowerPoint Presentation</vt:lpstr>
      <vt:lpstr>Starry Night 1889</vt:lpstr>
      <vt:lpstr>Starry Night Detail</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Rachael Smith</cp:lastModifiedBy>
  <cp:revision>143</cp:revision>
  <dcterms:created xsi:type="dcterms:W3CDTF">2014-10-01T16:09:27Z</dcterms:created>
  <dcterms:modified xsi:type="dcterms:W3CDTF">2021-02-09T20:08:11Z</dcterms:modified>
</cp:coreProperties>
</file>