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1"/>
  </p:sldMasterIdLst>
  <p:sldIdLst>
    <p:sldId id="256" r:id="rId2"/>
    <p:sldId id="257" r:id="rId3"/>
    <p:sldId id="262" r:id="rId4"/>
    <p:sldId id="264" r:id="rId5"/>
    <p:sldId id="259" r:id="rId6"/>
    <p:sldId id="258" r:id="rId7"/>
    <p:sldId id="260" r:id="rId8"/>
    <p:sldId id="266" r:id="rId9"/>
    <p:sldId id="265" r:id="rId10"/>
    <p:sldId id="268" r:id="rId11"/>
    <p:sldId id="270" r:id="rId12"/>
    <p:sldId id="269" r:id="rId13"/>
    <p:sldId id="267" r:id="rId14"/>
    <p:sldId id="26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3" d="100"/>
          <a:sy n="73" d="100"/>
        </p:scale>
        <p:origin x="61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22745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509955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07802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8A87A34-81AB-432B-8DAE-1953F412C126}" type="datetimeFigureOut">
              <a:rPr lang="en-US" smtClean="0"/>
              <a:t>11/13/2020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35224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8A87A34-81AB-432B-8DAE-1953F412C126}" type="datetimeFigureOut">
              <a:rPr lang="en-US" smtClean="0"/>
              <a:t>11/13/2020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4373767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8A87A34-81AB-432B-8DAE-1953F412C126}" type="datetimeFigureOut">
              <a:rPr lang="en-US" smtClean="0"/>
              <a:t>11/13/2020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44797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11/13/2020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03145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0286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11/13/2020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363508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293103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8A87A34-81AB-432B-8DAE-1953F412C126}" type="datetimeFigureOut">
              <a:rPr lang="en-US" smtClean="0"/>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93253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11/13/2020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6126278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D for Distance Learning / Microsoft Tea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3339" y="1237757"/>
            <a:ext cx="8003151" cy="260902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r="5856"/>
          <a:stretch/>
        </p:blipFill>
        <p:spPr>
          <a:xfrm>
            <a:off x="8936490" y="1487456"/>
            <a:ext cx="2206753" cy="2109629"/>
          </a:xfrm>
          <a:prstGeom prst="rect">
            <a:avLst/>
          </a:prstGeom>
        </p:spPr>
      </p:pic>
      <p:sp>
        <p:nvSpPr>
          <p:cNvPr id="5" name="TextBox 4"/>
          <p:cNvSpPr txBox="1"/>
          <p:nvPr/>
        </p:nvSpPr>
        <p:spPr>
          <a:xfrm>
            <a:off x="2268153" y="4550979"/>
            <a:ext cx="7936853" cy="1015663"/>
          </a:xfrm>
          <a:prstGeom prst="rect">
            <a:avLst/>
          </a:prstGeom>
          <a:noFill/>
        </p:spPr>
        <p:txBody>
          <a:bodyPr wrap="none" rtlCol="0">
            <a:spAutoFit/>
          </a:bodyPr>
          <a:lstStyle/>
          <a:p>
            <a:r>
              <a:rPr lang="en-GB" sz="6000" dirty="0" smtClean="0"/>
              <a:t>The VIRTUAL classroom! </a:t>
            </a:r>
            <a:endParaRPr lang="en-GB" sz="6000" dirty="0"/>
          </a:p>
        </p:txBody>
      </p:sp>
    </p:spTree>
    <p:extLst>
      <p:ext uri="{BB962C8B-B14F-4D97-AF65-F5344CB8AC3E}">
        <p14:creationId xmlns:p14="http://schemas.microsoft.com/office/powerpoint/2010/main" val="899647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Microsoft Teams Education Training - Mintgrou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657" y="466341"/>
            <a:ext cx="8286750" cy="597217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8660524" y="571146"/>
            <a:ext cx="2963917" cy="5509200"/>
          </a:xfrm>
          <a:prstGeom prst="rect">
            <a:avLst/>
          </a:prstGeom>
          <a:noFill/>
        </p:spPr>
        <p:txBody>
          <a:bodyPr wrap="square" rtlCol="0">
            <a:spAutoFit/>
          </a:bodyPr>
          <a:lstStyle/>
          <a:p>
            <a:r>
              <a:rPr lang="en-GB" sz="3200" dirty="0" smtClean="0">
                <a:latin typeface="Comic Sans MS" panose="030F0702030302020204" pitchFamily="66" charset="0"/>
              </a:rPr>
              <a:t>Microsoft Teams is a virtual classroom. </a:t>
            </a:r>
          </a:p>
          <a:p>
            <a:endParaRPr lang="en-GB" sz="3200" dirty="0">
              <a:latin typeface="Comic Sans MS" panose="030F0702030302020204" pitchFamily="66" charset="0"/>
            </a:endParaRPr>
          </a:p>
          <a:p>
            <a:r>
              <a:rPr lang="en-GB" sz="3200" dirty="0" smtClean="0">
                <a:latin typeface="Comic Sans MS" panose="030F0702030302020204" pitchFamily="66" charset="0"/>
              </a:rPr>
              <a:t>We want children to think of a meeting, like being in a classroom.</a:t>
            </a:r>
            <a:endParaRPr lang="en-GB" sz="3200" dirty="0">
              <a:latin typeface="Comic Sans MS" panose="030F0702030302020204" pitchFamily="66" charset="0"/>
            </a:endParaRPr>
          </a:p>
        </p:txBody>
      </p:sp>
    </p:spTree>
    <p:extLst>
      <p:ext uri="{BB962C8B-B14F-4D97-AF65-F5344CB8AC3E}">
        <p14:creationId xmlns:p14="http://schemas.microsoft.com/office/powerpoint/2010/main" val="218691295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63650" y="4236685"/>
            <a:ext cx="10226565" cy="2862322"/>
          </a:xfrm>
          <a:prstGeom prst="rect">
            <a:avLst/>
          </a:prstGeom>
        </p:spPr>
        <p:txBody>
          <a:bodyPr wrap="square">
            <a:spAutoFit/>
          </a:bodyPr>
          <a:lstStyle/>
          <a:p>
            <a:pPr algn="ctr"/>
            <a:r>
              <a:rPr lang="en-GB" sz="3600" dirty="0" smtClean="0">
                <a:solidFill>
                  <a:srgbClr val="0070C0"/>
                </a:solidFill>
                <a:latin typeface="Comic Sans MS" panose="030F0702030302020204" pitchFamily="66" charset="0"/>
              </a:rPr>
              <a:t>When you are in the virtual classroom, your microphone should be on mute. That way, everyone can focus on the teacher and the learning! </a:t>
            </a:r>
          </a:p>
          <a:p>
            <a:endParaRPr lang="en-GB" dirty="0">
              <a:solidFill>
                <a:srgbClr val="0070C0"/>
              </a:solidFill>
              <a:latin typeface="Comic Sans MS" panose="030F0702030302020204" pitchFamily="66" charset="0"/>
            </a:endParaRPr>
          </a:p>
          <a:p>
            <a:endParaRPr lang="en-GB" dirty="0">
              <a:solidFill>
                <a:srgbClr val="0070C0"/>
              </a:solidFill>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2786057" y="1574482"/>
            <a:ext cx="5325977" cy="2527852"/>
          </a:xfrm>
          <a:prstGeom prst="rect">
            <a:avLst/>
          </a:prstGeom>
        </p:spPr>
      </p:pic>
    </p:spTree>
    <p:extLst>
      <p:ext uri="{BB962C8B-B14F-4D97-AF65-F5344CB8AC3E}">
        <p14:creationId xmlns:p14="http://schemas.microsoft.com/office/powerpoint/2010/main" val="210634622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6023" y="666206"/>
            <a:ext cx="10763794" cy="1754326"/>
          </a:xfrm>
          <a:prstGeom prst="rect">
            <a:avLst/>
          </a:prstGeom>
          <a:noFill/>
        </p:spPr>
        <p:txBody>
          <a:bodyPr wrap="square" rtlCol="0">
            <a:spAutoFit/>
          </a:bodyPr>
          <a:lstStyle/>
          <a:p>
            <a:r>
              <a:rPr lang="en-GB" sz="3600" dirty="0" smtClean="0">
                <a:solidFill>
                  <a:srgbClr val="0070C0"/>
                </a:solidFill>
                <a:latin typeface="Comic Sans MS" panose="030F0702030302020204" pitchFamily="66" charset="0"/>
              </a:rPr>
              <a:t>When you join you can have your camera on to say hello – but we will then ask you to turn your camera off so we can focus on learning. </a:t>
            </a:r>
            <a:endParaRPr lang="en-GB" sz="3600" dirty="0">
              <a:solidFill>
                <a:srgbClr val="0070C0"/>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3947045" y="2989955"/>
            <a:ext cx="2651990" cy="3072650"/>
          </a:xfrm>
          <a:prstGeom prst="rect">
            <a:avLst/>
          </a:prstGeom>
        </p:spPr>
      </p:pic>
    </p:spTree>
    <p:extLst>
      <p:ext uri="{BB962C8B-B14F-4D97-AF65-F5344CB8AC3E}">
        <p14:creationId xmlns:p14="http://schemas.microsoft.com/office/powerpoint/2010/main" val="11288169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How would you ask a question in class? </a:t>
            </a:r>
            <a:endParaRPr lang="en-GB" dirty="0">
              <a:latin typeface="Comic Sans MS" panose="030F0702030302020204" pitchFamily="66" charset="0"/>
            </a:endParaRPr>
          </a:p>
        </p:txBody>
      </p:sp>
      <p:pic>
        <p:nvPicPr>
          <p:cNvPr id="3074" name="Picture 2" descr="happy person raising one hand 2 _MAN | Raised hands emoji, Hand emoji, Emoj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02058" y="162868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 Person Raising Hand: Light Skin Tone Emoji on Apple iOS 1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1536" y="2134558"/>
            <a:ext cx="1988425" cy="198842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 Man Raising Hand: Medium-Dark Skin Tone Emoji on Apple iOS 1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15985" y="3276599"/>
            <a:ext cx="2255837" cy="2255838"/>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2567153" y="537222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latin typeface="Comic Sans MS" panose="030F0702030302020204" pitchFamily="66" charset="0"/>
              </a:rPr>
              <a:t>You would raise your hand!</a:t>
            </a:r>
          </a:p>
        </p:txBody>
      </p:sp>
    </p:spTree>
    <p:extLst>
      <p:ext uri="{BB962C8B-B14F-4D97-AF65-F5344CB8AC3E}">
        <p14:creationId xmlns:p14="http://schemas.microsoft.com/office/powerpoint/2010/main" val="948957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076"/>
                                        </p:tgtEl>
                                        <p:attrNameLst>
                                          <p:attrName>style.visibility</p:attrName>
                                        </p:attrNameLst>
                                      </p:cBhvr>
                                      <p:to>
                                        <p:strVal val="visible"/>
                                      </p:to>
                                    </p:set>
                                    <p:anim calcmode="lin" valueType="num">
                                      <p:cBhvr additive="base">
                                        <p:cTn id="11" dur="500" fill="hold"/>
                                        <p:tgtEl>
                                          <p:spTgt spid="3076"/>
                                        </p:tgtEl>
                                        <p:attrNameLst>
                                          <p:attrName>ppt_x</p:attrName>
                                        </p:attrNameLst>
                                      </p:cBhvr>
                                      <p:tavLst>
                                        <p:tav tm="0">
                                          <p:val>
                                            <p:strVal val="#ppt_x"/>
                                          </p:val>
                                        </p:tav>
                                        <p:tav tm="100000">
                                          <p:val>
                                            <p:strVal val="#ppt_x"/>
                                          </p:val>
                                        </p:tav>
                                      </p:tavLst>
                                    </p:anim>
                                    <p:anim calcmode="lin" valueType="num">
                                      <p:cBhvr additive="base">
                                        <p:cTn id="12" dur="500" fill="hold"/>
                                        <p:tgtEl>
                                          <p:spTgt spid="307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078"/>
                                        </p:tgtEl>
                                        <p:attrNameLst>
                                          <p:attrName>style.visibility</p:attrName>
                                        </p:attrNameLst>
                                      </p:cBhvr>
                                      <p:to>
                                        <p:strVal val="visible"/>
                                      </p:to>
                                    </p:set>
                                    <p:anim calcmode="lin" valueType="num">
                                      <p:cBhvr additive="base">
                                        <p:cTn id="15" dur="500" fill="hold"/>
                                        <p:tgtEl>
                                          <p:spTgt spid="3078"/>
                                        </p:tgtEl>
                                        <p:attrNameLst>
                                          <p:attrName>ppt_x</p:attrName>
                                        </p:attrNameLst>
                                      </p:cBhvr>
                                      <p:tavLst>
                                        <p:tav tm="0">
                                          <p:val>
                                            <p:strVal val="#ppt_x"/>
                                          </p:val>
                                        </p:tav>
                                        <p:tav tm="100000">
                                          <p:val>
                                            <p:strVal val="#ppt_x"/>
                                          </p:val>
                                        </p:tav>
                                      </p:tavLst>
                                    </p:anim>
                                    <p:anim calcmode="lin" valueType="num">
                                      <p:cBhvr additive="base">
                                        <p:cTn id="16" dur="500" fill="hold"/>
                                        <p:tgtEl>
                                          <p:spTgt spid="307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icrosoft Teams – Raise your hand feature. | Thiago Beier"/>
          <p:cNvPicPr>
            <a:picLocks noChangeAspect="1" noChangeArrowheads="1"/>
          </p:cNvPicPr>
          <p:nvPr/>
        </p:nvPicPr>
        <p:blipFill rotWithShape="1">
          <a:blip r:embed="rId2">
            <a:extLst>
              <a:ext uri="{28A0092B-C50C-407E-A947-70E740481C1C}">
                <a14:useLocalDpi xmlns:a14="http://schemas.microsoft.com/office/drawing/2010/main" val="0"/>
              </a:ext>
            </a:extLst>
          </a:blip>
          <a:srcRect t="48786" b="17599"/>
          <a:stretch/>
        </p:blipFill>
        <p:spPr bwMode="auto">
          <a:xfrm>
            <a:off x="544459" y="683173"/>
            <a:ext cx="10722632" cy="1187670"/>
          </a:xfrm>
          <a:prstGeom prst="rect">
            <a:avLst/>
          </a:prstGeom>
          <a:noFill/>
          <a:extLst>
            <a:ext uri="{909E8E84-426E-40DD-AFC4-6F175D3DCCD1}">
              <a14:hiddenFill xmlns:a14="http://schemas.microsoft.com/office/drawing/2010/main">
                <a:solidFill>
                  <a:srgbClr val="FFFFFF"/>
                </a:solidFill>
              </a14:hiddenFill>
            </a:ext>
          </a:extLst>
        </p:spPr>
      </p:pic>
      <p:cxnSp>
        <p:nvCxnSpPr>
          <p:cNvPr id="3" name="Straight Arrow Connector 2"/>
          <p:cNvCxnSpPr/>
          <p:nvPr/>
        </p:nvCxnSpPr>
        <p:spPr>
          <a:xfrm flipV="1">
            <a:off x="5465379" y="1555531"/>
            <a:ext cx="819807" cy="1250731"/>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1201783" y="2909263"/>
            <a:ext cx="9392194" cy="2862322"/>
          </a:xfrm>
          <a:prstGeom prst="rect">
            <a:avLst/>
          </a:prstGeom>
          <a:noFill/>
        </p:spPr>
        <p:txBody>
          <a:bodyPr wrap="square" rtlCol="0">
            <a:spAutoFit/>
          </a:bodyPr>
          <a:lstStyle/>
          <a:p>
            <a:r>
              <a:rPr lang="en-GB" sz="3600" dirty="0" smtClean="0">
                <a:solidFill>
                  <a:srgbClr val="0070C0"/>
                </a:solidFill>
                <a:latin typeface="Comic Sans MS" panose="030F0702030302020204" pitchFamily="66" charset="0"/>
              </a:rPr>
              <a:t>This is the way to raise your hand in our virtual classroom. Click it once to raise your hand and click on it again to put your hand down when the teacher has answered your question.</a:t>
            </a:r>
            <a:endParaRPr lang="en-GB" sz="36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34808980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ow to Mute and Unmute Participants in Microsoft Tea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6939" y="687146"/>
            <a:ext cx="6826760" cy="521880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541110" y="687146"/>
            <a:ext cx="4346089" cy="5940088"/>
          </a:xfrm>
          <a:prstGeom prst="rect">
            <a:avLst/>
          </a:prstGeom>
        </p:spPr>
        <p:txBody>
          <a:bodyPr wrap="square">
            <a:spAutoFit/>
          </a:bodyPr>
          <a:lstStyle/>
          <a:p>
            <a:r>
              <a:rPr lang="en-GB" sz="2400" dirty="0" smtClean="0">
                <a:solidFill>
                  <a:srgbClr val="0070C0"/>
                </a:solidFill>
                <a:latin typeface="Comic Sans MS" panose="030F0702030302020204" pitchFamily="66" charset="0"/>
              </a:rPr>
              <a:t>If you have a question and you have ‘raised your hand’, the teacher might ask you to unmute your microphone so that you can speak. </a:t>
            </a:r>
          </a:p>
          <a:p>
            <a:endParaRPr lang="en-GB" sz="2400" dirty="0">
              <a:solidFill>
                <a:srgbClr val="0070C0"/>
              </a:solidFill>
              <a:latin typeface="Comic Sans MS" panose="030F0702030302020204" pitchFamily="66" charset="0"/>
            </a:endParaRPr>
          </a:p>
          <a:p>
            <a:r>
              <a:rPr lang="en-GB" sz="2400" dirty="0" smtClean="0">
                <a:solidFill>
                  <a:srgbClr val="0070C0"/>
                </a:solidFill>
                <a:latin typeface="Comic Sans MS" panose="030F0702030302020204" pitchFamily="66" charset="0"/>
              </a:rPr>
              <a:t>Remember, everyone in the virtual classroom can hear you! </a:t>
            </a:r>
          </a:p>
          <a:p>
            <a:endParaRPr lang="en-GB" sz="2400" dirty="0">
              <a:solidFill>
                <a:srgbClr val="0070C0"/>
              </a:solidFill>
              <a:latin typeface="Comic Sans MS" panose="030F0702030302020204" pitchFamily="66" charset="0"/>
            </a:endParaRPr>
          </a:p>
          <a:p>
            <a:r>
              <a:rPr lang="en-GB" sz="2400" dirty="0" smtClean="0">
                <a:solidFill>
                  <a:srgbClr val="0070C0"/>
                </a:solidFill>
                <a:latin typeface="Comic Sans MS" panose="030F0702030302020204" pitchFamily="66" charset="0"/>
              </a:rPr>
              <a:t>After you have asked your question, you must mute the microphone again so that everyone can hear the teacher. </a:t>
            </a:r>
          </a:p>
          <a:p>
            <a:endParaRPr lang="en-GB" sz="20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28509200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6389" y="548640"/>
            <a:ext cx="11273245" cy="3693319"/>
          </a:xfrm>
          <a:prstGeom prst="rect">
            <a:avLst/>
          </a:prstGeom>
          <a:noFill/>
        </p:spPr>
        <p:txBody>
          <a:bodyPr wrap="square" rtlCol="0">
            <a:spAutoFit/>
          </a:bodyPr>
          <a:lstStyle/>
          <a:p>
            <a:r>
              <a:rPr lang="en-GB" sz="2400" u="sng" dirty="0" smtClean="0">
                <a:solidFill>
                  <a:srgbClr val="0070C0"/>
                </a:solidFill>
                <a:latin typeface="Comic Sans MS" panose="030F0702030302020204" pitchFamily="66" charset="0"/>
              </a:rPr>
              <a:t>Changing the background</a:t>
            </a:r>
          </a:p>
          <a:p>
            <a:r>
              <a:rPr lang="en-GB" sz="2400" dirty="0" smtClean="0">
                <a:solidFill>
                  <a:srgbClr val="0070C0"/>
                </a:solidFill>
                <a:latin typeface="Comic Sans MS" panose="030F0702030302020204" pitchFamily="66" charset="0"/>
              </a:rPr>
              <a:t>To keep everyone really safe, we ask that you change the background behind you to an imaginative one. </a:t>
            </a:r>
          </a:p>
          <a:p>
            <a:endParaRPr lang="en-GB" sz="2400" dirty="0" smtClean="0">
              <a:solidFill>
                <a:srgbClr val="0070C0"/>
              </a:solidFill>
              <a:latin typeface="Comic Sans MS" panose="030F0702030302020204" pitchFamily="66" charset="0"/>
            </a:endParaRPr>
          </a:p>
          <a:p>
            <a:pPr marL="457200" indent="-457200">
              <a:buAutoNum type="arabicPeriod"/>
            </a:pPr>
            <a:r>
              <a:rPr lang="en-GB" sz="2400" dirty="0" smtClean="0">
                <a:solidFill>
                  <a:srgbClr val="0070C0"/>
                </a:solidFill>
                <a:latin typeface="Comic Sans MS" panose="030F0702030302020204" pitchFamily="66" charset="0"/>
              </a:rPr>
              <a:t>Click on the 3 dots, </a:t>
            </a:r>
          </a:p>
          <a:p>
            <a:pPr marL="457200" indent="-457200">
              <a:buAutoNum type="arabicPeriod"/>
            </a:pPr>
            <a:r>
              <a:rPr lang="en-GB" sz="2400" dirty="0">
                <a:solidFill>
                  <a:srgbClr val="0070C0"/>
                </a:solidFill>
                <a:latin typeface="Comic Sans MS" panose="030F0702030302020204" pitchFamily="66" charset="0"/>
              </a:rPr>
              <a:t>T</a:t>
            </a:r>
            <a:r>
              <a:rPr lang="en-GB" sz="2400" dirty="0" smtClean="0">
                <a:solidFill>
                  <a:srgbClr val="0070C0"/>
                </a:solidFill>
                <a:latin typeface="Comic Sans MS" panose="030F0702030302020204" pitchFamily="66" charset="0"/>
              </a:rPr>
              <a:t>hen background settings, select the background. Click on apply. It does seem to save this so you don’t need to do this each time.</a:t>
            </a:r>
          </a:p>
          <a:p>
            <a:endParaRPr lang="en-GB" sz="2400" dirty="0">
              <a:solidFill>
                <a:srgbClr val="0070C0"/>
              </a:solidFill>
              <a:latin typeface="Comic Sans MS" panose="030F0702030302020204" pitchFamily="66" charset="0"/>
            </a:endParaRPr>
          </a:p>
          <a:p>
            <a:endParaRPr lang="en-GB" sz="2400" dirty="0" smtClean="0">
              <a:solidFill>
                <a:srgbClr val="0070C0"/>
              </a:solidFill>
              <a:latin typeface="Comic Sans MS" panose="030F0702030302020204" pitchFamily="66" charset="0"/>
            </a:endParaRPr>
          </a:p>
          <a:p>
            <a:endParaRPr lang="en-GB" u="sng" dirty="0">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3527243" y="3518058"/>
            <a:ext cx="2838450" cy="3190875"/>
          </a:xfrm>
          <a:prstGeom prst="rect">
            <a:avLst/>
          </a:prstGeom>
        </p:spPr>
      </p:pic>
      <p:pic>
        <p:nvPicPr>
          <p:cNvPr id="4" name="Picture 3"/>
          <p:cNvPicPr>
            <a:picLocks noChangeAspect="1"/>
          </p:cNvPicPr>
          <p:nvPr/>
        </p:nvPicPr>
        <p:blipFill>
          <a:blip r:embed="rId3"/>
          <a:stretch>
            <a:fillRect/>
          </a:stretch>
        </p:blipFill>
        <p:spPr>
          <a:xfrm>
            <a:off x="4138476" y="1671399"/>
            <a:ext cx="6762750" cy="723900"/>
          </a:xfrm>
          <a:prstGeom prst="rect">
            <a:avLst/>
          </a:prstGeom>
        </p:spPr>
      </p:pic>
      <p:sp>
        <p:nvSpPr>
          <p:cNvPr id="5" name="Down Arrow 4"/>
          <p:cNvSpPr/>
          <p:nvPr/>
        </p:nvSpPr>
        <p:spPr>
          <a:xfrm>
            <a:off x="7419703" y="1449977"/>
            <a:ext cx="391886" cy="5833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696727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4948" y="300446"/>
            <a:ext cx="11077303" cy="6186309"/>
          </a:xfrm>
          <a:prstGeom prst="rect">
            <a:avLst/>
          </a:prstGeom>
          <a:noFill/>
        </p:spPr>
        <p:txBody>
          <a:bodyPr wrap="square" rtlCol="0">
            <a:spAutoFit/>
          </a:bodyPr>
          <a:lstStyle/>
          <a:p>
            <a:r>
              <a:rPr lang="en-GB" sz="3600" dirty="0" smtClean="0">
                <a:solidFill>
                  <a:srgbClr val="0070C0"/>
                </a:solidFill>
                <a:latin typeface="Comic Sans MS" panose="030F0702030302020204" pitchFamily="66" charset="0"/>
              </a:rPr>
              <a:t>Although it would be really nice to see everyone on a Teams call, we need to keep everyone safe.</a:t>
            </a:r>
          </a:p>
          <a:p>
            <a:r>
              <a:rPr lang="en-GB" sz="3600" dirty="0" smtClean="0">
                <a:solidFill>
                  <a:srgbClr val="0070C0"/>
                </a:solidFill>
                <a:latin typeface="Comic Sans MS" panose="030F0702030302020204" pitchFamily="66" charset="0"/>
              </a:rPr>
              <a:t> </a:t>
            </a:r>
          </a:p>
          <a:p>
            <a:endParaRPr lang="en-GB" sz="3600" dirty="0" smtClean="0">
              <a:solidFill>
                <a:srgbClr val="0070C0"/>
              </a:solidFill>
              <a:latin typeface="Comic Sans MS" panose="030F0702030302020204" pitchFamily="66" charset="0"/>
            </a:endParaRPr>
          </a:p>
          <a:p>
            <a:endParaRPr lang="en-GB" sz="3600" dirty="0" smtClean="0">
              <a:solidFill>
                <a:srgbClr val="0070C0"/>
              </a:solidFill>
              <a:latin typeface="Comic Sans MS" panose="030F0702030302020204" pitchFamily="66" charset="0"/>
            </a:endParaRPr>
          </a:p>
          <a:p>
            <a:pPr marL="285750" indent="-285750">
              <a:buFont typeface="Arial" panose="020B0604020202020204" pitchFamily="34" charset="0"/>
              <a:buChar char="•"/>
            </a:pPr>
            <a:r>
              <a:rPr lang="en-GB" sz="3600" dirty="0" smtClean="0">
                <a:solidFill>
                  <a:srgbClr val="0070C0"/>
                </a:solidFill>
                <a:latin typeface="Comic Sans MS" panose="030F0702030302020204" pitchFamily="66" charset="0"/>
              </a:rPr>
              <a:t>Please ensure the microphone is always muted.  </a:t>
            </a:r>
          </a:p>
          <a:p>
            <a:pPr marL="285750" indent="-285750">
              <a:buFont typeface="Arial" panose="020B0604020202020204" pitchFamily="34" charset="0"/>
              <a:buChar char="•"/>
            </a:pPr>
            <a:r>
              <a:rPr lang="en-GB" sz="3600" dirty="0" smtClean="0">
                <a:solidFill>
                  <a:srgbClr val="0070C0"/>
                </a:solidFill>
                <a:latin typeface="Comic Sans MS" panose="030F0702030302020204" pitchFamily="66" charset="0"/>
              </a:rPr>
              <a:t>Turn off your camera after you have said ‘Hello’.</a:t>
            </a:r>
          </a:p>
          <a:p>
            <a:pPr marL="285750" indent="-285750">
              <a:buFont typeface="Arial" panose="020B0604020202020204" pitchFamily="34" charset="0"/>
              <a:buChar char="•"/>
            </a:pPr>
            <a:r>
              <a:rPr lang="en-GB" sz="3600" dirty="0" smtClean="0">
                <a:solidFill>
                  <a:srgbClr val="0070C0"/>
                </a:solidFill>
                <a:latin typeface="Comic Sans MS" panose="030F0702030302020204" pitchFamily="66" charset="0"/>
              </a:rPr>
              <a:t>Ensure the background is on – so we don’t show each other where we live.</a:t>
            </a:r>
          </a:p>
          <a:p>
            <a:pPr marL="285750" indent="-285750">
              <a:buFont typeface="Arial" panose="020B0604020202020204" pitchFamily="34" charset="0"/>
              <a:buChar char="•"/>
            </a:pPr>
            <a:r>
              <a:rPr lang="en-GB" sz="3600" dirty="0" smtClean="0">
                <a:solidFill>
                  <a:srgbClr val="0070C0"/>
                </a:solidFill>
                <a:latin typeface="Comic Sans MS" panose="030F0702030302020204" pitchFamily="66" charset="0"/>
              </a:rPr>
              <a:t>Always ensure children are fully dressed.</a:t>
            </a:r>
          </a:p>
          <a:p>
            <a:pPr marL="285750" indent="-285750">
              <a:buFont typeface="Arial" panose="020B0604020202020204" pitchFamily="34" charset="0"/>
              <a:buChar char="•"/>
            </a:pPr>
            <a:r>
              <a:rPr lang="en-GB" sz="3600" dirty="0" smtClean="0">
                <a:solidFill>
                  <a:srgbClr val="0070C0"/>
                </a:solidFill>
                <a:latin typeface="Comic Sans MS" panose="030F0702030302020204" pitchFamily="66" charset="0"/>
              </a:rPr>
              <a:t>We will be recording every session. </a:t>
            </a:r>
            <a:endParaRPr lang="en-GB" sz="3600" dirty="0">
              <a:solidFill>
                <a:srgbClr val="0070C0"/>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4245429" y="1469882"/>
            <a:ext cx="3698420" cy="1734735"/>
          </a:xfrm>
          <a:prstGeom prst="rect">
            <a:avLst/>
          </a:prstGeom>
        </p:spPr>
      </p:pic>
    </p:spTree>
    <p:extLst>
      <p:ext uri="{BB962C8B-B14F-4D97-AF65-F5344CB8AC3E}">
        <p14:creationId xmlns:p14="http://schemas.microsoft.com/office/powerpoint/2010/main" val="39088324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2514" y="627017"/>
            <a:ext cx="11090366" cy="5047536"/>
          </a:xfrm>
          <a:prstGeom prst="rect">
            <a:avLst/>
          </a:prstGeom>
          <a:noFill/>
        </p:spPr>
        <p:txBody>
          <a:bodyPr wrap="square" rtlCol="0">
            <a:spAutoFit/>
          </a:bodyPr>
          <a:lstStyle/>
          <a:p>
            <a:pPr algn="ctr"/>
            <a:r>
              <a:rPr lang="en-GB" sz="3200" u="sng" dirty="0" smtClean="0">
                <a:solidFill>
                  <a:srgbClr val="0070C0"/>
                </a:solidFill>
                <a:latin typeface="Comic Sans MS" panose="030F0702030302020204" pitchFamily="66" charset="0"/>
              </a:rPr>
              <a:t>Bubble closure</a:t>
            </a:r>
          </a:p>
          <a:p>
            <a:pPr>
              <a:lnSpc>
                <a:spcPct val="150000"/>
              </a:lnSpc>
            </a:pPr>
            <a:r>
              <a:rPr lang="en-GB" sz="3200" dirty="0" smtClean="0">
                <a:solidFill>
                  <a:srgbClr val="0070C0"/>
                </a:solidFill>
                <a:latin typeface="Comic Sans MS" panose="030F0702030302020204" pitchFamily="66" charset="0"/>
              </a:rPr>
              <a:t>We fully understand that some parents have to work during a bubble closure, and we understand how difficult this must be to juggle work/schooling and home life. If you have any problems….please let us know and we will do our best to help!</a:t>
            </a:r>
          </a:p>
          <a:p>
            <a:endParaRPr lang="en-GB" sz="3200" dirty="0" smtClean="0">
              <a:solidFill>
                <a:srgbClr val="0070C0"/>
              </a:solidFill>
              <a:latin typeface="Comic Sans MS" panose="030F0702030302020204" pitchFamily="66" charset="0"/>
            </a:endParaRPr>
          </a:p>
          <a:p>
            <a:endParaRPr lang="en-GB" dirty="0"/>
          </a:p>
        </p:txBody>
      </p:sp>
      <p:pic>
        <p:nvPicPr>
          <p:cNvPr id="3" name="Picture 2"/>
          <p:cNvPicPr>
            <a:picLocks noChangeAspect="1"/>
          </p:cNvPicPr>
          <p:nvPr/>
        </p:nvPicPr>
        <p:blipFill>
          <a:blip r:embed="rId2"/>
          <a:stretch>
            <a:fillRect/>
          </a:stretch>
        </p:blipFill>
        <p:spPr>
          <a:xfrm>
            <a:off x="8867503" y="293710"/>
            <a:ext cx="1701372" cy="1084625"/>
          </a:xfrm>
          <a:prstGeom prst="rect">
            <a:avLst/>
          </a:prstGeom>
        </p:spPr>
      </p:pic>
    </p:spTree>
    <p:extLst>
      <p:ext uri="{BB962C8B-B14F-4D97-AF65-F5344CB8AC3E}">
        <p14:creationId xmlns:p14="http://schemas.microsoft.com/office/powerpoint/2010/main" val="19996310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6389" y="548640"/>
            <a:ext cx="11338560" cy="7048083"/>
          </a:xfrm>
          <a:prstGeom prst="rect">
            <a:avLst/>
          </a:prstGeom>
          <a:noFill/>
        </p:spPr>
        <p:txBody>
          <a:bodyPr wrap="square" rtlCol="0">
            <a:spAutoFit/>
          </a:bodyPr>
          <a:lstStyle/>
          <a:p>
            <a:pPr>
              <a:lnSpc>
                <a:spcPct val="150000"/>
              </a:lnSpc>
            </a:pPr>
            <a:r>
              <a:rPr lang="en-GB" sz="2800" dirty="0">
                <a:solidFill>
                  <a:srgbClr val="0070C0"/>
                </a:solidFill>
                <a:latin typeface="Comic Sans MS" panose="030F0702030302020204" pitchFamily="66" charset="0"/>
              </a:rPr>
              <a:t>We intend to provide a session and activity for Literacy, Numeracy and Phonics everyday. </a:t>
            </a:r>
            <a:r>
              <a:rPr lang="en-GB" sz="2800" dirty="0" smtClean="0">
                <a:solidFill>
                  <a:srgbClr val="0070C0"/>
                </a:solidFill>
                <a:latin typeface="Comic Sans MS" panose="030F0702030302020204" pitchFamily="66" charset="0"/>
              </a:rPr>
              <a:t>Mrs Hanson and Mrs Exley </a:t>
            </a:r>
            <a:r>
              <a:rPr lang="en-GB" sz="2800" dirty="0">
                <a:solidFill>
                  <a:srgbClr val="0070C0"/>
                </a:solidFill>
                <a:latin typeface="Comic Sans MS" panose="030F0702030302020204" pitchFamily="66" charset="0"/>
              </a:rPr>
              <a:t>will be reading a story and this will be added to our class dojo </a:t>
            </a:r>
            <a:r>
              <a:rPr lang="en-GB" sz="2800" dirty="0" smtClean="0">
                <a:solidFill>
                  <a:srgbClr val="0070C0"/>
                </a:solidFill>
                <a:latin typeface="Comic Sans MS" panose="030F0702030302020204" pitchFamily="66" charset="0"/>
              </a:rPr>
              <a:t>at the end of each day.</a:t>
            </a:r>
          </a:p>
          <a:p>
            <a:endParaRPr lang="en-GB" sz="2800" dirty="0">
              <a:solidFill>
                <a:srgbClr val="0070C0"/>
              </a:solidFill>
              <a:latin typeface="Comic Sans MS" panose="030F0702030302020204" pitchFamily="66" charset="0"/>
            </a:endParaRPr>
          </a:p>
          <a:p>
            <a:endParaRPr lang="en-GB" sz="2800" dirty="0" smtClean="0">
              <a:solidFill>
                <a:srgbClr val="0070C0"/>
              </a:solidFill>
              <a:latin typeface="Comic Sans MS" panose="030F0702030302020204" pitchFamily="66" charset="0"/>
            </a:endParaRPr>
          </a:p>
          <a:p>
            <a:endParaRPr lang="en-GB" sz="2800" dirty="0">
              <a:solidFill>
                <a:srgbClr val="0070C0"/>
              </a:solidFill>
              <a:latin typeface="Comic Sans MS" panose="030F0702030302020204" pitchFamily="66" charset="0"/>
            </a:endParaRPr>
          </a:p>
          <a:p>
            <a:r>
              <a:rPr lang="en-GB" sz="2800" dirty="0" smtClean="0">
                <a:solidFill>
                  <a:srgbClr val="0070C0"/>
                </a:solidFill>
                <a:latin typeface="Comic Sans MS" panose="030F0702030302020204" pitchFamily="66" charset="0"/>
              </a:rPr>
              <a:t> </a:t>
            </a:r>
            <a:endParaRPr lang="en-GB" sz="2800" dirty="0">
              <a:solidFill>
                <a:srgbClr val="0070C0"/>
              </a:solidFill>
              <a:latin typeface="Comic Sans MS" panose="030F0702030302020204" pitchFamily="66" charset="0"/>
            </a:endParaRPr>
          </a:p>
          <a:p>
            <a:endParaRPr lang="en-GB" sz="2800" dirty="0">
              <a:solidFill>
                <a:srgbClr val="0070C0"/>
              </a:solidFill>
              <a:latin typeface="Comic Sans MS" panose="030F0702030302020204" pitchFamily="66" charset="0"/>
            </a:endParaRPr>
          </a:p>
          <a:p>
            <a:endParaRPr lang="en-GB" dirty="0">
              <a:solidFill>
                <a:srgbClr val="0070C0"/>
              </a:solidFill>
              <a:latin typeface="Comic Sans MS" panose="030F0702030302020204" pitchFamily="66" charset="0"/>
            </a:endParaRPr>
          </a:p>
          <a:p>
            <a:endParaRPr lang="en-GB" dirty="0" smtClean="0">
              <a:solidFill>
                <a:srgbClr val="0070C0"/>
              </a:solidFill>
              <a:latin typeface="Comic Sans MS" panose="030F0702030302020204" pitchFamily="66" charset="0"/>
            </a:endParaRPr>
          </a:p>
          <a:p>
            <a:endParaRPr lang="en-GB" dirty="0">
              <a:solidFill>
                <a:srgbClr val="0070C0"/>
              </a:solidFill>
              <a:latin typeface="Comic Sans MS" panose="030F0702030302020204" pitchFamily="66" charset="0"/>
            </a:endParaRPr>
          </a:p>
          <a:p>
            <a:endParaRPr lang="en-GB" dirty="0" smtClean="0">
              <a:solidFill>
                <a:srgbClr val="0070C0"/>
              </a:solidFill>
              <a:latin typeface="Comic Sans MS" panose="030F0702030302020204" pitchFamily="66" charset="0"/>
            </a:endParaRPr>
          </a:p>
          <a:p>
            <a:endParaRPr lang="en-GB" dirty="0">
              <a:solidFill>
                <a:srgbClr val="0070C0"/>
              </a:solidFill>
              <a:latin typeface="Comic Sans MS" panose="030F0702030302020204" pitchFamily="66" charset="0"/>
            </a:endParaRPr>
          </a:p>
          <a:p>
            <a:endParaRPr lang="en-GB" dirty="0" smtClean="0">
              <a:solidFill>
                <a:srgbClr val="0070C0"/>
              </a:solidFill>
              <a:latin typeface="Comic Sans MS" panose="030F0702030302020204" pitchFamily="66" charset="0"/>
            </a:endParaRPr>
          </a:p>
          <a:p>
            <a:endParaRPr lang="en-GB" dirty="0">
              <a:solidFill>
                <a:srgbClr val="0070C0"/>
              </a:solidFill>
              <a:latin typeface="Comic Sans MS" panose="030F0702030302020204" pitchFamily="66" charset="0"/>
            </a:endParaRPr>
          </a:p>
          <a:p>
            <a:endParaRPr lang="en-GB" dirty="0">
              <a:solidFill>
                <a:srgbClr val="0070C0"/>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4299481" y="3331451"/>
            <a:ext cx="3732376" cy="1954937"/>
          </a:xfrm>
          <a:prstGeom prst="rect">
            <a:avLst/>
          </a:prstGeom>
        </p:spPr>
      </p:pic>
    </p:spTree>
    <p:extLst>
      <p:ext uri="{BB962C8B-B14F-4D97-AF65-F5344CB8AC3E}">
        <p14:creationId xmlns:p14="http://schemas.microsoft.com/office/powerpoint/2010/main" val="12353585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83771" y="653143"/>
            <a:ext cx="10685418" cy="7017306"/>
          </a:xfrm>
          <a:prstGeom prst="rect">
            <a:avLst/>
          </a:prstGeom>
          <a:noFill/>
        </p:spPr>
        <p:txBody>
          <a:bodyPr wrap="square" rtlCol="0">
            <a:spAutoFit/>
          </a:bodyPr>
          <a:lstStyle/>
          <a:p>
            <a:r>
              <a:rPr lang="en-GB" sz="2400" u="sng" dirty="0" smtClean="0">
                <a:solidFill>
                  <a:srgbClr val="0070C0"/>
                </a:solidFill>
                <a:latin typeface="Comic Sans MS" panose="030F0702030302020204" pitchFamily="66" charset="0"/>
              </a:rPr>
              <a:t>What a typical day will look like</a:t>
            </a:r>
          </a:p>
          <a:p>
            <a:r>
              <a:rPr lang="en-GB" sz="2400" dirty="0">
                <a:solidFill>
                  <a:srgbClr val="0070C0"/>
                </a:solidFill>
                <a:latin typeface="Comic Sans MS" panose="030F0702030302020204" pitchFamily="66" charset="0"/>
              </a:rPr>
              <a:t>A daily lesson overview will be uploaded to Dojo and the class page on the school website </a:t>
            </a:r>
            <a:r>
              <a:rPr lang="en-GB" sz="2400" dirty="0" smtClean="0">
                <a:solidFill>
                  <a:srgbClr val="0070C0"/>
                </a:solidFill>
                <a:latin typeface="Comic Sans MS" panose="030F0702030302020204" pitchFamily="66" charset="0"/>
              </a:rPr>
              <a:t>each morning which will also contain any worksheets or resources needed for the day.</a:t>
            </a:r>
            <a:endParaRPr lang="en-GB" sz="2400" dirty="0">
              <a:solidFill>
                <a:srgbClr val="0070C0"/>
              </a:solidFill>
              <a:latin typeface="Comic Sans MS" panose="030F0702030302020204" pitchFamily="66" charset="0"/>
            </a:endParaRPr>
          </a:p>
          <a:p>
            <a:endParaRPr lang="en-GB" sz="2400" dirty="0" smtClean="0">
              <a:solidFill>
                <a:srgbClr val="0070C0"/>
              </a:solidFill>
              <a:latin typeface="Comic Sans MS" panose="030F0702030302020204" pitchFamily="66" charset="0"/>
            </a:endParaRPr>
          </a:p>
          <a:p>
            <a:r>
              <a:rPr lang="en-GB" sz="2400" dirty="0" smtClean="0">
                <a:solidFill>
                  <a:srgbClr val="0070C0"/>
                </a:solidFill>
                <a:latin typeface="Comic Sans MS" panose="030F0702030302020204" pitchFamily="66" charset="0"/>
              </a:rPr>
              <a:t>9.50 – 10.10 – Teams call - Register &amp; Hello – Introduce the literacy session. </a:t>
            </a:r>
          </a:p>
          <a:p>
            <a:r>
              <a:rPr lang="en-GB" sz="2400" dirty="0" smtClean="0">
                <a:solidFill>
                  <a:srgbClr val="0070C0"/>
                </a:solidFill>
                <a:latin typeface="Comic Sans MS" panose="030F0702030302020204" pitchFamily="66" charset="0"/>
              </a:rPr>
              <a:t>10.50 </a:t>
            </a:r>
            <a:r>
              <a:rPr lang="en-GB" sz="2400" dirty="0" smtClean="0">
                <a:solidFill>
                  <a:srgbClr val="0070C0"/>
                </a:solidFill>
                <a:latin typeface="Comic Sans MS" panose="030F0702030302020204" pitchFamily="66" charset="0"/>
              </a:rPr>
              <a:t>– 11.10 – Teams call – Introduce the numeracy session.</a:t>
            </a:r>
          </a:p>
          <a:p>
            <a:endParaRPr lang="en-GB" sz="2400" dirty="0" smtClean="0">
              <a:solidFill>
                <a:srgbClr val="0070C0"/>
              </a:solidFill>
              <a:latin typeface="Comic Sans MS" panose="030F0702030302020204" pitchFamily="66" charset="0"/>
            </a:endParaRPr>
          </a:p>
          <a:p>
            <a:endParaRPr lang="en-GB" sz="2400" dirty="0">
              <a:solidFill>
                <a:srgbClr val="0070C0"/>
              </a:solidFill>
              <a:latin typeface="Comic Sans MS" panose="030F0702030302020204" pitchFamily="66" charset="0"/>
            </a:endParaRPr>
          </a:p>
          <a:p>
            <a:r>
              <a:rPr lang="en-GB" sz="2400" dirty="0" smtClean="0">
                <a:solidFill>
                  <a:srgbClr val="0070C0"/>
                </a:solidFill>
                <a:latin typeface="Comic Sans MS" panose="030F0702030302020204" pitchFamily="66" charset="0"/>
              </a:rPr>
              <a:t>1.30pm – 1.50pm – Teams call – Phonics</a:t>
            </a:r>
            <a:r>
              <a:rPr lang="en-GB" sz="2400" dirty="0">
                <a:solidFill>
                  <a:srgbClr val="0070C0"/>
                </a:solidFill>
                <a:latin typeface="Comic Sans MS" panose="030F0702030302020204" pitchFamily="66" charset="0"/>
              </a:rPr>
              <a:t> </a:t>
            </a:r>
            <a:r>
              <a:rPr lang="en-GB" sz="2400" dirty="0" smtClean="0">
                <a:solidFill>
                  <a:srgbClr val="0070C0"/>
                </a:solidFill>
                <a:latin typeface="Comic Sans MS" panose="030F0702030302020204" pitchFamily="66" charset="0"/>
              </a:rPr>
              <a:t>and introduction to afternoon activity.</a:t>
            </a:r>
          </a:p>
          <a:p>
            <a:endParaRPr lang="en-GB" sz="2400" dirty="0">
              <a:solidFill>
                <a:srgbClr val="0070C0"/>
              </a:solidFill>
              <a:latin typeface="Comic Sans MS" panose="030F0702030302020204" pitchFamily="66" charset="0"/>
            </a:endParaRPr>
          </a:p>
          <a:p>
            <a:r>
              <a:rPr lang="en-GB" sz="2400" dirty="0">
                <a:solidFill>
                  <a:srgbClr val="0070C0"/>
                </a:solidFill>
                <a:latin typeface="Comic Sans MS" panose="030F0702030302020204" pitchFamily="66" charset="0"/>
              </a:rPr>
              <a:t>I</a:t>
            </a:r>
            <a:r>
              <a:rPr lang="en-GB" sz="2400" dirty="0" smtClean="0">
                <a:solidFill>
                  <a:srgbClr val="0070C0"/>
                </a:solidFill>
                <a:latin typeface="Comic Sans MS" panose="030F0702030302020204" pitchFamily="66" charset="0"/>
              </a:rPr>
              <a:t> </a:t>
            </a:r>
            <a:r>
              <a:rPr lang="en-GB" sz="2400" dirty="0" smtClean="0">
                <a:solidFill>
                  <a:srgbClr val="0070C0"/>
                </a:solidFill>
                <a:latin typeface="Comic Sans MS" panose="030F0702030302020204" pitchFamily="66" charset="0"/>
              </a:rPr>
              <a:t>will mark all work daily that is uploaded onto class dojo. Anything uploaded after 3.30pm will not be marked until the next day. </a:t>
            </a:r>
          </a:p>
          <a:p>
            <a:endParaRPr lang="en-GB" dirty="0"/>
          </a:p>
          <a:p>
            <a:endParaRPr lang="en-GB" dirty="0" smtClean="0"/>
          </a:p>
          <a:p>
            <a:endParaRPr lang="en-GB" dirty="0" smtClean="0"/>
          </a:p>
          <a:p>
            <a:endParaRPr lang="en-GB" dirty="0"/>
          </a:p>
          <a:p>
            <a:endParaRPr lang="en-GB" dirty="0"/>
          </a:p>
        </p:txBody>
      </p:sp>
    </p:spTree>
    <p:extLst>
      <p:ext uri="{BB962C8B-B14F-4D97-AF65-F5344CB8AC3E}">
        <p14:creationId xmlns:p14="http://schemas.microsoft.com/office/powerpoint/2010/main" val="32818753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84217" y="875211"/>
            <a:ext cx="10228217" cy="2215991"/>
          </a:xfrm>
          <a:prstGeom prst="rect">
            <a:avLst/>
          </a:prstGeom>
          <a:noFill/>
        </p:spPr>
        <p:txBody>
          <a:bodyPr wrap="square" rtlCol="0">
            <a:spAutoFit/>
          </a:bodyPr>
          <a:lstStyle/>
          <a:p>
            <a:pPr algn="ctr"/>
            <a:r>
              <a:rPr lang="en-GB" sz="4000" dirty="0" smtClean="0">
                <a:latin typeface="Comic Sans MS" panose="030F0702030302020204" pitchFamily="66" charset="0"/>
              </a:rPr>
              <a:t>Please be patient with us, this is all very new to us too! </a:t>
            </a:r>
          </a:p>
          <a:p>
            <a:pPr algn="ctr"/>
            <a:endParaRPr lang="en-GB" sz="4000" dirty="0" smtClean="0">
              <a:latin typeface="Comic Sans MS" panose="030F0702030302020204" pitchFamily="66" charset="0"/>
            </a:endParaRPr>
          </a:p>
          <a:p>
            <a:endParaRPr lang="en-GB" dirty="0"/>
          </a:p>
        </p:txBody>
      </p:sp>
      <p:pic>
        <p:nvPicPr>
          <p:cNvPr id="3" name="Picture 2"/>
          <p:cNvPicPr>
            <a:picLocks noChangeAspect="1"/>
          </p:cNvPicPr>
          <p:nvPr/>
        </p:nvPicPr>
        <p:blipFill>
          <a:blip r:embed="rId2"/>
          <a:stretch>
            <a:fillRect/>
          </a:stretch>
        </p:blipFill>
        <p:spPr>
          <a:xfrm>
            <a:off x="4154261" y="2121705"/>
            <a:ext cx="4179842" cy="3819145"/>
          </a:xfrm>
          <a:prstGeom prst="rect">
            <a:avLst/>
          </a:prstGeom>
        </p:spPr>
      </p:pic>
    </p:spTree>
    <p:extLst>
      <p:ext uri="{BB962C8B-B14F-4D97-AF65-F5344CB8AC3E}">
        <p14:creationId xmlns:p14="http://schemas.microsoft.com/office/powerpoint/2010/main" val="29538695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D for Distance Learning / Microsoft Team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453" y="3514296"/>
            <a:ext cx="8003151" cy="260902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r="5856"/>
          <a:stretch/>
        </p:blipFill>
        <p:spPr>
          <a:xfrm>
            <a:off x="9069535" y="3763997"/>
            <a:ext cx="2206753" cy="2109629"/>
          </a:xfrm>
          <a:prstGeom prst="rect">
            <a:avLst/>
          </a:prstGeom>
        </p:spPr>
      </p:pic>
      <p:sp>
        <p:nvSpPr>
          <p:cNvPr id="2" name="Rectangle 1"/>
          <p:cNvSpPr/>
          <p:nvPr/>
        </p:nvSpPr>
        <p:spPr>
          <a:xfrm>
            <a:off x="3305478" y="603014"/>
            <a:ext cx="5769528" cy="1015663"/>
          </a:xfrm>
          <a:prstGeom prst="rect">
            <a:avLst/>
          </a:prstGeom>
        </p:spPr>
        <p:txBody>
          <a:bodyPr wrap="none">
            <a:spAutoFit/>
          </a:bodyPr>
          <a:lstStyle/>
          <a:p>
            <a:r>
              <a:rPr lang="en-GB" sz="6000" dirty="0">
                <a:latin typeface="Comic Sans MS" panose="030F0702030302020204" pitchFamily="66" charset="0"/>
              </a:rPr>
              <a:t>Any questions ?</a:t>
            </a:r>
          </a:p>
        </p:txBody>
      </p:sp>
      <p:pic>
        <p:nvPicPr>
          <p:cNvPr id="3" name="Picture 2"/>
          <p:cNvPicPr>
            <a:picLocks noChangeAspect="1"/>
          </p:cNvPicPr>
          <p:nvPr/>
        </p:nvPicPr>
        <p:blipFill>
          <a:blip r:embed="rId4"/>
          <a:stretch>
            <a:fillRect/>
          </a:stretch>
        </p:blipFill>
        <p:spPr>
          <a:xfrm>
            <a:off x="721040" y="1972076"/>
            <a:ext cx="10723793" cy="1188823"/>
          </a:xfrm>
          <a:prstGeom prst="rect">
            <a:avLst/>
          </a:prstGeom>
        </p:spPr>
      </p:pic>
      <p:sp>
        <p:nvSpPr>
          <p:cNvPr id="5" name="Down Arrow 4"/>
          <p:cNvSpPr/>
          <p:nvPr/>
        </p:nvSpPr>
        <p:spPr>
          <a:xfrm>
            <a:off x="6400800" y="1618677"/>
            <a:ext cx="418011" cy="7065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7054105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257</TotalTime>
  <Words>544</Words>
  <Application>Microsoft Office PowerPoint</Application>
  <PresentationFormat>Widescreen</PresentationFormat>
  <Paragraphs>58</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How would you ask a question in class?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r.knox</dc:creator>
  <cp:lastModifiedBy>Rachael Smith</cp:lastModifiedBy>
  <cp:revision>20</cp:revision>
  <dcterms:created xsi:type="dcterms:W3CDTF">2020-11-06T16:59:17Z</dcterms:created>
  <dcterms:modified xsi:type="dcterms:W3CDTF">2020-11-13T16:18:49Z</dcterms:modified>
</cp:coreProperties>
</file>