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slides/slide196.xml" ContentType="application/vnd.openxmlformats-officedocument.presentationml.slide+xml"/>
  <Override PartName="/ppt/slides/slide197.xml" ContentType="application/vnd.openxmlformats-officedocument.presentationml.slide+xml"/>
  <Override PartName="/ppt/slides/slide198.xml" ContentType="application/vnd.openxmlformats-officedocument.presentationml.slide+xml"/>
  <Override PartName="/ppt/slides/slide199.xml" ContentType="application/vnd.openxmlformats-officedocument.presentationml.slide+xml"/>
  <Override PartName="/ppt/slides/slide200.xml" ContentType="application/vnd.openxmlformats-officedocument.presentationml.slide+xml"/>
  <Override PartName="/ppt/slides/slide201.xml" ContentType="application/vnd.openxmlformats-officedocument.presentationml.slide+xml"/>
  <Override PartName="/ppt/slides/slide202.xml" ContentType="application/vnd.openxmlformats-officedocument.presentationml.slide+xml"/>
  <Override PartName="/ppt/slides/slide203.xml" ContentType="application/vnd.openxmlformats-officedocument.presentationml.slide+xml"/>
  <Override PartName="/ppt/slides/slide204.xml" ContentType="application/vnd.openxmlformats-officedocument.presentationml.slide+xml"/>
  <Override PartName="/ppt/slides/slide205.xml" ContentType="application/vnd.openxmlformats-officedocument.presentationml.slide+xml"/>
  <Override PartName="/ppt/slides/slide206.xml" ContentType="application/vnd.openxmlformats-officedocument.presentationml.slide+xml"/>
  <Override PartName="/ppt/slides/slide207.xml" ContentType="application/vnd.openxmlformats-officedocument.presentationml.slide+xml"/>
  <Override PartName="/ppt/slides/slide208.xml" ContentType="application/vnd.openxmlformats-officedocument.presentationml.slide+xml"/>
  <Override PartName="/ppt/slides/slide209.xml" ContentType="application/vnd.openxmlformats-officedocument.presentationml.slide+xml"/>
  <Override PartName="/ppt/slides/slide210.xml" ContentType="application/vnd.openxmlformats-officedocument.presentationml.slide+xml"/>
  <Override PartName="/ppt/slides/slide211.xml" ContentType="application/vnd.openxmlformats-officedocument.presentationml.slide+xml"/>
  <Override PartName="/ppt/slides/slide212.xml" ContentType="application/vnd.openxmlformats-officedocument.presentationml.slide+xml"/>
  <Override PartName="/ppt/slides/slide213.xml" ContentType="application/vnd.openxmlformats-officedocument.presentationml.slide+xml"/>
  <Override PartName="/ppt/slides/slide214.xml" ContentType="application/vnd.openxmlformats-officedocument.presentationml.slide+xml"/>
  <Override PartName="/ppt/slides/slide215.xml" ContentType="application/vnd.openxmlformats-officedocument.presentationml.slide+xml"/>
  <Override PartName="/ppt/slides/slide216.xml" ContentType="application/vnd.openxmlformats-officedocument.presentationml.slide+xml"/>
  <Override PartName="/ppt/slides/slide217.xml" ContentType="application/vnd.openxmlformats-officedocument.presentationml.slide+xml"/>
  <Override PartName="/ppt/slides/slide218.xml" ContentType="application/vnd.openxmlformats-officedocument.presentationml.slide+xml"/>
  <Override PartName="/ppt/slides/slide219.xml" ContentType="application/vnd.openxmlformats-officedocument.presentationml.slide+xml"/>
  <Override PartName="/ppt/slides/slide220.xml" ContentType="application/vnd.openxmlformats-officedocument.presentationml.slide+xml"/>
  <Override PartName="/ppt/slides/slide221.xml" ContentType="application/vnd.openxmlformats-officedocument.presentationml.slide+xml"/>
  <Override PartName="/ppt/slides/slide222.xml" ContentType="application/vnd.openxmlformats-officedocument.presentationml.slide+xml"/>
  <Override PartName="/ppt/slides/slide223.xml" ContentType="application/vnd.openxmlformats-officedocument.presentationml.slide+xml"/>
  <Override PartName="/ppt/slides/slide224.xml" ContentType="application/vnd.openxmlformats-officedocument.presentationml.slide+xml"/>
  <Override PartName="/ppt/slides/slide225.xml" ContentType="application/vnd.openxmlformats-officedocument.presentationml.slide+xml"/>
  <Override PartName="/ppt/slides/slide226.xml" ContentType="application/vnd.openxmlformats-officedocument.presentationml.slide+xml"/>
  <Override PartName="/ppt/slides/slide227.xml" ContentType="application/vnd.openxmlformats-officedocument.presentationml.slide+xml"/>
  <Override PartName="/ppt/slides/slide228.xml" ContentType="application/vnd.openxmlformats-officedocument.presentationml.slide+xml"/>
  <Override PartName="/ppt/slides/slide229.xml" ContentType="application/vnd.openxmlformats-officedocument.presentationml.slide+xml"/>
  <Override PartName="/ppt/slides/slide230.xml" ContentType="application/vnd.openxmlformats-officedocument.presentationml.slide+xml"/>
  <Override PartName="/ppt/slides/slide231.xml" ContentType="application/vnd.openxmlformats-officedocument.presentationml.slide+xml"/>
  <Override PartName="/ppt/slides/slide232.xml" ContentType="application/vnd.openxmlformats-officedocument.presentationml.slide+xml"/>
  <Override PartName="/ppt/slides/slide233.xml" ContentType="application/vnd.openxmlformats-officedocument.presentationml.slide+xml"/>
  <Override PartName="/ppt/slides/slide234.xml" ContentType="application/vnd.openxmlformats-officedocument.presentationml.slide+xml"/>
  <Override PartName="/ppt/slides/slide235.xml" ContentType="application/vnd.openxmlformats-officedocument.presentationml.slide+xml"/>
  <Override PartName="/ppt/slides/slide236.xml" ContentType="application/vnd.openxmlformats-officedocument.presentationml.slide+xml"/>
  <Override PartName="/ppt/slides/slide237.xml" ContentType="application/vnd.openxmlformats-officedocument.presentationml.slide+xml"/>
  <Override PartName="/ppt/slides/slide238.xml" ContentType="application/vnd.openxmlformats-officedocument.presentationml.slide+xml"/>
  <Override PartName="/ppt/slides/slide239.xml" ContentType="application/vnd.openxmlformats-officedocument.presentationml.slide+xml"/>
  <Override PartName="/ppt/slides/slide240.xml" ContentType="application/vnd.openxmlformats-officedocument.presentationml.slide+xml"/>
  <Override PartName="/ppt/slides/slide241.xml" ContentType="application/vnd.openxmlformats-officedocument.presentationml.slide+xml"/>
  <Override PartName="/ppt/slides/slide242.xml" ContentType="application/vnd.openxmlformats-officedocument.presentationml.slide+xml"/>
  <Override PartName="/ppt/slides/slide243.xml" ContentType="application/vnd.openxmlformats-officedocument.presentationml.slide+xml"/>
  <Override PartName="/ppt/slides/slide244.xml" ContentType="application/vnd.openxmlformats-officedocument.presentationml.slide+xml"/>
  <Override PartName="/ppt/slides/slide245.xml" ContentType="application/vnd.openxmlformats-officedocument.presentationml.slide+xml"/>
  <Override PartName="/ppt/slides/slide246.xml" ContentType="application/vnd.openxmlformats-officedocument.presentationml.slide+xml"/>
  <Override PartName="/ppt/slides/slide247.xml" ContentType="application/vnd.openxmlformats-officedocument.presentationml.slide+xml"/>
  <Override PartName="/ppt/slides/slide248.xml" ContentType="application/vnd.openxmlformats-officedocument.presentationml.slide+xml"/>
  <Override PartName="/ppt/slides/slide249.xml" ContentType="application/vnd.openxmlformats-officedocument.presentationml.slide+xml"/>
  <Override PartName="/ppt/slides/slide250.xml" ContentType="application/vnd.openxmlformats-officedocument.presentationml.slide+xml"/>
  <Override PartName="/ppt/slides/slide251.xml" ContentType="application/vnd.openxmlformats-officedocument.presentationml.slide+xml"/>
  <Override PartName="/ppt/slides/slide252.xml" ContentType="application/vnd.openxmlformats-officedocument.presentationml.slide+xml"/>
  <Override PartName="/ppt/slides/slide253.xml" ContentType="application/vnd.openxmlformats-officedocument.presentationml.slide+xml"/>
  <Override PartName="/ppt/slides/slide254.xml" ContentType="application/vnd.openxmlformats-officedocument.presentationml.slide+xml"/>
  <Override PartName="/ppt/slides/slide255.xml" ContentType="application/vnd.openxmlformats-officedocument.presentationml.slide+xml"/>
  <Override PartName="/ppt/slides/slide256.xml" ContentType="application/vnd.openxmlformats-officedocument.presentationml.slide+xml"/>
  <Override PartName="/ppt/slides/slide257.xml" ContentType="application/vnd.openxmlformats-officedocument.presentationml.slide+xml"/>
  <Override PartName="/ppt/slides/slide258.xml" ContentType="application/vnd.openxmlformats-officedocument.presentationml.slide+xml"/>
  <Override PartName="/ppt/slides/slide259.xml" ContentType="application/vnd.openxmlformats-officedocument.presentationml.slide+xml"/>
  <Override PartName="/ppt/slides/slide260.xml" ContentType="application/vnd.openxmlformats-officedocument.presentationml.slide+xml"/>
  <Override PartName="/ppt/slides/slide261.xml" ContentType="application/vnd.openxmlformats-officedocument.presentationml.slide+xml"/>
  <Override PartName="/ppt/slides/slide262.xml" ContentType="application/vnd.openxmlformats-officedocument.presentationml.slide+xml"/>
  <Override PartName="/ppt/slides/slide263.xml" ContentType="application/vnd.openxmlformats-officedocument.presentationml.slide+xml"/>
  <Override PartName="/ppt/slides/slide264.xml" ContentType="application/vnd.openxmlformats-officedocument.presentationml.slide+xml"/>
  <Override PartName="/ppt/slides/slide265.xml" ContentType="application/vnd.openxmlformats-officedocument.presentationml.slide+xml"/>
  <Override PartName="/ppt/slides/slide266.xml" ContentType="application/vnd.openxmlformats-officedocument.presentationml.slide+xml"/>
  <Override PartName="/ppt/slides/slide267.xml" ContentType="application/vnd.openxmlformats-officedocument.presentationml.slide+xml"/>
  <Override PartName="/ppt/slides/slide268.xml" ContentType="application/vnd.openxmlformats-officedocument.presentationml.slide+xml"/>
  <Override PartName="/ppt/slides/slide269.xml" ContentType="application/vnd.openxmlformats-officedocument.presentationml.slide+xml"/>
  <Override PartName="/ppt/slides/slide270.xml" ContentType="application/vnd.openxmlformats-officedocument.presentationml.slide+xml"/>
  <Override PartName="/ppt/slides/slide271.xml" ContentType="application/vnd.openxmlformats-officedocument.presentationml.slide+xml"/>
  <Override PartName="/ppt/slides/slide272.xml" ContentType="application/vnd.openxmlformats-officedocument.presentationml.slide+xml"/>
  <Override PartName="/ppt/slides/slide273.xml" ContentType="application/vnd.openxmlformats-officedocument.presentationml.slide+xml"/>
  <Override PartName="/ppt/slides/slide274.xml" ContentType="application/vnd.openxmlformats-officedocument.presentationml.slide+xml"/>
  <Override PartName="/ppt/slides/slide275.xml" ContentType="application/vnd.openxmlformats-officedocument.presentationml.slide+xml"/>
  <Override PartName="/ppt/slides/slide276.xml" ContentType="application/vnd.openxmlformats-officedocument.presentationml.slide+xml"/>
  <Override PartName="/ppt/slides/slide277.xml" ContentType="application/vnd.openxmlformats-officedocument.presentationml.slide+xml"/>
  <Override PartName="/ppt/slides/slide278.xml" ContentType="application/vnd.openxmlformats-officedocument.presentationml.slide+xml"/>
  <Override PartName="/ppt/slides/slide279.xml" ContentType="application/vnd.openxmlformats-officedocument.presentationml.slide+xml"/>
  <Override PartName="/ppt/slides/slide280.xml" ContentType="application/vnd.openxmlformats-officedocument.presentationml.slide+xml"/>
  <Override PartName="/ppt/slides/slide281.xml" ContentType="application/vnd.openxmlformats-officedocument.presentationml.slide+xml"/>
  <Override PartName="/ppt/slides/slide282.xml" ContentType="application/vnd.openxmlformats-officedocument.presentationml.slide+xml"/>
  <Override PartName="/ppt/slides/slide283.xml" ContentType="application/vnd.openxmlformats-officedocument.presentationml.slide+xml"/>
  <Override PartName="/ppt/slides/slide284.xml" ContentType="application/vnd.openxmlformats-officedocument.presentationml.slide+xml"/>
  <Override PartName="/ppt/slides/slide285.xml" ContentType="application/vnd.openxmlformats-officedocument.presentationml.slide+xml"/>
  <Override PartName="/ppt/slides/slide286.xml" ContentType="application/vnd.openxmlformats-officedocument.presentationml.slide+xml"/>
  <Override PartName="/ppt/slides/slide287.xml" ContentType="application/vnd.openxmlformats-officedocument.presentationml.slide+xml"/>
  <Override PartName="/ppt/slides/slide288.xml" ContentType="application/vnd.openxmlformats-officedocument.presentationml.slide+xml"/>
  <Override PartName="/ppt/slides/slide289.xml" ContentType="application/vnd.openxmlformats-officedocument.presentationml.slide+xml"/>
  <Override PartName="/ppt/slides/slide290.xml" ContentType="application/vnd.openxmlformats-officedocument.presentationml.slide+xml"/>
  <Override PartName="/ppt/slides/slide291.xml" ContentType="application/vnd.openxmlformats-officedocument.presentationml.slide+xml"/>
  <Override PartName="/ppt/slides/slide292.xml" ContentType="application/vnd.openxmlformats-officedocument.presentationml.slide+xml"/>
  <Override PartName="/ppt/slides/slide293.xml" ContentType="application/vnd.openxmlformats-officedocument.presentationml.slide+xml"/>
  <Override PartName="/ppt/slides/slide294.xml" ContentType="application/vnd.openxmlformats-officedocument.presentationml.slide+xml"/>
  <Override PartName="/ppt/slides/slide295.xml" ContentType="application/vnd.openxmlformats-officedocument.presentationml.slide+xml"/>
  <Override PartName="/ppt/slides/slide296.xml" ContentType="application/vnd.openxmlformats-officedocument.presentationml.slide+xml"/>
  <Override PartName="/ppt/slides/slide297.xml" ContentType="application/vnd.openxmlformats-officedocument.presentationml.slide+xml"/>
  <Override PartName="/ppt/slides/slide298.xml" ContentType="application/vnd.openxmlformats-officedocument.presentationml.slide+xml"/>
  <Override PartName="/ppt/slides/slide299.xml" ContentType="application/vnd.openxmlformats-officedocument.presentationml.slide+xml"/>
  <Override PartName="/ppt/slides/slide300.xml" ContentType="application/vnd.openxmlformats-officedocument.presentationml.slide+xml"/>
  <Override PartName="/ppt/slides/slide301.xml" ContentType="application/vnd.openxmlformats-officedocument.presentationml.slide+xml"/>
  <Override PartName="/ppt/slides/slide302.xml" ContentType="application/vnd.openxmlformats-officedocument.presentationml.slide+xml"/>
  <Override PartName="/ppt/slides/slide303.xml" ContentType="application/vnd.openxmlformats-officedocument.presentationml.slide+xml"/>
  <Override PartName="/ppt/slides/slide304.xml" ContentType="application/vnd.openxmlformats-officedocument.presentationml.slide+xml"/>
  <Override PartName="/ppt/slides/slide305.xml" ContentType="application/vnd.openxmlformats-officedocument.presentationml.slide+xml"/>
  <Override PartName="/ppt/slides/slide306.xml" ContentType="application/vnd.openxmlformats-officedocument.presentationml.slide+xml"/>
  <Override PartName="/ppt/slides/slide307.xml" ContentType="application/vnd.openxmlformats-officedocument.presentationml.slide+xml"/>
  <Override PartName="/ppt/slides/slide308.xml" ContentType="application/vnd.openxmlformats-officedocument.presentationml.slide+xml"/>
  <Override PartName="/ppt/slides/slide309.xml" ContentType="application/vnd.openxmlformats-officedocument.presentationml.slide+xml"/>
  <Override PartName="/ppt/slides/slide310.xml" ContentType="application/vnd.openxmlformats-officedocument.presentationml.slide+xml"/>
  <Override PartName="/ppt/slides/slide311.xml" ContentType="application/vnd.openxmlformats-officedocument.presentationml.slide+xml"/>
  <Override PartName="/ppt/slides/slide312.xml" ContentType="application/vnd.openxmlformats-officedocument.presentationml.slide+xml"/>
  <Override PartName="/ppt/slides/slide313.xml" ContentType="application/vnd.openxmlformats-officedocument.presentationml.slide+xml"/>
  <Override PartName="/ppt/slides/slide314.xml" ContentType="application/vnd.openxmlformats-officedocument.presentationml.slide+xml"/>
  <Override PartName="/ppt/slides/slide315.xml" ContentType="application/vnd.openxmlformats-officedocument.presentationml.slide+xml"/>
  <Override PartName="/ppt/slides/slide316.xml" ContentType="application/vnd.openxmlformats-officedocument.presentationml.slide+xml"/>
  <Override PartName="/ppt/slides/slide317.xml" ContentType="application/vnd.openxmlformats-officedocument.presentationml.slide+xml"/>
  <Override PartName="/ppt/slides/slide318.xml" ContentType="application/vnd.openxmlformats-officedocument.presentationml.slide+xml"/>
  <Override PartName="/ppt/slides/slide319.xml" ContentType="application/vnd.openxmlformats-officedocument.presentationml.slide+xml"/>
  <Override PartName="/ppt/slides/slide320.xml" ContentType="application/vnd.openxmlformats-officedocument.presentationml.slide+xml"/>
  <Override PartName="/ppt/slides/slide321.xml" ContentType="application/vnd.openxmlformats-officedocument.presentationml.slide+xml"/>
  <Override PartName="/ppt/slides/slide322.xml" ContentType="application/vnd.openxmlformats-officedocument.presentationml.slide+xml"/>
  <Override PartName="/ppt/slides/slide323.xml" ContentType="application/vnd.openxmlformats-officedocument.presentationml.slide+xml"/>
  <Override PartName="/ppt/slides/slide324.xml" ContentType="application/vnd.openxmlformats-officedocument.presentationml.slide+xml"/>
  <Override PartName="/ppt/slides/slide325.xml" ContentType="application/vnd.openxmlformats-officedocument.presentationml.slide+xml"/>
  <Override PartName="/ppt/slides/slide326.xml" ContentType="application/vnd.openxmlformats-officedocument.presentationml.slide+xml"/>
  <Override PartName="/ppt/slides/slide327.xml" ContentType="application/vnd.openxmlformats-officedocument.presentationml.slide+xml"/>
  <Override PartName="/ppt/slides/slide328.xml" ContentType="application/vnd.openxmlformats-officedocument.presentationml.slide+xml"/>
  <Override PartName="/ppt/slides/slide329.xml" ContentType="application/vnd.openxmlformats-officedocument.presentationml.slide+xml"/>
  <Override PartName="/ppt/slides/slide330.xml" ContentType="application/vnd.openxmlformats-officedocument.presentationml.slide+xml"/>
  <Override PartName="/ppt/slides/slide331.xml" ContentType="application/vnd.openxmlformats-officedocument.presentationml.slide+xml"/>
  <Override PartName="/ppt/slides/slide332.xml" ContentType="application/vnd.openxmlformats-officedocument.presentationml.slide+xml"/>
  <Override PartName="/ppt/slides/slide333.xml" ContentType="application/vnd.openxmlformats-officedocument.presentationml.slide+xml"/>
  <Override PartName="/ppt/slides/slide334.xml" ContentType="application/vnd.openxmlformats-officedocument.presentationml.slide+xml"/>
  <Override PartName="/ppt/slides/slide335.xml" ContentType="application/vnd.openxmlformats-officedocument.presentationml.slide+xml"/>
  <Override PartName="/ppt/slides/slide336.xml" ContentType="application/vnd.openxmlformats-officedocument.presentationml.slide+xml"/>
  <Override PartName="/ppt/slides/slide337.xml" ContentType="application/vnd.openxmlformats-officedocument.presentationml.slide+xml"/>
  <Override PartName="/ppt/slides/slide338.xml" ContentType="application/vnd.openxmlformats-officedocument.presentationml.slide+xml"/>
  <Override PartName="/ppt/slides/slide339.xml" ContentType="application/vnd.openxmlformats-officedocument.presentationml.slide+xml"/>
  <Override PartName="/ppt/slides/slide340.xml" ContentType="application/vnd.openxmlformats-officedocument.presentationml.slide+xml"/>
  <Override PartName="/ppt/slides/slide341.xml" ContentType="application/vnd.openxmlformats-officedocument.presentationml.slide+xml"/>
  <Override PartName="/ppt/slides/slide342.xml" ContentType="application/vnd.openxmlformats-officedocument.presentationml.slide+xml"/>
  <Override PartName="/ppt/slides/slide343.xml" ContentType="application/vnd.openxmlformats-officedocument.presentationml.slide+xml"/>
  <Override PartName="/ppt/slides/slide344.xml" ContentType="application/vnd.openxmlformats-officedocument.presentationml.slide+xml"/>
  <Override PartName="/ppt/slides/slide345.xml" ContentType="application/vnd.openxmlformats-officedocument.presentationml.slide+xml"/>
  <Override PartName="/ppt/slides/slide346.xml" ContentType="application/vnd.openxmlformats-officedocument.presentationml.slide+xml"/>
  <Override PartName="/ppt/slides/slide347.xml" ContentType="application/vnd.openxmlformats-officedocument.presentationml.slide+xml"/>
  <Override PartName="/ppt/slides/slide348.xml" ContentType="application/vnd.openxmlformats-officedocument.presentationml.slide+xml"/>
  <Override PartName="/ppt/slides/slide349.xml" ContentType="application/vnd.openxmlformats-officedocument.presentationml.slide+xml"/>
  <Override PartName="/ppt/slides/slide350.xml" ContentType="application/vnd.openxmlformats-officedocument.presentationml.slide+xml"/>
  <Override PartName="/ppt/slides/slide351.xml" ContentType="application/vnd.openxmlformats-officedocument.presentationml.slide+xml"/>
  <Override PartName="/ppt/slides/slide352.xml" ContentType="application/vnd.openxmlformats-officedocument.presentationml.slide+xml"/>
  <Override PartName="/ppt/slides/slide353.xml" ContentType="application/vnd.openxmlformats-officedocument.presentationml.slide+xml"/>
  <Override PartName="/ppt/slides/slide354.xml" ContentType="application/vnd.openxmlformats-officedocument.presentationml.slide+xml"/>
  <Override PartName="/ppt/slides/slide355.xml" ContentType="application/vnd.openxmlformats-officedocument.presentationml.slide+xml"/>
  <Override PartName="/ppt/slides/slide356.xml" ContentType="application/vnd.openxmlformats-officedocument.presentationml.slide+xml"/>
  <Override PartName="/ppt/slides/slide357.xml" ContentType="application/vnd.openxmlformats-officedocument.presentationml.slide+xml"/>
  <Override PartName="/ppt/slides/slide358.xml" ContentType="application/vnd.openxmlformats-officedocument.presentationml.slide+xml"/>
  <Override PartName="/ppt/slides/slide359.xml" ContentType="application/vnd.openxmlformats-officedocument.presentationml.slide+xml"/>
  <Override PartName="/ppt/slides/slide360.xml" ContentType="application/vnd.openxmlformats-officedocument.presentationml.slide+xml"/>
  <Override PartName="/ppt/slides/slide361.xml" ContentType="application/vnd.openxmlformats-officedocument.presentationml.slide+xml"/>
  <Override PartName="/ppt/slides/slide362.xml" ContentType="application/vnd.openxmlformats-officedocument.presentationml.slide+xml"/>
  <Override PartName="/ppt/slides/slide363.xml" ContentType="application/vnd.openxmlformats-officedocument.presentationml.slide+xml"/>
  <Override PartName="/ppt/slides/slide364.xml" ContentType="application/vnd.openxmlformats-officedocument.presentationml.slide+xml"/>
  <Override PartName="/ppt/slides/slide365.xml" ContentType="application/vnd.openxmlformats-officedocument.presentationml.slide+xml"/>
  <Override PartName="/ppt/slides/slide366.xml" ContentType="application/vnd.openxmlformats-officedocument.presentationml.slide+xml"/>
  <Override PartName="/ppt/slides/slide367.xml" ContentType="application/vnd.openxmlformats-officedocument.presentationml.slide+xml"/>
  <Override PartName="/ppt/slides/slide368.xml" ContentType="application/vnd.openxmlformats-officedocument.presentationml.slide+xml"/>
  <Override PartName="/ppt/slides/slide369.xml" ContentType="application/vnd.openxmlformats-officedocument.presentationml.slide+xml"/>
  <Override PartName="/ppt/slides/slide370.xml" ContentType="application/vnd.openxmlformats-officedocument.presentationml.slide+xml"/>
  <Override PartName="/ppt/slides/slide371.xml" ContentType="application/vnd.openxmlformats-officedocument.presentationml.slide+xml"/>
  <Override PartName="/ppt/slides/slide372.xml" ContentType="application/vnd.openxmlformats-officedocument.presentationml.slide+xml"/>
  <Override PartName="/ppt/slides/slide373.xml" ContentType="application/vnd.openxmlformats-officedocument.presentationml.slide+xml"/>
  <Override PartName="/ppt/slides/slide374.xml" ContentType="application/vnd.openxmlformats-officedocument.presentationml.slide+xml"/>
  <Override PartName="/ppt/slides/slide375.xml" ContentType="application/vnd.openxmlformats-officedocument.presentationml.slide+xml"/>
  <Override PartName="/ppt/slides/slide376.xml" ContentType="application/vnd.openxmlformats-officedocument.presentationml.slide+xml"/>
  <Override PartName="/ppt/slides/slide377.xml" ContentType="application/vnd.openxmlformats-officedocument.presentationml.slide+xml"/>
  <Override PartName="/ppt/slides/slide378.xml" ContentType="application/vnd.openxmlformats-officedocument.presentationml.slide+xml"/>
  <Override PartName="/ppt/slides/slide379.xml" ContentType="application/vnd.openxmlformats-officedocument.presentationml.slide+xml"/>
  <Override PartName="/ppt/slides/slide380.xml" ContentType="application/vnd.openxmlformats-officedocument.presentationml.slide+xml"/>
  <Override PartName="/ppt/slides/slide381.xml" ContentType="application/vnd.openxmlformats-officedocument.presentationml.slide+xml"/>
  <Override PartName="/ppt/slides/slide382.xml" ContentType="application/vnd.openxmlformats-officedocument.presentationml.slide+xml"/>
  <Override PartName="/ppt/slides/slide383.xml" ContentType="application/vnd.openxmlformats-officedocument.presentationml.slide+xml"/>
  <Override PartName="/ppt/slides/slide384.xml" ContentType="application/vnd.openxmlformats-officedocument.presentationml.slide+xml"/>
  <Override PartName="/ppt/slides/slide385.xml" ContentType="application/vnd.openxmlformats-officedocument.presentationml.slide+xml"/>
  <Override PartName="/ppt/slides/slide386.xml" ContentType="application/vnd.openxmlformats-officedocument.presentationml.slide+xml"/>
  <Override PartName="/ppt/slides/slide387.xml" ContentType="application/vnd.openxmlformats-officedocument.presentationml.slide+xml"/>
  <Override PartName="/ppt/slides/slide388.xml" ContentType="application/vnd.openxmlformats-officedocument.presentationml.slide+xml"/>
  <Override PartName="/ppt/slides/slide389.xml" ContentType="application/vnd.openxmlformats-officedocument.presentationml.slide+xml"/>
  <Override PartName="/ppt/slides/slide390.xml" ContentType="application/vnd.openxmlformats-officedocument.presentationml.slide+xml"/>
  <Override PartName="/ppt/slides/slide391.xml" ContentType="application/vnd.openxmlformats-officedocument.presentationml.slide+xml"/>
  <Override PartName="/ppt/slides/slide392.xml" ContentType="application/vnd.openxmlformats-officedocument.presentationml.slide+xml"/>
  <Override PartName="/ppt/slides/slide393.xml" ContentType="application/vnd.openxmlformats-officedocument.presentationml.slide+xml"/>
  <Override PartName="/ppt/slides/slide394.xml" ContentType="application/vnd.openxmlformats-officedocument.presentationml.slide+xml"/>
  <Override PartName="/ppt/slides/slide395.xml" ContentType="application/vnd.openxmlformats-officedocument.presentationml.slide+xml"/>
  <Override PartName="/ppt/slides/slide396.xml" ContentType="application/vnd.openxmlformats-officedocument.presentationml.slide+xml"/>
  <Override PartName="/ppt/slides/slide397.xml" ContentType="application/vnd.openxmlformats-officedocument.presentationml.slide+xml"/>
  <Override PartName="/ppt/slides/slide398.xml" ContentType="application/vnd.openxmlformats-officedocument.presentationml.slide+xml"/>
  <Override PartName="/ppt/slides/slide399.xml" ContentType="application/vnd.openxmlformats-officedocument.presentationml.slide+xml"/>
  <Override PartName="/ppt/slides/slide400.xml" ContentType="application/vnd.openxmlformats-officedocument.presentationml.slide+xml"/>
  <Override PartName="/ppt/slides/slide401.xml" ContentType="application/vnd.openxmlformats-officedocument.presentationml.slide+xml"/>
  <Override PartName="/ppt/slides/slide402.xml" ContentType="application/vnd.openxmlformats-officedocument.presentationml.slide+xml"/>
  <Override PartName="/ppt/slides/slide403.xml" ContentType="application/vnd.openxmlformats-officedocument.presentationml.slide+xml"/>
  <Override PartName="/ppt/slides/slide404.xml" ContentType="application/vnd.openxmlformats-officedocument.presentationml.slide+xml"/>
  <Override PartName="/ppt/slides/slide405.xml" ContentType="application/vnd.openxmlformats-officedocument.presentationml.slide+xml"/>
  <Override PartName="/ppt/slides/slide406.xml" ContentType="application/vnd.openxmlformats-officedocument.presentationml.slide+xml"/>
  <Override PartName="/ppt/slides/slide407.xml" ContentType="application/vnd.openxmlformats-officedocument.presentationml.slide+xml"/>
  <Override PartName="/ppt/slides/slide408.xml" ContentType="application/vnd.openxmlformats-officedocument.presentationml.slide+xml"/>
  <Override PartName="/ppt/slides/slide409.xml" ContentType="application/vnd.openxmlformats-officedocument.presentationml.slide+xml"/>
  <Override PartName="/ppt/slides/slide410.xml" ContentType="application/vnd.openxmlformats-officedocument.presentationml.slide+xml"/>
  <Override PartName="/ppt/slides/slide411.xml" ContentType="application/vnd.openxmlformats-officedocument.presentationml.slide+xml"/>
  <Override PartName="/ppt/slides/slide41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856" r:id="rId2"/>
    <p:sldId id="642" r:id="rId3"/>
    <p:sldId id="859" r:id="rId4"/>
    <p:sldId id="860" r:id="rId5"/>
    <p:sldId id="643" r:id="rId6"/>
    <p:sldId id="634" r:id="rId7"/>
    <p:sldId id="635" r:id="rId8"/>
    <p:sldId id="636" r:id="rId9"/>
    <p:sldId id="639" r:id="rId10"/>
    <p:sldId id="638" r:id="rId11"/>
    <p:sldId id="641" r:id="rId12"/>
    <p:sldId id="857" r:id="rId13"/>
    <p:sldId id="644" r:id="rId14"/>
    <p:sldId id="645" r:id="rId15"/>
    <p:sldId id="646" r:id="rId16"/>
    <p:sldId id="647" r:id="rId17"/>
    <p:sldId id="648" r:id="rId18"/>
    <p:sldId id="649" r:id="rId19"/>
    <p:sldId id="650" r:id="rId20"/>
    <p:sldId id="416" r:id="rId21"/>
    <p:sldId id="499" r:id="rId22"/>
    <p:sldId id="498" r:id="rId23"/>
    <p:sldId id="497" r:id="rId24"/>
    <p:sldId id="536" r:id="rId25"/>
    <p:sldId id="535" r:id="rId26"/>
    <p:sldId id="537" r:id="rId27"/>
    <p:sldId id="538" r:id="rId28"/>
    <p:sldId id="540" r:id="rId29"/>
    <p:sldId id="539" r:id="rId30"/>
    <p:sldId id="541" r:id="rId31"/>
    <p:sldId id="543" r:id="rId32"/>
    <p:sldId id="544" r:id="rId33"/>
    <p:sldId id="542" r:id="rId34"/>
    <p:sldId id="545" r:id="rId35"/>
    <p:sldId id="546" r:id="rId36"/>
    <p:sldId id="547" r:id="rId37"/>
    <p:sldId id="424" r:id="rId38"/>
    <p:sldId id="486" r:id="rId39"/>
    <p:sldId id="487" r:id="rId40"/>
    <p:sldId id="488" r:id="rId41"/>
    <p:sldId id="489" r:id="rId42"/>
    <p:sldId id="490" r:id="rId43"/>
    <p:sldId id="491" r:id="rId44"/>
    <p:sldId id="492" r:id="rId45"/>
    <p:sldId id="493" r:id="rId46"/>
    <p:sldId id="494" r:id="rId47"/>
    <p:sldId id="549" r:id="rId48"/>
    <p:sldId id="550" r:id="rId49"/>
    <p:sldId id="551" r:id="rId50"/>
    <p:sldId id="554" r:id="rId51"/>
    <p:sldId id="556" r:id="rId52"/>
    <p:sldId id="557" r:id="rId53"/>
    <p:sldId id="558" r:id="rId54"/>
    <p:sldId id="559" r:id="rId55"/>
    <p:sldId id="560" r:id="rId56"/>
    <p:sldId id="561" r:id="rId57"/>
    <p:sldId id="562" r:id="rId58"/>
    <p:sldId id="375" r:id="rId59"/>
    <p:sldId id="385" r:id="rId60"/>
    <p:sldId id="386" r:id="rId61"/>
    <p:sldId id="382" r:id="rId62"/>
    <p:sldId id="383" r:id="rId63"/>
    <p:sldId id="381" r:id="rId64"/>
    <p:sldId id="380" r:id="rId65"/>
    <p:sldId id="379" r:id="rId66"/>
    <p:sldId id="377" r:id="rId67"/>
    <p:sldId id="376" r:id="rId68"/>
    <p:sldId id="527" r:id="rId69"/>
    <p:sldId id="528" r:id="rId70"/>
    <p:sldId id="529" r:id="rId71"/>
    <p:sldId id="530" r:id="rId72"/>
    <p:sldId id="531" r:id="rId73"/>
    <p:sldId id="534" r:id="rId74"/>
    <p:sldId id="533" r:id="rId75"/>
    <p:sldId id="532" r:id="rId76"/>
    <p:sldId id="510" r:id="rId77"/>
    <p:sldId id="512" r:id="rId78"/>
    <p:sldId id="511" r:id="rId79"/>
    <p:sldId id="513" r:id="rId80"/>
    <p:sldId id="514" r:id="rId81"/>
    <p:sldId id="515" r:id="rId82"/>
    <p:sldId id="516" r:id="rId83"/>
    <p:sldId id="517" r:id="rId84"/>
    <p:sldId id="519" r:id="rId85"/>
    <p:sldId id="518" r:id="rId86"/>
    <p:sldId id="520" r:id="rId87"/>
    <p:sldId id="521" r:id="rId88"/>
    <p:sldId id="522" r:id="rId89"/>
    <p:sldId id="523" r:id="rId90"/>
    <p:sldId id="524" r:id="rId91"/>
    <p:sldId id="525" r:id="rId92"/>
    <p:sldId id="633" r:id="rId93"/>
    <p:sldId id="509" r:id="rId94"/>
    <p:sldId id="508" r:id="rId95"/>
    <p:sldId id="507" r:id="rId96"/>
    <p:sldId id="505" r:id="rId97"/>
    <p:sldId id="506" r:id="rId98"/>
    <p:sldId id="435" r:id="rId99"/>
    <p:sldId id="436" r:id="rId100"/>
    <p:sldId id="437" r:id="rId101"/>
    <p:sldId id="439" r:id="rId102"/>
    <p:sldId id="438" r:id="rId103"/>
    <p:sldId id="440" r:id="rId104"/>
    <p:sldId id="441" r:id="rId105"/>
    <p:sldId id="442" r:id="rId106"/>
    <p:sldId id="443" r:id="rId107"/>
    <p:sldId id="444" r:id="rId108"/>
    <p:sldId id="651" r:id="rId109"/>
    <p:sldId id="677" r:id="rId110"/>
    <p:sldId id="678" r:id="rId111"/>
    <p:sldId id="679" r:id="rId112"/>
    <p:sldId id="680" r:id="rId113"/>
    <p:sldId id="681" r:id="rId114"/>
    <p:sldId id="682" r:id="rId115"/>
    <p:sldId id="683" r:id="rId116"/>
    <p:sldId id="684" r:id="rId117"/>
    <p:sldId id="685" r:id="rId118"/>
    <p:sldId id="652" r:id="rId119"/>
    <p:sldId id="686" r:id="rId120"/>
    <p:sldId id="688" r:id="rId121"/>
    <p:sldId id="689" r:id="rId122"/>
    <p:sldId id="690" r:id="rId123"/>
    <p:sldId id="691" r:id="rId124"/>
    <p:sldId id="692" r:id="rId125"/>
    <p:sldId id="693" r:id="rId126"/>
    <p:sldId id="694" r:id="rId127"/>
    <p:sldId id="695" r:id="rId128"/>
    <p:sldId id="696" r:id="rId129"/>
    <p:sldId id="697" r:id="rId130"/>
    <p:sldId id="699" r:id="rId131"/>
    <p:sldId id="698" r:id="rId132"/>
    <p:sldId id="563" r:id="rId133"/>
    <p:sldId id="496" r:id="rId134"/>
    <p:sldId id="495" r:id="rId135"/>
    <p:sldId id="622" r:id="rId136"/>
    <p:sldId id="624" r:id="rId137"/>
    <p:sldId id="623" r:id="rId138"/>
    <p:sldId id="654" r:id="rId139"/>
    <p:sldId id="700" r:id="rId140"/>
    <p:sldId id="701" r:id="rId141"/>
    <p:sldId id="702" r:id="rId142"/>
    <p:sldId id="703" r:id="rId143"/>
    <p:sldId id="618" r:id="rId144"/>
    <p:sldId id="619" r:id="rId145"/>
    <p:sldId id="620" r:id="rId146"/>
    <p:sldId id="621" r:id="rId147"/>
    <p:sldId id="615" r:id="rId148"/>
    <p:sldId id="616" r:id="rId149"/>
    <p:sldId id="617" r:id="rId150"/>
    <p:sldId id="629" r:id="rId151"/>
    <p:sldId id="630" r:id="rId152"/>
    <p:sldId id="631" r:id="rId153"/>
    <p:sldId id="632" r:id="rId154"/>
    <p:sldId id="656" r:id="rId155"/>
    <p:sldId id="708" r:id="rId156"/>
    <p:sldId id="709" r:id="rId157"/>
    <p:sldId id="710" r:id="rId158"/>
    <p:sldId id="711" r:id="rId159"/>
    <p:sldId id="712" r:id="rId160"/>
    <p:sldId id="713" r:id="rId161"/>
    <p:sldId id="714" r:id="rId162"/>
    <p:sldId id="716" r:id="rId163"/>
    <p:sldId id="660" r:id="rId164"/>
    <p:sldId id="743" r:id="rId165"/>
    <p:sldId id="744" r:id="rId166"/>
    <p:sldId id="746" r:id="rId167"/>
    <p:sldId id="748" r:id="rId168"/>
    <p:sldId id="747" r:id="rId169"/>
    <p:sldId id="749" r:id="rId170"/>
    <p:sldId id="657" r:id="rId171"/>
    <p:sldId id="717" r:id="rId172"/>
    <p:sldId id="718" r:id="rId173"/>
    <p:sldId id="719" r:id="rId174"/>
    <p:sldId id="720" r:id="rId175"/>
    <p:sldId id="722" r:id="rId176"/>
    <p:sldId id="721" r:id="rId177"/>
    <p:sldId id="723" r:id="rId178"/>
    <p:sldId id="725" r:id="rId179"/>
    <p:sldId id="724" r:id="rId180"/>
    <p:sldId id="727" r:id="rId181"/>
    <p:sldId id="728" r:id="rId182"/>
    <p:sldId id="729" r:id="rId183"/>
    <p:sldId id="730" r:id="rId184"/>
    <p:sldId id="731" r:id="rId185"/>
    <p:sldId id="732" r:id="rId186"/>
    <p:sldId id="733" r:id="rId187"/>
    <p:sldId id="734" r:id="rId188"/>
    <p:sldId id="735" r:id="rId189"/>
    <p:sldId id="736" r:id="rId190"/>
    <p:sldId id="659" r:id="rId191"/>
    <p:sldId id="737" r:id="rId192"/>
    <p:sldId id="738" r:id="rId193"/>
    <p:sldId id="739" r:id="rId194"/>
    <p:sldId id="740" r:id="rId195"/>
    <p:sldId id="741" r:id="rId196"/>
    <p:sldId id="742" r:id="rId197"/>
    <p:sldId id="661" r:id="rId198"/>
    <p:sldId id="704" r:id="rId199"/>
    <p:sldId id="705" r:id="rId200"/>
    <p:sldId id="706" r:id="rId201"/>
    <p:sldId id="707" r:id="rId202"/>
    <p:sldId id="662" r:id="rId203"/>
    <p:sldId id="767" r:id="rId204"/>
    <p:sldId id="766" r:id="rId205"/>
    <p:sldId id="765" r:id="rId206"/>
    <p:sldId id="764" r:id="rId207"/>
    <p:sldId id="763" r:id="rId208"/>
    <p:sldId id="577" r:id="rId209"/>
    <p:sldId id="578" r:id="rId210"/>
    <p:sldId id="581" r:id="rId211"/>
    <p:sldId id="582" r:id="rId212"/>
    <p:sldId id="583" r:id="rId213"/>
    <p:sldId id="588" r:id="rId214"/>
    <p:sldId id="590" r:id="rId215"/>
    <p:sldId id="589" r:id="rId216"/>
    <p:sldId id="591" r:id="rId217"/>
    <p:sldId id="592" r:id="rId218"/>
    <p:sldId id="593" r:id="rId219"/>
    <p:sldId id="400" r:id="rId220"/>
    <p:sldId id="402" r:id="rId221"/>
    <p:sldId id="401" r:id="rId222"/>
    <p:sldId id="403" r:id="rId223"/>
    <p:sldId id="404" r:id="rId224"/>
    <p:sldId id="405" r:id="rId225"/>
    <p:sldId id="406" r:id="rId226"/>
    <p:sldId id="407" r:id="rId227"/>
    <p:sldId id="594" r:id="rId228"/>
    <p:sldId id="596" r:id="rId229"/>
    <p:sldId id="595" r:id="rId230"/>
    <p:sldId id="597" r:id="rId231"/>
    <p:sldId id="599" r:id="rId232"/>
    <p:sldId id="598" r:id="rId233"/>
    <p:sldId id="600" r:id="rId234"/>
    <p:sldId id="601" r:id="rId235"/>
    <p:sldId id="602" r:id="rId236"/>
    <p:sldId id="603" r:id="rId237"/>
    <p:sldId id="606" r:id="rId238"/>
    <p:sldId id="607" r:id="rId239"/>
    <p:sldId id="608" r:id="rId240"/>
    <p:sldId id="604" r:id="rId241"/>
    <p:sldId id="605" r:id="rId242"/>
    <p:sldId id="663" r:id="rId243"/>
    <p:sldId id="750" r:id="rId244"/>
    <p:sldId id="751" r:id="rId245"/>
    <p:sldId id="752" r:id="rId246"/>
    <p:sldId id="753" r:id="rId247"/>
    <p:sldId id="754" r:id="rId248"/>
    <p:sldId id="609" r:id="rId249"/>
    <p:sldId id="610" r:id="rId250"/>
    <p:sldId id="612" r:id="rId251"/>
    <p:sldId id="611" r:id="rId252"/>
    <p:sldId id="613" r:id="rId253"/>
    <p:sldId id="614" r:id="rId254"/>
    <p:sldId id="664" r:id="rId255"/>
    <p:sldId id="758" r:id="rId256"/>
    <p:sldId id="757" r:id="rId257"/>
    <p:sldId id="756" r:id="rId258"/>
    <p:sldId id="755" r:id="rId259"/>
    <p:sldId id="422" r:id="rId260"/>
    <p:sldId id="564" r:id="rId261"/>
    <p:sldId id="565" r:id="rId262"/>
    <p:sldId id="408" r:id="rId263"/>
    <p:sldId id="409" r:id="rId264"/>
    <p:sldId id="411" r:id="rId265"/>
    <p:sldId id="410" r:id="rId266"/>
    <p:sldId id="412" r:id="rId267"/>
    <p:sldId id="413" r:id="rId268"/>
    <p:sldId id="414" r:id="rId269"/>
    <p:sldId id="665" r:id="rId270"/>
    <p:sldId id="759" r:id="rId271"/>
    <p:sldId id="760" r:id="rId272"/>
    <p:sldId id="761" r:id="rId273"/>
    <p:sldId id="762" r:id="rId274"/>
    <p:sldId id="666" r:id="rId275"/>
    <p:sldId id="769" r:id="rId276"/>
    <p:sldId id="770" r:id="rId277"/>
    <p:sldId id="771" r:id="rId278"/>
    <p:sldId id="772" r:id="rId279"/>
    <p:sldId id="567" r:id="rId280"/>
    <p:sldId id="569" r:id="rId281"/>
    <p:sldId id="568" r:id="rId282"/>
    <p:sldId id="391" r:id="rId283"/>
    <p:sldId id="395" r:id="rId284"/>
    <p:sldId id="394" r:id="rId285"/>
    <p:sldId id="392" r:id="rId286"/>
    <p:sldId id="397" r:id="rId287"/>
    <p:sldId id="396" r:id="rId288"/>
    <p:sldId id="393" r:id="rId289"/>
    <p:sldId id="399" r:id="rId290"/>
    <p:sldId id="398" r:id="rId291"/>
    <p:sldId id="445" r:id="rId292"/>
    <p:sldId id="446" r:id="rId293"/>
    <p:sldId id="447" r:id="rId294"/>
    <p:sldId id="448" r:id="rId295"/>
    <p:sldId id="449" r:id="rId296"/>
    <p:sldId id="452" r:id="rId297"/>
    <p:sldId id="451" r:id="rId298"/>
    <p:sldId id="453" r:id="rId299"/>
    <p:sldId id="454" r:id="rId300"/>
    <p:sldId id="461" r:id="rId301"/>
    <p:sldId id="459" r:id="rId302"/>
    <p:sldId id="455" r:id="rId303"/>
    <p:sldId id="457" r:id="rId304"/>
    <p:sldId id="462" r:id="rId305"/>
    <p:sldId id="460" r:id="rId306"/>
    <p:sldId id="464" r:id="rId307"/>
    <p:sldId id="465" r:id="rId308"/>
    <p:sldId id="466" r:id="rId309"/>
    <p:sldId id="467" r:id="rId310"/>
    <p:sldId id="468" r:id="rId311"/>
    <p:sldId id="469" r:id="rId312"/>
    <p:sldId id="470" r:id="rId313"/>
    <p:sldId id="472" r:id="rId314"/>
    <p:sldId id="473" r:id="rId315"/>
    <p:sldId id="474" r:id="rId316"/>
    <p:sldId id="475" r:id="rId317"/>
    <p:sldId id="476" r:id="rId318"/>
    <p:sldId id="477" r:id="rId319"/>
    <p:sldId id="478" r:id="rId320"/>
    <p:sldId id="574" r:id="rId321"/>
    <p:sldId id="576" r:id="rId322"/>
    <p:sldId id="861" r:id="rId323"/>
    <p:sldId id="572" r:id="rId324"/>
    <p:sldId id="575" r:id="rId325"/>
    <p:sldId id="862" r:id="rId326"/>
    <p:sldId id="570" r:id="rId327"/>
    <p:sldId id="573" r:id="rId328"/>
    <p:sldId id="571" r:id="rId329"/>
    <p:sldId id="667" r:id="rId330"/>
    <p:sldId id="773" r:id="rId331"/>
    <p:sldId id="774" r:id="rId332"/>
    <p:sldId id="775" r:id="rId333"/>
    <p:sldId id="668" r:id="rId334"/>
    <p:sldId id="776" r:id="rId335"/>
    <p:sldId id="777" r:id="rId336"/>
    <p:sldId id="778" r:id="rId337"/>
    <p:sldId id="780" r:id="rId338"/>
    <p:sldId id="781" r:id="rId339"/>
    <p:sldId id="782" r:id="rId340"/>
    <p:sldId id="669" r:id="rId341"/>
    <p:sldId id="784" r:id="rId342"/>
    <p:sldId id="785" r:id="rId343"/>
    <p:sldId id="786" r:id="rId344"/>
    <p:sldId id="788" r:id="rId345"/>
    <p:sldId id="790" r:id="rId346"/>
    <p:sldId id="789" r:id="rId347"/>
    <p:sldId id="787" r:id="rId348"/>
    <p:sldId id="670" r:id="rId349"/>
    <p:sldId id="791" r:id="rId350"/>
    <p:sldId id="792" r:id="rId351"/>
    <p:sldId id="793" r:id="rId352"/>
    <p:sldId id="794" r:id="rId353"/>
    <p:sldId id="796" r:id="rId354"/>
    <p:sldId id="795" r:id="rId355"/>
    <p:sldId id="797" r:id="rId356"/>
    <p:sldId id="798" r:id="rId357"/>
    <p:sldId id="799" r:id="rId358"/>
    <p:sldId id="671" r:id="rId359"/>
    <p:sldId id="800" r:id="rId360"/>
    <p:sldId id="801" r:id="rId361"/>
    <p:sldId id="802" r:id="rId362"/>
    <p:sldId id="803" r:id="rId363"/>
    <p:sldId id="810" r:id="rId364"/>
    <p:sldId id="814" r:id="rId365"/>
    <p:sldId id="813" r:id="rId366"/>
    <p:sldId id="815" r:id="rId367"/>
    <p:sldId id="812" r:id="rId368"/>
    <p:sldId id="811" r:id="rId369"/>
    <p:sldId id="673" r:id="rId370"/>
    <p:sldId id="818" r:id="rId371"/>
    <p:sldId id="817" r:id="rId372"/>
    <p:sldId id="816" r:id="rId373"/>
    <p:sldId id="820" r:id="rId374"/>
    <p:sldId id="819" r:id="rId375"/>
    <p:sldId id="821" r:id="rId376"/>
    <p:sldId id="822" r:id="rId377"/>
    <p:sldId id="674" r:id="rId378"/>
    <p:sldId id="824" r:id="rId379"/>
    <p:sldId id="825" r:id="rId380"/>
    <p:sldId id="826" r:id="rId381"/>
    <p:sldId id="827" r:id="rId382"/>
    <p:sldId id="828" r:id="rId383"/>
    <p:sldId id="783" r:id="rId384"/>
    <p:sldId id="830" r:id="rId385"/>
    <p:sldId id="831" r:id="rId386"/>
    <p:sldId id="832" r:id="rId387"/>
    <p:sldId id="833" r:id="rId388"/>
    <p:sldId id="834" r:id="rId389"/>
    <p:sldId id="835" r:id="rId390"/>
    <p:sldId id="836" r:id="rId391"/>
    <p:sldId id="479" r:id="rId392"/>
    <p:sldId id="484" r:id="rId393"/>
    <p:sldId id="485" r:id="rId394"/>
    <p:sldId id="675" r:id="rId395"/>
    <p:sldId id="839" r:id="rId396"/>
    <p:sldId id="838" r:id="rId397"/>
    <p:sldId id="840" r:id="rId398"/>
    <p:sldId id="841" r:id="rId399"/>
    <p:sldId id="842" r:id="rId400"/>
    <p:sldId id="843" r:id="rId401"/>
    <p:sldId id="844" r:id="rId402"/>
    <p:sldId id="845" r:id="rId403"/>
    <p:sldId id="846" r:id="rId404"/>
    <p:sldId id="847" r:id="rId405"/>
    <p:sldId id="848" r:id="rId406"/>
    <p:sldId id="676" r:id="rId407"/>
    <p:sldId id="850" r:id="rId408"/>
    <p:sldId id="851" r:id="rId409"/>
    <p:sldId id="852" r:id="rId410"/>
    <p:sldId id="853" r:id="rId411"/>
    <p:sldId id="854" r:id="rId412"/>
    <p:sldId id="855" r:id="rId413"/>
  </p:sldIdLst>
  <p:sldSz cx="12192000" cy="9144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sa Metcalfe" initials="LM" lastIdx="0" clrIdx="0">
    <p:extLst>
      <p:ext uri="{19B8F6BF-5375-455C-9EA6-DF929625EA0E}">
        <p15:presenceInfo xmlns:p15="http://schemas.microsoft.com/office/powerpoint/2012/main" userId="cd9d281dcfbf615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6E9AF4"/>
    <a:srgbClr val="C00000"/>
    <a:srgbClr val="54A4DC"/>
    <a:srgbClr val="3B9AF4"/>
    <a:srgbClr val="2F52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309" autoAdjust="0"/>
    <p:restoredTop sz="94660"/>
  </p:normalViewPr>
  <p:slideViewPr>
    <p:cSldViewPr snapToGrid="0">
      <p:cViewPr varScale="1">
        <p:scale>
          <a:sx n="64" d="100"/>
          <a:sy n="64" d="100"/>
        </p:scale>
        <p:origin x="1733" y="48"/>
      </p:cViewPr>
      <p:guideLst>
        <p:guide orient="horz" pos="288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99" Type="http://schemas.openxmlformats.org/officeDocument/2006/relationships/slide" Target="slides/slide298.xml"/><Relationship Id="rId21" Type="http://schemas.openxmlformats.org/officeDocument/2006/relationships/slide" Target="slides/slide20.xml"/><Relationship Id="rId63" Type="http://schemas.openxmlformats.org/officeDocument/2006/relationships/slide" Target="slides/slide62.xml"/><Relationship Id="rId159" Type="http://schemas.openxmlformats.org/officeDocument/2006/relationships/slide" Target="slides/slide158.xml"/><Relationship Id="rId324" Type="http://schemas.openxmlformats.org/officeDocument/2006/relationships/slide" Target="slides/slide323.xml"/><Relationship Id="rId366" Type="http://schemas.openxmlformats.org/officeDocument/2006/relationships/slide" Target="slides/slide365.xml"/><Relationship Id="rId170" Type="http://schemas.openxmlformats.org/officeDocument/2006/relationships/slide" Target="slides/slide169.xml"/><Relationship Id="rId226" Type="http://schemas.openxmlformats.org/officeDocument/2006/relationships/slide" Target="slides/slide225.xml"/><Relationship Id="rId268" Type="http://schemas.openxmlformats.org/officeDocument/2006/relationships/slide" Target="slides/slide267.xml"/><Relationship Id="rId32" Type="http://schemas.openxmlformats.org/officeDocument/2006/relationships/slide" Target="slides/slide31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335" Type="http://schemas.openxmlformats.org/officeDocument/2006/relationships/slide" Target="slides/slide334.xml"/><Relationship Id="rId377" Type="http://schemas.openxmlformats.org/officeDocument/2006/relationships/slide" Target="slides/slide376.xml"/><Relationship Id="rId5" Type="http://schemas.openxmlformats.org/officeDocument/2006/relationships/slide" Target="slides/slide4.xml"/><Relationship Id="rId181" Type="http://schemas.openxmlformats.org/officeDocument/2006/relationships/slide" Target="slides/slide180.xml"/><Relationship Id="rId237" Type="http://schemas.openxmlformats.org/officeDocument/2006/relationships/slide" Target="slides/slide236.xml"/><Relationship Id="rId402" Type="http://schemas.openxmlformats.org/officeDocument/2006/relationships/slide" Target="slides/slide401.xml"/><Relationship Id="rId279" Type="http://schemas.openxmlformats.org/officeDocument/2006/relationships/slide" Target="slides/slide278.xml"/><Relationship Id="rId43" Type="http://schemas.openxmlformats.org/officeDocument/2006/relationships/slide" Target="slides/slide42.xml"/><Relationship Id="rId139" Type="http://schemas.openxmlformats.org/officeDocument/2006/relationships/slide" Target="slides/slide138.xml"/><Relationship Id="rId290" Type="http://schemas.openxmlformats.org/officeDocument/2006/relationships/slide" Target="slides/slide289.xml"/><Relationship Id="rId304" Type="http://schemas.openxmlformats.org/officeDocument/2006/relationships/slide" Target="slides/slide303.xml"/><Relationship Id="rId346" Type="http://schemas.openxmlformats.org/officeDocument/2006/relationships/slide" Target="slides/slide345.xml"/><Relationship Id="rId388" Type="http://schemas.openxmlformats.org/officeDocument/2006/relationships/slide" Target="slides/slide387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92" Type="http://schemas.openxmlformats.org/officeDocument/2006/relationships/slide" Target="slides/slide191.xml"/><Relationship Id="rId206" Type="http://schemas.openxmlformats.org/officeDocument/2006/relationships/slide" Target="slides/slide205.xml"/><Relationship Id="rId413" Type="http://schemas.openxmlformats.org/officeDocument/2006/relationships/slide" Target="slides/slide412.xml"/><Relationship Id="rId248" Type="http://schemas.openxmlformats.org/officeDocument/2006/relationships/slide" Target="slides/slide247.xml"/><Relationship Id="rId12" Type="http://schemas.openxmlformats.org/officeDocument/2006/relationships/slide" Target="slides/slide11.xml"/><Relationship Id="rId108" Type="http://schemas.openxmlformats.org/officeDocument/2006/relationships/slide" Target="slides/slide107.xml"/><Relationship Id="rId315" Type="http://schemas.openxmlformats.org/officeDocument/2006/relationships/slide" Target="slides/slide314.xml"/><Relationship Id="rId357" Type="http://schemas.openxmlformats.org/officeDocument/2006/relationships/slide" Target="slides/slide356.xml"/><Relationship Id="rId54" Type="http://schemas.openxmlformats.org/officeDocument/2006/relationships/slide" Target="slides/slide53.xml"/><Relationship Id="rId96" Type="http://schemas.openxmlformats.org/officeDocument/2006/relationships/slide" Target="slides/slide95.xml"/><Relationship Id="rId161" Type="http://schemas.openxmlformats.org/officeDocument/2006/relationships/slide" Target="slides/slide160.xml"/><Relationship Id="rId217" Type="http://schemas.openxmlformats.org/officeDocument/2006/relationships/slide" Target="slides/slide216.xml"/><Relationship Id="rId399" Type="http://schemas.openxmlformats.org/officeDocument/2006/relationships/slide" Target="slides/slide398.xml"/><Relationship Id="rId259" Type="http://schemas.openxmlformats.org/officeDocument/2006/relationships/slide" Target="slides/slide258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270" Type="http://schemas.openxmlformats.org/officeDocument/2006/relationships/slide" Target="slides/slide269.xml"/><Relationship Id="rId326" Type="http://schemas.openxmlformats.org/officeDocument/2006/relationships/slide" Target="slides/slide325.xml"/><Relationship Id="rId65" Type="http://schemas.openxmlformats.org/officeDocument/2006/relationships/slide" Target="slides/slide64.xml"/><Relationship Id="rId130" Type="http://schemas.openxmlformats.org/officeDocument/2006/relationships/slide" Target="slides/slide129.xml"/><Relationship Id="rId368" Type="http://schemas.openxmlformats.org/officeDocument/2006/relationships/slide" Target="slides/slide367.xml"/><Relationship Id="rId172" Type="http://schemas.openxmlformats.org/officeDocument/2006/relationships/slide" Target="slides/slide171.xml"/><Relationship Id="rId228" Type="http://schemas.openxmlformats.org/officeDocument/2006/relationships/slide" Target="slides/slide227.xml"/><Relationship Id="rId281" Type="http://schemas.openxmlformats.org/officeDocument/2006/relationships/slide" Target="slides/slide280.xml"/><Relationship Id="rId337" Type="http://schemas.openxmlformats.org/officeDocument/2006/relationships/slide" Target="slides/slide336.xml"/><Relationship Id="rId34" Type="http://schemas.openxmlformats.org/officeDocument/2006/relationships/slide" Target="slides/slide33.xml"/><Relationship Id="rId76" Type="http://schemas.openxmlformats.org/officeDocument/2006/relationships/slide" Target="slides/slide75.xml"/><Relationship Id="rId141" Type="http://schemas.openxmlformats.org/officeDocument/2006/relationships/slide" Target="slides/slide140.xml"/><Relationship Id="rId379" Type="http://schemas.openxmlformats.org/officeDocument/2006/relationships/slide" Target="slides/slide378.xml"/><Relationship Id="rId7" Type="http://schemas.openxmlformats.org/officeDocument/2006/relationships/slide" Target="slides/slide6.xml"/><Relationship Id="rId183" Type="http://schemas.openxmlformats.org/officeDocument/2006/relationships/slide" Target="slides/slide182.xml"/><Relationship Id="rId239" Type="http://schemas.openxmlformats.org/officeDocument/2006/relationships/slide" Target="slides/slide238.xml"/><Relationship Id="rId390" Type="http://schemas.openxmlformats.org/officeDocument/2006/relationships/slide" Target="slides/slide389.xml"/><Relationship Id="rId404" Type="http://schemas.openxmlformats.org/officeDocument/2006/relationships/slide" Target="slides/slide403.xml"/><Relationship Id="rId250" Type="http://schemas.openxmlformats.org/officeDocument/2006/relationships/slide" Target="slides/slide249.xml"/><Relationship Id="rId292" Type="http://schemas.openxmlformats.org/officeDocument/2006/relationships/slide" Target="slides/slide291.xml"/><Relationship Id="rId306" Type="http://schemas.openxmlformats.org/officeDocument/2006/relationships/slide" Target="slides/slide305.xml"/><Relationship Id="rId45" Type="http://schemas.openxmlformats.org/officeDocument/2006/relationships/slide" Target="slides/slide44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348" Type="http://schemas.openxmlformats.org/officeDocument/2006/relationships/slide" Target="slides/slide347.xml"/><Relationship Id="rId152" Type="http://schemas.openxmlformats.org/officeDocument/2006/relationships/slide" Target="slides/slide151.xml"/><Relationship Id="rId194" Type="http://schemas.openxmlformats.org/officeDocument/2006/relationships/slide" Target="slides/slide193.xml"/><Relationship Id="rId208" Type="http://schemas.openxmlformats.org/officeDocument/2006/relationships/slide" Target="slides/slide207.xml"/><Relationship Id="rId415" Type="http://schemas.openxmlformats.org/officeDocument/2006/relationships/presProps" Target="presProps.xml"/><Relationship Id="rId261" Type="http://schemas.openxmlformats.org/officeDocument/2006/relationships/slide" Target="slides/slide260.xml"/><Relationship Id="rId14" Type="http://schemas.openxmlformats.org/officeDocument/2006/relationships/slide" Target="slides/slide13.xml"/><Relationship Id="rId56" Type="http://schemas.openxmlformats.org/officeDocument/2006/relationships/slide" Target="slides/slide55.xml"/><Relationship Id="rId317" Type="http://schemas.openxmlformats.org/officeDocument/2006/relationships/slide" Target="slides/slide316.xml"/><Relationship Id="rId359" Type="http://schemas.openxmlformats.org/officeDocument/2006/relationships/slide" Target="slides/slide358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63" Type="http://schemas.openxmlformats.org/officeDocument/2006/relationships/slide" Target="slides/slide162.xml"/><Relationship Id="rId219" Type="http://schemas.openxmlformats.org/officeDocument/2006/relationships/slide" Target="slides/slide218.xml"/><Relationship Id="rId370" Type="http://schemas.openxmlformats.org/officeDocument/2006/relationships/slide" Target="slides/slide369.xml"/><Relationship Id="rId230" Type="http://schemas.openxmlformats.org/officeDocument/2006/relationships/slide" Target="slides/slide229.xml"/><Relationship Id="rId25" Type="http://schemas.openxmlformats.org/officeDocument/2006/relationships/slide" Target="slides/slide24.xml"/><Relationship Id="rId67" Type="http://schemas.openxmlformats.org/officeDocument/2006/relationships/slide" Target="slides/slide66.xml"/><Relationship Id="rId272" Type="http://schemas.openxmlformats.org/officeDocument/2006/relationships/slide" Target="slides/slide271.xml"/><Relationship Id="rId328" Type="http://schemas.openxmlformats.org/officeDocument/2006/relationships/slide" Target="slides/slide327.xml"/><Relationship Id="rId132" Type="http://schemas.openxmlformats.org/officeDocument/2006/relationships/slide" Target="slides/slide131.xml"/><Relationship Id="rId174" Type="http://schemas.openxmlformats.org/officeDocument/2006/relationships/slide" Target="slides/slide173.xml"/><Relationship Id="rId381" Type="http://schemas.openxmlformats.org/officeDocument/2006/relationships/slide" Target="slides/slide380.xml"/><Relationship Id="rId241" Type="http://schemas.openxmlformats.org/officeDocument/2006/relationships/slide" Target="slides/slide240.xml"/><Relationship Id="rId36" Type="http://schemas.openxmlformats.org/officeDocument/2006/relationships/slide" Target="slides/slide35.xml"/><Relationship Id="rId283" Type="http://schemas.openxmlformats.org/officeDocument/2006/relationships/slide" Target="slides/slide282.xml"/><Relationship Id="rId339" Type="http://schemas.openxmlformats.org/officeDocument/2006/relationships/slide" Target="slides/slide338.xml"/><Relationship Id="rId78" Type="http://schemas.openxmlformats.org/officeDocument/2006/relationships/slide" Target="slides/slide77.xml"/><Relationship Id="rId101" Type="http://schemas.openxmlformats.org/officeDocument/2006/relationships/slide" Target="slides/slide100.xml"/><Relationship Id="rId143" Type="http://schemas.openxmlformats.org/officeDocument/2006/relationships/slide" Target="slides/slide142.xml"/><Relationship Id="rId185" Type="http://schemas.openxmlformats.org/officeDocument/2006/relationships/slide" Target="slides/slide184.xml"/><Relationship Id="rId350" Type="http://schemas.openxmlformats.org/officeDocument/2006/relationships/slide" Target="slides/slide349.xml"/><Relationship Id="rId406" Type="http://schemas.openxmlformats.org/officeDocument/2006/relationships/slide" Target="slides/slide405.xml"/><Relationship Id="rId9" Type="http://schemas.openxmlformats.org/officeDocument/2006/relationships/slide" Target="slides/slide8.xml"/><Relationship Id="rId210" Type="http://schemas.openxmlformats.org/officeDocument/2006/relationships/slide" Target="slides/slide209.xml"/><Relationship Id="rId392" Type="http://schemas.openxmlformats.org/officeDocument/2006/relationships/slide" Target="slides/slide391.xml"/><Relationship Id="rId252" Type="http://schemas.openxmlformats.org/officeDocument/2006/relationships/slide" Target="slides/slide251.xml"/><Relationship Id="rId294" Type="http://schemas.openxmlformats.org/officeDocument/2006/relationships/slide" Target="slides/slide293.xml"/><Relationship Id="rId308" Type="http://schemas.openxmlformats.org/officeDocument/2006/relationships/slide" Target="slides/slide307.xml"/><Relationship Id="rId47" Type="http://schemas.openxmlformats.org/officeDocument/2006/relationships/slide" Target="slides/slide46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54" Type="http://schemas.openxmlformats.org/officeDocument/2006/relationships/slide" Target="slides/slide153.xml"/><Relationship Id="rId361" Type="http://schemas.openxmlformats.org/officeDocument/2006/relationships/slide" Target="slides/slide360.xml"/><Relationship Id="rId196" Type="http://schemas.openxmlformats.org/officeDocument/2006/relationships/slide" Target="slides/slide195.xml"/><Relationship Id="rId417" Type="http://schemas.openxmlformats.org/officeDocument/2006/relationships/theme" Target="theme/theme1.xml"/><Relationship Id="rId16" Type="http://schemas.openxmlformats.org/officeDocument/2006/relationships/slide" Target="slides/slide15.xml"/><Relationship Id="rId221" Type="http://schemas.openxmlformats.org/officeDocument/2006/relationships/slide" Target="slides/slide220.xml"/><Relationship Id="rId263" Type="http://schemas.openxmlformats.org/officeDocument/2006/relationships/slide" Target="slides/slide262.xml"/><Relationship Id="rId319" Type="http://schemas.openxmlformats.org/officeDocument/2006/relationships/slide" Target="slides/slide318.xml"/><Relationship Id="rId58" Type="http://schemas.openxmlformats.org/officeDocument/2006/relationships/slide" Target="slides/slide57.xml"/><Relationship Id="rId123" Type="http://schemas.openxmlformats.org/officeDocument/2006/relationships/slide" Target="slides/slide122.xml"/><Relationship Id="rId330" Type="http://schemas.openxmlformats.org/officeDocument/2006/relationships/slide" Target="slides/slide329.xml"/><Relationship Id="rId165" Type="http://schemas.openxmlformats.org/officeDocument/2006/relationships/slide" Target="slides/slide164.xml"/><Relationship Id="rId372" Type="http://schemas.openxmlformats.org/officeDocument/2006/relationships/slide" Target="slides/slide371.xml"/><Relationship Id="rId232" Type="http://schemas.openxmlformats.org/officeDocument/2006/relationships/slide" Target="slides/slide231.xml"/><Relationship Id="rId274" Type="http://schemas.openxmlformats.org/officeDocument/2006/relationships/slide" Target="slides/slide273.xml"/><Relationship Id="rId27" Type="http://schemas.openxmlformats.org/officeDocument/2006/relationships/slide" Target="slides/slide26.xml"/><Relationship Id="rId69" Type="http://schemas.openxmlformats.org/officeDocument/2006/relationships/slide" Target="slides/slide68.xml"/><Relationship Id="rId134" Type="http://schemas.openxmlformats.org/officeDocument/2006/relationships/slide" Target="slides/slide133.xml"/><Relationship Id="rId80" Type="http://schemas.openxmlformats.org/officeDocument/2006/relationships/slide" Target="slides/slide79.xml"/><Relationship Id="rId176" Type="http://schemas.openxmlformats.org/officeDocument/2006/relationships/slide" Target="slides/slide175.xml"/><Relationship Id="rId341" Type="http://schemas.openxmlformats.org/officeDocument/2006/relationships/slide" Target="slides/slide340.xml"/><Relationship Id="rId383" Type="http://schemas.openxmlformats.org/officeDocument/2006/relationships/slide" Target="slides/slide382.xml"/><Relationship Id="rId201" Type="http://schemas.openxmlformats.org/officeDocument/2006/relationships/slide" Target="slides/slide200.xml"/><Relationship Id="rId222" Type="http://schemas.openxmlformats.org/officeDocument/2006/relationships/slide" Target="slides/slide221.xml"/><Relationship Id="rId243" Type="http://schemas.openxmlformats.org/officeDocument/2006/relationships/slide" Target="slides/slide242.xml"/><Relationship Id="rId264" Type="http://schemas.openxmlformats.org/officeDocument/2006/relationships/slide" Target="slides/slide263.xml"/><Relationship Id="rId285" Type="http://schemas.openxmlformats.org/officeDocument/2006/relationships/slide" Target="slides/slide284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310" Type="http://schemas.openxmlformats.org/officeDocument/2006/relationships/slide" Target="slides/slide309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87" Type="http://schemas.openxmlformats.org/officeDocument/2006/relationships/slide" Target="slides/slide186.xml"/><Relationship Id="rId331" Type="http://schemas.openxmlformats.org/officeDocument/2006/relationships/slide" Target="slides/slide330.xml"/><Relationship Id="rId352" Type="http://schemas.openxmlformats.org/officeDocument/2006/relationships/slide" Target="slides/slide351.xml"/><Relationship Id="rId373" Type="http://schemas.openxmlformats.org/officeDocument/2006/relationships/slide" Target="slides/slide372.xml"/><Relationship Id="rId394" Type="http://schemas.openxmlformats.org/officeDocument/2006/relationships/slide" Target="slides/slide393.xml"/><Relationship Id="rId408" Type="http://schemas.openxmlformats.org/officeDocument/2006/relationships/slide" Target="slides/slide407.xml"/><Relationship Id="rId1" Type="http://schemas.openxmlformats.org/officeDocument/2006/relationships/slideMaster" Target="slideMasters/slideMaster1.xml"/><Relationship Id="rId212" Type="http://schemas.openxmlformats.org/officeDocument/2006/relationships/slide" Target="slides/slide211.xml"/><Relationship Id="rId233" Type="http://schemas.openxmlformats.org/officeDocument/2006/relationships/slide" Target="slides/slide232.xml"/><Relationship Id="rId254" Type="http://schemas.openxmlformats.org/officeDocument/2006/relationships/slide" Target="slides/slide253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275" Type="http://schemas.openxmlformats.org/officeDocument/2006/relationships/slide" Target="slides/slide274.xml"/><Relationship Id="rId296" Type="http://schemas.openxmlformats.org/officeDocument/2006/relationships/slide" Target="slides/slide295.xml"/><Relationship Id="rId300" Type="http://schemas.openxmlformats.org/officeDocument/2006/relationships/slide" Target="slides/slide299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98" Type="http://schemas.openxmlformats.org/officeDocument/2006/relationships/slide" Target="slides/slide197.xml"/><Relationship Id="rId321" Type="http://schemas.openxmlformats.org/officeDocument/2006/relationships/slide" Target="slides/slide320.xml"/><Relationship Id="rId342" Type="http://schemas.openxmlformats.org/officeDocument/2006/relationships/slide" Target="slides/slide341.xml"/><Relationship Id="rId363" Type="http://schemas.openxmlformats.org/officeDocument/2006/relationships/slide" Target="slides/slide362.xml"/><Relationship Id="rId384" Type="http://schemas.openxmlformats.org/officeDocument/2006/relationships/slide" Target="slides/slide383.xml"/><Relationship Id="rId202" Type="http://schemas.openxmlformats.org/officeDocument/2006/relationships/slide" Target="slides/slide201.xml"/><Relationship Id="rId223" Type="http://schemas.openxmlformats.org/officeDocument/2006/relationships/slide" Target="slides/slide222.xml"/><Relationship Id="rId244" Type="http://schemas.openxmlformats.org/officeDocument/2006/relationships/slide" Target="slides/slide243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265" Type="http://schemas.openxmlformats.org/officeDocument/2006/relationships/slide" Target="slides/slide264.xml"/><Relationship Id="rId286" Type="http://schemas.openxmlformats.org/officeDocument/2006/relationships/slide" Target="slides/slide285.xml"/><Relationship Id="rId50" Type="http://schemas.openxmlformats.org/officeDocument/2006/relationships/slide" Target="slides/slide49.xml"/><Relationship Id="rId104" Type="http://schemas.openxmlformats.org/officeDocument/2006/relationships/slide" Target="slides/slide103.xml"/><Relationship Id="rId125" Type="http://schemas.openxmlformats.org/officeDocument/2006/relationships/slide" Target="slides/slide124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slide" Target="slides/slide187.xml"/><Relationship Id="rId311" Type="http://schemas.openxmlformats.org/officeDocument/2006/relationships/slide" Target="slides/slide310.xml"/><Relationship Id="rId332" Type="http://schemas.openxmlformats.org/officeDocument/2006/relationships/slide" Target="slides/slide331.xml"/><Relationship Id="rId353" Type="http://schemas.openxmlformats.org/officeDocument/2006/relationships/slide" Target="slides/slide352.xml"/><Relationship Id="rId374" Type="http://schemas.openxmlformats.org/officeDocument/2006/relationships/slide" Target="slides/slide373.xml"/><Relationship Id="rId395" Type="http://schemas.openxmlformats.org/officeDocument/2006/relationships/slide" Target="slides/slide394.xml"/><Relationship Id="rId409" Type="http://schemas.openxmlformats.org/officeDocument/2006/relationships/slide" Target="slides/slide408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13" Type="http://schemas.openxmlformats.org/officeDocument/2006/relationships/slide" Target="slides/slide212.xml"/><Relationship Id="rId234" Type="http://schemas.openxmlformats.org/officeDocument/2006/relationships/slide" Target="slides/slide233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55" Type="http://schemas.openxmlformats.org/officeDocument/2006/relationships/slide" Target="slides/slide254.xml"/><Relationship Id="rId276" Type="http://schemas.openxmlformats.org/officeDocument/2006/relationships/slide" Target="slides/slide275.xml"/><Relationship Id="rId297" Type="http://schemas.openxmlformats.org/officeDocument/2006/relationships/slide" Target="slides/slide296.xml"/><Relationship Id="rId40" Type="http://schemas.openxmlformats.org/officeDocument/2006/relationships/slide" Target="slides/slide39.xml"/><Relationship Id="rId115" Type="http://schemas.openxmlformats.org/officeDocument/2006/relationships/slide" Target="slides/slide114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301" Type="http://schemas.openxmlformats.org/officeDocument/2006/relationships/slide" Target="slides/slide300.xml"/><Relationship Id="rId322" Type="http://schemas.openxmlformats.org/officeDocument/2006/relationships/slide" Target="slides/slide321.xml"/><Relationship Id="rId343" Type="http://schemas.openxmlformats.org/officeDocument/2006/relationships/slide" Target="slides/slide342.xml"/><Relationship Id="rId364" Type="http://schemas.openxmlformats.org/officeDocument/2006/relationships/slide" Target="slides/slide363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9" Type="http://schemas.openxmlformats.org/officeDocument/2006/relationships/slide" Target="slides/slide198.xml"/><Relationship Id="rId203" Type="http://schemas.openxmlformats.org/officeDocument/2006/relationships/slide" Target="slides/slide202.xml"/><Relationship Id="rId385" Type="http://schemas.openxmlformats.org/officeDocument/2006/relationships/slide" Target="slides/slide384.xml"/><Relationship Id="rId19" Type="http://schemas.openxmlformats.org/officeDocument/2006/relationships/slide" Target="slides/slide18.xml"/><Relationship Id="rId224" Type="http://schemas.openxmlformats.org/officeDocument/2006/relationships/slide" Target="slides/slide223.xml"/><Relationship Id="rId245" Type="http://schemas.openxmlformats.org/officeDocument/2006/relationships/slide" Target="slides/slide244.xml"/><Relationship Id="rId266" Type="http://schemas.openxmlformats.org/officeDocument/2006/relationships/slide" Target="slides/slide265.xml"/><Relationship Id="rId287" Type="http://schemas.openxmlformats.org/officeDocument/2006/relationships/slide" Target="slides/slide286.xml"/><Relationship Id="rId410" Type="http://schemas.openxmlformats.org/officeDocument/2006/relationships/slide" Target="slides/slide409.xml"/><Relationship Id="rId30" Type="http://schemas.openxmlformats.org/officeDocument/2006/relationships/slide" Target="slides/slide2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312" Type="http://schemas.openxmlformats.org/officeDocument/2006/relationships/slide" Target="slides/slide311.xml"/><Relationship Id="rId333" Type="http://schemas.openxmlformats.org/officeDocument/2006/relationships/slide" Target="slides/slide332.xml"/><Relationship Id="rId354" Type="http://schemas.openxmlformats.org/officeDocument/2006/relationships/slide" Target="slides/slide353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189" Type="http://schemas.openxmlformats.org/officeDocument/2006/relationships/slide" Target="slides/slide188.xml"/><Relationship Id="rId375" Type="http://schemas.openxmlformats.org/officeDocument/2006/relationships/slide" Target="slides/slide374.xml"/><Relationship Id="rId396" Type="http://schemas.openxmlformats.org/officeDocument/2006/relationships/slide" Target="slides/slide395.xml"/><Relationship Id="rId3" Type="http://schemas.openxmlformats.org/officeDocument/2006/relationships/slide" Target="slides/slide2.xml"/><Relationship Id="rId214" Type="http://schemas.openxmlformats.org/officeDocument/2006/relationships/slide" Target="slides/slide213.xml"/><Relationship Id="rId235" Type="http://schemas.openxmlformats.org/officeDocument/2006/relationships/slide" Target="slides/slide234.xml"/><Relationship Id="rId256" Type="http://schemas.openxmlformats.org/officeDocument/2006/relationships/slide" Target="slides/slide255.xml"/><Relationship Id="rId277" Type="http://schemas.openxmlformats.org/officeDocument/2006/relationships/slide" Target="slides/slide276.xml"/><Relationship Id="rId298" Type="http://schemas.openxmlformats.org/officeDocument/2006/relationships/slide" Target="slides/slide297.xml"/><Relationship Id="rId400" Type="http://schemas.openxmlformats.org/officeDocument/2006/relationships/slide" Target="slides/slide399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302" Type="http://schemas.openxmlformats.org/officeDocument/2006/relationships/slide" Target="slides/slide301.xml"/><Relationship Id="rId323" Type="http://schemas.openxmlformats.org/officeDocument/2006/relationships/slide" Target="slides/slide322.xml"/><Relationship Id="rId344" Type="http://schemas.openxmlformats.org/officeDocument/2006/relationships/slide" Target="slides/slide343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179" Type="http://schemas.openxmlformats.org/officeDocument/2006/relationships/slide" Target="slides/slide178.xml"/><Relationship Id="rId365" Type="http://schemas.openxmlformats.org/officeDocument/2006/relationships/slide" Target="slides/slide364.xml"/><Relationship Id="rId386" Type="http://schemas.openxmlformats.org/officeDocument/2006/relationships/slide" Target="slides/slide385.xml"/><Relationship Id="rId190" Type="http://schemas.openxmlformats.org/officeDocument/2006/relationships/slide" Target="slides/slide189.xml"/><Relationship Id="rId204" Type="http://schemas.openxmlformats.org/officeDocument/2006/relationships/slide" Target="slides/slide203.xml"/><Relationship Id="rId225" Type="http://schemas.openxmlformats.org/officeDocument/2006/relationships/slide" Target="slides/slide224.xml"/><Relationship Id="rId246" Type="http://schemas.openxmlformats.org/officeDocument/2006/relationships/slide" Target="slides/slide245.xml"/><Relationship Id="rId267" Type="http://schemas.openxmlformats.org/officeDocument/2006/relationships/slide" Target="slides/slide266.xml"/><Relationship Id="rId288" Type="http://schemas.openxmlformats.org/officeDocument/2006/relationships/slide" Target="slides/slide287.xml"/><Relationship Id="rId411" Type="http://schemas.openxmlformats.org/officeDocument/2006/relationships/slide" Target="slides/slide410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313" Type="http://schemas.openxmlformats.org/officeDocument/2006/relationships/slide" Target="slides/slide312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94" Type="http://schemas.openxmlformats.org/officeDocument/2006/relationships/slide" Target="slides/slide93.xml"/><Relationship Id="rId148" Type="http://schemas.openxmlformats.org/officeDocument/2006/relationships/slide" Target="slides/slide147.xml"/><Relationship Id="rId169" Type="http://schemas.openxmlformats.org/officeDocument/2006/relationships/slide" Target="slides/slide168.xml"/><Relationship Id="rId334" Type="http://schemas.openxmlformats.org/officeDocument/2006/relationships/slide" Target="slides/slide333.xml"/><Relationship Id="rId355" Type="http://schemas.openxmlformats.org/officeDocument/2006/relationships/slide" Target="slides/slide354.xml"/><Relationship Id="rId376" Type="http://schemas.openxmlformats.org/officeDocument/2006/relationships/slide" Target="slides/slide375.xml"/><Relationship Id="rId397" Type="http://schemas.openxmlformats.org/officeDocument/2006/relationships/slide" Target="slides/slide396.xml"/><Relationship Id="rId4" Type="http://schemas.openxmlformats.org/officeDocument/2006/relationships/slide" Target="slides/slide3.xml"/><Relationship Id="rId180" Type="http://schemas.openxmlformats.org/officeDocument/2006/relationships/slide" Target="slides/slide179.xml"/><Relationship Id="rId215" Type="http://schemas.openxmlformats.org/officeDocument/2006/relationships/slide" Target="slides/slide214.xml"/><Relationship Id="rId236" Type="http://schemas.openxmlformats.org/officeDocument/2006/relationships/slide" Target="slides/slide235.xml"/><Relationship Id="rId257" Type="http://schemas.openxmlformats.org/officeDocument/2006/relationships/slide" Target="slides/slide256.xml"/><Relationship Id="rId278" Type="http://schemas.openxmlformats.org/officeDocument/2006/relationships/slide" Target="slides/slide277.xml"/><Relationship Id="rId401" Type="http://schemas.openxmlformats.org/officeDocument/2006/relationships/slide" Target="slides/slide400.xml"/><Relationship Id="rId303" Type="http://schemas.openxmlformats.org/officeDocument/2006/relationships/slide" Target="slides/slide302.xml"/><Relationship Id="rId42" Type="http://schemas.openxmlformats.org/officeDocument/2006/relationships/slide" Target="slides/slide41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345" Type="http://schemas.openxmlformats.org/officeDocument/2006/relationships/slide" Target="slides/slide344.xml"/><Relationship Id="rId387" Type="http://schemas.openxmlformats.org/officeDocument/2006/relationships/slide" Target="slides/slide386.xml"/><Relationship Id="rId191" Type="http://schemas.openxmlformats.org/officeDocument/2006/relationships/slide" Target="slides/slide190.xml"/><Relationship Id="rId205" Type="http://schemas.openxmlformats.org/officeDocument/2006/relationships/slide" Target="slides/slide204.xml"/><Relationship Id="rId247" Type="http://schemas.openxmlformats.org/officeDocument/2006/relationships/slide" Target="slides/slide246.xml"/><Relationship Id="rId412" Type="http://schemas.openxmlformats.org/officeDocument/2006/relationships/slide" Target="slides/slide411.xml"/><Relationship Id="rId107" Type="http://schemas.openxmlformats.org/officeDocument/2006/relationships/slide" Target="slides/slide106.xml"/><Relationship Id="rId289" Type="http://schemas.openxmlformats.org/officeDocument/2006/relationships/slide" Target="slides/slide288.xml"/><Relationship Id="rId11" Type="http://schemas.openxmlformats.org/officeDocument/2006/relationships/slide" Target="slides/slide10.xml"/><Relationship Id="rId53" Type="http://schemas.openxmlformats.org/officeDocument/2006/relationships/slide" Target="slides/slide52.xml"/><Relationship Id="rId149" Type="http://schemas.openxmlformats.org/officeDocument/2006/relationships/slide" Target="slides/slide148.xml"/><Relationship Id="rId314" Type="http://schemas.openxmlformats.org/officeDocument/2006/relationships/slide" Target="slides/slide313.xml"/><Relationship Id="rId356" Type="http://schemas.openxmlformats.org/officeDocument/2006/relationships/slide" Target="slides/slide355.xml"/><Relationship Id="rId398" Type="http://schemas.openxmlformats.org/officeDocument/2006/relationships/slide" Target="slides/slide397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216" Type="http://schemas.openxmlformats.org/officeDocument/2006/relationships/slide" Target="slides/slide215.xml"/><Relationship Id="rId258" Type="http://schemas.openxmlformats.org/officeDocument/2006/relationships/slide" Target="slides/slide257.xml"/><Relationship Id="rId22" Type="http://schemas.openxmlformats.org/officeDocument/2006/relationships/slide" Target="slides/slide21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325" Type="http://schemas.openxmlformats.org/officeDocument/2006/relationships/slide" Target="slides/slide324.xml"/><Relationship Id="rId367" Type="http://schemas.openxmlformats.org/officeDocument/2006/relationships/slide" Target="slides/slide366.xml"/><Relationship Id="rId171" Type="http://schemas.openxmlformats.org/officeDocument/2006/relationships/slide" Target="slides/slide170.xml"/><Relationship Id="rId227" Type="http://schemas.openxmlformats.org/officeDocument/2006/relationships/slide" Target="slides/slide226.xml"/><Relationship Id="rId269" Type="http://schemas.openxmlformats.org/officeDocument/2006/relationships/slide" Target="slides/slide268.xml"/><Relationship Id="rId33" Type="http://schemas.openxmlformats.org/officeDocument/2006/relationships/slide" Target="slides/slide32.xml"/><Relationship Id="rId129" Type="http://schemas.openxmlformats.org/officeDocument/2006/relationships/slide" Target="slides/slide128.xml"/><Relationship Id="rId280" Type="http://schemas.openxmlformats.org/officeDocument/2006/relationships/slide" Target="slides/slide279.xml"/><Relationship Id="rId336" Type="http://schemas.openxmlformats.org/officeDocument/2006/relationships/slide" Target="slides/slide335.xml"/><Relationship Id="rId75" Type="http://schemas.openxmlformats.org/officeDocument/2006/relationships/slide" Target="slides/slide74.xml"/><Relationship Id="rId140" Type="http://schemas.openxmlformats.org/officeDocument/2006/relationships/slide" Target="slides/slide139.xml"/><Relationship Id="rId182" Type="http://schemas.openxmlformats.org/officeDocument/2006/relationships/slide" Target="slides/slide181.xml"/><Relationship Id="rId378" Type="http://schemas.openxmlformats.org/officeDocument/2006/relationships/slide" Target="slides/slide377.xml"/><Relationship Id="rId403" Type="http://schemas.openxmlformats.org/officeDocument/2006/relationships/slide" Target="slides/slide402.xml"/><Relationship Id="rId6" Type="http://schemas.openxmlformats.org/officeDocument/2006/relationships/slide" Target="slides/slide5.xml"/><Relationship Id="rId238" Type="http://schemas.openxmlformats.org/officeDocument/2006/relationships/slide" Target="slides/slide237.xml"/><Relationship Id="rId291" Type="http://schemas.openxmlformats.org/officeDocument/2006/relationships/slide" Target="slides/slide290.xml"/><Relationship Id="rId305" Type="http://schemas.openxmlformats.org/officeDocument/2006/relationships/slide" Target="slides/slide304.xml"/><Relationship Id="rId347" Type="http://schemas.openxmlformats.org/officeDocument/2006/relationships/slide" Target="slides/slide346.xml"/><Relationship Id="rId44" Type="http://schemas.openxmlformats.org/officeDocument/2006/relationships/slide" Target="slides/slide43.xml"/><Relationship Id="rId86" Type="http://schemas.openxmlformats.org/officeDocument/2006/relationships/slide" Target="slides/slide85.xml"/><Relationship Id="rId151" Type="http://schemas.openxmlformats.org/officeDocument/2006/relationships/slide" Target="slides/slide150.xml"/><Relationship Id="rId389" Type="http://schemas.openxmlformats.org/officeDocument/2006/relationships/slide" Target="slides/slide388.xml"/><Relationship Id="rId193" Type="http://schemas.openxmlformats.org/officeDocument/2006/relationships/slide" Target="slides/slide192.xml"/><Relationship Id="rId207" Type="http://schemas.openxmlformats.org/officeDocument/2006/relationships/slide" Target="slides/slide206.xml"/><Relationship Id="rId249" Type="http://schemas.openxmlformats.org/officeDocument/2006/relationships/slide" Target="slides/slide248.xml"/><Relationship Id="rId414" Type="http://schemas.openxmlformats.org/officeDocument/2006/relationships/commentAuthors" Target="commentAuthors.xml"/><Relationship Id="rId13" Type="http://schemas.openxmlformats.org/officeDocument/2006/relationships/slide" Target="slides/slide12.xml"/><Relationship Id="rId109" Type="http://schemas.openxmlformats.org/officeDocument/2006/relationships/slide" Target="slides/slide108.xml"/><Relationship Id="rId260" Type="http://schemas.openxmlformats.org/officeDocument/2006/relationships/slide" Target="slides/slide259.xml"/><Relationship Id="rId316" Type="http://schemas.openxmlformats.org/officeDocument/2006/relationships/slide" Target="slides/slide315.xml"/><Relationship Id="rId55" Type="http://schemas.openxmlformats.org/officeDocument/2006/relationships/slide" Target="slides/slide54.xml"/><Relationship Id="rId97" Type="http://schemas.openxmlformats.org/officeDocument/2006/relationships/slide" Target="slides/slide96.xml"/><Relationship Id="rId120" Type="http://schemas.openxmlformats.org/officeDocument/2006/relationships/slide" Target="slides/slide119.xml"/><Relationship Id="rId358" Type="http://schemas.openxmlformats.org/officeDocument/2006/relationships/slide" Target="slides/slide357.xml"/><Relationship Id="rId162" Type="http://schemas.openxmlformats.org/officeDocument/2006/relationships/slide" Target="slides/slide161.xml"/><Relationship Id="rId218" Type="http://schemas.openxmlformats.org/officeDocument/2006/relationships/slide" Target="slides/slide217.xml"/><Relationship Id="rId271" Type="http://schemas.openxmlformats.org/officeDocument/2006/relationships/slide" Target="slides/slide270.xml"/><Relationship Id="rId24" Type="http://schemas.openxmlformats.org/officeDocument/2006/relationships/slide" Target="slides/slide23.xml"/><Relationship Id="rId66" Type="http://schemas.openxmlformats.org/officeDocument/2006/relationships/slide" Target="slides/slide65.xml"/><Relationship Id="rId131" Type="http://schemas.openxmlformats.org/officeDocument/2006/relationships/slide" Target="slides/slide130.xml"/><Relationship Id="rId327" Type="http://schemas.openxmlformats.org/officeDocument/2006/relationships/slide" Target="slides/slide326.xml"/><Relationship Id="rId369" Type="http://schemas.openxmlformats.org/officeDocument/2006/relationships/slide" Target="slides/slide368.xml"/><Relationship Id="rId173" Type="http://schemas.openxmlformats.org/officeDocument/2006/relationships/slide" Target="slides/slide172.xml"/><Relationship Id="rId229" Type="http://schemas.openxmlformats.org/officeDocument/2006/relationships/slide" Target="slides/slide228.xml"/><Relationship Id="rId380" Type="http://schemas.openxmlformats.org/officeDocument/2006/relationships/slide" Target="slides/slide379.xml"/><Relationship Id="rId240" Type="http://schemas.openxmlformats.org/officeDocument/2006/relationships/slide" Target="slides/slide239.xml"/><Relationship Id="rId35" Type="http://schemas.openxmlformats.org/officeDocument/2006/relationships/slide" Target="slides/slide34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282" Type="http://schemas.openxmlformats.org/officeDocument/2006/relationships/slide" Target="slides/slide281.xml"/><Relationship Id="rId338" Type="http://schemas.openxmlformats.org/officeDocument/2006/relationships/slide" Target="slides/slide337.xml"/><Relationship Id="rId8" Type="http://schemas.openxmlformats.org/officeDocument/2006/relationships/slide" Target="slides/slide7.xml"/><Relationship Id="rId142" Type="http://schemas.openxmlformats.org/officeDocument/2006/relationships/slide" Target="slides/slide141.xml"/><Relationship Id="rId184" Type="http://schemas.openxmlformats.org/officeDocument/2006/relationships/slide" Target="slides/slide183.xml"/><Relationship Id="rId391" Type="http://schemas.openxmlformats.org/officeDocument/2006/relationships/slide" Target="slides/slide390.xml"/><Relationship Id="rId405" Type="http://schemas.openxmlformats.org/officeDocument/2006/relationships/slide" Target="slides/slide404.xml"/><Relationship Id="rId251" Type="http://schemas.openxmlformats.org/officeDocument/2006/relationships/slide" Target="slides/slide250.xml"/><Relationship Id="rId46" Type="http://schemas.openxmlformats.org/officeDocument/2006/relationships/slide" Target="slides/slide45.xml"/><Relationship Id="rId293" Type="http://schemas.openxmlformats.org/officeDocument/2006/relationships/slide" Target="slides/slide292.xml"/><Relationship Id="rId307" Type="http://schemas.openxmlformats.org/officeDocument/2006/relationships/slide" Target="slides/slide306.xml"/><Relationship Id="rId349" Type="http://schemas.openxmlformats.org/officeDocument/2006/relationships/slide" Target="slides/slide348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3" Type="http://schemas.openxmlformats.org/officeDocument/2006/relationships/slide" Target="slides/slide152.xml"/><Relationship Id="rId195" Type="http://schemas.openxmlformats.org/officeDocument/2006/relationships/slide" Target="slides/slide194.xml"/><Relationship Id="rId209" Type="http://schemas.openxmlformats.org/officeDocument/2006/relationships/slide" Target="slides/slide208.xml"/><Relationship Id="rId360" Type="http://schemas.openxmlformats.org/officeDocument/2006/relationships/slide" Target="slides/slide359.xml"/><Relationship Id="rId416" Type="http://schemas.openxmlformats.org/officeDocument/2006/relationships/viewProps" Target="viewProps.xml"/><Relationship Id="rId220" Type="http://schemas.openxmlformats.org/officeDocument/2006/relationships/slide" Target="slides/slide219.xml"/><Relationship Id="rId15" Type="http://schemas.openxmlformats.org/officeDocument/2006/relationships/slide" Target="slides/slide14.xml"/><Relationship Id="rId57" Type="http://schemas.openxmlformats.org/officeDocument/2006/relationships/slide" Target="slides/slide56.xml"/><Relationship Id="rId262" Type="http://schemas.openxmlformats.org/officeDocument/2006/relationships/slide" Target="slides/slide261.xml"/><Relationship Id="rId318" Type="http://schemas.openxmlformats.org/officeDocument/2006/relationships/slide" Target="slides/slide317.xml"/><Relationship Id="rId99" Type="http://schemas.openxmlformats.org/officeDocument/2006/relationships/slide" Target="slides/slide98.xml"/><Relationship Id="rId122" Type="http://schemas.openxmlformats.org/officeDocument/2006/relationships/slide" Target="slides/slide121.xml"/><Relationship Id="rId164" Type="http://schemas.openxmlformats.org/officeDocument/2006/relationships/slide" Target="slides/slide163.xml"/><Relationship Id="rId371" Type="http://schemas.openxmlformats.org/officeDocument/2006/relationships/slide" Target="slides/slide370.xml"/><Relationship Id="rId26" Type="http://schemas.openxmlformats.org/officeDocument/2006/relationships/slide" Target="slides/slide25.xml"/><Relationship Id="rId231" Type="http://schemas.openxmlformats.org/officeDocument/2006/relationships/slide" Target="slides/slide230.xml"/><Relationship Id="rId273" Type="http://schemas.openxmlformats.org/officeDocument/2006/relationships/slide" Target="slides/slide272.xml"/><Relationship Id="rId329" Type="http://schemas.openxmlformats.org/officeDocument/2006/relationships/slide" Target="slides/slide328.xml"/><Relationship Id="rId68" Type="http://schemas.openxmlformats.org/officeDocument/2006/relationships/slide" Target="slides/slide67.xml"/><Relationship Id="rId133" Type="http://schemas.openxmlformats.org/officeDocument/2006/relationships/slide" Target="slides/slide132.xml"/><Relationship Id="rId175" Type="http://schemas.openxmlformats.org/officeDocument/2006/relationships/slide" Target="slides/slide174.xml"/><Relationship Id="rId340" Type="http://schemas.openxmlformats.org/officeDocument/2006/relationships/slide" Target="slides/slide339.xml"/><Relationship Id="rId200" Type="http://schemas.openxmlformats.org/officeDocument/2006/relationships/slide" Target="slides/slide199.xml"/><Relationship Id="rId382" Type="http://schemas.openxmlformats.org/officeDocument/2006/relationships/slide" Target="slides/slide381.xml"/><Relationship Id="rId242" Type="http://schemas.openxmlformats.org/officeDocument/2006/relationships/slide" Target="slides/slide241.xml"/><Relationship Id="rId284" Type="http://schemas.openxmlformats.org/officeDocument/2006/relationships/slide" Target="slides/slide283.xml"/><Relationship Id="rId37" Type="http://schemas.openxmlformats.org/officeDocument/2006/relationships/slide" Target="slides/slide36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44" Type="http://schemas.openxmlformats.org/officeDocument/2006/relationships/slide" Target="slides/slide143.xml"/><Relationship Id="rId90" Type="http://schemas.openxmlformats.org/officeDocument/2006/relationships/slide" Target="slides/slide89.xml"/><Relationship Id="rId186" Type="http://schemas.openxmlformats.org/officeDocument/2006/relationships/slide" Target="slides/slide185.xml"/><Relationship Id="rId351" Type="http://schemas.openxmlformats.org/officeDocument/2006/relationships/slide" Target="slides/slide350.xml"/><Relationship Id="rId393" Type="http://schemas.openxmlformats.org/officeDocument/2006/relationships/slide" Target="slides/slide392.xml"/><Relationship Id="rId407" Type="http://schemas.openxmlformats.org/officeDocument/2006/relationships/slide" Target="slides/slide406.xml"/><Relationship Id="rId211" Type="http://schemas.openxmlformats.org/officeDocument/2006/relationships/slide" Target="slides/slide210.xml"/><Relationship Id="rId253" Type="http://schemas.openxmlformats.org/officeDocument/2006/relationships/slide" Target="slides/slide252.xml"/><Relationship Id="rId295" Type="http://schemas.openxmlformats.org/officeDocument/2006/relationships/slide" Target="slides/slide294.xml"/><Relationship Id="rId309" Type="http://schemas.openxmlformats.org/officeDocument/2006/relationships/slide" Target="slides/slide308.xml"/><Relationship Id="rId48" Type="http://schemas.openxmlformats.org/officeDocument/2006/relationships/slide" Target="slides/slide47.xml"/><Relationship Id="rId113" Type="http://schemas.openxmlformats.org/officeDocument/2006/relationships/slide" Target="slides/slide112.xml"/><Relationship Id="rId320" Type="http://schemas.openxmlformats.org/officeDocument/2006/relationships/slide" Target="slides/slide319.xml"/><Relationship Id="rId155" Type="http://schemas.openxmlformats.org/officeDocument/2006/relationships/slide" Target="slides/slide154.xml"/><Relationship Id="rId197" Type="http://schemas.openxmlformats.org/officeDocument/2006/relationships/slide" Target="slides/slide196.xml"/><Relationship Id="rId362" Type="http://schemas.openxmlformats.org/officeDocument/2006/relationships/slide" Target="slides/slide361.xml"/><Relationship Id="rId41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496484"/>
            <a:ext cx="10363200" cy="3183467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802717"/>
            <a:ext cx="9144000" cy="2207683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238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5697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2279653"/>
            <a:ext cx="10515600" cy="3803649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6119286"/>
            <a:ext cx="10515600" cy="200024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575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2434167"/>
            <a:ext cx="518160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434167"/>
            <a:ext cx="518160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293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86836"/>
            <a:ext cx="10515600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2241551"/>
            <a:ext cx="5157787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3340100"/>
            <a:ext cx="5157787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2241551"/>
            <a:ext cx="5183188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3340100"/>
            <a:ext cx="5183188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951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08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627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609600"/>
            <a:ext cx="3932237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1316569"/>
            <a:ext cx="6172200" cy="6498167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743200"/>
            <a:ext cx="3932237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974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609600"/>
            <a:ext cx="3932237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1316569"/>
            <a:ext cx="6172200" cy="6498167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743200"/>
            <a:ext cx="3932237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153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6309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486834"/>
            <a:ext cx="2628900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486834"/>
            <a:ext cx="7734300" cy="77491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303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486836"/>
            <a:ext cx="10515600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434167"/>
            <a:ext cx="10515600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8475136"/>
            <a:ext cx="2743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382748-632D-4E34-8DCA-7F07AF9C0704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8475136"/>
            <a:ext cx="41148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8475136"/>
            <a:ext cx="2743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3524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37.xml"/><Relationship Id="rId13" Type="http://schemas.openxmlformats.org/officeDocument/2006/relationships/slide" Target="slide72.xml"/><Relationship Id="rId18" Type="http://schemas.openxmlformats.org/officeDocument/2006/relationships/slide" Target="slide38.xml"/><Relationship Id="rId3" Type="http://schemas.openxmlformats.org/officeDocument/2006/relationships/slide" Target="slide5.xml"/><Relationship Id="rId21" Type="http://schemas.openxmlformats.org/officeDocument/2006/relationships/slide" Target="slide132.xml"/><Relationship Id="rId7" Type="http://schemas.openxmlformats.org/officeDocument/2006/relationships/slide" Target="slide30.xml"/><Relationship Id="rId12" Type="http://schemas.openxmlformats.org/officeDocument/2006/relationships/slide" Target="slide68.xml"/><Relationship Id="rId17" Type="http://schemas.openxmlformats.org/officeDocument/2006/relationships/slide" Target="slide98.xml"/><Relationship Id="rId2" Type="http://schemas.openxmlformats.org/officeDocument/2006/relationships/image" Target="../media/image4.jpeg"/><Relationship Id="rId16" Type="http://schemas.openxmlformats.org/officeDocument/2006/relationships/slide" Target="slide92.xml"/><Relationship Id="rId20" Type="http://schemas.openxmlformats.org/officeDocument/2006/relationships/slide" Target="slide11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4.xml"/><Relationship Id="rId11" Type="http://schemas.openxmlformats.org/officeDocument/2006/relationships/slide" Target="slide58.xml"/><Relationship Id="rId5" Type="http://schemas.openxmlformats.org/officeDocument/2006/relationships/slide" Target="slide20.xml"/><Relationship Id="rId15" Type="http://schemas.openxmlformats.org/officeDocument/2006/relationships/slide" Target="slide79.xml"/><Relationship Id="rId23" Type="http://schemas.openxmlformats.org/officeDocument/2006/relationships/slide" Target="slide138.xml"/><Relationship Id="rId10" Type="http://schemas.openxmlformats.org/officeDocument/2006/relationships/slide" Target="slide53.xml"/><Relationship Id="rId19" Type="http://schemas.openxmlformats.org/officeDocument/2006/relationships/slide" Target="slide108.xml"/><Relationship Id="rId4" Type="http://schemas.openxmlformats.org/officeDocument/2006/relationships/slide" Target="slide13.xml"/><Relationship Id="rId9" Type="http://schemas.openxmlformats.org/officeDocument/2006/relationships/slide" Target="slide47.xml"/><Relationship Id="rId14" Type="http://schemas.openxmlformats.org/officeDocument/2006/relationships/slide" Target="slide76.xml"/><Relationship Id="rId22" Type="http://schemas.openxmlformats.org/officeDocument/2006/relationships/slide" Target="slide13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63.xml"/><Relationship Id="rId13" Type="http://schemas.openxmlformats.org/officeDocument/2006/relationships/slide" Target="slide202.xml"/><Relationship Id="rId18" Type="http://schemas.openxmlformats.org/officeDocument/2006/relationships/slide" Target="slide233.xml"/><Relationship Id="rId3" Type="http://schemas.openxmlformats.org/officeDocument/2006/relationships/slide" Target="slide143.xml"/><Relationship Id="rId21" Type="http://schemas.openxmlformats.org/officeDocument/2006/relationships/slide" Target="slide254.xml"/><Relationship Id="rId7" Type="http://schemas.openxmlformats.org/officeDocument/2006/relationships/slide" Target="slide154.xml"/><Relationship Id="rId12" Type="http://schemas.openxmlformats.org/officeDocument/2006/relationships/slide" Target="slide197.xml"/><Relationship Id="rId17" Type="http://schemas.openxmlformats.org/officeDocument/2006/relationships/slide" Target="slide227.xml"/><Relationship Id="rId2" Type="http://schemas.openxmlformats.org/officeDocument/2006/relationships/image" Target="../media/image4.jpeg"/><Relationship Id="rId16" Type="http://schemas.openxmlformats.org/officeDocument/2006/relationships/slide" Target="slide219.xml"/><Relationship Id="rId20" Type="http://schemas.openxmlformats.org/officeDocument/2006/relationships/slide" Target="slide24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0.xml"/><Relationship Id="rId11" Type="http://schemas.openxmlformats.org/officeDocument/2006/relationships/slide" Target="slide190.xml"/><Relationship Id="rId5" Type="http://schemas.openxmlformats.org/officeDocument/2006/relationships/slide" Target="slide147.xml"/><Relationship Id="rId15" Type="http://schemas.openxmlformats.org/officeDocument/2006/relationships/slide" Target="slide213.xml"/><Relationship Id="rId23" Type="http://schemas.openxmlformats.org/officeDocument/2006/relationships/slide" Target="slide262.xml"/><Relationship Id="rId10" Type="http://schemas.openxmlformats.org/officeDocument/2006/relationships/slide" Target="slide180.xml"/><Relationship Id="rId19" Type="http://schemas.openxmlformats.org/officeDocument/2006/relationships/slide" Target="slide242.xml"/><Relationship Id="rId4" Type="http://schemas.openxmlformats.org/officeDocument/2006/relationships/slide" Target="slide8.xml"/><Relationship Id="rId9" Type="http://schemas.openxmlformats.org/officeDocument/2006/relationships/slide" Target="slide170.xml"/><Relationship Id="rId14" Type="http://schemas.openxmlformats.org/officeDocument/2006/relationships/slide" Target="slide208.xml"/><Relationship Id="rId22" Type="http://schemas.openxmlformats.org/officeDocument/2006/relationships/slide" Target="slide259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291.xml"/><Relationship Id="rId13" Type="http://schemas.openxmlformats.org/officeDocument/2006/relationships/slide" Target="slide340.xml"/><Relationship Id="rId18" Type="http://schemas.openxmlformats.org/officeDocument/2006/relationships/slide" Target="slide377.xml"/><Relationship Id="rId3" Type="http://schemas.openxmlformats.org/officeDocument/2006/relationships/slide" Target="slide269.xml"/><Relationship Id="rId21" Type="http://schemas.openxmlformats.org/officeDocument/2006/relationships/slide" Target="slide406.xml"/><Relationship Id="rId7" Type="http://schemas.openxmlformats.org/officeDocument/2006/relationships/slide" Target="slide282.xml"/><Relationship Id="rId12" Type="http://schemas.openxmlformats.org/officeDocument/2006/relationships/slide" Target="slide333.xml"/><Relationship Id="rId17" Type="http://schemas.openxmlformats.org/officeDocument/2006/relationships/slide" Target="slide369.xml"/><Relationship Id="rId2" Type="http://schemas.openxmlformats.org/officeDocument/2006/relationships/image" Target="../media/image4.jpeg"/><Relationship Id="rId16" Type="http://schemas.openxmlformats.org/officeDocument/2006/relationships/slide" Target="slide363.xml"/><Relationship Id="rId20" Type="http://schemas.openxmlformats.org/officeDocument/2006/relationships/slide" Target="slide39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79.xml"/><Relationship Id="rId11" Type="http://schemas.openxmlformats.org/officeDocument/2006/relationships/slide" Target="slide329.xml"/><Relationship Id="rId5" Type="http://schemas.openxmlformats.org/officeDocument/2006/relationships/slide" Target="slide274.xml"/><Relationship Id="rId15" Type="http://schemas.openxmlformats.org/officeDocument/2006/relationships/slide" Target="slide358.xml"/><Relationship Id="rId10" Type="http://schemas.openxmlformats.org/officeDocument/2006/relationships/slide" Target="slide320.xml"/><Relationship Id="rId19" Type="http://schemas.openxmlformats.org/officeDocument/2006/relationships/slide" Target="slide391.xml"/><Relationship Id="rId4" Type="http://schemas.openxmlformats.org/officeDocument/2006/relationships/slide" Target="slide8.xml"/><Relationship Id="rId9" Type="http://schemas.openxmlformats.org/officeDocument/2006/relationships/slide" Target="slide310.xml"/><Relationship Id="rId14" Type="http://schemas.openxmlformats.org/officeDocument/2006/relationships/slide" Target="slide34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0.png"/></Relationships>
</file>

<file path=ppt/slides/_rels/slide1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0.png"/><Relationship Id="rId4" Type="http://schemas.openxmlformats.org/officeDocument/2006/relationships/image" Target="../media/image110.png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4.png"/></Relationships>
</file>

<file path=ppt/slides/_rels/slide1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4.png"/></Relationships>
</file>

<file path=ppt/slides/_rels/slide1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4.png"/></Relationships>
</file>

<file path=ppt/slides/_rels/slide1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2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png"/></Relationships>
</file>

<file path=ppt/slides/_rels/slide2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20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60.png"/><Relationship Id="rId7" Type="http://schemas.openxmlformats.org/officeDocument/2006/relationships/image" Target="../media/image5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png"/><Relationship Id="rId11" Type="http://schemas.openxmlformats.org/officeDocument/2006/relationships/image" Target="../media/image59.png"/><Relationship Id="rId5" Type="http://schemas.openxmlformats.org/officeDocument/2006/relationships/image" Target="../media/image62.png"/><Relationship Id="rId10" Type="http://schemas.openxmlformats.org/officeDocument/2006/relationships/image" Target="../media/image58.png"/><Relationship Id="rId4" Type="http://schemas.openxmlformats.org/officeDocument/2006/relationships/image" Target="../media/image61.png"/><Relationship Id="rId9" Type="http://schemas.openxmlformats.org/officeDocument/2006/relationships/image" Target="../media/image57.png"/></Relationships>
</file>

<file path=ppt/slides/_rels/slide20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60.png"/><Relationship Id="rId7" Type="http://schemas.openxmlformats.org/officeDocument/2006/relationships/image" Target="../media/image5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png"/><Relationship Id="rId11" Type="http://schemas.openxmlformats.org/officeDocument/2006/relationships/image" Target="../media/image59.png"/><Relationship Id="rId5" Type="http://schemas.openxmlformats.org/officeDocument/2006/relationships/image" Target="../media/image62.png"/><Relationship Id="rId10" Type="http://schemas.openxmlformats.org/officeDocument/2006/relationships/image" Target="../media/image58.png"/><Relationship Id="rId4" Type="http://schemas.openxmlformats.org/officeDocument/2006/relationships/image" Target="../media/image61.png"/><Relationship Id="rId9" Type="http://schemas.openxmlformats.org/officeDocument/2006/relationships/image" Target="../media/image57.png"/></Relationships>
</file>

<file path=ppt/slides/_rels/slide20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0.png"/><Relationship Id="rId7" Type="http://schemas.openxmlformats.org/officeDocument/2006/relationships/image" Target="../media/image55.png"/><Relationship Id="rId12" Type="http://schemas.openxmlformats.org/officeDocument/2006/relationships/image" Target="../media/image6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png"/><Relationship Id="rId11" Type="http://schemas.openxmlformats.org/officeDocument/2006/relationships/image" Target="../media/image66.png"/><Relationship Id="rId5" Type="http://schemas.openxmlformats.org/officeDocument/2006/relationships/image" Target="../media/image64.png"/><Relationship Id="rId10" Type="http://schemas.openxmlformats.org/officeDocument/2006/relationships/image" Target="../media/image58.png"/><Relationship Id="rId4" Type="http://schemas.openxmlformats.org/officeDocument/2006/relationships/image" Target="../media/image61.png"/><Relationship Id="rId9" Type="http://schemas.openxmlformats.org/officeDocument/2006/relationships/image" Target="../media/image57.png"/></Relationships>
</file>

<file path=ppt/slides/_rels/slide2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2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9.png"/></Relationships>
</file>

<file path=ppt/slides/_rels/slide2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9.png"/></Relationships>
</file>

<file path=ppt/slides/_rels/slide2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60.png"/><Relationship Id="rId4" Type="http://schemas.openxmlformats.org/officeDocument/2006/relationships/image" Target="../media/image69.png"/></Relationships>
</file>

<file path=ppt/slides/_rels/slide2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4.jpg"/></Relationships>
</file>

<file path=ppt/slides/_rels/slide3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4.jpg"/></Relationships>
</file>

<file path=ppt/slides/_rels/slide3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4.jpg"/></Relationships>
</file>

<file path=ppt/slides/_rels/slide3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jpg"/><Relationship Id="rId5" Type="http://schemas.openxmlformats.org/officeDocument/2006/relationships/image" Target="../media/image75.jpg"/><Relationship Id="rId4" Type="http://schemas.openxmlformats.org/officeDocument/2006/relationships/image" Target="../media/image74.jpg"/></Relationships>
</file>

<file path=ppt/slides/_rels/slide3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jpg"/><Relationship Id="rId5" Type="http://schemas.openxmlformats.org/officeDocument/2006/relationships/image" Target="../media/image75.jpg"/><Relationship Id="rId4" Type="http://schemas.openxmlformats.org/officeDocument/2006/relationships/image" Target="../media/image74.jpg"/></Relationships>
</file>

<file path=ppt/slides/_rels/slide3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jpg"/><Relationship Id="rId5" Type="http://schemas.openxmlformats.org/officeDocument/2006/relationships/image" Target="../media/image75.jpg"/><Relationship Id="rId4" Type="http://schemas.openxmlformats.org/officeDocument/2006/relationships/image" Target="../media/image74.jpg"/></Relationships>
</file>

<file path=ppt/slides/_rels/slide3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jpg"/><Relationship Id="rId5" Type="http://schemas.openxmlformats.org/officeDocument/2006/relationships/image" Target="../media/image75.jpg"/><Relationship Id="rId4" Type="http://schemas.openxmlformats.org/officeDocument/2006/relationships/image" Target="../media/image74.jpg"/></Relationships>
</file>

<file path=ppt/slides/_rels/slide3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jpg"/><Relationship Id="rId5" Type="http://schemas.openxmlformats.org/officeDocument/2006/relationships/image" Target="../media/image75.jpg"/><Relationship Id="rId4" Type="http://schemas.openxmlformats.org/officeDocument/2006/relationships/image" Target="../media/image74.jpg"/></Relationships>
</file>

<file path=ppt/slides/_rels/slide3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FE4B0C5B-4B34-4F54-86CA-138B73942E8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94" r="7358"/>
          <a:stretch/>
        </p:blipFill>
        <p:spPr>
          <a:xfrm>
            <a:off x="-836" y="0"/>
            <a:ext cx="12217820" cy="9144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15596C5-3541-41A0-AB4C-53E25DAB04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-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0000">
            <a:off x="55857" y="999777"/>
            <a:ext cx="12065097" cy="352025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D845634-ED7B-45D3-B42B-E7DE4C79ABB5}"/>
              </a:ext>
            </a:extLst>
          </p:cNvPr>
          <p:cNvSpPr txBox="1"/>
          <p:nvPr/>
        </p:nvSpPr>
        <p:spPr>
          <a:xfrm>
            <a:off x="629585" y="1681679"/>
            <a:ext cx="11677335" cy="1657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5000"/>
              </a:lnSpc>
              <a:spcAft>
                <a:spcPts val="1800"/>
              </a:spcAft>
            </a:pPr>
            <a:r>
              <a:rPr lang="en-GB" sz="4800" b="1" dirty="0">
                <a:solidFill>
                  <a:srgbClr val="F20000"/>
                </a:solidFill>
                <a:latin typeface="Segoe Script" panose="030B0504020000000003" pitchFamily="66" charset="0"/>
              </a:rPr>
              <a:t>I</a:t>
            </a:r>
            <a:r>
              <a:rPr lang="en-GB" sz="4400" b="1" dirty="0">
                <a:solidFill>
                  <a:srgbClr val="F20000"/>
                </a:solidFill>
                <a:latin typeface="Segoe Script" panose="030B0504020000000003" pitchFamily="66" charset="0"/>
              </a:rPr>
              <a:t> </a:t>
            </a:r>
            <a:r>
              <a:rPr lang="en-GB" sz="4800" b="1" dirty="0">
                <a:solidFill>
                  <a:srgbClr val="F20000"/>
                </a:solidFill>
                <a:latin typeface="Segoe Script" panose="030B0504020000000003" pitchFamily="66" charset="0"/>
              </a:rPr>
              <a:t>SEE</a:t>
            </a:r>
            <a:r>
              <a:rPr lang="en-GB" sz="4400" b="1" dirty="0">
                <a:solidFill>
                  <a:srgbClr val="F20000"/>
                </a:solidFill>
                <a:latin typeface="Segoe Script" panose="030B0504020000000003" pitchFamily="66" charset="0"/>
              </a:rPr>
              <a:t> </a:t>
            </a:r>
            <a:r>
              <a:rPr lang="en-GB" sz="4800" b="1" dirty="0">
                <a:solidFill>
                  <a:srgbClr val="F20000"/>
                </a:solidFill>
                <a:latin typeface="Segoe Script" panose="030B0504020000000003" pitchFamily="66" charset="0"/>
              </a:rPr>
              <a:t>PROBLEM-SOLVING</a:t>
            </a:r>
            <a:r>
              <a:rPr lang="en-GB" sz="2400" b="1" dirty="0">
                <a:solidFill>
                  <a:srgbClr val="F20000"/>
                </a:solidFill>
                <a:latin typeface="Segoe Script" panose="030B0504020000000003" pitchFamily="66" charset="0"/>
              </a:rPr>
              <a:t> </a:t>
            </a:r>
            <a:r>
              <a:rPr lang="en-GB" sz="4800" b="1" dirty="0">
                <a:solidFill>
                  <a:srgbClr val="F20000"/>
                </a:solidFill>
                <a:latin typeface="Segoe Script" panose="030B0504020000000003" pitchFamily="66" charset="0"/>
              </a:rPr>
              <a:t>-</a:t>
            </a:r>
            <a:r>
              <a:rPr lang="en-GB" sz="2400" b="1" dirty="0">
                <a:solidFill>
                  <a:srgbClr val="F20000"/>
                </a:solidFill>
                <a:latin typeface="Segoe Script" panose="030B0504020000000003" pitchFamily="66" charset="0"/>
              </a:rPr>
              <a:t> </a:t>
            </a:r>
            <a:r>
              <a:rPr lang="en-GB" sz="4800" b="1" dirty="0">
                <a:solidFill>
                  <a:srgbClr val="F20000"/>
                </a:solidFill>
                <a:latin typeface="Segoe Script" panose="030B0504020000000003" pitchFamily="66" charset="0"/>
              </a:rPr>
              <a:t>UKS2</a:t>
            </a:r>
          </a:p>
          <a:p>
            <a:pPr algn="ctr">
              <a:lnSpc>
                <a:spcPct val="85000"/>
              </a:lnSpc>
            </a:pPr>
            <a:r>
              <a:rPr lang="en-GB" sz="5200" b="1" dirty="0">
                <a:latin typeface="Century Gothic" panose="020B0502020202020204" pitchFamily="34" charset="0"/>
              </a:rPr>
              <a:t>WORKED EXAMPLES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22797B6-CC8F-4C94-8C5A-8B21A44EB7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-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80000" flipV="1">
            <a:off x="520613" y="6837309"/>
            <a:ext cx="10953902" cy="2017262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7CFAE79-7D05-422F-B9C6-9F1731EA2117}"/>
              </a:ext>
            </a:extLst>
          </p:cNvPr>
          <p:cNvSpPr/>
          <p:nvPr/>
        </p:nvSpPr>
        <p:spPr>
          <a:xfrm>
            <a:off x="2865337" y="8155298"/>
            <a:ext cx="846777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Available as PowerPoint and PDF from www.iseemaths.com</a:t>
            </a:r>
            <a:endParaRPr lang="en-GB" sz="2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B1084B1-8769-4DDF-9108-E81C6075B36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2286" y="7545660"/>
            <a:ext cx="1008000" cy="10080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67F91DF-3EEA-4C13-8AFF-7EA61467BD40}"/>
              </a:ext>
            </a:extLst>
          </p:cNvPr>
          <p:cNvSpPr txBox="1"/>
          <p:nvPr/>
        </p:nvSpPr>
        <p:spPr>
          <a:xfrm>
            <a:off x="3964507" y="7515680"/>
            <a:ext cx="60895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CC0000"/>
                </a:solidFill>
                <a:latin typeface="Segoe Script" panose="030B0504020000000003" pitchFamily="66" charset="0"/>
              </a:rPr>
              <a:t>GARETH METCALFE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D142128A-3ABF-4061-BDB7-5A9BACDF750F}"/>
              </a:ext>
            </a:extLst>
          </p:cNvPr>
          <p:cNvGrpSpPr/>
          <p:nvPr/>
        </p:nvGrpSpPr>
        <p:grpSpPr>
          <a:xfrm>
            <a:off x="8950317" y="223833"/>
            <a:ext cx="2848050" cy="842389"/>
            <a:chOff x="268841" y="6189016"/>
            <a:chExt cx="2714045" cy="66160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037EDD8-CC15-48B7-907C-0B2C984FA570}"/>
                </a:ext>
              </a:extLst>
            </p:cNvPr>
            <p:cNvSpPr/>
            <p:nvPr/>
          </p:nvSpPr>
          <p:spPr>
            <a:xfrm>
              <a:off x="895863" y="6191218"/>
              <a:ext cx="1371981" cy="324000"/>
            </a:xfrm>
            <a:prstGeom prst="rect">
              <a:avLst/>
            </a:prstGeom>
            <a:noFill/>
            <a:ln w="28575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B685AF8-DB05-42E4-BB68-2698A71CCCC3}"/>
                </a:ext>
              </a:extLst>
            </p:cNvPr>
            <p:cNvSpPr/>
            <p:nvPr/>
          </p:nvSpPr>
          <p:spPr>
            <a:xfrm>
              <a:off x="895863" y="6516225"/>
              <a:ext cx="656505" cy="324000"/>
            </a:xfrm>
            <a:prstGeom prst="rect">
              <a:avLst/>
            </a:prstGeom>
            <a:noFill/>
            <a:ln w="28575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B57695E-F122-4C21-9013-3C67F6FA6EAE}"/>
                </a:ext>
              </a:extLst>
            </p:cNvPr>
            <p:cNvSpPr/>
            <p:nvPr/>
          </p:nvSpPr>
          <p:spPr>
            <a:xfrm>
              <a:off x="494956" y="6232757"/>
              <a:ext cx="409698" cy="217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tea</a:t>
              </a:r>
              <a:endParaRPr lang="en-GB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EBC7391A-4997-4844-8854-D6CBE83DA961}"/>
                </a:ext>
              </a:extLst>
            </p:cNvPr>
            <p:cNvSpPr/>
            <p:nvPr/>
          </p:nvSpPr>
          <p:spPr>
            <a:xfrm>
              <a:off x="268841" y="6572586"/>
              <a:ext cx="632724" cy="217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biscuit</a:t>
              </a:r>
              <a:endParaRPr lang="en-GB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7" name="Right Bracket 16">
              <a:extLst>
                <a:ext uri="{FF2B5EF4-FFF2-40B4-BE49-F238E27FC236}">
                  <a16:creationId xmlns:a16="http://schemas.microsoft.com/office/drawing/2014/main" id="{6FFCDD9A-3483-47E5-AB09-C9AF6B5AC0B5}"/>
                </a:ext>
              </a:extLst>
            </p:cNvPr>
            <p:cNvSpPr/>
            <p:nvPr/>
          </p:nvSpPr>
          <p:spPr>
            <a:xfrm>
              <a:off x="2341380" y="6189016"/>
              <a:ext cx="86400" cy="661606"/>
            </a:xfrm>
            <a:prstGeom prst="rightBracket">
              <a:avLst/>
            </a:prstGeom>
            <a:ln w="28575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5F0DC5A3-3F4F-4DC9-A394-47937EAE6CBB}"/>
                </a:ext>
              </a:extLst>
            </p:cNvPr>
            <p:cNvSpPr/>
            <p:nvPr/>
          </p:nvSpPr>
          <p:spPr>
            <a:xfrm>
              <a:off x="2435706" y="6415535"/>
              <a:ext cx="547180" cy="217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12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£1.30</a:t>
              </a:r>
              <a:endParaRPr lang="en-GB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3108D76D-5B41-477F-AA54-E2BBEA904CBE}"/>
              </a:ext>
            </a:extLst>
          </p:cNvPr>
          <p:cNvGrpSpPr/>
          <p:nvPr/>
        </p:nvGrpSpPr>
        <p:grpSpPr>
          <a:xfrm>
            <a:off x="393633" y="3895604"/>
            <a:ext cx="1956552" cy="1129013"/>
            <a:chOff x="165275" y="61428"/>
            <a:chExt cx="1956552" cy="1129013"/>
          </a:xfrm>
        </p:grpSpPr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49DE8A34-E920-4DBD-A89D-72CD5E97C17F}"/>
                </a:ext>
              </a:extLst>
            </p:cNvPr>
            <p:cNvCxnSpPr>
              <a:cxnSpLocks/>
            </p:cNvCxnSpPr>
            <p:nvPr/>
          </p:nvCxnSpPr>
          <p:spPr>
            <a:xfrm>
              <a:off x="1034500" y="989768"/>
              <a:ext cx="707870" cy="94843"/>
            </a:xfrm>
            <a:prstGeom prst="straightConnector1">
              <a:avLst/>
            </a:prstGeom>
            <a:ln w="28575" cap="rnd">
              <a:solidFill>
                <a:schemeClr val="bg1">
                  <a:lumMod val="9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79904A1-240A-4E4D-B948-BF184759E98A}"/>
                </a:ext>
              </a:extLst>
            </p:cNvPr>
            <p:cNvSpPr/>
            <p:nvPr/>
          </p:nvSpPr>
          <p:spPr>
            <a:xfrm>
              <a:off x="165275" y="728776"/>
              <a:ext cx="115386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angles the same size</a:t>
              </a:r>
              <a:endParaRPr lang="en-GB" sz="16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2" name="Arc 21">
              <a:extLst>
                <a:ext uri="{FF2B5EF4-FFF2-40B4-BE49-F238E27FC236}">
                  <a16:creationId xmlns:a16="http://schemas.microsoft.com/office/drawing/2014/main" id="{FB21D96E-9CD2-452A-A586-5646E7D45AFB}"/>
                </a:ext>
              </a:extLst>
            </p:cNvPr>
            <p:cNvSpPr/>
            <p:nvPr/>
          </p:nvSpPr>
          <p:spPr>
            <a:xfrm rot="4837398">
              <a:off x="715141" y="192542"/>
              <a:ext cx="549775" cy="639169"/>
            </a:xfrm>
            <a:prstGeom prst="arc">
              <a:avLst>
                <a:gd name="adj1" fmla="val 15355916"/>
                <a:gd name="adj2" fmla="val 20854622"/>
              </a:avLst>
            </a:prstGeom>
            <a:ln w="28575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52B9A3C5-FAB1-4048-A13C-0759878AF749}"/>
                </a:ext>
              </a:extLst>
            </p:cNvPr>
            <p:cNvSpPr/>
            <p:nvPr/>
          </p:nvSpPr>
          <p:spPr>
            <a:xfrm>
              <a:off x="874415" y="378931"/>
              <a:ext cx="44755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14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32</a:t>
              </a:r>
              <a:r>
                <a:rPr lang="en-GB" sz="1400" b="1" dirty="0">
                  <a:solidFill>
                    <a:schemeClr val="bg1">
                      <a:lumMod val="95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°</a:t>
              </a:r>
              <a:endParaRPr lang="en-GB" sz="1400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5" name="Isosceles Triangle 24">
              <a:extLst>
                <a:ext uri="{FF2B5EF4-FFF2-40B4-BE49-F238E27FC236}">
                  <a16:creationId xmlns:a16="http://schemas.microsoft.com/office/drawing/2014/main" id="{71961107-2333-4A6E-A1C0-53F89556D996}"/>
                </a:ext>
              </a:extLst>
            </p:cNvPr>
            <p:cNvSpPr/>
            <p:nvPr/>
          </p:nvSpPr>
          <p:spPr>
            <a:xfrm rot="17368543">
              <a:off x="774398" y="-107199"/>
              <a:ext cx="945896" cy="1417055"/>
            </a:xfrm>
            <a:prstGeom prst="triangle">
              <a:avLst/>
            </a:prstGeom>
            <a:noFill/>
            <a:ln w="28575" cap="rnd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6" name="Straight Arrow Connector 25">
              <a:extLst>
                <a:ext uri="{FF2B5EF4-FFF2-40B4-BE49-F238E27FC236}">
                  <a16:creationId xmlns:a16="http://schemas.microsoft.com/office/drawing/2014/main" id="{BDB5AF48-B17C-4C1D-BE9E-CBA73474436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34500" y="470656"/>
              <a:ext cx="911108" cy="519112"/>
            </a:xfrm>
            <a:prstGeom prst="straightConnector1">
              <a:avLst/>
            </a:prstGeom>
            <a:ln w="28575" cap="rnd">
              <a:solidFill>
                <a:schemeClr val="bg1">
                  <a:lumMod val="9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1853853C-BF00-4620-9355-7E91620C82E7}"/>
                </a:ext>
              </a:extLst>
            </p:cNvPr>
            <p:cNvSpPr/>
            <p:nvPr/>
          </p:nvSpPr>
          <p:spPr>
            <a:xfrm>
              <a:off x="664377" y="61428"/>
              <a:ext cx="145745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isosceles triangle</a:t>
              </a:r>
              <a:endParaRPr lang="en-GB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6EC5E2AB-BEF1-4836-9A35-2E2EEB49FE69}"/>
              </a:ext>
            </a:extLst>
          </p:cNvPr>
          <p:cNvGrpSpPr/>
          <p:nvPr/>
        </p:nvGrpSpPr>
        <p:grpSpPr>
          <a:xfrm>
            <a:off x="6738373" y="79338"/>
            <a:ext cx="1168977" cy="954265"/>
            <a:chOff x="2355248" y="160627"/>
            <a:chExt cx="1168977" cy="954265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F596BFF9-0A2F-4C54-9DF6-171915F17D5E}"/>
                </a:ext>
              </a:extLst>
            </p:cNvPr>
            <p:cNvGrpSpPr/>
            <p:nvPr/>
          </p:nvGrpSpPr>
          <p:grpSpPr>
            <a:xfrm>
              <a:off x="2405974" y="714782"/>
              <a:ext cx="1114834" cy="400110"/>
              <a:chOff x="2720688" y="4768334"/>
              <a:chExt cx="1114834" cy="400110"/>
            </a:xfrm>
          </p:grpSpPr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B4EB9932-E3CE-4BF0-8427-551F83731A50}"/>
                  </a:ext>
                </a:extLst>
              </p:cNvPr>
              <p:cNvSpPr/>
              <p:nvPr/>
            </p:nvSpPr>
            <p:spPr>
              <a:xfrm>
                <a:off x="2947137" y="4768334"/>
                <a:ext cx="888385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000" dirty="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GB" sz="1600" b="1" dirty="0">
                    <a:solidFill>
                      <a:schemeClr val="bg1">
                        <a:lumMod val="95000"/>
                      </a:schemeClr>
                    </a:solidFill>
                    <a:latin typeface="Century Gothic" panose="020B0502020202020204" pitchFamily="34" charset="0"/>
                  </a:rPr>
                  <a:t>÷ 2 &lt; 4</a:t>
                </a:r>
                <a:endParaRPr lang="en-GB" sz="2000" b="1" dirty="0">
                  <a:solidFill>
                    <a:schemeClr val="bg1">
                      <a:lumMod val="95000"/>
                    </a:schemeClr>
                  </a:solidFill>
                </a:endParaRPr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6261A51E-925B-45C6-B97E-52F7C36D0D04}"/>
                  </a:ext>
                </a:extLst>
              </p:cNvPr>
              <p:cNvSpPr/>
              <p:nvPr/>
            </p:nvSpPr>
            <p:spPr>
              <a:xfrm>
                <a:off x="2720688" y="4810899"/>
                <a:ext cx="288000" cy="324000"/>
              </a:xfrm>
              <a:prstGeom prst="rect">
                <a:avLst/>
              </a:prstGeom>
              <a:noFill/>
              <a:ln w="34925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5FC8B0B1-B221-465B-913C-744EF8D4D55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551455" y="592152"/>
              <a:ext cx="92113" cy="298311"/>
            </a:xfrm>
            <a:prstGeom prst="straightConnector1">
              <a:avLst/>
            </a:prstGeom>
            <a:ln w="28575">
              <a:solidFill>
                <a:schemeClr val="bg1">
                  <a:lumMod val="9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3E0CD2AB-2252-47DE-A1CF-26C888115CF0}"/>
                </a:ext>
              </a:extLst>
            </p:cNvPr>
            <p:cNvSpPr/>
            <p:nvPr/>
          </p:nvSpPr>
          <p:spPr>
            <a:xfrm>
              <a:off x="2355248" y="160627"/>
              <a:ext cx="1168977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More or less than 8?</a:t>
              </a:r>
              <a:endParaRPr lang="en-GB" sz="12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2CD29E35-BA65-4C13-888D-1FB185457506}"/>
              </a:ext>
            </a:extLst>
          </p:cNvPr>
          <p:cNvGrpSpPr/>
          <p:nvPr/>
        </p:nvGrpSpPr>
        <p:grpSpPr>
          <a:xfrm>
            <a:off x="10308002" y="5641206"/>
            <a:ext cx="1296000" cy="1296000"/>
            <a:chOff x="8287367" y="8069426"/>
            <a:chExt cx="1660645" cy="1656000"/>
          </a:xfrm>
        </p:grpSpPr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B0ABC286-0CDB-4100-B0FD-B0DD6900A305}"/>
                </a:ext>
              </a:extLst>
            </p:cNvPr>
            <p:cNvGrpSpPr/>
            <p:nvPr/>
          </p:nvGrpSpPr>
          <p:grpSpPr>
            <a:xfrm>
              <a:off x="8287367" y="8069426"/>
              <a:ext cx="1656000" cy="1656000"/>
              <a:chOff x="631986" y="1472082"/>
              <a:chExt cx="1656000" cy="1656000"/>
            </a:xfrm>
          </p:grpSpPr>
          <p:grpSp>
            <p:nvGrpSpPr>
              <p:cNvPr id="38" name="Group 37">
                <a:extLst>
                  <a:ext uri="{FF2B5EF4-FFF2-40B4-BE49-F238E27FC236}">
                    <a16:creationId xmlns:a16="http://schemas.microsoft.com/office/drawing/2014/main" id="{98A28185-8245-4C92-889C-6BFD2956DEEC}"/>
                  </a:ext>
                </a:extLst>
              </p:cNvPr>
              <p:cNvGrpSpPr/>
              <p:nvPr/>
            </p:nvGrpSpPr>
            <p:grpSpPr>
              <a:xfrm>
                <a:off x="631986" y="1472082"/>
                <a:ext cx="1656000" cy="1656000"/>
                <a:chOff x="631986" y="1400564"/>
                <a:chExt cx="1872000" cy="1873681"/>
              </a:xfrm>
            </p:grpSpPr>
            <p:sp>
              <p:nvSpPr>
                <p:cNvPr id="43" name="Rectangle 42">
                  <a:extLst>
                    <a:ext uri="{FF2B5EF4-FFF2-40B4-BE49-F238E27FC236}">
                      <a16:creationId xmlns:a16="http://schemas.microsoft.com/office/drawing/2014/main" id="{A77FA3F7-3277-4FC5-962A-B339D8DD8EB4}"/>
                    </a:ext>
                  </a:extLst>
                </p:cNvPr>
                <p:cNvSpPr/>
                <p:nvPr/>
              </p:nvSpPr>
              <p:spPr>
                <a:xfrm>
                  <a:off x="1207986" y="1400564"/>
                  <a:ext cx="576000" cy="1296000"/>
                </a:xfrm>
                <a:prstGeom prst="rect">
                  <a:avLst/>
                </a:prstGeom>
                <a:noFill/>
                <a:ln w="38100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" name="Rectangle 43">
                  <a:extLst>
                    <a:ext uri="{FF2B5EF4-FFF2-40B4-BE49-F238E27FC236}">
                      <a16:creationId xmlns:a16="http://schemas.microsoft.com/office/drawing/2014/main" id="{F2FD7BB1-87E9-4129-A870-DD56A1AAE331}"/>
                    </a:ext>
                  </a:extLst>
                </p:cNvPr>
                <p:cNvSpPr/>
                <p:nvPr/>
              </p:nvSpPr>
              <p:spPr>
                <a:xfrm>
                  <a:off x="631986" y="1978245"/>
                  <a:ext cx="576000" cy="1296000"/>
                </a:xfrm>
                <a:prstGeom prst="rect">
                  <a:avLst/>
                </a:prstGeom>
                <a:noFill/>
                <a:ln w="38100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" name="Rectangle 44">
                  <a:extLst>
                    <a:ext uri="{FF2B5EF4-FFF2-40B4-BE49-F238E27FC236}">
                      <a16:creationId xmlns:a16="http://schemas.microsoft.com/office/drawing/2014/main" id="{B7D70109-7F04-41A8-8D30-6A49EB3E3AD5}"/>
                    </a:ext>
                  </a:extLst>
                </p:cNvPr>
                <p:cNvSpPr/>
                <p:nvPr/>
              </p:nvSpPr>
              <p:spPr>
                <a:xfrm rot="5400000">
                  <a:off x="1567986" y="2338245"/>
                  <a:ext cx="576000" cy="1296000"/>
                </a:xfrm>
                <a:prstGeom prst="rect">
                  <a:avLst/>
                </a:prstGeom>
                <a:noFill/>
                <a:ln w="38100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cxnSp>
            <p:nvCxnSpPr>
              <p:cNvPr id="39" name="Straight Arrow Connector 38">
                <a:extLst>
                  <a:ext uri="{FF2B5EF4-FFF2-40B4-BE49-F238E27FC236}">
                    <a16:creationId xmlns:a16="http://schemas.microsoft.com/office/drawing/2014/main" id="{05EE5553-1C88-4A67-93AB-8686C0B56FF3}"/>
                  </a:ext>
                </a:extLst>
              </p:cNvPr>
              <p:cNvCxnSpPr/>
              <p:nvPr/>
            </p:nvCxnSpPr>
            <p:spPr>
              <a:xfrm>
                <a:off x="1156755" y="2699891"/>
                <a:ext cx="1116000" cy="0"/>
              </a:xfrm>
              <a:prstGeom prst="straightConnector1">
                <a:avLst/>
              </a:prstGeom>
              <a:ln w="19050">
                <a:solidFill>
                  <a:schemeClr val="bg1">
                    <a:lumMod val="95000"/>
                  </a:schemeClr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676498B4-22C0-4528-AD18-911612502941}"/>
                  </a:ext>
                </a:extLst>
              </p:cNvPr>
              <p:cNvSpPr/>
              <p:nvPr/>
            </p:nvSpPr>
            <p:spPr>
              <a:xfrm>
                <a:off x="1463677" y="2665051"/>
                <a:ext cx="536511" cy="3146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1000" b="1" dirty="0">
                    <a:solidFill>
                      <a:schemeClr val="bg1">
                        <a:lumMod val="95000"/>
                      </a:schemeClr>
                    </a:solidFill>
                    <a:latin typeface="Century Gothic" panose="020B0502020202020204" pitchFamily="34" charset="0"/>
                  </a:rPr>
                  <a:t>9</a:t>
                </a:r>
                <a:r>
                  <a:rPr lang="en-GB" sz="800" b="1" dirty="0">
                    <a:solidFill>
                      <a:schemeClr val="bg1">
                        <a:lumMod val="95000"/>
                      </a:schemeClr>
                    </a:solidFill>
                    <a:latin typeface="Century Gothic" panose="020B0502020202020204" pitchFamily="34" charset="0"/>
                  </a:rPr>
                  <a:t>cm</a:t>
                </a:r>
                <a:endParaRPr lang="en-GB" sz="800" b="1" dirty="0">
                  <a:solidFill>
                    <a:schemeClr val="bg1">
                      <a:lumMod val="95000"/>
                    </a:schemeClr>
                  </a:solidFill>
                </a:endParaRPr>
              </a:p>
            </p:txBody>
          </p:sp>
          <p:cxnSp>
            <p:nvCxnSpPr>
              <p:cNvPr id="41" name="Straight Arrow Connector 40">
                <a:extLst>
                  <a:ext uri="{FF2B5EF4-FFF2-40B4-BE49-F238E27FC236}">
                    <a16:creationId xmlns:a16="http://schemas.microsoft.com/office/drawing/2014/main" id="{C02F14E1-1AB8-4188-8D27-749FF9BBF6F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156755" y="2520487"/>
                <a:ext cx="478800" cy="0"/>
              </a:xfrm>
              <a:prstGeom prst="straightConnector1">
                <a:avLst/>
              </a:prstGeom>
              <a:ln w="19050">
                <a:solidFill>
                  <a:schemeClr val="bg1">
                    <a:lumMod val="95000"/>
                  </a:schemeClr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A1B41463-AAAB-42CA-83CC-1353416952D5}"/>
                  </a:ext>
                </a:extLst>
              </p:cNvPr>
              <p:cNvSpPr/>
              <p:nvPr/>
            </p:nvSpPr>
            <p:spPr>
              <a:xfrm>
                <a:off x="1126643" y="2260642"/>
                <a:ext cx="536511" cy="3146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1000" b="1" dirty="0">
                    <a:solidFill>
                      <a:schemeClr val="bg1">
                        <a:lumMod val="95000"/>
                      </a:schemeClr>
                    </a:solidFill>
                    <a:latin typeface="Century Gothic" panose="020B0502020202020204" pitchFamily="34" charset="0"/>
                  </a:rPr>
                  <a:t>4</a:t>
                </a:r>
                <a:r>
                  <a:rPr lang="en-GB" sz="800" b="1" dirty="0">
                    <a:solidFill>
                      <a:schemeClr val="bg1">
                        <a:lumMod val="95000"/>
                      </a:schemeClr>
                    </a:solidFill>
                    <a:latin typeface="Century Gothic" panose="020B0502020202020204" pitchFamily="34" charset="0"/>
                  </a:rPr>
                  <a:t>cm</a:t>
                </a:r>
                <a:endParaRPr lang="en-GB" sz="800" b="1" dirty="0">
                  <a:solidFill>
                    <a:schemeClr val="bg1">
                      <a:lumMod val="95000"/>
                    </a:schemeClr>
                  </a:solidFill>
                </a:endParaRPr>
              </a:p>
            </p:txBody>
          </p:sp>
        </p:grpSp>
        <p:cxnSp>
          <p:nvCxnSpPr>
            <p:cNvPr id="36" name="Straight Arrow Connector 35">
              <a:extLst>
                <a:ext uri="{FF2B5EF4-FFF2-40B4-BE49-F238E27FC236}">
                  <a16:creationId xmlns:a16="http://schemas.microsoft.com/office/drawing/2014/main" id="{408F710D-451E-4875-9B13-AE04563BE06E}"/>
                </a:ext>
              </a:extLst>
            </p:cNvPr>
            <p:cNvCxnSpPr/>
            <p:nvPr/>
          </p:nvCxnSpPr>
          <p:spPr>
            <a:xfrm>
              <a:off x="9321612" y="9117831"/>
              <a:ext cx="626400" cy="0"/>
            </a:xfrm>
            <a:prstGeom prst="straightConnector1">
              <a:avLst/>
            </a:prstGeom>
            <a:ln w="19050">
              <a:solidFill>
                <a:schemeClr val="bg1">
                  <a:lumMod val="9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0D1D325B-2A56-4594-8FB7-0AFE0503A745}"/>
                </a:ext>
              </a:extLst>
            </p:cNvPr>
            <p:cNvSpPr/>
            <p:nvPr/>
          </p:nvSpPr>
          <p:spPr>
            <a:xfrm>
              <a:off x="9467195" y="8876757"/>
              <a:ext cx="329056" cy="3146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10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?</a:t>
              </a:r>
              <a:endParaRPr lang="en-GB" sz="10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81BBAA59-668A-4B76-A36B-C0A0B5CE47B2}"/>
              </a:ext>
            </a:extLst>
          </p:cNvPr>
          <p:cNvGrpSpPr/>
          <p:nvPr/>
        </p:nvGrpSpPr>
        <p:grpSpPr>
          <a:xfrm>
            <a:off x="3593308" y="4046120"/>
            <a:ext cx="1055635" cy="1350688"/>
            <a:chOff x="285284" y="6527027"/>
            <a:chExt cx="1055635" cy="1350688"/>
          </a:xfrm>
        </p:grpSpPr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EF76B814-149D-4E30-9B8F-57719A4D169F}"/>
                </a:ext>
              </a:extLst>
            </p:cNvPr>
            <p:cNvSpPr/>
            <p:nvPr/>
          </p:nvSpPr>
          <p:spPr>
            <a:xfrm>
              <a:off x="1008378" y="7477605"/>
              <a:ext cx="327334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0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4</a:t>
              </a:r>
              <a:endParaRPr lang="en-GB" sz="20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C9D1AB1A-4CE8-440E-A07D-EC473F20B4EF}"/>
                </a:ext>
              </a:extLst>
            </p:cNvPr>
            <p:cNvSpPr/>
            <p:nvPr/>
          </p:nvSpPr>
          <p:spPr>
            <a:xfrm>
              <a:off x="1011931" y="6625921"/>
              <a:ext cx="327334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0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9</a:t>
              </a:r>
              <a:endParaRPr lang="en-GB" sz="20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DCFD2A60-ED2F-4F4A-A7FF-431AF1407969}"/>
                </a:ext>
              </a:extLst>
            </p:cNvPr>
            <p:cNvSpPr/>
            <p:nvPr/>
          </p:nvSpPr>
          <p:spPr>
            <a:xfrm>
              <a:off x="755102" y="7062541"/>
              <a:ext cx="327334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0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7</a:t>
              </a:r>
              <a:endParaRPr lang="en-GB" sz="20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66DBFC37-B94B-4939-9BEB-4B4D22901EA5}"/>
                </a:ext>
              </a:extLst>
            </p:cNvPr>
            <p:cNvSpPr/>
            <p:nvPr/>
          </p:nvSpPr>
          <p:spPr>
            <a:xfrm>
              <a:off x="538257" y="7091979"/>
              <a:ext cx="241200" cy="306000"/>
            </a:xfrm>
            <a:prstGeom prst="rect">
              <a:avLst/>
            </a:prstGeom>
            <a:noFill/>
            <a:ln w="28575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DCF4751D-45E7-457C-8F83-AB3D580EF7C3}"/>
                </a:ext>
              </a:extLst>
            </p:cNvPr>
            <p:cNvSpPr/>
            <p:nvPr/>
          </p:nvSpPr>
          <p:spPr>
            <a:xfrm>
              <a:off x="285284" y="7034659"/>
              <a:ext cx="29206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20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-</a:t>
              </a:r>
              <a:endParaRPr lang="en-GB" sz="20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D52ABD28-4A18-4BED-BED9-68E5F9822564}"/>
                </a:ext>
              </a:extLst>
            </p:cNvPr>
            <p:cNvCxnSpPr>
              <a:cxnSpLocks/>
            </p:cNvCxnSpPr>
            <p:nvPr/>
          </p:nvCxnSpPr>
          <p:spPr>
            <a:xfrm>
              <a:off x="473854" y="7513009"/>
              <a:ext cx="864000" cy="0"/>
            </a:xfrm>
            <a:prstGeom prst="line">
              <a:avLst/>
            </a:prstGeom>
            <a:ln w="28575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C71093CB-959B-47CA-8132-7B678FB42399}"/>
                </a:ext>
              </a:extLst>
            </p:cNvPr>
            <p:cNvSpPr/>
            <p:nvPr/>
          </p:nvSpPr>
          <p:spPr>
            <a:xfrm>
              <a:off x="474208" y="6628714"/>
              <a:ext cx="327334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0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4</a:t>
              </a:r>
              <a:endParaRPr lang="en-GB" sz="20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E1BE32BC-22F7-4D44-A2B1-1F36A78C505A}"/>
                </a:ext>
              </a:extLst>
            </p:cNvPr>
            <p:cNvSpPr/>
            <p:nvPr/>
          </p:nvSpPr>
          <p:spPr>
            <a:xfrm>
              <a:off x="511333" y="7476088"/>
              <a:ext cx="327334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0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1</a:t>
              </a:r>
              <a:endParaRPr lang="en-GB" sz="20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44E21922-599E-428E-92E0-F4E5257E0C05}"/>
                </a:ext>
              </a:extLst>
            </p:cNvPr>
            <p:cNvSpPr/>
            <p:nvPr/>
          </p:nvSpPr>
          <p:spPr>
            <a:xfrm>
              <a:off x="755102" y="7476088"/>
              <a:ext cx="327334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0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8</a:t>
              </a:r>
              <a:endParaRPr lang="en-GB" sz="20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A39A2A8B-250B-42A9-8A9E-84BDF124C03C}"/>
                </a:ext>
              </a:extLst>
            </p:cNvPr>
            <p:cNvSpPr/>
            <p:nvPr/>
          </p:nvSpPr>
          <p:spPr>
            <a:xfrm>
              <a:off x="797221" y="6664269"/>
              <a:ext cx="241200" cy="306000"/>
            </a:xfrm>
            <a:prstGeom prst="rect">
              <a:avLst/>
            </a:prstGeom>
            <a:noFill/>
            <a:ln w="28575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64A87F03-F69B-4BE8-86D9-54B375FFE57F}"/>
                </a:ext>
              </a:extLst>
            </p:cNvPr>
            <p:cNvSpPr/>
            <p:nvPr/>
          </p:nvSpPr>
          <p:spPr>
            <a:xfrm>
              <a:off x="1054998" y="7093926"/>
              <a:ext cx="241200" cy="306000"/>
            </a:xfrm>
            <a:prstGeom prst="rect">
              <a:avLst/>
            </a:prstGeom>
            <a:noFill/>
            <a:ln w="28575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A8A074F9-A409-4A86-AB63-055B67C9ACE7}"/>
                </a:ext>
              </a:extLst>
            </p:cNvPr>
            <p:cNvCxnSpPr>
              <a:cxnSpLocks/>
            </p:cNvCxnSpPr>
            <p:nvPr/>
          </p:nvCxnSpPr>
          <p:spPr>
            <a:xfrm>
              <a:off x="473854" y="7838383"/>
              <a:ext cx="864000" cy="0"/>
            </a:xfrm>
            <a:prstGeom prst="line">
              <a:avLst/>
            </a:prstGeom>
            <a:ln w="28575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96B750BC-A2D4-4B6B-A86B-5559249F4929}"/>
                </a:ext>
              </a:extLst>
            </p:cNvPr>
            <p:cNvSpPr/>
            <p:nvPr/>
          </p:nvSpPr>
          <p:spPr>
            <a:xfrm>
              <a:off x="1013585" y="7060580"/>
              <a:ext cx="327334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0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5</a:t>
              </a:r>
              <a:endParaRPr lang="en-GB" sz="20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33CB0A5B-9B94-48CF-9FF1-6ABB7F117392}"/>
                </a:ext>
              </a:extLst>
            </p:cNvPr>
            <p:cNvSpPr/>
            <p:nvPr/>
          </p:nvSpPr>
          <p:spPr>
            <a:xfrm>
              <a:off x="747794" y="6633380"/>
              <a:ext cx="327334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0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5</a:t>
              </a:r>
              <a:endParaRPr lang="en-GB" sz="20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F38F2AA8-E5DA-4FD8-AB22-01D3251A2DE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79648" y="6733393"/>
              <a:ext cx="131070" cy="201620"/>
            </a:xfrm>
            <a:prstGeom prst="line">
              <a:avLst/>
            </a:prstGeom>
            <a:ln w="28575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D7EBEEE1-68B7-4B15-8F6E-3184F78E1D14}"/>
                </a:ext>
              </a:extLst>
            </p:cNvPr>
            <p:cNvSpPr/>
            <p:nvPr/>
          </p:nvSpPr>
          <p:spPr>
            <a:xfrm>
              <a:off x="432992" y="6559779"/>
              <a:ext cx="277640" cy="2923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3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3</a:t>
              </a:r>
              <a:endParaRPr lang="en-GB" sz="13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C0EC2072-21EE-4DC9-8F46-4744A5DE37F6}"/>
                </a:ext>
              </a:extLst>
            </p:cNvPr>
            <p:cNvSpPr/>
            <p:nvPr/>
          </p:nvSpPr>
          <p:spPr>
            <a:xfrm>
              <a:off x="595996" y="6527027"/>
              <a:ext cx="277640" cy="2923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3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1</a:t>
              </a:r>
              <a:endParaRPr lang="en-GB" sz="13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972458E1-19A8-4D69-83AA-D47E087A4862}"/>
                </a:ext>
              </a:extLst>
            </p:cNvPr>
            <p:cNvSpPr/>
            <p:nvPr/>
          </p:nvSpPr>
          <p:spPr>
            <a:xfrm>
              <a:off x="499740" y="7058835"/>
              <a:ext cx="327334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GB" sz="20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2</a:t>
              </a:r>
              <a:endParaRPr lang="en-GB" sz="20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373873A8-D3E1-4FE9-BE32-D24D31D8E6C7}"/>
              </a:ext>
            </a:extLst>
          </p:cNvPr>
          <p:cNvGrpSpPr/>
          <p:nvPr/>
        </p:nvGrpSpPr>
        <p:grpSpPr>
          <a:xfrm>
            <a:off x="393633" y="315806"/>
            <a:ext cx="2007217" cy="860542"/>
            <a:chOff x="160904" y="206635"/>
            <a:chExt cx="2432257" cy="992618"/>
          </a:xfrm>
        </p:grpSpPr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7C529588-BE52-40FF-9A45-9AD059670FAD}"/>
                </a:ext>
              </a:extLst>
            </p:cNvPr>
            <p:cNvSpPr/>
            <p:nvPr/>
          </p:nvSpPr>
          <p:spPr>
            <a:xfrm>
              <a:off x="766913" y="206635"/>
              <a:ext cx="396000" cy="360000"/>
            </a:xfrm>
            <a:prstGeom prst="rect">
              <a:avLst/>
            </a:prstGeom>
            <a:noFill/>
            <a:ln w="317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8229A21C-1155-4077-ADB0-BAFB7E9B13B8}"/>
                </a:ext>
              </a:extLst>
            </p:cNvPr>
            <p:cNvSpPr/>
            <p:nvPr/>
          </p:nvSpPr>
          <p:spPr>
            <a:xfrm>
              <a:off x="1299479" y="206635"/>
              <a:ext cx="396000" cy="360000"/>
            </a:xfrm>
            <a:prstGeom prst="rect">
              <a:avLst/>
            </a:prstGeom>
            <a:noFill/>
            <a:ln w="317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8D8F6428-F358-4129-9212-61A53F0B8DD0}"/>
                </a:ext>
              </a:extLst>
            </p:cNvPr>
            <p:cNvSpPr/>
            <p:nvPr/>
          </p:nvSpPr>
          <p:spPr>
            <a:xfrm>
              <a:off x="160904" y="748080"/>
              <a:ext cx="641397" cy="3195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Boys</a:t>
              </a:r>
              <a:endParaRPr lang="en-GB" sz="16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6B26CB5F-AE0B-4838-A1FA-ED50EDD9B296}"/>
                </a:ext>
              </a:extLst>
            </p:cNvPr>
            <p:cNvSpPr/>
            <p:nvPr/>
          </p:nvSpPr>
          <p:spPr>
            <a:xfrm>
              <a:off x="188155" y="244266"/>
              <a:ext cx="612260" cy="3195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Girls</a:t>
              </a:r>
              <a:endParaRPr lang="en-GB" sz="16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78D827DA-AFC2-40E0-A3D1-283233AD95F8}"/>
                </a:ext>
              </a:extLst>
            </p:cNvPr>
            <p:cNvSpPr/>
            <p:nvPr/>
          </p:nvSpPr>
          <p:spPr>
            <a:xfrm>
              <a:off x="766913" y="698950"/>
              <a:ext cx="396000" cy="360000"/>
            </a:xfrm>
            <a:prstGeom prst="rect">
              <a:avLst/>
            </a:prstGeom>
            <a:noFill/>
            <a:ln w="317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327ADFB1-19C1-435B-97A7-7E8CC643B754}"/>
                </a:ext>
              </a:extLst>
            </p:cNvPr>
            <p:cNvSpPr/>
            <p:nvPr/>
          </p:nvSpPr>
          <p:spPr>
            <a:xfrm>
              <a:off x="1835296" y="206635"/>
              <a:ext cx="396000" cy="360000"/>
            </a:xfrm>
            <a:prstGeom prst="rect">
              <a:avLst/>
            </a:prstGeom>
            <a:noFill/>
            <a:ln w="317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6</a:t>
              </a:r>
            </a:p>
          </p:txBody>
        </p:sp>
        <p:cxnSp>
          <p:nvCxnSpPr>
            <p:cNvPr id="72" name="Straight Arrow Connector 71">
              <a:extLst>
                <a:ext uri="{FF2B5EF4-FFF2-40B4-BE49-F238E27FC236}">
                  <a16:creationId xmlns:a16="http://schemas.microsoft.com/office/drawing/2014/main" id="{F4FCD0A8-5862-4FC7-9508-C4EC23A462D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53645" y="472354"/>
              <a:ext cx="68507" cy="257222"/>
            </a:xfrm>
            <a:prstGeom prst="straightConnector1">
              <a:avLst/>
            </a:prstGeom>
            <a:ln w="28575">
              <a:solidFill>
                <a:schemeClr val="bg1">
                  <a:lumMod val="9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F999F944-D2EF-48E5-A696-EB63E01907A4}"/>
                </a:ext>
              </a:extLst>
            </p:cNvPr>
            <p:cNvSpPr/>
            <p:nvPr/>
          </p:nvSpPr>
          <p:spPr>
            <a:xfrm>
              <a:off x="1514688" y="666732"/>
              <a:ext cx="1078473" cy="5325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girls that join</a:t>
              </a:r>
              <a:endParaRPr lang="en-GB" sz="12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aphicFrame>
        <p:nvGraphicFramePr>
          <p:cNvPr id="74" name="Table 73">
            <a:extLst>
              <a:ext uri="{FF2B5EF4-FFF2-40B4-BE49-F238E27FC236}">
                <a16:creationId xmlns:a16="http://schemas.microsoft.com/office/drawing/2014/main" id="{C2E377BF-4852-407D-9669-4EDAE6BE2D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8457317"/>
              </p:ext>
            </p:extLst>
          </p:nvPr>
        </p:nvGraphicFramePr>
        <p:xfrm>
          <a:off x="2814199" y="6192799"/>
          <a:ext cx="2758029" cy="33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8935">
                  <a:extLst>
                    <a:ext uri="{9D8B030D-6E8A-4147-A177-3AD203B41FA5}">
                      <a16:colId xmlns:a16="http://schemas.microsoft.com/office/drawing/2014/main" val="1473869804"/>
                    </a:ext>
                  </a:extLst>
                </a:gridCol>
                <a:gridCol w="1179094">
                  <a:extLst>
                    <a:ext uri="{9D8B030D-6E8A-4147-A177-3AD203B41FA5}">
                      <a16:colId xmlns:a16="http://schemas.microsoft.com/office/drawing/2014/main" val="873057550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Century Gothic" panose="020B0502020202020204" pitchFamily="34" charset="0"/>
                        </a:rPr>
                        <a:t>Ben</a:t>
                      </a:r>
                    </a:p>
                  </a:txBody>
                  <a:tcPr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Century Gothic" panose="020B0502020202020204" pitchFamily="34" charset="0"/>
                        </a:rPr>
                        <a:t>Sam</a:t>
                      </a:r>
                    </a:p>
                  </a:txBody>
                  <a:tcPr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5355123"/>
                  </a:ext>
                </a:extLst>
              </a:tr>
            </a:tbl>
          </a:graphicData>
        </a:graphic>
      </p:graphicFrame>
      <p:graphicFrame>
        <p:nvGraphicFramePr>
          <p:cNvPr id="75" name="Table 74">
            <a:extLst>
              <a:ext uri="{FF2B5EF4-FFF2-40B4-BE49-F238E27FC236}">
                <a16:creationId xmlns:a16="http://schemas.microsoft.com/office/drawing/2014/main" id="{536AEC78-A738-4CEE-B6ED-ABD2432D8B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7300926"/>
              </p:ext>
            </p:extLst>
          </p:nvPr>
        </p:nvGraphicFramePr>
        <p:xfrm>
          <a:off x="2814199" y="6609880"/>
          <a:ext cx="3008786" cy="33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8935">
                  <a:extLst>
                    <a:ext uri="{9D8B030D-6E8A-4147-A177-3AD203B41FA5}">
                      <a16:colId xmlns:a16="http://schemas.microsoft.com/office/drawing/2014/main" val="1473869804"/>
                    </a:ext>
                  </a:extLst>
                </a:gridCol>
                <a:gridCol w="1429851">
                  <a:extLst>
                    <a:ext uri="{9D8B030D-6E8A-4147-A177-3AD203B41FA5}">
                      <a16:colId xmlns:a16="http://schemas.microsoft.com/office/drawing/2014/main" val="873057550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Century Gothic" panose="020B0502020202020204" pitchFamily="34" charset="0"/>
                        </a:rPr>
                        <a:t>Ben</a:t>
                      </a:r>
                    </a:p>
                  </a:txBody>
                  <a:tcPr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Century Gothic" panose="020B0502020202020204" pitchFamily="34" charset="0"/>
                        </a:rPr>
                        <a:t>Jack</a:t>
                      </a:r>
                    </a:p>
                  </a:txBody>
                  <a:tcPr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5355123"/>
                  </a:ext>
                </a:extLst>
              </a:tr>
            </a:tbl>
          </a:graphicData>
        </a:graphic>
      </p:graphicFrame>
      <p:sp>
        <p:nvSpPr>
          <p:cNvPr id="76" name="Left Bracket 75">
            <a:extLst>
              <a:ext uri="{FF2B5EF4-FFF2-40B4-BE49-F238E27FC236}">
                <a16:creationId xmlns:a16="http://schemas.microsoft.com/office/drawing/2014/main" id="{0F375658-95C8-4453-BF48-100FADC29ACF}"/>
              </a:ext>
            </a:extLst>
          </p:cNvPr>
          <p:cNvSpPr/>
          <p:nvPr/>
        </p:nvSpPr>
        <p:spPr>
          <a:xfrm rot="5400000">
            <a:off x="4130428" y="4693869"/>
            <a:ext cx="126000" cy="2757600"/>
          </a:xfrm>
          <a:prstGeom prst="leftBracket">
            <a:avLst/>
          </a:prstGeom>
          <a:ln w="28575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163E211E-D583-4B17-92D7-25999379063C}"/>
              </a:ext>
            </a:extLst>
          </p:cNvPr>
          <p:cNvSpPr/>
          <p:nvPr/>
        </p:nvSpPr>
        <p:spPr>
          <a:xfrm>
            <a:off x="3941945" y="5715705"/>
            <a:ext cx="59824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b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90</a:t>
            </a:r>
            <a:r>
              <a:rPr lang="en-GB" sz="600" b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en-GB" sz="1200" b="1" dirty="0">
                <a:solidFill>
                  <a:schemeClr val="bg1">
                    <a:lumMod val="95000"/>
                  </a:schemeClr>
                </a:solidFill>
                <a:latin typeface="Century Gothic" panose="020B0502020202020204" pitchFamily="34" charset="0"/>
              </a:rPr>
              <a:t>kg</a:t>
            </a:r>
            <a:endParaRPr lang="en-GB" b="1" dirty="0">
              <a:solidFill>
                <a:schemeClr val="bg1">
                  <a:lumMod val="95000"/>
                </a:schemeClr>
              </a:solidFill>
            </a:endParaRPr>
          </a:p>
        </p:txBody>
      </p:sp>
      <p:grpSp>
        <p:nvGrpSpPr>
          <p:cNvPr id="78" name="Group 77">
            <a:extLst>
              <a:ext uri="{FF2B5EF4-FFF2-40B4-BE49-F238E27FC236}">
                <a16:creationId xmlns:a16="http://schemas.microsoft.com/office/drawing/2014/main" id="{0B18B927-0A1D-4167-964A-FB9805D2C7CD}"/>
              </a:ext>
            </a:extLst>
          </p:cNvPr>
          <p:cNvGrpSpPr/>
          <p:nvPr/>
        </p:nvGrpSpPr>
        <p:grpSpPr>
          <a:xfrm>
            <a:off x="6082579" y="3920122"/>
            <a:ext cx="2102400" cy="1809190"/>
            <a:chOff x="2222389" y="4534630"/>
            <a:chExt cx="2102400" cy="1809190"/>
          </a:xfrm>
        </p:grpSpPr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1D159FF3-FB4E-43D5-823F-9129FEDFF91C}"/>
                </a:ext>
              </a:extLst>
            </p:cNvPr>
            <p:cNvCxnSpPr>
              <a:cxnSpLocks/>
            </p:cNvCxnSpPr>
            <p:nvPr/>
          </p:nvCxnSpPr>
          <p:spPr>
            <a:xfrm>
              <a:off x="2315421" y="4638676"/>
              <a:ext cx="0" cy="1705144"/>
            </a:xfrm>
            <a:prstGeom prst="line">
              <a:avLst/>
            </a:prstGeom>
            <a:ln w="28575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F03378CB-6F0A-4BA3-8E9F-08C1D0DBE4A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22389" y="6263927"/>
              <a:ext cx="2102400" cy="0"/>
            </a:xfrm>
            <a:prstGeom prst="line">
              <a:avLst/>
            </a:prstGeom>
            <a:ln w="28575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C28CFABC-4D6A-40C6-AF31-D298AEDF3060}"/>
                </a:ext>
              </a:extLst>
            </p:cNvPr>
            <p:cNvSpPr/>
            <p:nvPr/>
          </p:nvSpPr>
          <p:spPr>
            <a:xfrm>
              <a:off x="2935552" y="4859920"/>
              <a:ext cx="1071909" cy="1091322"/>
            </a:xfrm>
            <a:prstGeom prst="rect">
              <a:avLst/>
            </a:prstGeom>
            <a:noFill/>
            <a:ln w="28575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D59EF3DB-F23E-4454-8305-E06E11FE948C}"/>
                </a:ext>
              </a:extLst>
            </p:cNvPr>
            <p:cNvSpPr/>
            <p:nvPr/>
          </p:nvSpPr>
          <p:spPr>
            <a:xfrm>
              <a:off x="2911661" y="5467582"/>
              <a:ext cx="47782" cy="4733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968882B2-43E4-4C5F-BA90-7C455CBDA37C}"/>
                </a:ext>
              </a:extLst>
            </p:cNvPr>
            <p:cNvSpPr/>
            <p:nvPr/>
          </p:nvSpPr>
          <p:spPr>
            <a:xfrm>
              <a:off x="2392877" y="5324120"/>
              <a:ext cx="593432" cy="3231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1500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(</a:t>
              </a:r>
              <a:r>
                <a:rPr lang="en-GB" sz="15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4</a:t>
              </a:r>
              <a:r>
                <a:rPr lang="en-GB" sz="1500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,5)</a:t>
              </a: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8A36C192-EE78-4FB6-93D4-56E59202ED89}"/>
                </a:ext>
              </a:extLst>
            </p:cNvPr>
            <p:cNvSpPr/>
            <p:nvPr/>
          </p:nvSpPr>
          <p:spPr>
            <a:xfrm>
              <a:off x="3332669" y="4534630"/>
              <a:ext cx="593432" cy="3231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1500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(8,</a:t>
              </a:r>
              <a:r>
                <a:rPr lang="en-GB" sz="15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9</a:t>
              </a:r>
              <a:r>
                <a:rPr lang="en-GB" sz="1500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)</a:t>
              </a: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E8F1DE39-D476-4E3B-ADCF-B8F2F21DB182}"/>
                </a:ext>
              </a:extLst>
            </p:cNvPr>
            <p:cNvSpPr/>
            <p:nvPr/>
          </p:nvSpPr>
          <p:spPr>
            <a:xfrm>
              <a:off x="3180913" y="5950603"/>
              <a:ext cx="593432" cy="3231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1500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(7,2)</a:t>
              </a:r>
            </a:p>
          </p:txBody>
        </p:sp>
        <p:sp>
          <p:nvSpPr>
            <p:cNvPr id="86" name="Oval 85">
              <a:extLst>
                <a:ext uri="{FF2B5EF4-FFF2-40B4-BE49-F238E27FC236}">
                  <a16:creationId xmlns:a16="http://schemas.microsoft.com/office/drawing/2014/main" id="{71EC9B8B-E1C0-4B4F-92F3-C60675DA9494}"/>
                </a:ext>
              </a:extLst>
            </p:cNvPr>
            <p:cNvSpPr/>
            <p:nvPr/>
          </p:nvSpPr>
          <p:spPr>
            <a:xfrm>
              <a:off x="3602569" y="4833652"/>
              <a:ext cx="47782" cy="4733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7" name="Oval 86">
              <a:extLst>
                <a:ext uri="{FF2B5EF4-FFF2-40B4-BE49-F238E27FC236}">
                  <a16:creationId xmlns:a16="http://schemas.microsoft.com/office/drawing/2014/main" id="{28B4C61F-A4BD-4171-A231-268244BB026B}"/>
                </a:ext>
              </a:extLst>
            </p:cNvPr>
            <p:cNvSpPr/>
            <p:nvPr/>
          </p:nvSpPr>
          <p:spPr>
            <a:xfrm>
              <a:off x="3447616" y="5928291"/>
              <a:ext cx="47782" cy="4733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99F2558D-EB81-4B40-ACDD-67ACA3A629D0}"/>
                </a:ext>
              </a:extLst>
            </p:cNvPr>
            <p:cNvCxnSpPr/>
            <p:nvPr/>
          </p:nvCxnSpPr>
          <p:spPr>
            <a:xfrm flipH="1">
              <a:off x="2315421" y="4859920"/>
              <a:ext cx="2009368" cy="0"/>
            </a:xfrm>
            <a:prstGeom prst="line">
              <a:avLst/>
            </a:prstGeom>
            <a:ln w="28575">
              <a:solidFill>
                <a:schemeClr val="bg1">
                  <a:lumMod val="9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7EDFF13C-876D-4248-B5B8-70AFFAA5EE7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935187" y="4638676"/>
              <a:ext cx="2635" cy="1631658"/>
            </a:xfrm>
            <a:prstGeom prst="line">
              <a:avLst/>
            </a:prstGeom>
            <a:ln w="28575">
              <a:solidFill>
                <a:schemeClr val="bg1">
                  <a:lumMod val="9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Group 89">
            <a:extLst>
              <a:ext uri="{FF2B5EF4-FFF2-40B4-BE49-F238E27FC236}">
                <a16:creationId xmlns:a16="http://schemas.microsoft.com/office/drawing/2014/main" id="{E80C21BA-78C6-4009-AD9C-9D3635DC7186}"/>
              </a:ext>
            </a:extLst>
          </p:cNvPr>
          <p:cNvGrpSpPr/>
          <p:nvPr/>
        </p:nvGrpSpPr>
        <p:grpSpPr>
          <a:xfrm>
            <a:off x="431870" y="5516857"/>
            <a:ext cx="1379337" cy="1299868"/>
            <a:chOff x="364296" y="5175446"/>
            <a:chExt cx="1379337" cy="1299868"/>
          </a:xfrm>
        </p:grpSpPr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469618B4-8EB6-453F-B63E-9B50625FF6AF}"/>
                </a:ext>
              </a:extLst>
            </p:cNvPr>
            <p:cNvSpPr/>
            <p:nvPr/>
          </p:nvSpPr>
          <p:spPr>
            <a:xfrm>
              <a:off x="364296" y="5175446"/>
              <a:ext cx="1379337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1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the same length</a:t>
              </a:r>
              <a:endParaRPr lang="en-GB" sz="11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grpSp>
          <p:nvGrpSpPr>
            <p:cNvPr id="92" name="Group 91">
              <a:extLst>
                <a:ext uri="{FF2B5EF4-FFF2-40B4-BE49-F238E27FC236}">
                  <a16:creationId xmlns:a16="http://schemas.microsoft.com/office/drawing/2014/main" id="{D35B2902-BBCD-4792-A4BC-1943E7E61C76}"/>
                </a:ext>
              </a:extLst>
            </p:cNvPr>
            <p:cNvGrpSpPr/>
            <p:nvPr/>
          </p:nvGrpSpPr>
          <p:grpSpPr>
            <a:xfrm>
              <a:off x="588327" y="5550021"/>
              <a:ext cx="935493" cy="187219"/>
              <a:chOff x="636287" y="1298707"/>
              <a:chExt cx="935493" cy="187219"/>
            </a:xfrm>
          </p:grpSpPr>
          <p:cxnSp>
            <p:nvCxnSpPr>
              <p:cNvPr id="99" name="Straight Connector 98">
                <a:extLst>
                  <a:ext uri="{FF2B5EF4-FFF2-40B4-BE49-F238E27FC236}">
                    <a16:creationId xmlns:a16="http://schemas.microsoft.com/office/drawing/2014/main" id="{2D1A7990-C203-4D5C-BFA2-F6D32ACB565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934007" y="1298707"/>
                <a:ext cx="625335" cy="0"/>
              </a:xfrm>
              <a:prstGeom prst="line">
                <a:avLst/>
              </a:prstGeom>
              <a:ln w="38100" cap="rnd">
                <a:solidFill>
                  <a:schemeClr val="bg1">
                    <a:lumMod val="95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Straight Connector 99">
                <a:extLst>
                  <a:ext uri="{FF2B5EF4-FFF2-40B4-BE49-F238E27FC236}">
                    <a16:creationId xmlns:a16="http://schemas.microsoft.com/office/drawing/2014/main" id="{7BBC96B0-4C19-4BA9-8772-5D713CFAA7C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37298" y="1299917"/>
                <a:ext cx="234482" cy="186009"/>
              </a:xfrm>
              <a:prstGeom prst="line">
                <a:avLst/>
              </a:prstGeom>
              <a:ln w="38100" cap="rnd">
                <a:solidFill>
                  <a:schemeClr val="bg1">
                    <a:lumMod val="95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Straight Connector 100">
                <a:extLst>
                  <a:ext uri="{FF2B5EF4-FFF2-40B4-BE49-F238E27FC236}">
                    <a16:creationId xmlns:a16="http://schemas.microsoft.com/office/drawing/2014/main" id="{DC95B1B4-8839-4D4E-BE9B-B0FA3B6C4FB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36287" y="1302038"/>
                <a:ext cx="297720" cy="182678"/>
              </a:xfrm>
              <a:prstGeom prst="line">
                <a:avLst/>
              </a:prstGeom>
              <a:ln w="38100" cap="rnd">
                <a:solidFill>
                  <a:schemeClr val="bg1">
                    <a:lumMod val="95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073FCBD2-1498-4B19-A832-1AB0E5BF9AF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97404" y="5734805"/>
              <a:ext cx="684000" cy="0"/>
            </a:xfrm>
            <a:prstGeom prst="line">
              <a:avLst/>
            </a:prstGeom>
            <a:ln w="38100" cap="rnd">
              <a:solidFill>
                <a:schemeClr val="bg1">
                  <a:lumMod val="9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087C5A8E-4496-4809-8B5D-0F6D63BD219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88327" y="5755314"/>
              <a:ext cx="0" cy="720000"/>
            </a:xfrm>
            <a:prstGeom prst="line">
              <a:avLst/>
            </a:prstGeom>
            <a:ln w="38100" cap="rnd">
              <a:solidFill>
                <a:schemeClr val="bg1">
                  <a:lumMod val="9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0CDC174D-F0AB-45F3-B658-1F1F0EEC655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281404" y="5744279"/>
              <a:ext cx="0" cy="720000"/>
            </a:xfrm>
            <a:prstGeom prst="line">
              <a:avLst/>
            </a:prstGeom>
            <a:ln w="38100" cap="rnd">
              <a:solidFill>
                <a:schemeClr val="bg1">
                  <a:lumMod val="9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7EF141A0-E81B-4801-AF9A-C0C64A8F410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523820" y="5550021"/>
              <a:ext cx="0" cy="720000"/>
            </a:xfrm>
            <a:prstGeom prst="line">
              <a:avLst/>
            </a:prstGeom>
            <a:ln w="38100" cap="rnd">
              <a:solidFill>
                <a:schemeClr val="bg1">
                  <a:lumMod val="9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Arrow Connector 96">
              <a:extLst>
                <a:ext uri="{FF2B5EF4-FFF2-40B4-BE49-F238E27FC236}">
                  <a16:creationId xmlns:a16="http://schemas.microsoft.com/office/drawing/2014/main" id="{4EBE2580-10E6-4055-8A39-8A4076636BC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82756" y="5477292"/>
              <a:ext cx="367896" cy="236528"/>
            </a:xfrm>
            <a:prstGeom prst="straightConnector1">
              <a:avLst/>
            </a:prstGeom>
            <a:ln w="25400">
              <a:solidFill>
                <a:schemeClr val="bg1">
                  <a:lumMod val="9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Arrow Connector 97">
              <a:extLst>
                <a:ext uri="{FF2B5EF4-FFF2-40B4-BE49-F238E27FC236}">
                  <a16:creationId xmlns:a16="http://schemas.microsoft.com/office/drawing/2014/main" id="{D2BAEF31-B7C7-4B03-B318-C4FC9C733624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917639" y="5467070"/>
              <a:ext cx="623867" cy="9696"/>
            </a:xfrm>
            <a:prstGeom prst="straightConnector1">
              <a:avLst/>
            </a:prstGeom>
            <a:ln w="25400">
              <a:solidFill>
                <a:schemeClr val="bg1">
                  <a:lumMod val="9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2" name="Group 101">
            <a:extLst>
              <a:ext uri="{FF2B5EF4-FFF2-40B4-BE49-F238E27FC236}">
                <a16:creationId xmlns:a16="http://schemas.microsoft.com/office/drawing/2014/main" id="{C11D6667-89DB-4C90-A7D0-2D524F3D0BA4}"/>
              </a:ext>
            </a:extLst>
          </p:cNvPr>
          <p:cNvGrpSpPr/>
          <p:nvPr/>
        </p:nvGrpSpPr>
        <p:grpSpPr>
          <a:xfrm>
            <a:off x="8893709" y="3977986"/>
            <a:ext cx="2321293" cy="1285991"/>
            <a:chOff x="4482687" y="5481219"/>
            <a:chExt cx="2321293" cy="1285991"/>
          </a:xfrm>
        </p:grpSpPr>
        <p:grpSp>
          <p:nvGrpSpPr>
            <p:cNvPr id="103" name="Group 102">
              <a:extLst>
                <a:ext uri="{FF2B5EF4-FFF2-40B4-BE49-F238E27FC236}">
                  <a16:creationId xmlns:a16="http://schemas.microsoft.com/office/drawing/2014/main" id="{C3663197-4D9C-4B90-B175-835BA72F3CFC}"/>
                </a:ext>
              </a:extLst>
            </p:cNvPr>
            <p:cNvGrpSpPr/>
            <p:nvPr/>
          </p:nvGrpSpPr>
          <p:grpSpPr>
            <a:xfrm>
              <a:off x="5218006" y="5481219"/>
              <a:ext cx="876857" cy="1026019"/>
              <a:chOff x="2222266" y="1546659"/>
              <a:chExt cx="981073" cy="1177222"/>
            </a:xfrm>
          </p:grpSpPr>
          <p:cxnSp>
            <p:nvCxnSpPr>
              <p:cNvPr id="113" name="Straight Connector 112">
                <a:extLst>
                  <a:ext uri="{FF2B5EF4-FFF2-40B4-BE49-F238E27FC236}">
                    <a16:creationId xmlns:a16="http://schemas.microsoft.com/office/drawing/2014/main" id="{BB7B8CF8-9209-4769-98AC-FB4CBC90147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2708336" y="1546659"/>
                <a:ext cx="163340" cy="72339"/>
              </a:xfrm>
              <a:prstGeom prst="line">
                <a:avLst/>
              </a:prstGeom>
              <a:ln w="38100" cap="rnd"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Straight Connector 113">
                <a:extLst>
                  <a:ext uri="{FF2B5EF4-FFF2-40B4-BE49-F238E27FC236}">
                    <a16:creationId xmlns:a16="http://schemas.microsoft.com/office/drawing/2014/main" id="{E07E1E83-5596-4EAB-B145-BA0F8032E1A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2535399" y="1632916"/>
                <a:ext cx="172937" cy="92423"/>
              </a:xfrm>
              <a:prstGeom prst="line">
                <a:avLst/>
              </a:prstGeom>
              <a:ln w="38100" cap="rnd"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Straight Connector 114">
                <a:extLst>
                  <a:ext uri="{FF2B5EF4-FFF2-40B4-BE49-F238E27FC236}">
                    <a16:creationId xmlns:a16="http://schemas.microsoft.com/office/drawing/2014/main" id="{F8AD2116-848F-43BA-B36B-5F5F6622818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704671" y="1629186"/>
                <a:ext cx="172937" cy="92423"/>
              </a:xfrm>
              <a:prstGeom prst="line">
                <a:avLst/>
              </a:prstGeom>
              <a:ln w="38100" cap="rnd"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16" name="Group 115">
                <a:extLst>
                  <a:ext uri="{FF2B5EF4-FFF2-40B4-BE49-F238E27FC236}">
                    <a16:creationId xmlns:a16="http://schemas.microsoft.com/office/drawing/2014/main" id="{B54ADDE1-7D64-4C2F-8435-DA9DE6093279}"/>
                  </a:ext>
                </a:extLst>
              </p:cNvPr>
              <p:cNvGrpSpPr/>
              <p:nvPr/>
            </p:nvGrpSpPr>
            <p:grpSpPr>
              <a:xfrm>
                <a:off x="2222266" y="1629186"/>
                <a:ext cx="981073" cy="1094695"/>
                <a:chOff x="9260114" y="2425645"/>
                <a:chExt cx="1205830" cy="1713879"/>
              </a:xfrm>
            </p:grpSpPr>
            <p:cxnSp>
              <p:nvCxnSpPr>
                <p:cNvPr id="119" name="Straight Connector 118">
                  <a:extLst>
                    <a:ext uri="{FF2B5EF4-FFF2-40B4-BE49-F238E27FC236}">
                      <a16:creationId xmlns:a16="http://schemas.microsoft.com/office/drawing/2014/main" id="{B50D747A-8B75-44D8-893D-3A5C580DE89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9853944" y="2576184"/>
                  <a:ext cx="15769" cy="1563340"/>
                </a:xfrm>
                <a:prstGeom prst="line">
                  <a:avLst/>
                </a:prstGeom>
                <a:ln w="38100" cap="rnd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0" name="Straight Connector 119">
                  <a:extLst>
                    <a:ext uri="{FF2B5EF4-FFF2-40B4-BE49-F238E27FC236}">
                      <a16:creationId xmlns:a16="http://schemas.microsoft.com/office/drawing/2014/main" id="{869453BB-01EF-4D06-839D-726156E09B1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9260114" y="2425645"/>
                  <a:ext cx="383964" cy="1296069"/>
                </a:xfrm>
                <a:prstGeom prst="line">
                  <a:avLst/>
                </a:prstGeom>
                <a:ln w="38100" cap="rnd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1" name="Straight Connector 120">
                  <a:extLst>
                    <a:ext uri="{FF2B5EF4-FFF2-40B4-BE49-F238E27FC236}">
                      <a16:creationId xmlns:a16="http://schemas.microsoft.com/office/drawing/2014/main" id="{9DD3672D-CEE2-496B-A7F0-B0A544C70C4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0063667" y="2425645"/>
                  <a:ext cx="402277" cy="1296069"/>
                </a:xfrm>
                <a:prstGeom prst="line">
                  <a:avLst/>
                </a:prstGeom>
                <a:ln w="38100" cap="rnd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2" name="Straight Connector 121">
                  <a:extLst>
                    <a:ext uri="{FF2B5EF4-FFF2-40B4-BE49-F238E27FC236}">
                      <a16:creationId xmlns:a16="http://schemas.microsoft.com/office/drawing/2014/main" id="{8457B243-5D29-4DDD-870D-8B78993E2B9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9260115" y="3735773"/>
                  <a:ext cx="600227" cy="403751"/>
                </a:xfrm>
                <a:prstGeom prst="line">
                  <a:avLst/>
                </a:prstGeom>
                <a:ln w="38100" cap="rnd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3" name="Straight Connector 122">
                  <a:extLst>
                    <a:ext uri="{FF2B5EF4-FFF2-40B4-BE49-F238E27FC236}">
                      <a16:creationId xmlns:a16="http://schemas.microsoft.com/office/drawing/2014/main" id="{682B8CD3-0542-4EDE-A2F4-29B1B149BAE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9876474" y="3721714"/>
                  <a:ext cx="589470" cy="404077"/>
                </a:xfrm>
                <a:prstGeom prst="line">
                  <a:avLst/>
                </a:prstGeom>
                <a:ln w="38100" cap="rnd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17" name="Straight Connector 116">
                <a:extLst>
                  <a:ext uri="{FF2B5EF4-FFF2-40B4-BE49-F238E27FC236}">
                    <a16:creationId xmlns:a16="http://schemas.microsoft.com/office/drawing/2014/main" id="{59CEED38-B51F-4DCC-AD73-02B18809B1E7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543123" y="1556554"/>
                <a:ext cx="148296" cy="77766"/>
              </a:xfrm>
              <a:prstGeom prst="line">
                <a:avLst/>
              </a:prstGeom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>
                <a:extLst>
                  <a:ext uri="{FF2B5EF4-FFF2-40B4-BE49-F238E27FC236}">
                    <a16:creationId xmlns:a16="http://schemas.microsoft.com/office/drawing/2014/main" id="{760DF92D-CAB2-4A52-9265-A8AF8E98F30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543123" y="1549888"/>
                <a:ext cx="163340" cy="72339"/>
              </a:xfrm>
              <a:prstGeom prst="line">
                <a:avLst/>
              </a:prstGeom>
              <a:ln w="38100" cap="rnd"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04" name="Straight Arrow Connector 103">
              <a:extLst>
                <a:ext uri="{FF2B5EF4-FFF2-40B4-BE49-F238E27FC236}">
                  <a16:creationId xmlns:a16="http://schemas.microsoft.com/office/drawing/2014/main" id="{AA8C77CD-8302-457A-BB0F-F2728D9703A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741495" y="5800011"/>
              <a:ext cx="362233" cy="279490"/>
            </a:xfrm>
            <a:prstGeom prst="straightConnector1">
              <a:avLst/>
            </a:prstGeom>
            <a:ln w="28575" cap="rnd">
              <a:solidFill>
                <a:schemeClr val="bg1">
                  <a:lumMod val="9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Arrow Connector 104">
              <a:extLst>
                <a:ext uri="{FF2B5EF4-FFF2-40B4-BE49-F238E27FC236}">
                  <a16:creationId xmlns:a16="http://schemas.microsoft.com/office/drawing/2014/main" id="{8FF14308-81E7-4F63-9F39-5B8B6E2CE3A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076997" y="6273215"/>
              <a:ext cx="26731" cy="275489"/>
            </a:xfrm>
            <a:prstGeom prst="straightConnector1">
              <a:avLst/>
            </a:prstGeom>
            <a:ln w="28575" cap="rnd">
              <a:solidFill>
                <a:schemeClr val="bg1">
                  <a:lumMod val="9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Arrow Connector 105">
              <a:extLst>
                <a:ext uri="{FF2B5EF4-FFF2-40B4-BE49-F238E27FC236}">
                  <a16:creationId xmlns:a16="http://schemas.microsoft.com/office/drawing/2014/main" id="{9069FE4C-035A-49DB-9C5D-B8B8F2D38D5F}"/>
                </a:ext>
              </a:extLst>
            </p:cNvPr>
            <p:cNvCxnSpPr>
              <a:cxnSpLocks/>
            </p:cNvCxnSpPr>
            <p:nvPr/>
          </p:nvCxnSpPr>
          <p:spPr>
            <a:xfrm>
              <a:off x="5073425" y="5894334"/>
              <a:ext cx="292847" cy="471860"/>
            </a:xfrm>
            <a:prstGeom prst="straightConnector1">
              <a:avLst/>
            </a:prstGeom>
            <a:ln w="28575" cap="rnd">
              <a:solidFill>
                <a:schemeClr val="bg1">
                  <a:lumMod val="9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B13E73E3-D4C7-4B59-953F-E150C58003A3}"/>
                </a:ext>
              </a:extLst>
            </p:cNvPr>
            <p:cNvSpPr/>
            <p:nvPr/>
          </p:nvSpPr>
          <p:spPr>
            <a:xfrm>
              <a:off x="6051674" y="5607037"/>
              <a:ext cx="665567" cy="307777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en-GB" sz="14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faces</a:t>
              </a:r>
              <a:endParaRPr lang="en-GB" sz="16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C184A077-C2CD-4634-92DE-9435A2AFDE92}"/>
                </a:ext>
              </a:extLst>
            </p:cNvPr>
            <p:cNvSpPr/>
            <p:nvPr/>
          </p:nvSpPr>
          <p:spPr>
            <a:xfrm>
              <a:off x="5938037" y="6459433"/>
              <a:ext cx="865943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14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vertices</a:t>
              </a:r>
              <a:endParaRPr lang="en-GB" sz="16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cxnSp>
          <p:nvCxnSpPr>
            <p:cNvPr id="109" name="Straight Arrow Connector 108">
              <a:extLst>
                <a:ext uri="{FF2B5EF4-FFF2-40B4-BE49-F238E27FC236}">
                  <a16:creationId xmlns:a16="http://schemas.microsoft.com/office/drawing/2014/main" id="{44D9B695-99A7-41D5-B242-1424ED6DAAF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626853" y="5540021"/>
              <a:ext cx="476875" cy="200807"/>
            </a:xfrm>
            <a:prstGeom prst="straightConnector1">
              <a:avLst/>
            </a:prstGeom>
            <a:ln w="28575" cap="rnd">
              <a:solidFill>
                <a:schemeClr val="bg1">
                  <a:lumMod val="9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Arrow Connector 109">
              <a:extLst>
                <a:ext uri="{FF2B5EF4-FFF2-40B4-BE49-F238E27FC236}">
                  <a16:creationId xmlns:a16="http://schemas.microsoft.com/office/drawing/2014/main" id="{3F1AC3D6-95FF-431C-99CB-B1BBC7FEA90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652443" y="6503250"/>
              <a:ext cx="343699" cy="90909"/>
            </a:xfrm>
            <a:prstGeom prst="straightConnector1">
              <a:avLst/>
            </a:prstGeom>
            <a:ln w="28575" cap="rnd">
              <a:solidFill>
                <a:schemeClr val="bg1">
                  <a:lumMod val="9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Arrow Connector 110">
              <a:extLst>
                <a:ext uri="{FF2B5EF4-FFF2-40B4-BE49-F238E27FC236}">
                  <a16:creationId xmlns:a16="http://schemas.microsoft.com/office/drawing/2014/main" id="{76A01B2B-0038-4D81-9E49-DACAC9B8D2F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147367" y="5692152"/>
              <a:ext cx="303839" cy="101319"/>
            </a:xfrm>
            <a:prstGeom prst="straightConnector1">
              <a:avLst/>
            </a:prstGeom>
            <a:ln w="28575" cap="rnd">
              <a:solidFill>
                <a:schemeClr val="bg1">
                  <a:lumMod val="9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91109C39-EA9E-42BB-9F3F-8EF8FB16958F}"/>
                </a:ext>
              </a:extLst>
            </p:cNvPr>
            <p:cNvSpPr/>
            <p:nvPr/>
          </p:nvSpPr>
          <p:spPr>
            <a:xfrm>
              <a:off x="4482687" y="5646122"/>
              <a:ext cx="731290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14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edges</a:t>
              </a:r>
              <a:endParaRPr lang="en-GB" sz="16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124" name="Group 123">
            <a:extLst>
              <a:ext uri="{FF2B5EF4-FFF2-40B4-BE49-F238E27FC236}">
                <a16:creationId xmlns:a16="http://schemas.microsoft.com/office/drawing/2014/main" id="{33A3F894-E0DF-42E8-ADA7-A65625B2A9DE}"/>
              </a:ext>
            </a:extLst>
          </p:cNvPr>
          <p:cNvGrpSpPr/>
          <p:nvPr/>
        </p:nvGrpSpPr>
        <p:grpSpPr>
          <a:xfrm>
            <a:off x="7365051" y="6086116"/>
            <a:ext cx="1626730" cy="708469"/>
            <a:chOff x="5226197" y="9153189"/>
            <a:chExt cx="1626730" cy="708469"/>
          </a:xfrm>
        </p:grpSpPr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F627DE1E-24BE-49BA-A2EF-D440442413EF}"/>
                </a:ext>
              </a:extLst>
            </p:cNvPr>
            <p:cNvCxnSpPr/>
            <p:nvPr/>
          </p:nvCxnSpPr>
          <p:spPr>
            <a:xfrm>
              <a:off x="5268927" y="9499019"/>
              <a:ext cx="1584000" cy="0"/>
            </a:xfrm>
            <a:prstGeom prst="line">
              <a:avLst/>
            </a:prstGeom>
            <a:ln w="28575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C6DCD6B7-AF65-4877-9523-C0802C5C1E5D}"/>
                </a:ext>
              </a:extLst>
            </p:cNvPr>
            <p:cNvCxnSpPr>
              <a:cxnSpLocks/>
            </p:cNvCxnSpPr>
            <p:nvPr/>
          </p:nvCxnSpPr>
          <p:spPr>
            <a:xfrm>
              <a:off x="5450586" y="9512666"/>
              <a:ext cx="0" cy="72000"/>
            </a:xfrm>
            <a:prstGeom prst="line">
              <a:avLst/>
            </a:prstGeom>
            <a:ln w="28575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0741C2C5-8B32-4B40-A26A-2C409FF011CB}"/>
                </a:ext>
              </a:extLst>
            </p:cNvPr>
            <p:cNvSpPr/>
            <p:nvPr/>
          </p:nvSpPr>
          <p:spPr>
            <a:xfrm>
              <a:off x="5288800" y="9600287"/>
              <a:ext cx="323999" cy="241200"/>
            </a:xfrm>
            <a:prstGeom prst="rect">
              <a:avLst/>
            </a:prstGeom>
            <a:noFill/>
            <a:ln w="28575">
              <a:solidFill>
                <a:schemeClr val="bg1">
                  <a:lumMod val="9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128" name="Straight Arrow Connector 127">
              <a:extLst>
                <a:ext uri="{FF2B5EF4-FFF2-40B4-BE49-F238E27FC236}">
                  <a16:creationId xmlns:a16="http://schemas.microsoft.com/office/drawing/2014/main" id="{4A6CD5FA-EED2-4368-8662-9877863CDA25}"/>
                </a:ext>
              </a:extLst>
            </p:cNvPr>
            <p:cNvCxnSpPr/>
            <p:nvPr/>
          </p:nvCxnSpPr>
          <p:spPr>
            <a:xfrm>
              <a:off x="5435903" y="9425559"/>
              <a:ext cx="1224000" cy="0"/>
            </a:xfrm>
            <a:prstGeom prst="straightConnector1">
              <a:avLst/>
            </a:prstGeom>
            <a:ln w="28575">
              <a:solidFill>
                <a:schemeClr val="bg1">
                  <a:lumMod val="9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BBE1AAD1-71BF-4C01-8F48-D7072D081A3F}"/>
                </a:ext>
              </a:extLst>
            </p:cNvPr>
            <p:cNvSpPr/>
            <p:nvPr/>
          </p:nvSpPr>
          <p:spPr>
            <a:xfrm>
              <a:off x="5855269" y="9153189"/>
              <a:ext cx="35779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12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40</a:t>
              </a:r>
            </a:p>
          </p:txBody>
        </p:sp>
        <p:sp>
          <p:nvSpPr>
            <p:cNvPr id="130" name="Rectangle 129">
              <a:extLst>
                <a:ext uri="{FF2B5EF4-FFF2-40B4-BE49-F238E27FC236}">
                  <a16:creationId xmlns:a16="http://schemas.microsoft.com/office/drawing/2014/main" id="{3D618375-5728-40AC-811F-65ECFFC81C89}"/>
                </a:ext>
              </a:extLst>
            </p:cNvPr>
            <p:cNvSpPr/>
            <p:nvPr/>
          </p:nvSpPr>
          <p:spPr>
            <a:xfrm>
              <a:off x="5226197" y="9584659"/>
              <a:ext cx="42191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12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-10</a:t>
              </a:r>
            </a:p>
          </p:txBody>
        </p: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BB3C65F0-4771-4CC8-9303-A013C8BDEA9C}"/>
                </a:ext>
              </a:extLst>
            </p:cNvPr>
            <p:cNvCxnSpPr>
              <a:cxnSpLocks/>
            </p:cNvCxnSpPr>
            <p:nvPr/>
          </p:nvCxnSpPr>
          <p:spPr>
            <a:xfrm>
              <a:off x="6655410" y="9507325"/>
              <a:ext cx="0" cy="72000"/>
            </a:xfrm>
            <a:prstGeom prst="line">
              <a:avLst/>
            </a:prstGeom>
            <a:ln w="28575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3C09FBED-686F-40FD-BA75-3F66CBAD9C4B}"/>
                </a:ext>
              </a:extLst>
            </p:cNvPr>
            <p:cNvSpPr/>
            <p:nvPr/>
          </p:nvSpPr>
          <p:spPr>
            <a:xfrm>
              <a:off x="6486586" y="9593463"/>
              <a:ext cx="323999" cy="241200"/>
            </a:xfrm>
            <a:prstGeom prst="rect">
              <a:avLst/>
            </a:prstGeom>
            <a:noFill/>
            <a:ln w="28575">
              <a:solidFill>
                <a:schemeClr val="bg1">
                  <a:lumMod val="9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18FA32EB-8B59-431F-87C4-D0B4C4E61369}"/>
                </a:ext>
              </a:extLst>
            </p:cNvPr>
            <p:cNvSpPr/>
            <p:nvPr/>
          </p:nvSpPr>
          <p:spPr>
            <a:xfrm>
              <a:off x="6476515" y="9573202"/>
              <a:ext cx="35779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1200" b="1" dirty="0">
                  <a:solidFill>
                    <a:schemeClr val="bg1">
                      <a:lumMod val="95000"/>
                    </a:schemeClr>
                  </a:solidFill>
                  <a:latin typeface="Century Gothic" panose="020B0502020202020204" pitchFamily="34" charset="0"/>
                </a:rPr>
                <a:t>30</a:t>
              </a:r>
            </a:p>
          </p:txBody>
        </p:sp>
      </p:grpSp>
      <p:grpSp>
        <p:nvGrpSpPr>
          <p:cNvPr id="134" name="Group 133">
            <a:extLst>
              <a:ext uri="{FF2B5EF4-FFF2-40B4-BE49-F238E27FC236}">
                <a16:creationId xmlns:a16="http://schemas.microsoft.com/office/drawing/2014/main" id="{6CF6EBCE-93C0-4DF0-9D80-9B0722A3CAC2}"/>
              </a:ext>
            </a:extLst>
          </p:cNvPr>
          <p:cNvGrpSpPr/>
          <p:nvPr/>
        </p:nvGrpSpPr>
        <p:grpSpPr>
          <a:xfrm>
            <a:off x="3919273" y="388268"/>
            <a:ext cx="1104569" cy="558358"/>
            <a:chOff x="5599981" y="7200263"/>
            <a:chExt cx="1104569" cy="558358"/>
          </a:xfrm>
        </p:grpSpPr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id="{EC954836-3765-4A4F-909E-792EB6DB5E39}"/>
                </a:ext>
              </a:extLst>
            </p:cNvPr>
            <p:cNvGrpSpPr/>
            <p:nvPr/>
          </p:nvGrpSpPr>
          <p:grpSpPr>
            <a:xfrm>
              <a:off x="5599981" y="7263119"/>
              <a:ext cx="972000" cy="432000"/>
              <a:chOff x="8005040" y="6588670"/>
              <a:chExt cx="1585215" cy="731044"/>
            </a:xfrm>
            <a:solidFill>
              <a:schemeClr val="bg1">
                <a:lumMod val="95000"/>
              </a:schemeClr>
            </a:solidFill>
          </p:grpSpPr>
          <p:sp>
            <p:nvSpPr>
              <p:cNvPr id="137" name="Oval 136">
                <a:extLst>
                  <a:ext uri="{FF2B5EF4-FFF2-40B4-BE49-F238E27FC236}">
                    <a16:creationId xmlns:a16="http://schemas.microsoft.com/office/drawing/2014/main" id="{2E4B9CE1-524F-42A0-A5EB-BC49156F89A5}"/>
                  </a:ext>
                </a:extLst>
              </p:cNvPr>
              <p:cNvSpPr/>
              <p:nvPr/>
            </p:nvSpPr>
            <p:spPr>
              <a:xfrm>
                <a:off x="8005040" y="6588670"/>
                <a:ext cx="720000" cy="720000"/>
              </a:xfrm>
              <a:prstGeom prst="ellipse">
                <a:avLst/>
              </a:prstGeom>
              <a:noFill/>
              <a:ln w="381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8" name="Partial Circle 137">
                <a:extLst>
                  <a:ext uri="{FF2B5EF4-FFF2-40B4-BE49-F238E27FC236}">
                    <a16:creationId xmlns:a16="http://schemas.microsoft.com/office/drawing/2014/main" id="{DFB30F88-04FB-45A2-B29B-B58DB7169DE1}"/>
                  </a:ext>
                </a:extLst>
              </p:cNvPr>
              <p:cNvSpPr/>
              <p:nvPr/>
            </p:nvSpPr>
            <p:spPr>
              <a:xfrm>
                <a:off x="8870255" y="6599714"/>
                <a:ext cx="720000" cy="720000"/>
              </a:xfrm>
              <a:prstGeom prst="pie">
                <a:avLst>
                  <a:gd name="adj1" fmla="val 10800000"/>
                  <a:gd name="adj2" fmla="val 16200000"/>
                </a:avLst>
              </a:prstGeom>
              <a:noFill/>
              <a:ln w="381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39" name="Straight Connector 138">
                <a:extLst>
                  <a:ext uri="{FF2B5EF4-FFF2-40B4-BE49-F238E27FC236}">
                    <a16:creationId xmlns:a16="http://schemas.microsoft.com/office/drawing/2014/main" id="{08A40EA9-DD20-497F-8E11-B94F614BF1A4}"/>
                  </a:ext>
                </a:extLst>
              </p:cNvPr>
              <p:cNvCxnSpPr>
                <a:stCxn id="137" idx="0"/>
                <a:endCxn id="137" idx="4"/>
              </p:cNvCxnSpPr>
              <p:nvPr/>
            </p:nvCxnSpPr>
            <p:spPr>
              <a:xfrm>
                <a:off x="8365040" y="6588670"/>
                <a:ext cx="0" cy="720000"/>
              </a:xfrm>
              <a:prstGeom prst="line">
                <a:avLst/>
              </a:prstGeom>
              <a:grpFill/>
              <a:ln w="38100"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Straight Connector 139">
                <a:extLst>
                  <a:ext uri="{FF2B5EF4-FFF2-40B4-BE49-F238E27FC236}">
                    <a16:creationId xmlns:a16="http://schemas.microsoft.com/office/drawing/2014/main" id="{5EDB63D0-4997-42E0-A23A-ED30EF422982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>
                <a:off x="8365040" y="6588805"/>
                <a:ext cx="0" cy="720000"/>
              </a:xfrm>
              <a:prstGeom prst="line">
                <a:avLst/>
              </a:prstGeom>
              <a:grpFill/>
              <a:ln w="38100"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6" name="Rectangle 135">
                  <a:extLst>
                    <a:ext uri="{FF2B5EF4-FFF2-40B4-BE49-F238E27FC236}">
                      <a16:creationId xmlns:a16="http://schemas.microsoft.com/office/drawing/2014/main" id="{D8DA003F-7CB9-40B8-8BBF-339FA2A3B8F8}"/>
                    </a:ext>
                  </a:extLst>
                </p:cNvPr>
                <p:cNvSpPr/>
                <p:nvPr/>
              </p:nvSpPr>
              <p:spPr>
                <a:xfrm>
                  <a:off x="6349966" y="7200263"/>
                  <a:ext cx="354584" cy="558358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1600" b="1" i="1" smtClean="0">
                                <a:solidFill>
                                  <a:schemeClr val="bg1">
                                    <a:lumMod val="9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1600" b="1" i="1" smtClean="0">
                                <a:solidFill>
                                  <a:schemeClr val="bg1">
                                    <a:lumMod val="9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𝟓</m:t>
                            </m:r>
                          </m:num>
                          <m:den>
                            <m:r>
                              <a:rPr lang="en-GB" sz="1600" b="1" i="1">
                                <a:solidFill>
                                  <a:schemeClr val="bg1">
                                    <a:lumMod val="9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𝟒</m:t>
                            </m:r>
                          </m:den>
                        </m:f>
                      </m:oMath>
                    </m:oMathPara>
                  </a14:m>
                  <a:endParaRPr lang="en-GB" b="1" dirty="0"/>
                </a:p>
              </p:txBody>
            </p:sp>
          </mc:Choice>
          <mc:Fallback xmlns="">
            <p:sp>
              <p:nvSpPr>
                <p:cNvPr id="7" name="Rectangle 6">
                  <a:extLst>
                    <a:ext uri="{FF2B5EF4-FFF2-40B4-BE49-F238E27FC236}">
                      <a16:creationId xmlns:a16="http://schemas.microsoft.com/office/drawing/2014/main" id="{9C79BDBE-B564-414B-A439-A87857C270A2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349966" y="7200263"/>
                  <a:ext cx="354584" cy="558358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4913532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909497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CONTENTS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59BA696-9B3D-4572-9B05-1719E688BED6}"/>
              </a:ext>
            </a:extLst>
          </p:cNvPr>
          <p:cNvSpPr txBox="1"/>
          <p:nvPr/>
        </p:nvSpPr>
        <p:spPr>
          <a:xfrm>
            <a:off x="1649234" y="563769"/>
            <a:ext cx="88935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CC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0C74210-C2F0-4A27-85CA-8924AF3E2B20}"/>
              </a:ext>
            </a:extLst>
          </p:cNvPr>
          <p:cNvSpPr/>
          <p:nvPr/>
        </p:nvSpPr>
        <p:spPr>
          <a:xfrm>
            <a:off x="3846255" y="1269042"/>
            <a:ext cx="44994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WORKED EXAMPLES</a:t>
            </a:r>
            <a:endParaRPr lang="en-GB" sz="36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034B1F0-0EB6-4708-BA38-DF9D25512BC9}"/>
              </a:ext>
            </a:extLst>
          </p:cNvPr>
          <p:cNvSpPr/>
          <p:nvPr/>
        </p:nvSpPr>
        <p:spPr>
          <a:xfrm>
            <a:off x="483884" y="2181214"/>
            <a:ext cx="5724143" cy="5901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2100"/>
              </a:spcAft>
            </a:pPr>
            <a:r>
              <a:rPr lang="en-GB" sz="2200" b="1" dirty="0">
                <a:solidFill>
                  <a:srgbClr val="4472C4"/>
                </a:solidFill>
                <a:latin typeface="Century Gothic" panose="020B0502020202020204" pitchFamily="34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Task 1: Sum of the digits</a:t>
            </a:r>
            <a:endParaRPr lang="en-GB" sz="2200" b="1" dirty="0">
              <a:solidFill>
                <a:srgbClr val="4472C4"/>
              </a:solidFill>
              <a:latin typeface="Century Gothic" panose="020B0502020202020204" pitchFamily="34" charset="0"/>
            </a:endParaRPr>
          </a:p>
          <a:p>
            <a:pPr lvl="0">
              <a:spcAft>
                <a:spcPts val="2100"/>
              </a:spcAft>
            </a:pPr>
            <a:r>
              <a:rPr lang="en-GB" sz="2200" b="1" dirty="0">
                <a:solidFill>
                  <a:srgbClr val="4472C4"/>
                </a:solidFill>
                <a:latin typeface="Century Gothic" panose="020B0502020202020204" pitchFamily="34" charset="0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Task 2: Decimal number line </a:t>
            </a:r>
            <a:endParaRPr lang="en-GB" sz="2200" b="1" dirty="0">
              <a:solidFill>
                <a:srgbClr val="4472C4"/>
              </a:solidFill>
              <a:latin typeface="Century Gothic" panose="020B0502020202020204" pitchFamily="34" charset="0"/>
            </a:endParaRPr>
          </a:p>
          <a:p>
            <a:pPr lvl="0">
              <a:spcAft>
                <a:spcPts val="2100"/>
              </a:spcAft>
            </a:pPr>
            <a:r>
              <a:rPr lang="en-GB" sz="2200" b="1" dirty="0">
                <a:solidFill>
                  <a:srgbClr val="4472C4"/>
                </a:solidFill>
                <a:latin typeface="Century Gothic" panose="020B0502020202020204" pitchFamily="34" charset="0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Task 3: Rounding money</a:t>
            </a:r>
            <a:endParaRPr lang="en-GB" sz="2200" b="1" dirty="0">
              <a:solidFill>
                <a:srgbClr val="4472C4"/>
              </a:solidFill>
              <a:latin typeface="Century Gothic" panose="020B0502020202020204" pitchFamily="34" charset="0"/>
            </a:endParaRPr>
          </a:p>
          <a:p>
            <a:pPr lvl="0">
              <a:spcAft>
                <a:spcPts val="2100"/>
              </a:spcAft>
            </a:pPr>
            <a:r>
              <a:rPr lang="en-GB" sz="2200" b="1" dirty="0">
                <a:solidFill>
                  <a:srgbClr val="4472C4"/>
                </a:solidFill>
                <a:latin typeface="Century Gothic" panose="020B0502020202020204" pitchFamily="34" charset="0"/>
                <a:hlinkClick r:id="rId6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Task 4: Rounding puzzles</a:t>
            </a:r>
            <a:endParaRPr lang="en-GB" sz="2200" b="1" dirty="0">
              <a:solidFill>
                <a:srgbClr val="4472C4"/>
              </a:solidFill>
              <a:latin typeface="Century Gothic" panose="020B0502020202020204" pitchFamily="34" charset="0"/>
            </a:endParaRPr>
          </a:p>
          <a:p>
            <a:pPr lvl="0">
              <a:spcAft>
                <a:spcPts val="2100"/>
              </a:spcAft>
            </a:pPr>
            <a:r>
              <a:rPr lang="en-GB" sz="2200" b="1" dirty="0">
                <a:solidFill>
                  <a:srgbClr val="4472C4"/>
                </a:solidFill>
                <a:latin typeface="Century Gothic" panose="020B0502020202020204" pitchFamily="34" charset="0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Task 5: Negatives on a number line</a:t>
            </a:r>
            <a:endParaRPr lang="en-GB" sz="2200" b="1" dirty="0">
              <a:solidFill>
                <a:srgbClr val="4472C4"/>
              </a:solidFill>
              <a:latin typeface="Century Gothic" panose="020B0502020202020204" pitchFamily="34" charset="0"/>
            </a:endParaRPr>
          </a:p>
          <a:p>
            <a:pPr lvl="0">
              <a:spcAft>
                <a:spcPts val="2100"/>
              </a:spcAft>
            </a:pPr>
            <a:r>
              <a:rPr lang="en-GB" sz="2200" b="1" dirty="0">
                <a:solidFill>
                  <a:srgbClr val="4472C4"/>
                </a:solidFill>
                <a:latin typeface="Century Gothic" panose="020B0502020202020204" pitchFamily="34" charset="0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Task 6: Number sequences</a:t>
            </a:r>
            <a:endParaRPr lang="en-GB" sz="2200" b="1" dirty="0">
              <a:solidFill>
                <a:srgbClr val="4472C4"/>
              </a:solidFill>
              <a:latin typeface="Century Gothic" panose="020B0502020202020204" pitchFamily="34" charset="0"/>
            </a:endParaRPr>
          </a:p>
          <a:p>
            <a:pPr lvl="0">
              <a:spcAft>
                <a:spcPts val="2100"/>
              </a:spcAft>
            </a:pPr>
            <a:r>
              <a:rPr lang="en-GB" sz="2200" b="1" dirty="0">
                <a:solidFill>
                  <a:srgbClr val="4472C4"/>
                </a:solidFill>
                <a:latin typeface="Century Gothic" panose="020B0502020202020204" pitchFamily="34" charset="0"/>
                <a:hlinkClick r:id="rId9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Task 7: More, less, equal</a:t>
            </a:r>
            <a:endParaRPr lang="en-GB" sz="2200" b="1" dirty="0">
              <a:solidFill>
                <a:srgbClr val="4472C4"/>
              </a:solidFill>
              <a:latin typeface="Century Gothic" panose="020B0502020202020204" pitchFamily="34" charset="0"/>
            </a:endParaRPr>
          </a:p>
          <a:p>
            <a:pPr lvl="0">
              <a:spcAft>
                <a:spcPts val="2100"/>
              </a:spcAft>
            </a:pPr>
            <a:r>
              <a:rPr lang="en-GB" sz="2200" b="1" dirty="0">
                <a:solidFill>
                  <a:srgbClr val="4472C4"/>
                </a:solidFill>
                <a:latin typeface="Century Gothic" panose="020B0502020202020204" pitchFamily="34" charset="0"/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Task 8: Four number sentences</a:t>
            </a:r>
            <a:endParaRPr lang="en-GB" sz="2200" b="1" dirty="0">
              <a:solidFill>
                <a:srgbClr val="4472C4"/>
              </a:solidFill>
              <a:latin typeface="Century Gothic" panose="020B0502020202020204" pitchFamily="34" charset="0"/>
            </a:endParaRPr>
          </a:p>
          <a:p>
            <a:pPr lvl="0">
              <a:spcAft>
                <a:spcPts val="2100"/>
              </a:spcAft>
            </a:pPr>
            <a:r>
              <a:rPr lang="en-GB" sz="2200" b="1" dirty="0">
                <a:solidFill>
                  <a:srgbClr val="4472C4"/>
                </a:solidFill>
                <a:latin typeface="Century Gothic" panose="020B0502020202020204" pitchFamily="34" charset="0"/>
                <a:hlinkClick r:id="rId11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Task 9: Subtraction number sentences</a:t>
            </a:r>
            <a:endParaRPr lang="en-GB" sz="2200" b="1" dirty="0">
              <a:solidFill>
                <a:srgbClr val="4472C4"/>
              </a:solidFill>
              <a:latin typeface="Century Gothic" panose="020B0502020202020204" pitchFamily="34" charset="0"/>
            </a:endParaRPr>
          </a:p>
          <a:p>
            <a:pPr lvl="0">
              <a:spcAft>
                <a:spcPts val="2100"/>
              </a:spcAft>
            </a:pPr>
            <a:r>
              <a:rPr lang="en-GB" sz="2200" b="1" dirty="0">
                <a:solidFill>
                  <a:srgbClr val="4472C4"/>
                </a:solidFill>
                <a:latin typeface="Century Gothic" panose="020B0502020202020204" pitchFamily="34" charset="0"/>
                <a:hlinkClick r:id="rId1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Task 10: Missing digits addition</a:t>
            </a:r>
            <a:endParaRPr lang="en-GB" sz="2200" b="1" dirty="0">
              <a:solidFill>
                <a:srgbClr val="4472C4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169BA4E-3372-4B5F-98DE-FC0B125A1E6A}"/>
              </a:ext>
            </a:extLst>
          </p:cNvPr>
          <p:cNvSpPr/>
          <p:nvPr/>
        </p:nvSpPr>
        <p:spPr>
          <a:xfrm>
            <a:off x="6287978" y="2181214"/>
            <a:ext cx="5295188" cy="5901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2100"/>
              </a:spcAft>
            </a:pPr>
            <a:r>
              <a:rPr lang="en-GB" sz="2200" b="1" dirty="0">
                <a:solidFill>
                  <a:srgbClr val="4472C4"/>
                </a:solidFill>
                <a:latin typeface="Century Gothic" panose="020B0502020202020204" pitchFamily="34" charset="0"/>
                <a:hlinkClick r:id="rId1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Task 11: Missing digits subtraction</a:t>
            </a:r>
            <a:endParaRPr lang="en-GB" sz="2200" b="1" dirty="0">
              <a:solidFill>
                <a:srgbClr val="4472C4"/>
              </a:solidFill>
              <a:latin typeface="Century Gothic" panose="020B0502020202020204" pitchFamily="34" charset="0"/>
            </a:endParaRPr>
          </a:p>
          <a:p>
            <a:pPr lvl="0">
              <a:spcAft>
                <a:spcPts val="2100"/>
              </a:spcAft>
            </a:pPr>
            <a:r>
              <a:rPr lang="en-GB" sz="2200" b="1" dirty="0">
                <a:solidFill>
                  <a:srgbClr val="4472C4"/>
                </a:solidFill>
                <a:latin typeface="Century Gothic" panose="020B0502020202020204" pitchFamily="34" charset="0"/>
                <a:hlinkClick r:id="rId1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Task 12: Sum and difference</a:t>
            </a:r>
            <a:endParaRPr lang="en-GB" sz="2200" b="1" dirty="0">
              <a:solidFill>
                <a:srgbClr val="4472C4"/>
              </a:solidFill>
              <a:latin typeface="Century Gothic" panose="020B0502020202020204" pitchFamily="34" charset="0"/>
            </a:endParaRPr>
          </a:p>
          <a:p>
            <a:pPr lvl="0">
              <a:spcAft>
                <a:spcPts val="2100"/>
              </a:spcAft>
            </a:pPr>
            <a:r>
              <a:rPr lang="en-GB" sz="2200" b="1" dirty="0">
                <a:solidFill>
                  <a:srgbClr val="4472C4"/>
                </a:solidFill>
                <a:latin typeface="Century Gothic" panose="020B0502020202020204" pitchFamily="34" charset="0"/>
                <a:hlinkClick r:id="rId1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Task 13: Four numbers challenge</a:t>
            </a:r>
            <a:endParaRPr lang="en-GB" sz="2200" b="1" dirty="0">
              <a:solidFill>
                <a:srgbClr val="4472C4"/>
              </a:solidFill>
              <a:latin typeface="Century Gothic" panose="020B0502020202020204" pitchFamily="34" charset="0"/>
            </a:endParaRPr>
          </a:p>
          <a:p>
            <a:pPr lvl="0">
              <a:spcAft>
                <a:spcPts val="2100"/>
              </a:spcAft>
            </a:pPr>
            <a:r>
              <a:rPr lang="en-GB" sz="2200" b="1" dirty="0">
                <a:solidFill>
                  <a:srgbClr val="4472C4"/>
                </a:solidFill>
                <a:latin typeface="Century Gothic" panose="020B0502020202020204" pitchFamily="34" charset="0"/>
                <a:hlinkClick r:id="rId16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Task 14: Café calculations</a:t>
            </a:r>
            <a:endParaRPr lang="en-GB" sz="2200" b="1" dirty="0">
              <a:solidFill>
                <a:srgbClr val="4472C4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rgbClr val="4472C4"/>
                </a:solidFill>
                <a:latin typeface="Century Gothic" panose="020B0502020202020204" pitchFamily="34" charset="0"/>
                <a:hlinkClick r:id="rId1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Task 15: Multiplication missing digits</a:t>
            </a:r>
            <a:endParaRPr lang="en-GB" sz="2200" b="1" dirty="0">
              <a:solidFill>
                <a:srgbClr val="4472C4"/>
              </a:solidFill>
              <a:latin typeface="Century Gothic" panose="020B0502020202020204" pitchFamily="34" charset="0"/>
              <a:hlinkClick r:id="rId18" action="ppaction://hlinksldjump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lvl="0">
              <a:spcAft>
                <a:spcPts val="2100"/>
              </a:spcAft>
            </a:pPr>
            <a:r>
              <a:rPr lang="en-GB" sz="2200" b="1" dirty="0">
                <a:solidFill>
                  <a:srgbClr val="4472C4"/>
                </a:solidFill>
                <a:latin typeface="Century Gothic" panose="020B0502020202020204" pitchFamily="34" charset="0"/>
                <a:hlinkClick r:id="rId19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Task 16: Remainder of one-half</a:t>
            </a:r>
            <a:endParaRPr lang="en-GB" sz="2200" b="1" dirty="0">
              <a:solidFill>
                <a:srgbClr val="4472C4"/>
              </a:solidFill>
              <a:latin typeface="Century Gothic" panose="020B0502020202020204" pitchFamily="34" charset="0"/>
            </a:endParaRPr>
          </a:p>
          <a:p>
            <a:pPr lvl="0">
              <a:spcAft>
                <a:spcPts val="2100"/>
              </a:spcAft>
            </a:pPr>
            <a:r>
              <a:rPr lang="en-GB" sz="2200" b="1" dirty="0">
                <a:solidFill>
                  <a:srgbClr val="4472C4"/>
                </a:solidFill>
                <a:latin typeface="Century Gothic" panose="020B0502020202020204" pitchFamily="34" charset="0"/>
                <a:hlinkClick r:id="rId2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Task 17: Find the factors</a:t>
            </a:r>
            <a:endParaRPr lang="en-GB" sz="2200" b="1" dirty="0">
              <a:solidFill>
                <a:srgbClr val="4472C4"/>
              </a:solidFill>
              <a:latin typeface="Century Gothic" panose="020B0502020202020204" pitchFamily="34" charset="0"/>
            </a:endParaRPr>
          </a:p>
          <a:p>
            <a:pPr lvl="0">
              <a:spcAft>
                <a:spcPts val="2100"/>
              </a:spcAft>
            </a:pPr>
            <a:r>
              <a:rPr lang="en-GB" sz="2200" b="1" dirty="0">
                <a:solidFill>
                  <a:srgbClr val="4472C4"/>
                </a:solidFill>
                <a:latin typeface="Century Gothic" panose="020B0502020202020204" pitchFamily="34" charset="0"/>
                <a:hlinkClick r:id="rId21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Task 18: Number detective</a:t>
            </a:r>
            <a:endParaRPr lang="en-GB" sz="2200" b="1" dirty="0">
              <a:solidFill>
                <a:srgbClr val="4472C4"/>
              </a:solidFill>
              <a:latin typeface="Century Gothic" panose="020B0502020202020204" pitchFamily="34" charset="0"/>
            </a:endParaRPr>
          </a:p>
          <a:p>
            <a:pPr lvl="0">
              <a:spcAft>
                <a:spcPts val="2100"/>
              </a:spcAft>
            </a:pPr>
            <a:r>
              <a:rPr lang="en-GB" sz="2200" b="1" dirty="0">
                <a:solidFill>
                  <a:srgbClr val="4472C4"/>
                </a:solidFill>
                <a:latin typeface="Century Gothic" panose="020B0502020202020204" pitchFamily="34" charset="0"/>
                <a:hlinkClick r:id="rId2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Task 19: Athletics club ratios</a:t>
            </a:r>
            <a:endParaRPr lang="en-GB" sz="2200" b="1" dirty="0">
              <a:solidFill>
                <a:srgbClr val="4472C4"/>
              </a:solidFill>
              <a:latin typeface="Century Gothic" panose="020B0502020202020204" pitchFamily="34" charset="0"/>
            </a:endParaRPr>
          </a:p>
          <a:p>
            <a:pPr lvl="0">
              <a:spcAft>
                <a:spcPts val="2100"/>
              </a:spcAft>
            </a:pPr>
            <a:r>
              <a:rPr lang="en-GB" sz="2200" b="1" dirty="0">
                <a:solidFill>
                  <a:srgbClr val="4472C4"/>
                </a:solidFill>
                <a:latin typeface="Century Gothic" panose="020B0502020202020204" pitchFamily="34" charset="0"/>
                <a:hlinkClick r:id="rId2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Task 20: Shot accuracy statistics</a:t>
            </a:r>
            <a:endParaRPr lang="en-GB" sz="2200" b="1" dirty="0">
              <a:solidFill>
                <a:srgbClr val="4472C4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31455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909497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CONTENTS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59BA696-9B3D-4572-9B05-1719E688BED6}"/>
              </a:ext>
            </a:extLst>
          </p:cNvPr>
          <p:cNvSpPr txBox="1"/>
          <p:nvPr/>
        </p:nvSpPr>
        <p:spPr>
          <a:xfrm>
            <a:off x="1649234" y="563769"/>
            <a:ext cx="88935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CC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0C74210-C2F0-4A27-85CA-8924AF3E2B20}"/>
              </a:ext>
            </a:extLst>
          </p:cNvPr>
          <p:cNvSpPr/>
          <p:nvPr/>
        </p:nvSpPr>
        <p:spPr>
          <a:xfrm>
            <a:off x="3846255" y="1269042"/>
            <a:ext cx="44994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WORKED EXAMPLES</a:t>
            </a:r>
            <a:endParaRPr lang="en-GB" sz="36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034B1F0-0EB6-4708-BA38-DF9D25512BC9}"/>
              </a:ext>
            </a:extLst>
          </p:cNvPr>
          <p:cNvSpPr/>
          <p:nvPr/>
        </p:nvSpPr>
        <p:spPr>
          <a:xfrm>
            <a:off x="483884" y="2181214"/>
            <a:ext cx="5724143" cy="5901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3" action="ppaction://hlinksldjump"/>
              </a:rPr>
              <a:t>Task 21: Pages read, pages left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  <a:hlinkClick r:id="rId4" action="ppaction://hlinksldjump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5" action="ppaction://hlinksldjump"/>
              </a:rPr>
              <a:t>Task 22: Clothes shop sale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6" action="ppaction://hlinksldjump"/>
              </a:rPr>
              <a:t>Task 23: Fractions of a square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7" action="ppaction://hlinksldjump"/>
              </a:rPr>
              <a:t>Task 24: Adding fractions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8" action="ppaction://hlinksldjump"/>
              </a:rPr>
              <a:t>Task 25: Make one and a quarter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9" action="ppaction://hlinksldjump"/>
              </a:rPr>
              <a:t>Task 26: Fractions of an amount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10" action="ppaction://hlinksldjump"/>
              </a:rPr>
              <a:t>Task 27: Improper fractions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11" action="ppaction://hlinksldjump"/>
              </a:rPr>
              <a:t>Task 28: Make two and a quarter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12" action="ppaction://hlinksldjump"/>
              </a:rPr>
              <a:t>Task 29: Part-finished book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13" action="ppaction://hlinksldjump"/>
              </a:rPr>
              <a:t>Task 30: Fractions and decimals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169BA4E-3372-4B5F-98DE-FC0B125A1E6A}"/>
              </a:ext>
            </a:extLst>
          </p:cNvPr>
          <p:cNvSpPr/>
          <p:nvPr/>
        </p:nvSpPr>
        <p:spPr>
          <a:xfrm>
            <a:off x="6287979" y="2181214"/>
            <a:ext cx="5694162" cy="5901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14" action="ppaction://hlinksldjump"/>
              </a:rPr>
              <a:t>Task 31, Algebra: Combined weights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15" action="ppaction://hlinksldjump"/>
              </a:rPr>
              <a:t>Task 32, Algebra: Sports ball weights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16" action="ppaction://hlinksldjump"/>
              </a:rPr>
              <a:t>Task 33, Algebra: Hiring a surfboard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17" action="ppaction://hlinksldjump"/>
              </a:rPr>
              <a:t>Task 34, Algebra: Dot pattern sequence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18" action="ppaction://hlinksldjump"/>
              </a:rPr>
              <a:t>Task 35, Algebra: My secret number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19" action="ppaction://hlinksldjump"/>
              </a:rPr>
              <a:t>Task 36, Measures: Sorting measures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20" action="ppaction://hlinksldjump"/>
              </a:rPr>
              <a:t>Task 37, Measures: Time spent driving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21" action="ppaction://hlinksldjump"/>
              </a:rPr>
              <a:t>Task 38, Measures: Lengths of time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22" action="ppaction://hlinksldjump"/>
              </a:rPr>
              <a:t>Task 39, Measures: Ticket prices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23" action="ppaction://hlinksldjump"/>
              </a:rPr>
              <a:t>Task 40, Angle: Missing angles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88876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909497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CONTENTS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59BA696-9B3D-4572-9B05-1719E688BED6}"/>
              </a:ext>
            </a:extLst>
          </p:cNvPr>
          <p:cNvSpPr txBox="1"/>
          <p:nvPr/>
        </p:nvSpPr>
        <p:spPr>
          <a:xfrm>
            <a:off x="1649234" y="563769"/>
            <a:ext cx="88935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CC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0C74210-C2F0-4A27-85CA-8924AF3E2B20}"/>
              </a:ext>
            </a:extLst>
          </p:cNvPr>
          <p:cNvSpPr/>
          <p:nvPr/>
        </p:nvSpPr>
        <p:spPr>
          <a:xfrm>
            <a:off x="3846255" y="1269042"/>
            <a:ext cx="44994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WORKED EXAMPLES</a:t>
            </a:r>
            <a:endParaRPr lang="en-GB" sz="36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034B1F0-0EB6-4708-BA38-DF9D25512BC9}"/>
              </a:ext>
            </a:extLst>
          </p:cNvPr>
          <p:cNvSpPr/>
          <p:nvPr/>
        </p:nvSpPr>
        <p:spPr>
          <a:xfrm>
            <a:off x="483884" y="2181214"/>
            <a:ext cx="5724143" cy="5901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3" action="ppaction://hlinksldjump"/>
              </a:rPr>
              <a:t>Task 41: Isosceles triangle angles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  <a:hlinkClick r:id="rId4" action="ppaction://hlinksldjump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5" action="ppaction://hlinksldjump"/>
              </a:rPr>
              <a:t>Task 42: Clock hands angles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  <a:hlinkClick r:id="rId4" action="ppaction://hlinksldjump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6" action="ppaction://hlinksldjump"/>
              </a:rPr>
              <a:t>Task 43: Change the perimeter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  <a:hlinkClick r:id="rId4" action="ppaction://hlinksldjump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7" action="ppaction://hlinksldjump"/>
              </a:rPr>
              <a:t>Task 44: Rectangle length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8" action="ppaction://hlinksldjump"/>
              </a:rPr>
              <a:t>Task 45: Compound shape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9" action="ppaction://hlinksldjump"/>
              </a:rPr>
              <a:t>Task 46: Combined shapes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10" action="ppaction://hlinksldjump"/>
              </a:rPr>
              <a:t>Task 47: Triangle area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11" action="ppaction://hlinksldjump"/>
              </a:rPr>
              <a:t>Task 48: Inside, edge or outside?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12" action="ppaction://hlinksldjump"/>
              </a:rPr>
              <a:t>Task 49: Which vertices?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13" action="ppaction://hlinksldjump"/>
              </a:rPr>
              <a:t>Task 50: Branching database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169BA4E-3372-4B5F-98DE-FC0B125A1E6A}"/>
              </a:ext>
            </a:extLst>
          </p:cNvPr>
          <p:cNvSpPr/>
          <p:nvPr/>
        </p:nvSpPr>
        <p:spPr>
          <a:xfrm>
            <a:off x="6287979" y="2181214"/>
            <a:ext cx="4684821" cy="46858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14" action="ppaction://hlinksldjump"/>
              </a:rPr>
              <a:t>Task 51: Cube nets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15" action="ppaction://hlinksldjump"/>
              </a:rPr>
              <a:t>Task 52: Cuboid dimensions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16" action="ppaction://hlinksldjump"/>
              </a:rPr>
              <a:t>Task 53: Faces, edges, vertices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17" action="ppaction://hlinksldjump"/>
              </a:rPr>
              <a:t>Task 54: Before/now pie charts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18" action="ppaction://hlinksldjump"/>
              </a:rPr>
              <a:t>Task 55: Bike race line graphs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19" action="ppaction://hlinksldjump"/>
              </a:rPr>
              <a:t>Task 56: Train timetables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20" action="ppaction://hlinksldjump"/>
              </a:rPr>
              <a:t>Task 57: Average of 3 numbers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2100"/>
              </a:spcAft>
            </a:pPr>
            <a:r>
              <a:rPr lang="en-GB" sz="2200" b="1" dirty="0">
                <a:solidFill>
                  <a:schemeClr val="accent1"/>
                </a:solidFill>
                <a:latin typeface="Century Gothic" panose="020B0502020202020204" pitchFamily="34" charset="0"/>
                <a:hlinkClick r:id="rId21" action="ppaction://hlinksldjump"/>
              </a:rPr>
              <a:t>Task 58: Average ages</a:t>
            </a:r>
            <a:endParaRPr lang="en-GB" sz="22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47011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41284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PLACE VALUE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48702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1: Sum of the digits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9AECFA9-4F12-42F3-9AEA-F9FC3462AC71}"/>
              </a:ext>
            </a:extLst>
          </p:cNvPr>
          <p:cNvSpPr/>
          <p:nvPr/>
        </p:nvSpPr>
        <p:spPr>
          <a:xfrm>
            <a:off x="508194" y="1686000"/>
            <a:ext cx="1063624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To make the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smallest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 possible number:</a:t>
            </a:r>
            <a:endParaRPr lang="en-GB" sz="2800" b="1" dirty="0">
              <a:solidFill>
                <a:prstClr val="black"/>
              </a:solidFill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9890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41284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PLACE VALUE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9AECFA9-4F12-42F3-9AEA-F9FC3462AC71}"/>
              </a:ext>
            </a:extLst>
          </p:cNvPr>
          <p:cNvSpPr/>
          <p:nvPr/>
        </p:nvSpPr>
        <p:spPr>
          <a:xfrm>
            <a:off x="508194" y="1671010"/>
            <a:ext cx="10700365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1200"/>
              </a:spcAft>
            </a:pP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To make the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smallest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 possible number:</a:t>
            </a:r>
          </a:p>
          <a:p>
            <a:pPr marL="457200" lvl="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4000" dirty="0">
                <a:solidFill>
                  <a:prstClr val="black"/>
                </a:solidFill>
                <a:latin typeface="Century Gothic" panose="020B0502020202020204" pitchFamily="34" charset="0"/>
              </a:rPr>
              <a:t>Must be a </a:t>
            </a: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2-digit number</a:t>
            </a:r>
          </a:p>
          <a:p>
            <a:pPr marL="457200" lvl="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4000" dirty="0">
                <a:solidFill>
                  <a:prstClr val="black"/>
                </a:solidFill>
                <a:latin typeface="Century Gothic" panose="020B0502020202020204" pitchFamily="34" charset="0"/>
              </a:rPr>
              <a:t>Make the </a:t>
            </a: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tens</a:t>
            </a:r>
            <a:r>
              <a:rPr lang="en-GB" sz="4000" dirty="0">
                <a:solidFill>
                  <a:prstClr val="black"/>
                </a:solidFill>
                <a:latin typeface="Century Gothic" panose="020B0502020202020204" pitchFamily="34" charset="0"/>
              </a:rPr>
              <a:t> value as </a:t>
            </a: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small</a:t>
            </a:r>
            <a:r>
              <a:rPr lang="en-GB" sz="4000" dirty="0">
                <a:solidFill>
                  <a:prstClr val="black"/>
                </a:solidFill>
                <a:latin typeface="Century Gothic" panose="020B0502020202020204" pitchFamily="34" charset="0"/>
              </a:rPr>
              <a:t> as possible</a:t>
            </a:r>
            <a:endParaRPr lang="en-GB" sz="2400" dirty="0">
              <a:solidFill>
                <a:prstClr val="black"/>
              </a:solidFill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4C3F52C-85F7-4233-996F-BE239281619F}"/>
              </a:ext>
            </a:extLst>
          </p:cNvPr>
          <p:cNvSpPr/>
          <p:nvPr/>
        </p:nvSpPr>
        <p:spPr>
          <a:xfrm>
            <a:off x="508194" y="646030"/>
            <a:ext cx="48702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1: Sum of the digits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8884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41284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PLACE VALUE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9AECFA9-4F12-42F3-9AEA-F9FC3462AC71}"/>
              </a:ext>
            </a:extLst>
          </p:cNvPr>
          <p:cNvSpPr/>
          <p:nvPr/>
        </p:nvSpPr>
        <p:spPr>
          <a:xfrm>
            <a:off x="508194" y="1671010"/>
            <a:ext cx="10700365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1200"/>
              </a:spcAft>
            </a:pP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To make the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smallest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 possible number:</a:t>
            </a:r>
          </a:p>
          <a:p>
            <a:pPr marL="457200" lvl="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4000" dirty="0">
                <a:solidFill>
                  <a:prstClr val="black"/>
                </a:solidFill>
                <a:latin typeface="Century Gothic" panose="020B0502020202020204" pitchFamily="34" charset="0"/>
              </a:rPr>
              <a:t>Must be a </a:t>
            </a: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2-digit number</a:t>
            </a:r>
          </a:p>
          <a:p>
            <a:pPr marL="457200" lvl="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4000" dirty="0">
                <a:solidFill>
                  <a:prstClr val="black"/>
                </a:solidFill>
                <a:latin typeface="Century Gothic" panose="020B0502020202020204" pitchFamily="34" charset="0"/>
              </a:rPr>
              <a:t>Make the </a:t>
            </a: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tens</a:t>
            </a:r>
            <a:r>
              <a:rPr lang="en-GB" sz="4000" dirty="0">
                <a:solidFill>
                  <a:prstClr val="black"/>
                </a:solidFill>
                <a:latin typeface="Century Gothic" panose="020B0502020202020204" pitchFamily="34" charset="0"/>
              </a:rPr>
              <a:t> value as </a:t>
            </a: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small</a:t>
            </a:r>
            <a:r>
              <a:rPr lang="en-GB" sz="4000" dirty="0">
                <a:solidFill>
                  <a:prstClr val="black"/>
                </a:solidFill>
                <a:latin typeface="Century Gothic" panose="020B0502020202020204" pitchFamily="34" charset="0"/>
              </a:rPr>
              <a:t> as possible</a:t>
            </a:r>
            <a:endParaRPr lang="en-GB" sz="2400" dirty="0">
              <a:solidFill>
                <a:prstClr val="black"/>
              </a:solidFill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38F4901-078B-46CE-8CAF-04DBAB932B44}"/>
              </a:ext>
            </a:extLst>
          </p:cNvPr>
          <p:cNvSpPr/>
          <p:nvPr/>
        </p:nvSpPr>
        <p:spPr>
          <a:xfrm>
            <a:off x="5429792" y="5247668"/>
            <a:ext cx="133241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15</a:t>
            </a:r>
            <a:endParaRPr lang="en-GB" sz="40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FDBEA29-9E8F-4B88-B4E9-F4892960DAC7}"/>
              </a:ext>
            </a:extLst>
          </p:cNvPr>
          <p:cNvSpPr/>
          <p:nvPr/>
        </p:nvSpPr>
        <p:spPr>
          <a:xfrm>
            <a:off x="508194" y="646030"/>
            <a:ext cx="48702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1: Sum of the digits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0253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41284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PLACE VALUE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9AECFA9-4F12-42F3-9AEA-F9FC3462AC71}"/>
              </a:ext>
            </a:extLst>
          </p:cNvPr>
          <p:cNvSpPr/>
          <p:nvPr/>
        </p:nvSpPr>
        <p:spPr>
          <a:xfrm>
            <a:off x="508194" y="1671010"/>
            <a:ext cx="1033969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1200"/>
              </a:spcAft>
            </a:pP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To make the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largest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 possible number: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26DA5BF-476F-4434-9BDA-E0CD1BD6D99F}"/>
              </a:ext>
            </a:extLst>
          </p:cNvPr>
          <p:cNvSpPr/>
          <p:nvPr/>
        </p:nvSpPr>
        <p:spPr>
          <a:xfrm>
            <a:off x="508194" y="646030"/>
            <a:ext cx="48702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1: Sum of the digits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4306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41284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PLACE VALUE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9AECFA9-4F12-42F3-9AEA-F9FC3462AC71}"/>
              </a:ext>
            </a:extLst>
          </p:cNvPr>
          <p:cNvSpPr/>
          <p:nvPr/>
        </p:nvSpPr>
        <p:spPr>
          <a:xfrm>
            <a:off x="508194" y="1671010"/>
            <a:ext cx="10339690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1200"/>
              </a:spcAft>
            </a:pP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To make the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largest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 possible number:</a:t>
            </a:r>
          </a:p>
          <a:p>
            <a:pPr marL="457200" lvl="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4000" dirty="0">
                <a:solidFill>
                  <a:prstClr val="black"/>
                </a:solidFill>
                <a:latin typeface="Century Gothic" panose="020B0502020202020204" pitchFamily="34" charset="0"/>
              </a:rPr>
              <a:t>Use </a:t>
            </a: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as many digits </a:t>
            </a:r>
            <a:r>
              <a:rPr lang="en-GB" sz="4000" dirty="0">
                <a:solidFill>
                  <a:prstClr val="black"/>
                </a:solidFill>
                <a:latin typeface="Century Gothic" panose="020B0502020202020204" pitchFamily="34" charset="0"/>
              </a:rPr>
              <a:t>as possible</a:t>
            </a:r>
          </a:p>
          <a:p>
            <a:pPr marL="457200" lvl="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4000" dirty="0">
                <a:solidFill>
                  <a:prstClr val="black"/>
                </a:solidFill>
                <a:latin typeface="Century Gothic" panose="020B0502020202020204" pitchFamily="34" charset="0"/>
              </a:rPr>
              <a:t>Use the digit </a:t>
            </a: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F54695A-3CCA-4224-A0B3-F73F1561F928}"/>
              </a:ext>
            </a:extLst>
          </p:cNvPr>
          <p:cNvSpPr/>
          <p:nvPr/>
        </p:nvSpPr>
        <p:spPr>
          <a:xfrm>
            <a:off x="508194" y="646030"/>
            <a:ext cx="48702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1: Sum of the digits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8669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41284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PLACE VALUE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9AECFA9-4F12-42F3-9AEA-F9FC3462AC71}"/>
              </a:ext>
            </a:extLst>
          </p:cNvPr>
          <p:cNvSpPr/>
          <p:nvPr/>
        </p:nvSpPr>
        <p:spPr>
          <a:xfrm>
            <a:off x="508194" y="1671010"/>
            <a:ext cx="10339690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1200"/>
              </a:spcAft>
            </a:pP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To make the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largest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 possible number:</a:t>
            </a:r>
          </a:p>
          <a:p>
            <a:pPr marL="457200" lvl="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4000" dirty="0">
                <a:solidFill>
                  <a:prstClr val="black"/>
                </a:solidFill>
                <a:latin typeface="Century Gothic" panose="020B0502020202020204" pitchFamily="34" charset="0"/>
              </a:rPr>
              <a:t>Use </a:t>
            </a: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as many digits </a:t>
            </a:r>
            <a:r>
              <a:rPr lang="en-GB" sz="4000" dirty="0">
                <a:solidFill>
                  <a:prstClr val="black"/>
                </a:solidFill>
                <a:latin typeface="Century Gothic" panose="020B0502020202020204" pitchFamily="34" charset="0"/>
              </a:rPr>
              <a:t>as possible</a:t>
            </a:r>
          </a:p>
          <a:p>
            <a:pPr marL="457200" lvl="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4000" dirty="0">
                <a:solidFill>
                  <a:prstClr val="black"/>
                </a:solidFill>
                <a:latin typeface="Century Gothic" panose="020B0502020202020204" pitchFamily="34" charset="0"/>
              </a:rPr>
              <a:t>Use the digit </a:t>
            </a: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9F67E212-5786-4278-90B3-4C0D87079B0E}"/>
              </a:ext>
            </a:extLst>
          </p:cNvPr>
          <p:cNvSpPr/>
          <p:nvPr/>
        </p:nvSpPr>
        <p:spPr>
          <a:xfrm>
            <a:off x="1910390" y="5308573"/>
            <a:ext cx="790312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Use four digits: 0, 1, 2, 3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1C4EE5C-21BF-4806-8339-60799317E301}"/>
              </a:ext>
            </a:extLst>
          </p:cNvPr>
          <p:cNvSpPr/>
          <p:nvPr/>
        </p:nvSpPr>
        <p:spPr>
          <a:xfrm>
            <a:off x="508194" y="646030"/>
            <a:ext cx="48702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1: Sum of the digits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8140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41284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PLACE VALUE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9AECFA9-4F12-42F3-9AEA-F9FC3462AC71}"/>
              </a:ext>
            </a:extLst>
          </p:cNvPr>
          <p:cNvSpPr/>
          <p:nvPr/>
        </p:nvSpPr>
        <p:spPr>
          <a:xfrm>
            <a:off x="508194" y="1671010"/>
            <a:ext cx="10434267" cy="30777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1200"/>
              </a:spcAft>
            </a:pP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To make the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largest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 possible number:</a:t>
            </a:r>
          </a:p>
          <a:p>
            <a:pPr marL="457200" lvl="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4000" dirty="0">
                <a:solidFill>
                  <a:prstClr val="black"/>
                </a:solidFill>
                <a:latin typeface="Century Gothic" panose="020B0502020202020204" pitchFamily="34" charset="0"/>
              </a:rPr>
              <a:t>Use </a:t>
            </a: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as many digits </a:t>
            </a:r>
            <a:r>
              <a:rPr lang="en-GB" sz="4000" dirty="0">
                <a:solidFill>
                  <a:prstClr val="black"/>
                </a:solidFill>
                <a:latin typeface="Century Gothic" panose="020B0502020202020204" pitchFamily="34" charset="0"/>
              </a:rPr>
              <a:t>as possible</a:t>
            </a:r>
          </a:p>
          <a:p>
            <a:pPr marL="457200" lvl="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4000" dirty="0">
                <a:solidFill>
                  <a:prstClr val="black"/>
                </a:solidFill>
                <a:latin typeface="Century Gothic" panose="020B0502020202020204" pitchFamily="34" charset="0"/>
              </a:rPr>
              <a:t>Use the digit </a:t>
            </a: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</a:t>
            </a:r>
          </a:p>
          <a:p>
            <a:pPr marL="457200" lvl="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Largest → smallest </a:t>
            </a:r>
            <a:r>
              <a:rPr lang="en-GB" sz="4000" dirty="0">
                <a:solidFill>
                  <a:prstClr val="black"/>
                </a:solidFill>
                <a:latin typeface="Century Gothic" panose="020B0502020202020204" pitchFamily="34" charset="0"/>
              </a:rPr>
              <a:t>digits put </a:t>
            </a: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left → right</a:t>
            </a:r>
            <a:endParaRPr lang="en-GB" sz="2400" b="1" dirty="0">
              <a:solidFill>
                <a:prstClr val="black"/>
              </a:solidFill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38F4901-078B-46CE-8CAF-04DBAB932B44}"/>
              </a:ext>
            </a:extLst>
          </p:cNvPr>
          <p:cNvSpPr/>
          <p:nvPr/>
        </p:nvSpPr>
        <p:spPr>
          <a:xfrm>
            <a:off x="1910390" y="5308573"/>
            <a:ext cx="790312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Use four digits: 0, 1, 2, 3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F5630BD-0FFE-40A7-A94A-D6D2D201F0EC}"/>
              </a:ext>
            </a:extLst>
          </p:cNvPr>
          <p:cNvSpPr/>
          <p:nvPr/>
        </p:nvSpPr>
        <p:spPr>
          <a:xfrm>
            <a:off x="508194" y="646030"/>
            <a:ext cx="48702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1: Sum of the digits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0758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41284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PLACE VALUE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9AECFA9-4F12-42F3-9AEA-F9FC3462AC71}"/>
              </a:ext>
            </a:extLst>
          </p:cNvPr>
          <p:cNvSpPr/>
          <p:nvPr/>
        </p:nvSpPr>
        <p:spPr>
          <a:xfrm>
            <a:off x="508194" y="1671010"/>
            <a:ext cx="10434267" cy="30777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1200"/>
              </a:spcAft>
            </a:pP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To make the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largest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 possible number:</a:t>
            </a:r>
          </a:p>
          <a:p>
            <a:pPr marL="457200" lvl="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4000" dirty="0">
                <a:solidFill>
                  <a:prstClr val="black"/>
                </a:solidFill>
                <a:latin typeface="Century Gothic" panose="020B0502020202020204" pitchFamily="34" charset="0"/>
              </a:rPr>
              <a:t>Use </a:t>
            </a: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as many digits </a:t>
            </a:r>
            <a:r>
              <a:rPr lang="en-GB" sz="4000" dirty="0">
                <a:solidFill>
                  <a:prstClr val="black"/>
                </a:solidFill>
                <a:latin typeface="Century Gothic" panose="020B0502020202020204" pitchFamily="34" charset="0"/>
              </a:rPr>
              <a:t>as possible</a:t>
            </a:r>
          </a:p>
          <a:p>
            <a:pPr marL="457200" lvl="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4000" dirty="0">
                <a:solidFill>
                  <a:prstClr val="black"/>
                </a:solidFill>
                <a:latin typeface="Century Gothic" panose="020B0502020202020204" pitchFamily="34" charset="0"/>
              </a:rPr>
              <a:t>Use the digit </a:t>
            </a: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</a:t>
            </a:r>
          </a:p>
          <a:p>
            <a:pPr marL="457200" lvl="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Largest → smallest </a:t>
            </a:r>
            <a:r>
              <a:rPr lang="en-GB" sz="4000" dirty="0">
                <a:solidFill>
                  <a:prstClr val="black"/>
                </a:solidFill>
                <a:latin typeface="Century Gothic" panose="020B0502020202020204" pitchFamily="34" charset="0"/>
              </a:rPr>
              <a:t>digits put </a:t>
            </a: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left → right</a:t>
            </a:r>
            <a:endParaRPr lang="en-GB" sz="2400" b="1" dirty="0">
              <a:solidFill>
                <a:prstClr val="black"/>
              </a:solidFill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38F4901-078B-46CE-8CAF-04DBAB932B44}"/>
              </a:ext>
            </a:extLst>
          </p:cNvPr>
          <p:cNvSpPr/>
          <p:nvPr/>
        </p:nvSpPr>
        <p:spPr>
          <a:xfrm>
            <a:off x="1910390" y="5308573"/>
            <a:ext cx="7903126" cy="27084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Use four digits: 0, 1, 2, 3</a:t>
            </a:r>
          </a:p>
          <a:p>
            <a:endParaRPr lang="en-GB" sz="3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8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8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210</a:t>
            </a:r>
            <a:endParaRPr lang="en-GB" sz="40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CBD6E8-D7B4-4A73-AC07-E64EC92032CC}"/>
              </a:ext>
            </a:extLst>
          </p:cNvPr>
          <p:cNvSpPr/>
          <p:nvPr/>
        </p:nvSpPr>
        <p:spPr>
          <a:xfrm>
            <a:off x="508194" y="646030"/>
            <a:ext cx="48702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1: Sum of the digits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4892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41284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PLACE VALUE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57711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2: Decimal number line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A0B21D9-0C40-44BF-B957-D638CD0F4DAD}"/>
              </a:ext>
            </a:extLst>
          </p:cNvPr>
          <p:cNvCxnSpPr/>
          <p:nvPr/>
        </p:nvCxnSpPr>
        <p:spPr>
          <a:xfrm>
            <a:off x="915675" y="3834820"/>
            <a:ext cx="10228581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8F975F7-975B-4682-BB6E-5BB2813B5E40}"/>
              </a:ext>
            </a:extLst>
          </p:cNvPr>
          <p:cNvCxnSpPr>
            <a:cxnSpLocks/>
          </p:cNvCxnSpPr>
          <p:nvPr/>
        </p:nvCxnSpPr>
        <p:spPr>
          <a:xfrm>
            <a:off x="1378611" y="3834820"/>
            <a:ext cx="0" cy="216595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27A53C2-C2B4-45F0-8C92-8E1D1116D266}"/>
              </a:ext>
            </a:extLst>
          </p:cNvPr>
          <p:cNvCxnSpPr>
            <a:cxnSpLocks/>
          </p:cNvCxnSpPr>
          <p:nvPr/>
        </p:nvCxnSpPr>
        <p:spPr>
          <a:xfrm>
            <a:off x="10609258" y="3834820"/>
            <a:ext cx="0" cy="216595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012C54C-FAF7-4465-AAC2-15B5A1C25C94}"/>
              </a:ext>
            </a:extLst>
          </p:cNvPr>
          <p:cNvCxnSpPr>
            <a:cxnSpLocks/>
          </p:cNvCxnSpPr>
          <p:nvPr/>
        </p:nvCxnSpPr>
        <p:spPr>
          <a:xfrm>
            <a:off x="6018727" y="3834820"/>
            <a:ext cx="0" cy="216595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46668ACD-805E-48C3-9077-DB0B0A4CAF33}"/>
              </a:ext>
            </a:extLst>
          </p:cNvPr>
          <p:cNvSpPr/>
          <p:nvPr/>
        </p:nvSpPr>
        <p:spPr>
          <a:xfrm>
            <a:off x="10109065" y="4086784"/>
            <a:ext cx="1008000" cy="68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A2D76F7-900B-40E5-89F7-DC8B75A5A21B}"/>
              </a:ext>
            </a:extLst>
          </p:cNvPr>
          <p:cNvSpPr/>
          <p:nvPr/>
        </p:nvSpPr>
        <p:spPr>
          <a:xfrm>
            <a:off x="890447" y="4086782"/>
            <a:ext cx="1008000" cy="68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1C716B1-9616-40F1-9870-A137091E1000}"/>
              </a:ext>
            </a:extLst>
          </p:cNvPr>
          <p:cNvSpPr/>
          <p:nvPr/>
        </p:nvSpPr>
        <p:spPr>
          <a:xfrm>
            <a:off x="5518535" y="4086782"/>
            <a:ext cx="1008000" cy="68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7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39D0B86-EC51-44E7-9FFD-23C0C15144F5}"/>
              </a:ext>
            </a:extLst>
          </p:cNvPr>
          <p:cNvSpPr/>
          <p:nvPr/>
        </p:nvSpPr>
        <p:spPr>
          <a:xfrm>
            <a:off x="5575335" y="4165453"/>
            <a:ext cx="8867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0.19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FBAB2E7-402B-4D47-BC04-748BF0F0EB35}"/>
              </a:ext>
            </a:extLst>
          </p:cNvPr>
          <p:cNvSpPr/>
          <p:nvPr/>
        </p:nvSpPr>
        <p:spPr>
          <a:xfrm>
            <a:off x="508194" y="1432791"/>
            <a:ext cx="23759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1:</a:t>
            </a:r>
            <a:endParaRPr lang="en-GB" b="1" u="sng" dirty="0"/>
          </a:p>
        </p:txBody>
      </p:sp>
    </p:spTree>
    <p:extLst>
      <p:ext uri="{BB962C8B-B14F-4D97-AF65-F5344CB8AC3E}">
        <p14:creationId xmlns:p14="http://schemas.microsoft.com/office/powerpoint/2010/main" val="21910481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41284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PLACE VALUE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A0B21D9-0C40-44BF-B957-D638CD0F4DAD}"/>
              </a:ext>
            </a:extLst>
          </p:cNvPr>
          <p:cNvCxnSpPr/>
          <p:nvPr/>
        </p:nvCxnSpPr>
        <p:spPr>
          <a:xfrm>
            <a:off x="915675" y="3834820"/>
            <a:ext cx="10228581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8F975F7-975B-4682-BB6E-5BB2813B5E40}"/>
              </a:ext>
            </a:extLst>
          </p:cNvPr>
          <p:cNvCxnSpPr>
            <a:cxnSpLocks/>
          </p:cNvCxnSpPr>
          <p:nvPr/>
        </p:nvCxnSpPr>
        <p:spPr>
          <a:xfrm>
            <a:off x="1378611" y="3834820"/>
            <a:ext cx="0" cy="216595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27A53C2-C2B4-45F0-8C92-8E1D1116D266}"/>
              </a:ext>
            </a:extLst>
          </p:cNvPr>
          <p:cNvCxnSpPr>
            <a:cxnSpLocks/>
          </p:cNvCxnSpPr>
          <p:nvPr/>
        </p:nvCxnSpPr>
        <p:spPr>
          <a:xfrm>
            <a:off x="10609258" y="3834820"/>
            <a:ext cx="0" cy="216595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012C54C-FAF7-4465-AAC2-15B5A1C25C94}"/>
              </a:ext>
            </a:extLst>
          </p:cNvPr>
          <p:cNvCxnSpPr>
            <a:cxnSpLocks/>
          </p:cNvCxnSpPr>
          <p:nvPr/>
        </p:nvCxnSpPr>
        <p:spPr>
          <a:xfrm>
            <a:off x="6018727" y="3834820"/>
            <a:ext cx="0" cy="216595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46668ACD-805E-48C3-9077-DB0B0A4CAF33}"/>
              </a:ext>
            </a:extLst>
          </p:cNvPr>
          <p:cNvSpPr/>
          <p:nvPr/>
        </p:nvSpPr>
        <p:spPr>
          <a:xfrm>
            <a:off x="10109065" y="4086784"/>
            <a:ext cx="1008000" cy="68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A2D76F7-900B-40E5-89F7-DC8B75A5A21B}"/>
              </a:ext>
            </a:extLst>
          </p:cNvPr>
          <p:cNvSpPr/>
          <p:nvPr/>
        </p:nvSpPr>
        <p:spPr>
          <a:xfrm>
            <a:off x="890447" y="4086782"/>
            <a:ext cx="1008000" cy="68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1C716B1-9616-40F1-9870-A137091E1000}"/>
              </a:ext>
            </a:extLst>
          </p:cNvPr>
          <p:cNvSpPr/>
          <p:nvPr/>
        </p:nvSpPr>
        <p:spPr>
          <a:xfrm>
            <a:off x="5518535" y="4086782"/>
            <a:ext cx="1008000" cy="68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7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39D0B86-EC51-44E7-9FFD-23C0C15144F5}"/>
              </a:ext>
            </a:extLst>
          </p:cNvPr>
          <p:cNvSpPr/>
          <p:nvPr/>
        </p:nvSpPr>
        <p:spPr>
          <a:xfrm>
            <a:off x="5575335" y="4165453"/>
            <a:ext cx="8867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0.19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FBAB2E7-402B-4D47-BC04-748BF0F0EB35}"/>
              </a:ext>
            </a:extLst>
          </p:cNvPr>
          <p:cNvSpPr/>
          <p:nvPr/>
        </p:nvSpPr>
        <p:spPr>
          <a:xfrm>
            <a:off x="508194" y="1432791"/>
            <a:ext cx="23759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1:</a:t>
            </a:r>
            <a:endParaRPr lang="en-GB" b="1" u="sng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65ABF9B8-FE1D-444F-9E57-50EE661387E6}"/>
              </a:ext>
            </a:extLst>
          </p:cNvPr>
          <p:cNvCxnSpPr/>
          <p:nvPr/>
        </p:nvCxnSpPr>
        <p:spPr>
          <a:xfrm>
            <a:off x="1378611" y="3545306"/>
            <a:ext cx="4640116" cy="0"/>
          </a:xfrm>
          <a:prstGeom prst="straightConnector1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119ABE5A-40F7-4596-B722-023B7E0C2A65}"/>
              </a:ext>
            </a:extLst>
          </p:cNvPr>
          <p:cNvCxnSpPr/>
          <p:nvPr/>
        </p:nvCxnSpPr>
        <p:spPr>
          <a:xfrm>
            <a:off x="6018727" y="3546064"/>
            <a:ext cx="4640116" cy="0"/>
          </a:xfrm>
          <a:prstGeom prst="straightConnector1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F7AB45F3-8F6E-4AF6-BF2F-898D7519A6BA}"/>
              </a:ext>
            </a:extLst>
          </p:cNvPr>
          <p:cNvSpPr/>
          <p:nvPr/>
        </p:nvSpPr>
        <p:spPr>
          <a:xfrm>
            <a:off x="3337833" y="2953184"/>
            <a:ext cx="72167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0.1</a:t>
            </a:r>
            <a:endParaRPr lang="en-GB" sz="30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DAFAE1B-06AE-4A82-98C3-560BF5968BEC}"/>
              </a:ext>
            </a:extLst>
          </p:cNvPr>
          <p:cNvSpPr/>
          <p:nvPr/>
        </p:nvSpPr>
        <p:spPr>
          <a:xfrm>
            <a:off x="7977949" y="2953184"/>
            <a:ext cx="72167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0.1</a:t>
            </a:r>
            <a:endParaRPr lang="en-GB" sz="300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2CABBB3-0F00-4E10-936B-A214EB5E56ED}"/>
              </a:ext>
            </a:extLst>
          </p:cNvPr>
          <p:cNvSpPr/>
          <p:nvPr/>
        </p:nvSpPr>
        <p:spPr>
          <a:xfrm>
            <a:off x="508194" y="646030"/>
            <a:ext cx="57711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2: Decimal number line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49342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41284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PLACE VALUE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A0B21D9-0C40-44BF-B957-D638CD0F4DAD}"/>
              </a:ext>
            </a:extLst>
          </p:cNvPr>
          <p:cNvCxnSpPr/>
          <p:nvPr/>
        </p:nvCxnSpPr>
        <p:spPr>
          <a:xfrm>
            <a:off x="915675" y="3834820"/>
            <a:ext cx="10228581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8F975F7-975B-4682-BB6E-5BB2813B5E40}"/>
              </a:ext>
            </a:extLst>
          </p:cNvPr>
          <p:cNvCxnSpPr>
            <a:cxnSpLocks/>
          </p:cNvCxnSpPr>
          <p:nvPr/>
        </p:nvCxnSpPr>
        <p:spPr>
          <a:xfrm>
            <a:off x="1378611" y="3834820"/>
            <a:ext cx="0" cy="216595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27A53C2-C2B4-45F0-8C92-8E1D1116D266}"/>
              </a:ext>
            </a:extLst>
          </p:cNvPr>
          <p:cNvCxnSpPr>
            <a:cxnSpLocks/>
          </p:cNvCxnSpPr>
          <p:nvPr/>
        </p:nvCxnSpPr>
        <p:spPr>
          <a:xfrm>
            <a:off x="10609258" y="3834820"/>
            <a:ext cx="0" cy="216595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012C54C-FAF7-4465-AAC2-15B5A1C25C94}"/>
              </a:ext>
            </a:extLst>
          </p:cNvPr>
          <p:cNvCxnSpPr>
            <a:cxnSpLocks/>
          </p:cNvCxnSpPr>
          <p:nvPr/>
        </p:nvCxnSpPr>
        <p:spPr>
          <a:xfrm>
            <a:off x="6018727" y="3834820"/>
            <a:ext cx="0" cy="216595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46668ACD-805E-48C3-9077-DB0B0A4CAF33}"/>
              </a:ext>
            </a:extLst>
          </p:cNvPr>
          <p:cNvSpPr/>
          <p:nvPr/>
        </p:nvSpPr>
        <p:spPr>
          <a:xfrm>
            <a:off x="10109065" y="4086784"/>
            <a:ext cx="1008000" cy="68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A2D76F7-900B-40E5-89F7-DC8B75A5A21B}"/>
              </a:ext>
            </a:extLst>
          </p:cNvPr>
          <p:cNvSpPr/>
          <p:nvPr/>
        </p:nvSpPr>
        <p:spPr>
          <a:xfrm>
            <a:off x="890447" y="4086782"/>
            <a:ext cx="1008000" cy="68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1C716B1-9616-40F1-9870-A137091E1000}"/>
              </a:ext>
            </a:extLst>
          </p:cNvPr>
          <p:cNvSpPr/>
          <p:nvPr/>
        </p:nvSpPr>
        <p:spPr>
          <a:xfrm>
            <a:off x="5518535" y="4086782"/>
            <a:ext cx="1008000" cy="68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7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39D0B86-EC51-44E7-9FFD-23C0C15144F5}"/>
              </a:ext>
            </a:extLst>
          </p:cNvPr>
          <p:cNvSpPr/>
          <p:nvPr/>
        </p:nvSpPr>
        <p:spPr>
          <a:xfrm>
            <a:off x="5575335" y="4165453"/>
            <a:ext cx="8867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0.19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FBAB2E7-402B-4D47-BC04-748BF0F0EB35}"/>
              </a:ext>
            </a:extLst>
          </p:cNvPr>
          <p:cNvSpPr/>
          <p:nvPr/>
        </p:nvSpPr>
        <p:spPr>
          <a:xfrm>
            <a:off x="508194" y="1432791"/>
            <a:ext cx="23759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1:</a:t>
            </a:r>
            <a:endParaRPr lang="en-GB" b="1" u="sng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65ABF9B8-FE1D-444F-9E57-50EE661387E6}"/>
              </a:ext>
            </a:extLst>
          </p:cNvPr>
          <p:cNvCxnSpPr/>
          <p:nvPr/>
        </p:nvCxnSpPr>
        <p:spPr>
          <a:xfrm>
            <a:off x="1378611" y="3545306"/>
            <a:ext cx="4640116" cy="0"/>
          </a:xfrm>
          <a:prstGeom prst="straightConnector1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119ABE5A-40F7-4596-B722-023B7E0C2A65}"/>
              </a:ext>
            </a:extLst>
          </p:cNvPr>
          <p:cNvCxnSpPr/>
          <p:nvPr/>
        </p:nvCxnSpPr>
        <p:spPr>
          <a:xfrm>
            <a:off x="6018727" y="3546064"/>
            <a:ext cx="4640116" cy="0"/>
          </a:xfrm>
          <a:prstGeom prst="straightConnector1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F7AB45F3-8F6E-4AF6-BF2F-898D7519A6BA}"/>
              </a:ext>
            </a:extLst>
          </p:cNvPr>
          <p:cNvSpPr/>
          <p:nvPr/>
        </p:nvSpPr>
        <p:spPr>
          <a:xfrm>
            <a:off x="3337833" y="2953184"/>
            <a:ext cx="72167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0.1</a:t>
            </a:r>
            <a:endParaRPr lang="en-GB" sz="30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DAFAE1B-06AE-4A82-98C3-560BF5968BEC}"/>
              </a:ext>
            </a:extLst>
          </p:cNvPr>
          <p:cNvSpPr/>
          <p:nvPr/>
        </p:nvSpPr>
        <p:spPr>
          <a:xfrm>
            <a:off x="7977949" y="2953184"/>
            <a:ext cx="72167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0.1</a:t>
            </a:r>
            <a:endParaRPr lang="en-GB" sz="300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DCA7398-5C85-4146-A79E-8EE0456B2536}"/>
              </a:ext>
            </a:extLst>
          </p:cNvPr>
          <p:cNvSpPr/>
          <p:nvPr/>
        </p:nvSpPr>
        <p:spPr>
          <a:xfrm>
            <a:off x="951056" y="4176889"/>
            <a:ext cx="8867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0.09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01F9AED-0A70-4335-AA68-98AC78C3A967}"/>
              </a:ext>
            </a:extLst>
          </p:cNvPr>
          <p:cNvSpPr/>
          <p:nvPr/>
        </p:nvSpPr>
        <p:spPr>
          <a:xfrm>
            <a:off x="10168107" y="4181154"/>
            <a:ext cx="8867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0.29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A41162A-B7EB-4EE3-84D6-16F74A1873BE}"/>
              </a:ext>
            </a:extLst>
          </p:cNvPr>
          <p:cNvSpPr/>
          <p:nvPr/>
        </p:nvSpPr>
        <p:spPr>
          <a:xfrm>
            <a:off x="508194" y="646030"/>
            <a:ext cx="57711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2: Decimal number line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8491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41284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PLACE VALUE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A0B21D9-0C40-44BF-B957-D638CD0F4DAD}"/>
              </a:ext>
            </a:extLst>
          </p:cNvPr>
          <p:cNvCxnSpPr/>
          <p:nvPr/>
        </p:nvCxnSpPr>
        <p:spPr>
          <a:xfrm>
            <a:off x="915675" y="3834820"/>
            <a:ext cx="10228581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8F975F7-975B-4682-BB6E-5BB2813B5E40}"/>
              </a:ext>
            </a:extLst>
          </p:cNvPr>
          <p:cNvCxnSpPr>
            <a:cxnSpLocks/>
          </p:cNvCxnSpPr>
          <p:nvPr/>
        </p:nvCxnSpPr>
        <p:spPr>
          <a:xfrm>
            <a:off x="1378611" y="3834820"/>
            <a:ext cx="0" cy="216595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27A53C2-C2B4-45F0-8C92-8E1D1116D266}"/>
              </a:ext>
            </a:extLst>
          </p:cNvPr>
          <p:cNvCxnSpPr>
            <a:cxnSpLocks/>
          </p:cNvCxnSpPr>
          <p:nvPr/>
        </p:nvCxnSpPr>
        <p:spPr>
          <a:xfrm>
            <a:off x="10609258" y="3834820"/>
            <a:ext cx="0" cy="216595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012C54C-FAF7-4465-AAC2-15B5A1C25C94}"/>
              </a:ext>
            </a:extLst>
          </p:cNvPr>
          <p:cNvCxnSpPr>
            <a:cxnSpLocks/>
          </p:cNvCxnSpPr>
          <p:nvPr/>
        </p:nvCxnSpPr>
        <p:spPr>
          <a:xfrm>
            <a:off x="6018727" y="3834820"/>
            <a:ext cx="0" cy="216595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46668ACD-805E-48C3-9077-DB0B0A4CAF33}"/>
              </a:ext>
            </a:extLst>
          </p:cNvPr>
          <p:cNvSpPr/>
          <p:nvPr/>
        </p:nvSpPr>
        <p:spPr>
          <a:xfrm>
            <a:off x="10109065" y="4086784"/>
            <a:ext cx="1008000" cy="68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A2D76F7-900B-40E5-89F7-DC8B75A5A21B}"/>
              </a:ext>
            </a:extLst>
          </p:cNvPr>
          <p:cNvSpPr/>
          <p:nvPr/>
        </p:nvSpPr>
        <p:spPr>
          <a:xfrm>
            <a:off x="890447" y="4086782"/>
            <a:ext cx="1008000" cy="68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1C716B1-9616-40F1-9870-A137091E1000}"/>
              </a:ext>
            </a:extLst>
          </p:cNvPr>
          <p:cNvSpPr/>
          <p:nvPr/>
        </p:nvSpPr>
        <p:spPr>
          <a:xfrm>
            <a:off x="5518535" y="4086782"/>
            <a:ext cx="1008000" cy="68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7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39D0B86-EC51-44E7-9FFD-23C0C15144F5}"/>
              </a:ext>
            </a:extLst>
          </p:cNvPr>
          <p:cNvSpPr/>
          <p:nvPr/>
        </p:nvSpPr>
        <p:spPr>
          <a:xfrm>
            <a:off x="5575335" y="4165453"/>
            <a:ext cx="8867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0.19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FBAB2E7-402B-4D47-BC04-748BF0F0EB35}"/>
              </a:ext>
            </a:extLst>
          </p:cNvPr>
          <p:cNvSpPr/>
          <p:nvPr/>
        </p:nvSpPr>
        <p:spPr>
          <a:xfrm>
            <a:off x="508194" y="1432791"/>
            <a:ext cx="23759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2:</a:t>
            </a:r>
            <a:endParaRPr lang="en-GB" b="1" u="sng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65ABF9B8-FE1D-444F-9E57-50EE661387E6}"/>
              </a:ext>
            </a:extLst>
          </p:cNvPr>
          <p:cNvCxnSpPr/>
          <p:nvPr/>
        </p:nvCxnSpPr>
        <p:spPr>
          <a:xfrm>
            <a:off x="1378611" y="3545306"/>
            <a:ext cx="4640116" cy="0"/>
          </a:xfrm>
          <a:prstGeom prst="straightConnector1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119ABE5A-40F7-4596-B722-023B7E0C2A65}"/>
              </a:ext>
            </a:extLst>
          </p:cNvPr>
          <p:cNvCxnSpPr/>
          <p:nvPr/>
        </p:nvCxnSpPr>
        <p:spPr>
          <a:xfrm>
            <a:off x="6018727" y="3546064"/>
            <a:ext cx="4640116" cy="0"/>
          </a:xfrm>
          <a:prstGeom prst="straightConnector1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F7AB45F3-8F6E-4AF6-BF2F-898D7519A6BA}"/>
              </a:ext>
            </a:extLst>
          </p:cNvPr>
          <p:cNvSpPr/>
          <p:nvPr/>
        </p:nvSpPr>
        <p:spPr>
          <a:xfrm>
            <a:off x="3337833" y="2953184"/>
            <a:ext cx="93647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0.01</a:t>
            </a:r>
            <a:endParaRPr lang="en-GB" sz="30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DAFAE1B-06AE-4A82-98C3-560BF5968BEC}"/>
              </a:ext>
            </a:extLst>
          </p:cNvPr>
          <p:cNvSpPr/>
          <p:nvPr/>
        </p:nvSpPr>
        <p:spPr>
          <a:xfrm>
            <a:off x="7977949" y="2953184"/>
            <a:ext cx="93647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0.01</a:t>
            </a:r>
            <a:endParaRPr lang="en-GB" sz="300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F9822CD-23C6-416B-9E39-42C576604C48}"/>
              </a:ext>
            </a:extLst>
          </p:cNvPr>
          <p:cNvSpPr/>
          <p:nvPr/>
        </p:nvSpPr>
        <p:spPr>
          <a:xfrm>
            <a:off x="508194" y="646030"/>
            <a:ext cx="57711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2: Decimal number line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3373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41284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PLACE VALUE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A0B21D9-0C40-44BF-B957-D638CD0F4DAD}"/>
              </a:ext>
            </a:extLst>
          </p:cNvPr>
          <p:cNvCxnSpPr/>
          <p:nvPr/>
        </p:nvCxnSpPr>
        <p:spPr>
          <a:xfrm>
            <a:off x="915675" y="3834820"/>
            <a:ext cx="10228581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8F975F7-975B-4682-BB6E-5BB2813B5E40}"/>
              </a:ext>
            </a:extLst>
          </p:cNvPr>
          <p:cNvCxnSpPr>
            <a:cxnSpLocks/>
          </p:cNvCxnSpPr>
          <p:nvPr/>
        </p:nvCxnSpPr>
        <p:spPr>
          <a:xfrm>
            <a:off x="1378611" y="3834820"/>
            <a:ext cx="0" cy="216595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27A53C2-C2B4-45F0-8C92-8E1D1116D266}"/>
              </a:ext>
            </a:extLst>
          </p:cNvPr>
          <p:cNvCxnSpPr>
            <a:cxnSpLocks/>
          </p:cNvCxnSpPr>
          <p:nvPr/>
        </p:nvCxnSpPr>
        <p:spPr>
          <a:xfrm>
            <a:off x="10609258" y="3834820"/>
            <a:ext cx="0" cy="216595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012C54C-FAF7-4465-AAC2-15B5A1C25C94}"/>
              </a:ext>
            </a:extLst>
          </p:cNvPr>
          <p:cNvCxnSpPr>
            <a:cxnSpLocks/>
          </p:cNvCxnSpPr>
          <p:nvPr/>
        </p:nvCxnSpPr>
        <p:spPr>
          <a:xfrm>
            <a:off x="6018727" y="3834820"/>
            <a:ext cx="0" cy="216595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46668ACD-805E-48C3-9077-DB0B0A4CAF33}"/>
              </a:ext>
            </a:extLst>
          </p:cNvPr>
          <p:cNvSpPr/>
          <p:nvPr/>
        </p:nvSpPr>
        <p:spPr>
          <a:xfrm>
            <a:off x="10109065" y="4086784"/>
            <a:ext cx="1008000" cy="68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A2D76F7-900B-40E5-89F7-DC8B75A5A21B}"/>
              </a:ext>
            </a:extLst>
          </p:cNvPr>
          <p:cNvSpPr/>
          <p:nvPr/>
        </p:nvSpPr>
        <p:spPr>
          <a:xfrm>
            <a:off x="890447" y="4086782"/>
            <a:ext cx="1008000" cy="68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1C716B1-9616-40F1-9870-A137091E1000}"/>
              </a:ext>
            </a:extLst>
          </p:cNvPr>
          <p:cNvSpPr/>
          <p:nvPr/>
        </p:nvSpPr>
        <p:spPr>
          <a:xfrm>
            <a:off x="5518535" y="4086782"/>
            <a:ext cx="1008000" cy="68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7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39D0B86-EC51-44E7-9FFD-23C0C15144F5}"/>
              </a:ext>
            </a:extLst>
          </p:cNvPr>
          <p:cNvSpPr/>
          <p:nvPr/>
        </p:nvSpPr>
        <p:spPr>
          <a:xfrm>
            <a:off x="5575335" y="4165453"/>
            <a:ext cx="8867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0.19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FBAB2E7-402B-4D47-BC04-748BF0F0EB35}"/>
              </a:ext>
            </a:extLst>
          </p:cNvPr>
          <p:cNvSpPr/>
          <p:nvPr/>
        </p:nvSpPr>
        <p:spPr>
          <a:xfrm>
            <a:off x="508194" y="1432791"/>
            <a:ext cx="23759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2:</a:t>
            </a:r>
            <a:endParaRPr lang="en-GB" b="1" u="sng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65ABF9B8-FE1D-444F-9E57-50EE661387E6}"/>
              </a:ext>
            </a:extLst>
          </p:cNvPr>
          <p:cNvCxnSpPr/>
          <p:nvPr/>
        </p:nvCxnSpPr>
        <p:spPr>
          <a:xfrm>
            <a:off x="1378611" y="3545306"/>
            <a:ext cx="4640116" cy="0"/>
          </a:xfrm>
          <a:prstGeom prst="straightConnector1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119ABE5A-40F7-4596-B722-023B7E0C2A65}"/>
              </a:ext>
            </a:extLst>
          </p:cNvPr>
          <p:cNvCxnSpPr/>
          <p:nvPr/>
        </p:nvCxnSpPr>
        <p:spPr>
          <a:xfrm>
            <a:off x="6018727" y="3546064"/>
            <a:ext cx="4640116" cy="0"/>
          </a:xfrm>
          <a:prstGeom prst="straightConnector1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F7AB45F3-8F6E-4AF6-BF2F-898D7519A6BA}"/>
              </a:ext>
            </a:extLst>
          </p:cNvPr>
          <p:cNvSpPr/>
          <p:nvPr/>
        </p:nvSpPr>
        <p:spPr>
          <a:xfrm>
            <a:off x="3337833" y="2953184"/>
            <a:ext cx="93647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0.01</a:t>
            </a:r>
            <a:endParaRPr lang="en-GB" sz="30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DAFAE1B-06AE-4A82-98C3-560BF5968BEC}"/>
              </a:ext>
            </a:extLst>
          </p:cNvPr>
          <p:cNvSpPr/>
          <p:nvPr/>
        </p:nvSpPr>
        <p:spPr>
          <a:xfrm>
            <a:off x="7977949" y="2953184"/>
            <a:ext cx="93647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0.01</a:t>
            </a:r>
            <a:endParaRPr lang="en-GB" sz="300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DCA7398-5C85-4146-A79E-8EE0456B2536}"/>
              </a:ext>
            </a:extLst>
          </p:cNvPr>
          <p:cNvSpPr/>
          <p:nvPr/>
        </p:nvSpPr>
        <p:spPr>
          <a:xfrm>
            <a:off x="951056" y="4176889"/>
            <a:ext cx="8867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0.18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01F9AED-0A70-4335-AA68-98AC78C3A967}"/>
              </a:ext>
            </a:extLst>
          </p:cNvPr>
          <p:cNvSpPr/>
          <p:nvPr/>
        </p:nvSpPr>
        <p:spPr>
          <a:xfrm>
            <a:off x="10268295" y="4181154"/>
            <a:ext cx="6864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0.2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F265132-B352-4D1B-823C-9391C77FF386}"/>
              </a:ext>
            </a:extLst>
          </p:cNvPr>
          <p:cNvSpPr/>
          <p:nvPr/>
        </p:nvSpPr>
        <p:spPr>
          <a:xfrm>
            <a:off x="508194" y="646030"/>
            <a:ext cx="57711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2: Decimal number line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76536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41284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PLACE VALUE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A0B21D9-0C40-44BF-B957-D638CD0F4DAD}"/>
              </a:ext>
            </a:extLst>
          </p:cNvPr>
          <p:cNvCxnSpPr/>
          <p:nvPr/>
        </p:nvCxnSpPr>
        <p:spPr>
          <a:xfrm>
            <a:off x="915675" y="3834820"/>
            <a:ext cx="10228581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8F975F7-975B-4682-BB6E-5BB2813B5E40}"/>
              </a:ext>
            </a:extLst>
          </p:cNvPr>
          <p:cNvCxnSpPr>
            <a:cxnSpLocks/>
          </p:cNvCxnSpPr>
          <p:nvPr/>
        </p:nvCxnSpPr>
        <p:spPr>
          <a:xfrm>
            <a:off x="1378611" y="3834820"/>
            <a:ext cx="0" cy="216595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27A53C2-C2B4-45F0-8C92-8E1D1116D266}"/>
              </a:ext>
            </a:extLst>
          </p:cNvPr>
          <p:cNvCxnSpPr>
            <a:cxnSpLocks/>
          </p:cNvCxnSpPr>
          <p:nvPr/>
        </p:nvCxnSpPr>
        <p:spPr>
          <a:xfrm>
            <a:off x="10609258" y="3834820"/>
            <a:ext cx="0" cy="216595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012C54C-FAF7-4465-AAC2-15B5A1C25C94}"/>
              </a:ext>
            </a:extLst>
          </p:cNvPr>
          <p:cNvCxnSpPr>
            <a:cxnSpLocks/>
          </p:cNvCxnSpPr>
          <p:nvPr/>
        </p:nvCxnSpPr>
        <p:spPr>
          <a:xfrm>
            <a:off x="6018727" y="3834820"/>
            <a:ext cx="0" cy="216595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46668ACD-805E-48C3-9077-DB0B0A4CAF33}"/>
              </a:ext>
            </a:extLst>
          </p:cNvPr>
          <p:cNvSpPr/>
          <p:nvPr/>
        </p:nvSpPr>
        <p:spPr>
          <a:xfrm>
            <a:off x="10109065" y="4086784"/>
            <a:ext cx="1008000" cy="68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A2D76F7-900B-40E5-89F7-DC8B75A5A21B}"/>
              </a:ext>
            </a:extLst>
          </p:cNvPr>
          <p:cNvSpPr/>
          <p:nvPr/>
        </p:nvSpPr>
        <p:spPr>
          <a:xfrm>
            <a:off x="890447" y="4086782"/>
            <a:ext cx="1008000" cy="68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1C716B1-9616-40F1-9870-A137091E1000}"/>
              </a:ext>
            </a:extLst>
          </p:cNvPr>
          <p:cNvSpPr/>
          <p:nvPr/>
        </p:nvSpPr>
        <p:spPr>
          <a:xfrm>
            <a:off x="5518535" y="4086782"/>
            <a:ext cx="1008000" cy="68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7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39D0B86-EC51-44E7-9FFD-23C0C15144F5}"/>
              </a:ext>
            </a:extLst>
          </p:cNvPr>
          <p:cNvSpPr/>
          <p:nvPr/>
        </p:nvSpPr>
        <p:spPr>
          <a:xfrm>
            <a:off x="5575335" y="4165453"/>
            <a:ext cx="8867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0.19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FBAB2E7-402B-4D47-BC04-748BF0F0EB35}"/>
              </a:ext>
            </a:extLst>
          </p:cNvPr>
          <p:cNvSpPr/>
          <p:nvPr/>
        </p:nvSpPr>
        <p:spPr>
          <a:xfrm>
            <a:off x="508194" y="1432791"/>
            <a:ext cx="23759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3:</a:t>
            </a:r>
            <a:endParaRPr lang="en-GB" b="1" u="sng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65ABF9B8-FE1D-444F-9E57-50EE661387E6}"/>
              </a:ext>
            </a:extLst>
          </p:cNvPr>
          <p:cNvCxnSpPr/>
          <p:nvPr/>
        </p:nvCxnSpPr>
        <p:spPr>
          <a:xfrm>
            <a:off x="1378611" y="3545306"/>
            <a:ext cx="4640116" cy="0"/>
          </a:xfrm>
          <a:prstGeom prst="straightConnector1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119ABE5A-40F7-4596-B722-023B7E0C2A65}"/>
              </a:ext>
            </a:extLst>
          </p:cNvPr>
          <p:cNvCxnSpPr/>
          <p:nvPr/>
        </p:nvCxnSpPr>
        <p:spPr>
          <a:xfrm>
            <a:off x="6018727" y="3546064"/>
            <a:ext cx="4640116" cy="0"/>
          </a:xfrm>
          <a:prstGeom prst="straightConnector1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F7AB45F3-8F6E-4AF6-BF2F-898D7519A6BA}"/>
              </a:ext>
            </a:extLst>
          </p:cNvPr>
          <p:cNvSpPr/>
          <p:nvPr/>
        </p:nvSpPr>
        <p:spPr>
          <a:xfrm>
            <a:off x="3337833" y="2953184"/>
            <a:ext cx="93647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0.05</a:t>
            </a:r>
            <a:endParaRPr lang="en-GB" sz="30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DAFAE1B-06AE-4A82-98C3-560BF5968BEC}"/>
              </a:ext>
            </a:extLst>
          </p:cNvPr>
          <p:cNvSpPr/>
          <p:nvPr/>
        </p:nvSpPr>
        <p:spPr>
          <a:xfrm>
            <a:off x="7977949" y="2953184"/>
            <a:ext cx="93647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0.05</a:t>
            </a:r>
            <a:endParaRPr lang="en-GB" sz="300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FB2E782-8D9A-437B-8337-AA9EF6482702}"/>
              </a:ext>
            </a:extLst>
          </p:cNvPr>
          <p:cNvSpPr/>
          <p:nvPr/>
        </p:nvSpPr>
        <p:spPr>
          <a:xfrm>
            <a:off x="508194" y="646030"/>
            <a:ext cx="57711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2: Decimal number line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47858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41284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PLACE VALUE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A0B21D9-0C40-44BF-B957-D638CD0F4DAD}"/>
              </a:ext>
            </a:extLst>
          </p:cNvPr>
          <p:cNvCxnSpPr/>
          <p:nvPr/>
        </p:nvCxnSpPr>
        <p:spPr>
          <a:xfrm>
            <a:off x="915675" y="3834820"/>
            <a:ext cx="10228581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8F975F7-975B-4682-BB6E-5BB2813B5E40}"/>
              </a:ext>
            </a:extLst>
          </p:cNvPr>
          <p:cNvCxnSpPr>
            <a:cxnSpLocks/>
          </p:cNvCxnSpPr>
          <p:nvPr/>
        </p:nvCxnSpPr>
        <p:spPr>
          <a:xfrm>
            <a:off x="1378611" y="3834820"/>
            <a:ext cx="0" cy="216595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27A53C2-C2B4-45F0-8C92-8E1D1116D266}"/>
              </a:ext>
            </a:extLst>
          </p:cNvPr>
          <p:cNvCxnSpPr>
            <a:cxnSpLocks/>
          </p:cNvCxnSpPr>
          <p:nvPr/>
        </p:nvCxnSpPr>
        <p:spPr>
          <a:xfrm>
            <a:off x="10609258" y="3834820"/>
            <a:ext cx="0" cy="216595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012C54C-FAF7-4465-AAC2-15B5A1C25C94}"/>
              </a:ext>
            </a:extLst>
          </p:cNvPr>
          <p:cNvCxnSpPr>
            <a:cxnSpLocks/>
          </p:cNvCxnSpPr>
          <p:nvPr/>
        </p:nvCxnSpPr>
        <p:spPr>
          <a:xfrm>
            <a:off x="6018727" y="3834820"/>
            <a:ext cx="0" cy="216595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46668ACD-805E-48C3-9077-DB0B0A4CAF33}"/>
              </a:ext>
            </a:extLst>
          </p:cNvPr>
          <p:cNvSpPr/>
          <p:nvPr/>
        </p:nvSpPr>
        <p:spPr>
          <a:xfrm>
            <a:off x="10109065" y="4086784"/>
            <a:ext cx="1008000" cy="68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A2D76F7-900B-40E5-89F7-DC8B75A5A21B}"/>
              </a:ext>
            </a:extLst>
          </p:cNvPr>
          <p:cNvSpPr/>
          <p:nvPr/>
        </p:nvSpPr>
        <p:spPr>
          <a:xfrm>
            <a:off x="890447" y="4086782"/>
            <a:ext cx="1008000" cy="68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1C716B1-9616-40F1-9870-A137091E1000}"/>
              </a:ext>
            </a:extLst>
          </p:cNvPr>
          <p:cNvSpPr/>
          <p:nvPr/>
        </p:nvSpPr>
        <p:spPr>
          <a:xfrm>
            <a:off x="5518535" y="4086782"/>
            <a:ext cx="1008000" cy="68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7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39D0B86-EC51-44E7-9FFD-23C0C15144F5}"/>
              </a:ext>
            </a:extLst>
          </p:cNvPr>
          <p:cNvSpPr/>
          <p:nvPr/>
        </p:nvSpPr>
        <p:spPr>
          <a:xfrm>
            <a:off x="5575335" y="4165453"/>
            <a:ext cx="8867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0.19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FBAB2E7-402B-4D47-BC04-748BF0F0EB35}"/>
              </a:ext>
            </a:extLst>
          </p:cNvPr>
          <p:cNvSpPr/>
          <p:nvPr/>
        </p:nvSpPr>
        <p:spPr>
          <a:xfrm>
            <a:off x="508194" y="1432791"/>
            <a:ext cx="23759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3:</a:t>
            </a:r>
            <a:endParaRPr lang="en-GB" b="1" u="sng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65ABF9B8-FE1D-444F-9E57-50EE661387E6}"/>
              </a:ext>
            </a:extLst>
          </p:cNvPr>
          <p:cNvCxnSpPr/>
          <p:nvPr/>
        </p:nvCxnSpPr>
        <p:spPr>
          <a:xfrm>
            <a:off x="1378611" y="3545306"/>
            <a:ext cx="4640116" cy="0"/>
          </a:xfrm>
          <a:prstGeom prst="straightConnector1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119ABE5A-40F7-4596-B722-023B7E0C2A65}"/>
              </a:ext>
            </a:extLst>
          </p:cNvPr>
          <p:cNvCxnSpPr/>
          <p:nvPr/>
        </p:nvCxnSpPr>
        <p:spPr>
          <a:xfrm>
            <a:off x="6018727" y="3546064"/>
            <a:ext cx="4640116" cy="0"/>
          </a:xfrm>
          <a:prstGeom prst="straightConnector1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F7AB45F3-8F6E-4AF6-BF2F-898D7519A6BA}"/>
              </a:ext>
            </a:extLst>
          </p:cNvPr>
          <p:cNvSpPr/>
          <p:nvPr/>
        </p:nvSpPr>
        <p:spPr>
          <a:xfrm>
            <a:off x="3337833" y="2953184"/>
            <a:ext cx="93647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0.05</a:t>
            </a:r>
            <a:endParaRPr lang="en-GB" sz="30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DAFAE1B-06AE-4A82-98C3-560BF5968BEC}"/>
              </a:ext>
            </a:extLst>
          </p:cNvPr>
          <p:cNvSpPr/>
          <p:nvPr/>
        </p:nvSpPr>
        <p:spPr>
          <a:xfrm>
            <a:off x="7977949" y="2953184"/>
            <a:ext cx="93647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0.05</a:t>
            </a:r>
            <a:endParaRPr lang="en-GB" sz="300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DCA7398-5C85-4146-A79E-8EE0456B2536}"/>
              </a:ext>
            </a:extLst>
          </p:cNvPr>
          <p:cNvSpPr/>
          <p:nvPr/>
        </p:nvSpPr>
        <p:spPr>
          <a:xfrm>
            <a:off x="951056" y="4176889"/>
            <a:ext cx="8867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0.14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01F9AED-0A70-4335-AA68-98AC78C3A967}"/>
              </a:ext>
            </a:extLst>
          </p:cNvPr>
          <p:cNvSpPr/>
          <p:nvPr/>
        </p:nvSpPr>
        <p:spPr>
          <a:xfrm>
            <a:off x="10168107" y="4181154"/>
            <a:ext cx="8867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0.24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BA001CD-6344-4C63-8288-DFD540B89D50}"/>
              </a:ext>
            </a:extLst>
          </p:cNvPr>
          <p:cNvSpPr/>
          <p:nvPr/>
        </p:nvSpPr>
        <p:spPr>
          <a:xfrm>
            <a:off x="508194" y="646030"/>
            <a:ext cx="57711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2: Decimal number line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2402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4895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ROUNDING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50193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3: Rounding money</a:t>
            </a:r>
            <a:endParaRPr lang="en-GB" sz="3200" dirty="0">
              <a:solidFill>
                <a:schemeClr val="accent1"/>
              </a:solidFill>
            </a:endParaRP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52049AEB-0CC7-46A9-952E-76AE7E7DFE38}"/>
              </a:ext>
            </a:extLst>
          </p:cNvPr>
          <p:cNvCxnSpPr>
            <a:cxnSpLocks/>
          </p:cNvCxnSpPr>
          <p:nvPr/>
        </p:nvCxnSpPr>
        <p:spPr>
          <a:xfrm>
            <a:off x="1830979" y="3548243"/>
            <a:ext cx="854920" cy="834728"/>
          </a:xfrm>
          <a:prstGeom prst="straightConnector1">
            <a:avLst/>
          </a:prstGeom>
          <a:ln w="635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158611C-ADA7-4062-86D8-1810C334ABEC}"/>
              </a:ext>
            </a:extLst>
          </p:cNvPr>
          <p:cNvGrpSpPr/>
          <p:nvPr/>
        </p:nvGrpSpPr>
        <p:grpSpPr>
          <a:xfrm>
            <a:off x="851283" y="4725534"/>
            <a:ext cx="10178033" cy="381959"/>
            <a:chOff x="2501652" y="4473495"/>
            <a:chExt cx="3235995" cy="96473"/>
          </a:xfrm>
        </p:grpSpPr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F7AD12C-3325-4706-B1BC-389F993993A8}"/>
                </a:ext>
              </a:extLst>
            </p:cNvPr>
            <p:cNvCxnSpPr>
              <a:cxnSpLocks/>
            </p:cNvCxnSpPr>
            <p:nvPr/>
          </p:nvCxnSpPr>
          <p:spPr>
            <a:xfrm>
              <a:off x="4587887" y="4476610"/>
              <a:ext cx="0" cy="93358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1F815BB7-5D55-475A-AEC1-65F0C6AF148F}"/>
                </a:ext>
              </a:extLst>
            </p:cNvPr>
            <p:cNvGrpSpPr/>
            <p:nvPr/>
          </p:nvGrpSpPr>
          <p:grpSpPr>
            <a:xfrm>
              <a:off x="2501652" y="4473495"/>
              <a:ext cx="1152000" cy="93358"/>
              <a:chOff x="4029960" y="4581729"/>
              <a:chExt cx="783871" cy="93358"/>
            </a:xfrm>
          </p:grpSpPr>
          <p:grpSp>
            <p:nvGrpSpPr>
              <p:cNvPr id="42" name="Group 41">
                <a:extLst>
                  <a:ext uri="{FF2B5EF4-FFF2-40B4-BE49-F238E27FC236}">
                    <a16:creationId xmlns:a16="http://schemas.microsoft.com/office/drawing/2014/main" id="{E90C926A-7415-469F-8A86-7945E7FF05D0}"/>
                  </a:ext>
                </a:extLst>
              </p:cNvPr>
              <p:cNvGrpSpPr/>
              <p:nvPr/>
            </p:nvGrpSpPr>
            <p:grpSpPr>
              <a:xfrm>
                <a:off x="4029960" y="4581729"/>
                <a:ext cx="783871" cy="93358"/>
                <a:chOff x="4183738" y="5120640"/>
                <a:chExt cx="887830" cy="72000"/>
              </a:xfrm>
            </p:grpSpPr>
            <p:cxnSp>
              <p:nvCxnSpPr>
                <p:cNvPr id="44" name="Straight Connector 43">
                  <a:extLst>
                    <a:ext uri="{FF2B5EF4-FFF2-40B4-BE49-F238E27FC236}">
                      <a16:creationId xmlns:a16="http://schemas.microsoft.com/office/drawing/2014/main" id="{01336393-EAF1-425C-8DE1-EEE5BA2519C8}"/>
                    </a:ext>
                  </a:extLst>
                </p:cNvPr>
                <p:cNvCxnSpPr/>
                <p:nvPr/>
              </p:nvCxnSpPr>
              <p:spPr>
                <a:xfrm>
                  <a:off x="4183738" y="5156640"/>
                  <a:ext cx="887830" cy="0"/>
                </a:xfrm>
                <a:prstGeom prst="line">
                  <a:avLst/>
                </a:prstGeom>
                <a:ln w="7620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" name="Straight Connector 44">
                  <a:extLst>
                    <a:ext uri="{FF2B5EF4-FFF2-40B4-BE49-F238E27FC236}">
                      <a16:creationId xmlns:a16="http://schemas.microsoft.com/office/drawing/2014/main" id="{C463BD43-CA50-4ADE-8B58-C8225447C5A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7620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61F06E0B-2172-4DCF-B522-1514FBE6D0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4445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EFDAABC4-1D60-48FF-AE7E-D33F7218E2ED}"/>
                </a:ext>
              </a:extLst>
            </p:cNvPr>
            <p:cNvGrpSpPr/>
            <p:nvPr/>
          </p:nvGrpSpPr>
          <p:grpSpPr>
            <a:xfrm>
              <a:off x="3653652" y="4473564"/>
              <a:ext cx="934235" cy="93358"/>
              <a:chOff x="4177369" y="4581729"/>
              <a:chExt cx="635694" cy="93358"/>
            </a:xfrm>
          </p:grpSpPr>
          <p:grpSp>
            <p:nvGrpSpPr>
              <p:cNvPr id="38" name="Group 37">
                <a:extLst>
                  <a:ext uri="{FF2B5EF4-FFF2-40B4-BE49-F238E27FC236}">
                    <a16:creationId xmlns:a16="http://schemas.microsoft.com/office/drawing/2014/main" id="{25173F7D-B5F4-4E63-BBAB-00A1431CAF1F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40" name="Straight Connector 39">
                  <a:extLst>
                    <a:ext uri="{FF2B5EF4-FFF2-40B4-BE49-F238E27FC236}">
                      <a16:creationId xmlns:a16="http://schemas.microsoft.com/office/drawing/2014/main" id="{FDA84F4E-2055-4A62-96E2-A8E709D36DBF}"/>
                    </a:ext>
                  </a:extLst>
                </p:cNvPr>
                <p:cNvCxnSpPr/>
                <p:nvPr/>
              </p:nvCxnSpPr>
              <p:spPr>
                <a:xfrm>
                  <a:off x="4350688" y="5156640"/>
                  <a:ext cx="720000" cy="0"/>
                </a:xfrm>
                <a:prstGeom prst="line">
                  <a:avLst/>
                </a:prstGeom>
                <a:ln w="7620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Straight Connector 40">
                  <a:extLst>
                    <a:ext uri="{FF2B5EF4-FFF2-40B4-BE49-F238E27FC236}">
                      <a16:creationId xmlns:a16="http://schemas.microsoft.com/office/drawing/2014/main" id="{CC880537-6F84-4A20-BEDC-5B447672E98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7620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71FAD781-FF00-472D-B3EE-63B6FF5DC1E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4445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CB5F7B39-FDDD-4EE8-8F67-F00E19C73DE8}"/>
                </a:ext>
              </a:extLst>
            </p:cNvPr>
            <p:cNvGrpSpPr/>
            <p:nvPr/>
          </p:nvGrpSpPr>
          <p:grpSpPr>
            <a:xfrm flipH="1">
              <a:off x="4585647" y="4473564"/>
              <a:ext cx="1152000" cy="93358"/>
              <a:chOff x="4029184" y="4581729"/>
              <a:chExt cx="783871" cy="93358"/>
            </a:xfrm>
          </p:grpSpPr>
          <p:grpSp>
            <p:nvGrpSpPr>
              <p:cNvPr id="34" name="Group 33">
                <a:extLst>
                  <a:ext uri="{FF2B5EF4-FFF2-40B4-BE49-F238E27FC236}">
                    <a16:creationId xmlns:a16="http://schemas.microsoft.com/office/drawing/2014/main" id="{01140C53-E35A-45AC-98A1-DE898BE68520}"/>
                  </a:ext>
                </a:extLst>
              </p:cNvPr>
              <p:cNvGrpSpPr/>
              <p:nvPr/>
            </p:nvGrpSpPr>
            <p:grpSpPr>
              <a:xfrm>
                <a:off x="4029184" y="4581729"/>
                <a:ext cx="783871" cy="93358"/>
                <a:chOff x="4182859" y="5120640"/>
                <a:chExt cx="887830" cy="72000"/>
              </a:xfrm>
            </p:grpSpPr>
            <p:cxnSp>
              <p:nvCxnSpPr>
                <p:cNvPr id="36" name="Straight Connector 35">
                  <a:extLst>
                    <a:ext uri="{FF2B5EF4-FFF2-40B4-BE49-F238E27FC236}">
                      <a16:creationId xmlns:a16="http://schemas.microsoft.com/office/drawing/2014/main" id="{F7451777-C68C-4304-8F67-09E470DE46F9}"/>
                    </a:ext>
                  </a:extLst>
                </p:cNvPr>
                <p:cNvCxnSpPr/>
                <p:nvPr/>
              </p:nvCxnSpPr>
              <p:spPr>
                <a:xfrm>
                  <a:off x="4182859" y="5156640"/>
                  <a:ext cx="887830" cy="0"/>
                </a:xfrm>
                <a:prstGeom prst="line">
                  <a:avLst/>
                </a:prstGeom>
                <a:ln w="7620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" name="Straight Connector 36">
                  <a:extLst>
                    <a:ext uri="{FF2B5EF4-FFF2-40B4-BE49-F238E27FC236}">
                      <a16:creationId xmlns:a16="http://schemas.microsoft.com/office/drawing/2014/main" id="{93F02D79-ABB3-4965-B481-09D56C6F18C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7620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8848CCB8-64FB-421C-B4C3-7E1E7D1DFF9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4445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6" name="Rectangle 45">
            <a:extLst>
              <a:ext uri="{FF2B5EF4-FFF2-40B4-BE49-F238E27FC236}">
                <a16:creationId xmlns:a16="http://schemas.microsoft.com/office/drawing/2014/main" id="{FF1FCCB9-1A68-4067-A2E5-5A55B1215DD7}"/>
              </a:ext>
            </a:extLst>
          </p:cNvPr>
          <p:cNvSpPr/>
          <p:nvPr/>
        </p:nvSpPr>
        <p:spPr>
          <a:xfrm>
            <a:off x="922017" y="5110454"/>
            <a:ext cx="11027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£200</a:t>
            </a:r>
            <a:endParaRPr lang="en-GB" sz="4000" dirty="0"/>
          </a:p>
        </p:txBody>
      </p:sp>
      <p:sp>
        <p:nvSpPr>
          <p:cNvPr id="50" name="Right Bracket 49">
            <a:extLst>
              <a:ext uri="{FF2B5EF4-FFF2-40B4-BE49-F238E27FC236}">
                <a16:creationId xmlns:a16="http://schemas.microsoft.com/office/drawing/2014/main" id="{830CD493-4B49-47D4-A0B9-37707AB682A6}"/>
              </a:ext>
            </a:extLst>
          </p:cNvPr>
          <p:cNvSpPr/>
          <p:nvPr/>
        </p:nvSpPr>
        <p:spPr>
          <a:xfrm rot="16200000">
            <a:off x="2870461" y="4266382"/>
            <a:ext cx="252459" cy="572931"/>
          </a:xfrm>
          <a:prstGeom prst="rightBracket">
            <a:avLst/>
          </a:prstGeom>
          <a:ln w="7620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7959E08C-CFC7-4DD2-B2D9-F6BC74FFF500}"/>
              </a:ext>
            </a:extLst>
          </p:cNvPr>
          <p:cNvSpPr/>
          <p:nvPr/>
        </p:nvSpPr>
        <p:spPr>
          <a:xfrm>
            <a:off x="364531" y="1793917"/>
            <a:ext cx="367113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Alex has £250, rounded to the nearest £10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C91C1CF8-0D25-4514-9AFD-F586ADC40230}"/>
              </a:ext>
            </a:extLst>
          </p:cNvPr>
          <p:cNvSpPr/>
          <p:nvPr/>
        </p:nvSpPr>
        <p:spPr>
          <a:xfrm>
            <a:off x="3853377" y="5110453"/>
            <a:ext cx="11027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£300</a:t>
            </a:r>
            <a:endParaRPr lang="en-GB" sz="4000" dirty="0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C7DCCBB3-4123-49CD-B730-1D9494AE747C}"/>
              </a:ext>
            </a:extLst>
          </p:cNvPr>
          <p:cNvSpPr/>
          <p:nvPr/>
        </p:nvSpPr>
        <p:spPr>
          <a:xfrm>
            <a:off x="6799358" y="5110453"/>
            <a:ext cx="11027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£400</a:t>
            </a:r>
            <a:endParaRPr lang="en-GB" sz="4000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4CD27FA7-0781-4077-B951-908B6169D1D8}"/>
              </a:ext>
            </a:extLst>
          </p:cNvPr>
          <p:cNvSpPr/>
          <p:nvPr/>
        </p:nvSpPr>
        <p:spPr>
          <a:xfrm>
            <a:off x="9745339" y="5110453"/>
            <a:ext cx="11027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£500</a:t>
            </a:r>
            <a:endParaRPr lang="en-GB" sz="40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4D39C8-59E9-4B48-B181-68445704E84D}"/>
              </a:ext>
            </a:extLst>
          </p:cNvPr>
          <p:cNvSpPr/>
          <p:nvPr/>
        </p:nvSpPr>
        <p:spPr>
          <a:xfrm>
            <a:off x="1427695" y="6158484"/>
            <a:ext cx="327525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£245→£254</a:t>
            </a:r>
            <a:endParaRPr lang="en-GB" sz="3200" dirty="0"/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9C2ECEB8-5438-4DD4-BF3E-33705D329D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9806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4895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ROUNDING</a:t>
            </a: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52049AEB-0CC7-46A9-952E-76AE7E7DFE38}"/>
              </a:ext>
            </a:extLst>
          </p:cNvPr>
          <p:cNvCxnSpPr>
            <a:cxnSpLocks/>
          </p:cNvCxnSpPr>
          <p:nvPr/>
        </p:nvCxnSpPr>
        <p:spPr>
          <a:xfrm>
            <a:off x="1830979" y="3548243"/>
            <a:ext cx="854920" cy="834728"/>
          </a:xfrm>
          <a:prstGeom prst="straightConnector1">
            <a:avLst/>
          </a:prstGeom>
          <a:ln w="635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ight Bracket 27">
            <a:extLst>
              <a:ext uri="{FF2B5EF4-FFF2-40B4-BE49-F238E27FC236}">
                <a16:creationId xmlns:a16="http://schemas.microsoft.com/office/drawing/2014/main" id="{E0686437-5257-417D-88E5-3D56EB07A0AD}"/>
              </a:ext>
            </a:extLst>
          </p:cNvPr>
          <p:cNvSpPr/>
          <p:nvPr/>
        </p:nvSpPr>
        <p:spPr>
          <a:xfrm rot="16200000">
            <a:off x="7277517" y="3044101"/>
            <a:ext cx="253579" cy="2931320"/>
          </a:xfrm>
          <a:prstGeom prst="rightBracket">
            <a:avLst/>
          </a:prstGeom>
          <a:ln w="7620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158611C-ADA7-4062-86D8-1810C334ABEC}"/>
              </a:ext>
            </a:extLst>
          </p:cNvPr>
          <p:cNvGrpSpPr/>
          <p:nvPr/>
        </p:nvGrpSpPr>
        <p:grpSpPr>
          <a:xfrm>
            <a:off x="851283" y="4725534"/>
            <a:ext cx="10178033" cy="381959"/>
            <a:chOff x="2501652" y="4473495"/>
            <a:chExt cx="3235995" cy="96473"/>
          </a:xfrm>
        </p:grpSpPr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F7AD12C-3325-4706-B1BC-389F993993A8}"/>
                </a:ext>
              </a:extLst>
            </p:cNvPr>
            <p:cNvCxnSpPr>
              <a:cxnSpLocks/>
            </p:cNvCxnSpPr>
            <p:nvPr/>
          </p:nvCxnSpPr>
          <p:spPr>
            <a:xfrm>
              <a:off x="4587887" y="4476610"/>
              <a:ext cx="0" cy="93358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1F815BB7-5D55-475A-AEC1-65F0C6AF148F}"/>
                </a:ext>
              </a:extLst>
            </p:cNvPr>
            <p:cNvGrpSpPr/>
            <p:nvPr/>
          </p:nvGrpSpPr>
          <p:grpSpPr>
            <a:xfrm>
              <a:off x="2501652" y="4473495"/>
              <a:ext cx="1152000" cy="93358"/>
              <a:chOff x="4029960" y="4581729"/>
              <a:chExt cx="783871" cy="93358"/>
            </a:xfrm>
          </p:grpSpPr>
          <p:grpSp>
            <p:nvGrpSpPr>
              <p:cNvPr id="42" name="Group 41">
                <a:extLst>
                  <a:ext uri="{FF2B5EF4-FFF2-40B4-BE49-F238E27FC236}">
                    <a16:creationId xmlns:a16="http://schemas.microsoft.com/office/drawing/2014/main" id="{E90C926A-7415-469F-8A86-7945E7FF05D0}"/>
                  </a:ext>
                </a:extLst>
              </p:cNvPr>
              <p:cNvGrpSpPr/>
              <p:nvPr/>
            </p:nvGrpSpPr>
            <p:grpSpPr>
              <a:xfrm>
                <a:off x="4029960" y="4581729"/>
                <a:ext cx="783871" cy="93358"/>
                <a:chOff x="4183738" y="5120640"/>
                <a:chExt cx="887830" cy="72000"/>
              </a:xfrm>
            </p:grpSpPr>
            <p:cxnSp>
              <p:nvCxnSpPr>
                <p:cNvPr id="44" name="Straight Connector 43">
                  <a:extLst>
                    <a:ext uri="{FF2B5EF4-FFF2-40B4-BE49-F238E27FC236}">
                      <a16:creationId xmlns:a16="http://schemas.microsoft.com/office/drawing/2014/main" id="{01336393-EAF1-425C-8DE1-EEE5BA2519C8}"/>
                    </a:ext>
                  </a:extLst>
                </p:cNvPr>
                <p:cNvCxnSpPr/>
                <p:nvPr/>
              </p:nvCxnSpPr>
              <p:spPr>
                <a:xfrm>
                  <a:off x="4183738" y="5156640"/>
                  <a:ext cx="887830" cy="0"/>
                </a:xfrm>
                <a:prstGeom prst="line">
                  <a:avLst/>
                </a:prstGeom>
                <a:ln w="7620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" name="Straight Connector 44">
                  <a:extLst>
                    <a:ext uri="{FF2B5EF4-FFF2-40B4-BE49-F238E27FC236}">
                      <a16:creationId xmlns:a16="http://schemas.microsoft.com/office/drawing/2014/main" id="{C463BD43-CA50-4ADE-8B58-C8225447C5A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7620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61F06E0B-2172-4DCF-B522-1514FBE6D0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4445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EFDAABC4-1D60-48FF-AE7E-D33F7218E2ED}"/>
                </a:ext>
              </a:extLst>
            </p:cNvPr>
            <p:cNvGrpSpPr/>
            <p:nvPr/>
          </p:nvGrpSpPr>
          <p:grpSpPr>
            <a:xfrm>
              <a:off x="3653652" y="4473564"/>
              <a:ext cx="934235" cy="93358"/>
              <a:chOff x="4177369" y="4581729"/>
              <a:chExt cx="635694" cy="93358"/>
            </a:xfrm>
          </p:grpSpPr>
          <p:grpSp>
            <p:nvGrpSpPr>
              <p:cNvPr id="38" name="Group 37">
                <a:extLst>
                  <a:ext uri="{FF2B5EF4-FFF2-40B4-BE49-F238E27FC236}">
                    <a16:creationId xmlns:a16="http://schemas.microsoft.com/office/drawing/2014/main" id="{25173F7D-B5F4-4E63-BBAB-00A1431CAF1F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40" name="Straight Connector 39">
                  <a:extLst>
                    <a:ext uri="{FF2B5EF4-FFF2-40B4-BE49-F238E27FC236}">
                      <a16:creationId xmlns:a16="http://schemas.microsoft.com/office/drawing/2014/main" id="{FDA84F4E-2055-4A62-96E2-A8E709D36DBF}"/>
                    </a:ext>
                  </a:extLst>
                </p:cNvPr>
                <p:cNvCxnSpPr/>
                <p:nvPr/>
              </p:nvCxnSpPr>
              <p:spPr>
                <a:xfrm>
                  <a:off x="4350688" y="5156640"/>
                  <a:ext cx="720000" cy="0"/>
                </a:xfrm>
                <a:prstGeom prst="line">
                  <a:avLst/>
                </a:prstGeom>
                <a:ln w="7620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Straight Connector 40">
                  <a:extLst>
                    <a:ext uri="{FF2B5EF4-FFF2-40B4-BE49-F238E27FC236}">
                      <a16:creationId xmlns:a16="http://schemas.microsoft.com/office/drawing/2014/main" id="{CC880537-6F84-4A20-BEDC-5B447672E98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7620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71FAD781-FF00-472D-B3EE-63B6FF5DC1E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4445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CB5F7B39-FDDD-4EE8-8F67-F00E19C73DE8}"/>
                </a:ext>
              </a:extLst>
            </p:cNvPr>
            <p:cNvGrpSpPr/>
            <p:nvPr/>
          </p:nvGrpSpPr>
          <p:grpSpPr>
            <a:xfrm flipH="1">
              <a:off x="4585647" y="4473564"/>
              <a:ext cx="1152000" cy="93358"/>
              <a:chOff x="4029184" y="4581729"/>
              <a:chExt cx="783871" cy="93358"/>
            </a:xfrm>
          </p:grpSpPr>
          <p:grpSp>
            <p:nvGrpSpPr>
              <p:cNvPr id="34" name="Group 33">
                <a:extLst>
                  <a:ext uri="{FF2B5EF4-FFF2-40B4-BE49-F238E27FC236}">
                    <a16:creationId xmlns:a16="http://schemas.microsoft.com/office/drawing/2014/main" id="{01140C53-E35A-45AC-98A1-DE898BE68520}"/>
                  </a:ext>
                </a:extLst>
              </p:cNvPr>
              <p:cNvGrpSpPr/>
              <p:nvPr/>
            </p:nvGrpSpPr>
            <p:grpSpPr>
              <a:xfrm>
                <a:off x="4029184" y="4581729"/>
                <a:ext cx="783871" cy="93358"/>
                <a:chOff x="4182859" y="5120640"/>
                <a:chExt cx="887830" cy="72000"/>
              </a:xfrm>
            </p:grpSpPr>
            <p:cxnSp>
              <p:nvCxnSpPr>
                <p:cNvPr id="36" name="Straight Connector 35">
                  <a:extLst>
                    <a:ext uri="{FF2B5EF4-FFF2-40B4-BE49-F238E27FC236}">
                      <a16:creationId xmlns:a16="http://schemas.microsoft.com/office/drawing/2014/main" id="{F7451777-C68C-4304-8F67-09E470DE46F9}"/>
                    </a:ext>
                  </a:extLst>
                </p:cNvPr>
                <p:cNvCxnSpPr/>
                <p:nvPr/>
              </p:nvCxnSpPr>
              <p:spPr>
                <a:xfrm>
                  <a:off x="4182859" y="5156640"/>
                  <a:ext cx="887830" cy="0"/>
                </a:xfrm>
                <a:prstGeom prst="line">
                  <a:avLst/>
                </a:prstGeom>
                <a:ln w="7620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" name="Straight Connector 36">
                  <a:extLst>
                    <a:ext uri="{FF2B5EF4-FFF2-40B4-BE49-F238E27FC236}">
                      <a16:creationId xmlns:a16="http://schemas.microsoft.com/office/drawing/2014/main" id="{93F02D79-ABB3-4965-B481-09D56C6F18C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7620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8848CCB8-64FB-421C-B4C3-7E1E7D1DFF9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4445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6" name="Rectangle 45">
            <a:extLst>
              <a:ext uri="{FF2B5EF4-FFF2-40B4-BE49-F238E27FC236}">
                <a16:creationId xmlns:a16="http://schemas.microsoft.com/office/drawing/2014/main" id="{FF1FCCB9-1A68-4067-A2E5-5A55B1215DD7}"/>
              </a:ext>
            </a:extLst>
          </p:cNvPr>
          <p:cNvSpPr/>
          <p:nvPr/>
        </p:nvSpPr>
        <p:spPr>
          <a:xfrm>
            <a:off x="922017" y="5110454"/>
            <a:ext cx="11027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£200</a:t>
            </a:r>
            <a:endParaRPr lang="en-GB" sz="4000" dirty="0"/>
          </a:p>
        </p:txBody>
      </p:sp>
      <p:sp>
        <p:nvSpPr>
          <p:cNvPr id="50" name="Right Bracket 49">
            <a:extLst>
              <a:ext uri="{FF2B5EF4-FFF2-40B4-BE49-F238E27FC236}">
                <a16:creationId xmlns:a16="http://schemas.microsoft.com/office/drawing/2014/main" id="{830CD493-4B49-47D4-A0B9-37707AB682A6}"/>
              </a:ext>
            </a:extLst>
          </p:cNvPr>
          <p:cNvSpPr/>
          <p:nvPr/>
        </p:nvSpPr>
        <p:spPr>
          <a:xfrm rot="16200000">
            <a:off x="2870461" y="4266382"/>
            <a:ext cx="252459" cy="572931"/>
          </a:xfrm>
          <a:prstGeom prst="rightBracket">
            <a:avLst/>
          </a:prstGeom>
          <a:ln w="7620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7959E08C-CFC7-4DD2-B2D9-F6BC74FFF500}"/>
              </a:ext>
            </a:extLst>
          </p:cNvPr>
          <p:cNvSpPr/>
          <p:nvPr/>
        </p:nvSpPr>
        <p:spPr>
          <a:xfrm>
            <a:off x="364531" y="1793917"/>
            <a:ext cx="367113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Alex has £250, rounded to the nearest £10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56C36160-E346-446F-B9B7-2AB882066C2A}"/>
              </a:ext>
            </a:extLst>
          </p:cNvPr>
          <p:cNvSpPr/>
          <p:nvPr/>
        </p:nvSpPr>
        <p:spPr>
          <a:xfrm>
            <a:off x="8156334" y="1793320"/>
            <a:ext cx="367113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Jim has £400, rounded to the nearest £100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5DACD8A3-DE2D-4E3F-80FC-6D5E4B99F241}"/>
              </a:ext>
            </a:extLst>
          </p:cNvPr>
          <p:cNvCxnSpPr>
            <a:cxnSpLocks/>
          </p:cNvCxnSpPr>
          <p:nvPr/>
        </p:nvCxnSpPr>
        <p:spPr>
          <a:xfrm flipH="1">
            <a:off x="8943105" y="3547646"/>
            <a:ext cx="802234" cy="800098"/>
          </a:xfrm>
          <a:prstGeom prst="straightConnector1">
            <a:avLst/>
          </a:prstGeom>
          <a:ln w="635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Rectangle 56">
            <a:extLst>
              <a:ext uri="{FF2B5EF4-FFF2-40B4-BE49-F238E27FC236}">
                <a16:creationId xmlns:a16="http://schemas.microsoft.com/office/drawing/2014/main" id="{C91C1CF8-0D25-4514-9AFD-F586ADC40230}"/>
              </a:ext>
            </a:extLst>
          </p:cNvPr>
          <p:cNvSpPr/>
          <p:nvPr/>
        </p:nvSpPr>
        <p:spPr>
          <a:xfrm>
            <a:off x="3853377" y="5110453"/>
            <a:ext cx="11027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£300</a:t>
            </a:r>
            <a:endParaRPr lang="en-GB" sz="4000" dirty="0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C7DCCBB3-4123-49CD-B730-1D9494AE747C}"/>
              </a:ext>
            </a:extLst>
          </p:cNvPr>
          <p:cNvSpPr/>
          <p:nvPr/>
        </p:nvSpPr>
        <p:spPr>
          <a:xfrm>
            <a:off x="6799358" y="5110453"/>
            <a:ext cx="11027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£400</a:t>
            </a:r>
            <a:endParaRPr lang="en-GB" sz="4000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4CD27FA7-0781-4077-B951-908B6169D1D8}"/>
              </a:ext>
            </a:extLst>
          </p:cNvPr>
          <p:cNvSpPr/>
          <p:nvPr/>
        </p:nvSpPr>
        <p:spPr>
          <a:xfrm>
            <a:off x="9745339" y="5110453"/>
            <a:ext cx="11027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£500</a:t>
            </a:r>
            <a:endParaRPr lang="en-GB" sz="40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4D39C8-59E9-4B48-B181-68445704E84D}"/>
              </a:ext>
            </a:extLst>
          </p:cNvPr>
          <p:cNvSpPr/>
          <p:nvPr/>
        </p:nvSpPr>
        <p:spPr>
          <a:xfrm>
            <a:off x="1427695" y="6158484"/>
            <a:ext cx="327525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£245→£254</a:t>
            </a:r>
            <a:endParaRPr lang="en-GB" sz="3200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D2CAB0CD-F12C-432F-93EB-1223A9F36272}"/>
              </a:ext>
            </a:extLst>
          </p:cNvPr>
          <p:cNvSpPr/>
          <p:nvPr/>
        </p:nvSpPr>
        <p:spPr>
          <a:xfrm>
            <a:off x="6538248" y="6184446"/>
            <a:ext cx="327525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£350→£449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9C2ECEB8-5438-4DD4-BF3E-33705D329D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48" name="Rectangle 47">
            <a:extLst>
              <a:ext uri="{FF2B5EF4-FFF2-40B4-BE49-F238E27FC236}">
                <a16:creationId xmlns:a16="http://schemas.microsoft.com/office/drawing/2014/main" id="{AEEA22A0-D3B8-41D7-8AF3-AB27E2783D9B}"/>
              </a:ext>
            </a:extLst>
          </p:cNvPr>
          <p:cNvSpPr/>
          <p:nvPr/>
        </p:nvSpPr>
        <p:spPr>
          <a:xfrm>
            <a:off x="508194" y="646030"/>
            <a:ext cx="50193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3: Rounding money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62186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4895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ROUNDING</a:t>
            </a: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52049AEB-0CC7-46A9-952E-76AE7E7DFE38}"/>
              </a:ext>
            </a:extLst>
          </p:cNvPr>
          <p:cNvCxnSpPr>
            <a:cxnSpLocks/>
          </p:cNvCxnSpPr>
          <p:nvPr/>
        </p:nvCxnSpPr>
        <p:spPr>
          <a:xfrm>
            <a:off x="1830979" y="3548243"/>
            <a:ext cx="854920" cy="834728"/>
          </a:xfrm>
          <a:prstGeom prst="straightConnector1">
            <a:avLst/>
          </a:prstGeom>
          <a:ln w="635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ight Bracket 27">
            <a:extLst>
              <a:ext uri="{FF2B5EF4-FFF2-40B4-BE49-F238E27FC236}">
                <a16:creationId xmlns:a16="http://schemas.microsoft.com/office/drawing/2014/main" id="{E0686437-5257-417D-88E5-3D56EB07A0AD}"/>
              </a:ext>
            </a:extLst>
          </p:cNvPr>
          <p:cNvSpPr/>
          <p:nvPr/>
        </p:nvSpPr>
        <p:spPr>
          <a:xfrm rot="16200000">
            <a:off x="7277517" y="3044101"/>
            <a:ext cx="253579" cy="2931320"/>
          </a:xfrm>
          <a:prstGeom prst="rightBracket">
            <a:avLst/>
          </a:prstGeom>
          <a:ln w="7620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158611C-ADA7-4062-86D8-1810C334ABEC}"/>
              </a:ext>
            </a:extLst>
          </p:cNvPr>
          <p:cNvGrpSpPr/>
          <p:nvPr/>
        </p:nvGrpSpPr>
        <p:grpSpPr>
          <a:xfrm>
            <a:off x="851283" y="4725534"/>
            <a:ext cx="10178033" cy="381959"/>
            <a:chOff x="2501652" y="4473495"/>
            <a:chExt cx="3235995" cy="96473"/>
          </a:xfrm>
        </p:grpSpPr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F7AD12C-3325-4706-B1BC-389F993993A8}"/>
                </a:ext>
              </a:extLst>
            </p:cNvPr>
            <p:cNvCxnSpPr>
              <a:cxnSpLocks/>
            </p:cNvCxnSpPr>
            <p:nvPr/>
          </p:nvCxnSpPr>
          <p:spPr>
            <a:xfrm>
              <a:off x="4587887" y="4476610"/>
              <a:ext cx="0" cy="93358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1F815BB7-5D55-475A-AEC1-65F0C6AF148F}"/>
                </a:ext>
              </a:extLst>
            </p:cNvPr>
            <p:cNvGrpSpPr/>
            <p:nvPr/>
          </p:nvGrpSpPr>
          <p:grpSpPr>
            <a:xfrm>
              <a:off x="2501652" y="4473495"/>
              <a:ext cx="1152000" cy="93358"/>
              <a:chOff x="4029960" y="4581729"/>
              <a:chExt cx="783871" cy="93358"/>
            </a:xfrm>
          </p:grpSpPr>
          <p:grpSp>
            <p:nvGrpSpPr>
              <p:cNvPr id="42" name="Group 41">
                <a:extLst>
                  <a:ext uri="{FF2B5EF4-FFF2-40B4-BE49-F238E27FC236}">
                    <a16:creationId xmlns:a16="http://schemas.microsoft.com/office/drawing/2014/main" id="{E90C926A-7415-469F-8A86-7945E7FF05D0}"/>
                  </a:ext>
                </a:extLst>
              </p:cNvPr>
              <p:cNvGrpSpPr/>
              <p:nvPr/>
            </p:nvGrpSpPr>
            <p:grpSpPr>
              <a:xfrm>
                <a:off x="4029960" y="4581729"/>
                <a:ext cx="783871" cy="93358"/>
                <a:chOff x="4183738" y="5120640"/>
                <a:chExt cx="887830" cy="72000"/>
              </a:xfrm>
            </p:grpSpPr>
            <p:cxnSp>
              <p:nvCxnSpPr>
                <p:cNvPr id="44" name="Straight Connector 43">
                  <a:extLst>
                    <a:ext uri="{FF2B5EF4-FFF2-40B4-BE49-F238E27FC236}">
                      <a16:creationId xmlns:a16="http://schemas.microsoft.com/office/drawing/2014/main" id="{01336393-EAF1-425C-8DE1-EEE5BA2519C8}"/>
                    </a:ext>
                  </a:extLst>
                </p:cNvPr>
                <p:cNvCxnSpPr/>
                <p:nvPr/>
              </p:nvCxnSpPr>
              <p:spPr>
                <a:xfrm>
                  <a:off x="4183738" y="5156640"/>
                  <a:ext cx="887830" cy="0"/>
                </a:xfrm>
                <a:prstGeom prst="line">
                  <a:avLst/>
                </a:prstGeom>
                <a:ln w="7620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" name="Straight Connector 44">
                  <a:extLst>
                    <a:ext uri="{FF2B5EF4-FFF2-40B4-BE49-F238E27FC236}">
                      <a16:creationId xmlns:a16="http://schemas.microsoft.com/office/drawing/2014/main" id="{C463BD43-CA50-4ADE-8B58-C8225447C5A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7620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61F06E0B-2172-4DCF-B522-1514FBE6D0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4445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EFDAABC4-1D60-48FF-AE7E-D33F7218E2ED}"/>
                </a:ext>
              </a:extLst>
            </p:cNvPr>
            <p:cNvGrpSpPr/>
            <p:nvPr/>
          </p:nvGrpSpPr>
          <p:grpSpPr>
            <a:xfrm>
              <a:off x="3653652" y="4473564"/>
              <a:ext cx="934235" cy="93358"/>
              <a:chOff x="4177369" y="4581729"/>
              <a:chExt cx="635694" cy="93358"/>
            </a:xfrm>
          </p:grpSpPr>
          <p:grpSp>
            <p:nvGrpSpPr>
              <p:cNvPr id="38" name="Group 37">
                <a:extLst>
                  <a:ext uri="{FF2B5EF4-FFF2-40B4-BE49-F238E27FC236}">
                    <a16:creationId xmlns:a16="http://schemas.microsoft.com/office/drawing/2014/main" id="{25173F7D-B5F4-4E63-BBAB-00A1431CAF1F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40" name="Straight Connector 39">
                  <a:extLst>
                    <a:ext uri="{FF2B5EF4-FFF2-40B4-BE49-F238E27FC236}">
                      <a16:creationId xmlns:a16="http://schemas.microsoft.com/office/drawing/2014/main" id="{FDA84F4E-2055-4A62-96E2-A8E709D36DBF}"/>
                    </a:ext>
                  </a:extLst>
                </p:cNvPr>
                <p:cNvCxnSpPr/>
                <p:nvPr/>
              </p:nvCxnSpPr>
              <p:spPr>
                <a:xfrm>
                  <a:off x="4350688" y="5156640"/>
                  <a:ext cx="720000" cy="0"/>
                </a:xfrm>
                <a:prstGeom prst="line">
                  <a:avLst/>
                </a:prstGeom>
                <a:ln w="7620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Straight Connector 40">
                  <a:extLst>
                    <a:ext uri="{FF2B5EF4-FFF2-40B4-BE49-F238E27FC236}">
                      <a16:creationId xmlns:a16="http://schemas.microsoft.com/office/drawing/2014/main" id="{CC880537-6F84-4A20-BEDC-5B447672E98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7620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71FAD781-FF00-472D-B3EE-63B6FF5DC1E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4445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CB5F7B39-FDDD-4EE8-8F67-F00E19C73DE8}"/>
                </a:ext>
              </a:extLst>
            </p:cNvPr>
            <p:cNvGrpSpPr/>
            <p:nvPr/>
          </p:nvGrpSpPr>
          <p:grpSpPr>
            <a:xfrm flipH="1">
              <a:off x="4585647" y="4473564"/>
              <a:ext cx="1152000" cy="93358"/>
              <a:chOff x="4029184" y="4581729"/>
              <a:chExt cx="783871" cy="93358"/>
            </a:xfrm>
          </p:grpSpPr>
          <p:grpSp>
            <p:nvGrpSpPr>
              <p:cNvPr id="34" name="Group 33">
                <a:extLst>
                  <a:ext uri="{FF2B5EF4-FFF2-40B4-BE49-F238E27FC236}">
                    <a16:creationId xmlns:a16="http://schemas.microsoft.com/office/drawing/2014/main" id="{01140C53-E35A-45AC-98A1-DE898BE68520}"/>
                  </a:ext>
                </a:extLst>
              </p:cNvPr>
              <p:cNvGrpSpPr/>
              <p:nvPr/>
            </p:nvGrpSpPr>
            <p:grpSpPr>
              <a:xfrm>
                <a:off x="4029184" y="4581729"/>
                <a:ext cx="783871" cy="93358"/>
                <a:chOff x="4182859" y="5120640"/>
                <a:chExt cx="887830" cy="72000"/>
              </a:xfrm>
            </p:grpSpPr>
            <p:cxnSp>
              <p:nvCxnSpPr>
                <p:cNvPr id="36" name="Straight Connector 35">
                  <a:extLst>
                    <a:ext uri="{FF2B5EF4-FFF2-40B4-BE49-F238E27FC236}">
                      <a16:creationId xmlns:a16="http://schemas.microsoft.com/office/drawing/2014/main" id="{F7451777-C68C-4304-8F67-09E470DE46F9}"/>
                    </a:ext>
                  </a:extLst>
                </p:cNvPr>
                <p:cNvCxnSpPr/>
                <p:nvPr/>
              </p:nvCxnSpPr>
              <p:spPr>
                <a:xfrm>
                  <a:off x="4182859" y="5156640"/>
                  <a:ext cx="887830" cy="0"/>
                </a:xfrm>
                <a:prstGeom prst="line">
                  <a:avLst/>
                </a:prstGeom>
                <a:ln w="7620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" name="Straight Connector 36">
                  <a:extLst>
                    <a:ext uri="{FF2B5EF4-FFF2-40B4-BE49-F238E27FC236}">
                      <a16:creationId xmlns:a16="http://schemas.microsoft.com/office/drawing/2014/main" id="{93F02D79-ABB3-4965-B481-09D56C6F18C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7620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8848CCB8-64FB-421C-B4C3-7E1E7D1DFF9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4445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6" name="Rectangle 45">
            <a:extLst>
              <a:ext uri="{FF2B5EF4-FFF2-40B4-BE49-F238E27FC236}">
                <a16:creationId xmlns:a16="http://schemas.microsoft.com/office/drawing/2014/main" id="{FF1FCCB9-1A68-4067-A2E5-5A55B1215DD7}"/>
              </a:ext>
            </a:extLst>
          </p:cNvPr>
          <p:cNvSpPr/>
          <p:nvPr/>
        </p:nvSpPr>
        <p:spPr>
          <a:xfrm>
            <a:off x="922017" y="5110454"/>
            <a:ext cx="11027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£200</a:t>
            </a:r>
            <a:endParaRPr lang="en-GB" sz="4000" dirty="0"/>
          </a:p>
        </p:txBody>
      </p:sp>
      <p:sp>
        <p:nvSpPr>
          <p:cNvPr id="50" name="Right Bracket 49">
            <a:extLst>
              <a:ext uri="{FF2B5EF4-FFF2-40B4-BE49-F238E27FC236}">
                <a16:creationId xmlns:a16="http://schemas.microsoft.com/office/drawing/2014/main" id="{830CD493-4B49-47D4-A0B9-37707AB682A6}"/>
              </a:ext>
            </a:extLst>
          </p:cNvPr>
          <p:cNvSpPr/>
          <p:nvPr/>
        </p:nvSpPr>
        <p:spPr>
          <a:xfrm rot="16200000">
            <a:off x="2870461" y="4266382"/>
            <a:ext cx="252459" cy="572931"/>
          </a:xfrm>
          <a:prstGeom prst="rightBracket">
            <a:avLst/>
          </a:prstGeom>
          <a:ln w="7620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7959E08C-CFC7-4DD2-B2D9-F6BC74FFF500}"/>
              </a:ext>
            </a:extLst>
          </p:cNvPr>
          <p:cNvSpPr/>
          <p:nvPr/>
        </p:nvSpPr>
        <p:spPr>
          <a:xfrm>
            <a:off x="364531" y="1793917"/>
            <a:ext cx="367113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Alex has £250, rounded to the nearest £10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56C36160-E346-446F-B9B7-2AB882066C2A}"/>
              </a:ext>
            </a:extLst>
          </p:cNvPr>
          <p:cNvSpPr/>
          <p:nvPr/>
        </p:nvSpPr>
        <p:spPr>
          <a:xfrm>
            <a:off x="8156334" y="1793320"/>
            <a:ext cx="367113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Jim has £400, rounded to the nearest £100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cxnSp>
        <p:nvCxnSpPr>
          <p:cNvPr id="53" name="Straight Arrow Connector 52">
            <a:extLst>
              <a:ext uri="{FF2B5EF4-FFF2-40B4-BE49-F238E27FC236}">
                <a16:creationId xmlns:a16="http://schemas.microsoft.com/office/drawing/2014/main" id="{83D322E9-F3F9-45E3-AC12-E124B82C0C7A}"/>
              </a:ext>
            </a:extLst>
          </p:cNvPr>
          <p:cNvCxnSpPr>
            <a:cxnSpLocks/>
          </p:cNvCxnSpPr>
          <p:nvPr/>
        </p:nvCxnSpPr>
        <p:spPr>
          <a:xfrm flipV="1">
            <a:off x="2665200" y="4191683"/>
            <a:ext cx="6204767" cy="12405"/>
          </a:xfrm>
          <a:prstGeom prst="straightConnector1">
            <a:avLst/>
          </a:prstGeom>
          <a:ln w="63500">
            <a:solidFill>
              <a:schemeClr val="bg1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5DACD8A3-DE2D-4E3F-80FC-6D5E4B99F241}"/>
              </a:ext>
            </a:extLst>
          </p:cNvPr>
          <p:cNvCxnSpPr>
            <a:cxnSpLocks/>
          </p:cNvCxnSpPr>
          <p:nvPr/>
        </p:nvCxnSpPr>
        <p:spPr>
          <a:xfrm flipH="1">
            <a:off x="8943105" y="3547646"/>
            <a:ext cx="802234" cy="800098"/>
          </a:xfrm>
          <a:prstGeom prst="straightConnector1">
            <a:avLst/>
          </a:prstGeom>
          <a:ln w="635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Rectangle 54">
            <a:extLst>
              <a:ext uri="{FF2B5EF4-FFF2-40B4-BE49-F238E27FC236}">
                <a16:creationId xmlns:a16="http://schemas.microsoft.com/office/drawing/2014/main" id="{B7568804-EC7D-4FB0-AB6E-E257683EE153}"/>
              </a:ext>
            </a:extLst>
          </p:cNvPr>
          <p:cNvSpPr/>
          <p:nvPr/>
        </p:nvSpPr>
        <p:spPr>
          <a:xfrm>
            <a:off x="3151260" y="3582293"/>
            <a:ext cx="53264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greatest possible difference</a:t>
            </a:r>
            <a:endParaRPr lang="en-GB" sz="3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C91C1CF8-0D25-4514-9AFD-F586ADC40230}"/>
              </a:ext>
            </a:extLst>
          </p:cNvPr>
          <p:cNvSpPr/>
          <p:nvPr/>
        </p:nvSpPr>
        <p:spPr>
          <a:xfrm>
            <a:off x="3853377" y="5110453"/>
            <a:ext cx="11027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£300</a:t>
            </a:r>
            <a:endParaRPr lang="en-GB" sz="4000" dirty="0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C7DCCBB3-4123-49CD-B730-1D9494AE747C}"/>
              </a:ext>
            </a:extLst>
          </p:cNvPr>
          <p:cNvSpPr/>
          <p:nvPr/>
        </p:nvSpPr>
        <p:spPr>
          <a:xfrm>
            <a:off x="6799358" y="5110453"/>
            <a:ext cx="11027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£400</a:t>
            </a:r>
            <a:endParaRPr lang="en-GB" sz="4000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4CD27FA7-0781-4077-B951-908B6169D1D8}"/>
              </a:ext>
            </a:extLst>
          </p:cNvPr>
          <p:cNvSpPr/>
          <p:nvPr/>
        </p:nvSpPr>
        <p:spPr>
          <a:xfrm>
            <a:off x="9745339" y="5110453"/>
            <a:ext cx="11027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£500</a:t>
            </a:r>
            <a:endParaRPr lang="en-GB" sz="40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4D39C8-59E9-4B48-B181-68445704E84D}"/>
              </a:ext>
            </a:extLst>
          </p:cNvPr>
          <p:cNvSpPr/>
          <p:nvPr/>
        </p:nvSpPr>
        <p:spPr>
          <a:xfrm>
            <a:off x="1427695" y="6158484"/>
            <a:ext cx="327525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£245</a:t>
            </a:r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→£254</a:t>
            </a:r>
            <a:endParaRPr lang="en-GB" sz="3200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D2CAB0CD-F12C-432F-93EB-1223A9F36272}"/>
              </a:ext>
            </a:extLst>
          </p:cNvPr>
          <p:cNvSpPr/>
          <p:nvPr/>
        </p:nvSpPr>
        <p:spPr>
          <a:xfrm>
            <a:off x="6538248" y="6184446"/>
            <a:ext cx="327525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£350→</a:t>
            </a:r>
            <a:r>
              <a:rPr lang="en-GB" sz="4400" b="1" u="sng" dirty="0">
                <a:solidFill>
                  <a:schemeClr val="accent1"/>
                </a:solidFill>
                <a:latin typeface="Century Gothic" panose="020B0502020202020204" pitchFamily="34" charset="0"/>
              </a:rPr>
              <a:t>£449</a:t>
            </a:r>
            <a:endParaRPr lang="en-GB" sz="3200" u="sng" dirty="0">
              <a:solidFill>
                <a:schemeClr val="accent1"/>
              </a:solidFill>
            </a:endParaRP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9C2ECEB8-5438-4DD4-BF3E-33705D329D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48" name="Rectangle 47">
            <a:extLst>
              <a:ext uri="{FF2B5EF4-FFF2-40B4-BE49-F238E27FC236}">
                <a16:creationId xmlns:a16="http://schemas.microsoft.com/office/drawing/2014/main" id="{BF4544D9-F9D7-4FDD-8801-C389C2660EE5}"/>
              </a:ext>
            </a:extLst>
          </p:cNvPr>
          <p:cNvSpPr/>
          <p:nvPr/>
        </p:nvSpPr>
        <p:spPr>
          <a:xfrm>
            <a:off x="508194" y="646030"/>
            <a:ext cx="50193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3: Rounding money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9780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4895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ROUNDING</a:t>
            </a: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52049AEB-0CC7-46A9-952E-76AE7E7DFE38}"/>
              </a:ext>
            </a:extLst>
          </p:cNvPr>
          <p:cNvCxnSpPr>
            <a:cxnSpLocks/>
          </p:cNvCxnSpPr>
          <p:nvPr/>
        </p:nvCxnSpPr>
        <p:spPr>
          <a:xfrm>
            <a:off x="1830979" y="3548243"/>
            <a:ext cx="854920" cy="834728"/>
          </a:xfrm>
          <a:prstGeom prst="straightConnector1">
            <a:avLst/>
          </a:prstGeom>
          <a:ln w="635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ight Bracket 27">
            <a:extLst>
              <a:ext uri="{FF2B5EF4-FFF2-40B4-BE49-F238E27FC236}">
                <a16:creationId xmlns:a16="http://schemas.microsoft.com/office/drawing/2014/main" id="{E0686437-5257-417D-88E5-3D56EB07A0AD}"/>
              </a:ext>
            </a:extLst>
          </p:cNvPr>
          <p:cNvSpPr/>
          <p:nvPr/>
        </p:nvSpPr>
        <p:spPr>
          <a:xfrm rot="16200000">
            <a:off x="7277517" y="3044101"/>
            <a:ext cx="253579" cy="2931320"/>
          </a:xfrm>
          <a:prstGeom prst="rightBracket">
            <a:avLst/>
          </a:prstGeom>
          <a:ln w="7620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158611C-ADA7-4062-86D8-1810C334ABEC}"/>
              </a:ext>
            </a:extLst>
          </p:cNvPr>
          <p:cNvGrpSpPr/>
          <p:nvPr/>
        </p:nvGrpSpPr>
        <p:grpSpPr>
          <a:xfrm>
            <a:off x="851283" y="4725534"/>
            <a:ext cx="10178033" cy="381959"/>
            <a:chOff x="2501652" y="4473495"/>
            <a:chExt cx="3235995" cy="96473"/>
          </a:xfrm>
        </p:grpSpPr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F7AD12C-3325-4706-B1BC-389F993993A8}"/>
                </a:ext>
              </a:extLst>
            </p:cNvPr>
            <p:cNvCxnSpPr>
              <a:cxnSpLocks/>
            </p:cNvCxnSpPr>
            <p:nvPr/>
          </p:nvCxnSpPr>
          <p:spPr>
            <a:xfrm>
              <a:off x="4587887" y="4476610"/>
              <a:ext cx="0" cy="93358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1F815BB7-5D55-475A-AEC1-65F0C6AF148F}"/>
                </a:ext>
              </a:extLst>
            </p:cNvPr>
            <p:cNvGrpSpPr/>
            <p:nvPr/>
          </p:nvGrpSpPr>
          <p:grpSpPr>
            <a:xfrm>
              <a:off x="2501652" y="4473495"/>
              <a:ext cx="1152000" cy="93358"/>
              <a:chOff x="4029960" y="4581729"/>
              <a:chExt cx="783871" cy="93358"/>
            </a:xfrm>
          </p:grpSpPr>
          <p:grpSp>
            <p:nvGrpSpPr>
              <p:cNvPr id="42" name="Group 41">
                <a:extLst>
                  <a:ext uri="{FF2B5EF4-FFF2-40B4-BE49-F238E27FC236}">
                    <a16:creationId xmlns:a16="http://schemas.microsoft.com/office/drawing/2014/main" id="{E90C926A-7415-469F-8A86-7945E7FF05D0}"/>
                  </a:ext>
                </a:extLst>
              </p:cNvPr>
              <p:cNvGrpSpPr/>
              <p:nvPr/>
            </p:nvGrpSpPr>
            <p:grpSpPr>
              <a:xfrm>
                <a:off x="4029960" y="4581729"/>
                <a:ext cx="783871" cy="93358"/>
                <a:chOff x="4183738" y="5120640"/>
                <a:chExt cx="887830" cy="72000"/>
              </a:xfrm>
            </p:grpSpPr>
            <p:cxnSp>
              <p:nvCxnSpPr>
                <p:cNvPr id="44" name="Straight Connector 43">
                  <a:extLst>
                    <a:ext uri="{FF2B5EF4-FFF2-40B4-BE49-F238E27FC236}">
                      <a16:creationId xmlns:a16="http://schemas.microsoft.com/office/drawing/2014/main" id="{01336393-EAF1-425C-8DE1-EEE5BA2519C8}"/>
                    </a:ext>
                  </a:extLst>
                </p:cNvPr>
                <p:cNvCxnSpPr/>
                <p:nvPr/>
              </p:nvCxnSpPr>
              <p:spPr>
                <a:xfrm>
                  <a:off x="4183738" y="5156640"/>
                  <a:ext cx="887830" cy="0"/>
                </a:xfrm>
                <a:prstGeom prst="line">
                  <a:avLst/>
                </a:prstGeom>
                <a:ln w="7620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" name="Straight Connector 44">
                  <a:extLst>
                    <a:ext uri="{FF2B5EF4-FFF2-40B4-BE49-F238E27FC236}">
                      <a16:creationId xmlns:a16="http://schemas.microsoft.com/office/drawing/2014/main" id="{C463BD43-CA50-4ADE-8B58-C8225447C5A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7620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61F06E0B-2172-4DCF-B522-1514FBE6D0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4445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EFDAABC4-1D60-48FF-AE7E-D33F7218E2ED}"/>
                </a:ext>
              </a:extLst>
            </p:cNvPr>
            <p:cNvGrpSpPr/>
            <p:nvPr/>
          </p:nvGrpSpPr>
          <p:grpSpPr>
            <a:xfrm>
              <a:off x="3653652" y="4473564"/>
              <a:ext cx="934235" cy="93358"/>
              <a:chOff x="4177369" y="4581729"/>
              <a:chExt cx="635694" cy="93358"/>
            </a:xfrm>
          </p:grpSpPr>
          <p:grpSp>
            <p:nvGrpSpPr>
              <p:cNvPr id="38" name="Group 37">
                <a:extLst>
                  <a:ext uri="{FF2B5EF4-FFF2-40B4-BE49-F238E27FC236}">
                    <a16:creationId xmlns:a16="http://schemas.microsoft.com/office/drawing/2014/main" id="{25173F7D-B5F4-4E63-BBAB-00A1431CAF1F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40" name="Straight Connector 39">
                  <a:extLst>
                    <a:ext uri="{FF2B5EF4-FFF2-40B4-BE49-F238E27FC236}">
                      <a16:creationId xmlns:a16="http://schemas.microsoft.com/office/drawing/2014/main" id="{FDA84F4E-2055-4A62-96E2-A8E709D36DBF}"/>
                    </a:ext>
                  </a:extLst>
                </p:cNvPr>
                <p:cNvCxnSpPr/>
                <p:nvPr/>
              </p:nvCxnSpPr>
              <p:spPr>
                <a:xfrm>
                  <a:off x="4350688" y="5156640"/>
                  <a:ext cx="720000" cy="0"/>
                </a:xfrm>
                <a:prstGeom prst="line">
                  <a:avLst/>
                </a:prstGeom>
                <a:ln w="7620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Straight Connector 40">
                  <a:extLst>
                    <a:ext uri="{FF2B5EF4-FFF2-40B4-BE49-F238E27FC236}">
                      <a16:creationId xmlns:a16="http://schemas.microsoft.com/office/drawing/2014/main" id="{CC880537-6F84-4A20-BEDC-5B447672E98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7620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71FAD781-FF00-472D-B3EE-63B6FF5DC1E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4445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CB5F7B39-FDDD-4EE8-8F67-F00E19C73DE8}"/>
                </a:ext>
              </a:extLst>
            </p:cNvPr>
            <p:cNvGrpSpPr/>
            <p:nvPr/>
          </p:nvGrpSpPr>
          <p:grpSpPr>
            <a:xfrm flipH="1">
              <a:off x="4585647" y="4473564"/>
              <a:ext cx="1152000" cy="93358"/>
              <a:chOff x="4029184" y="4581729"/>
              <a:chExt cx="783871" cy="93358"/>
            </a:xfrm>
          </p:grpSpPr>
          <p:grpSp>
            <p:nvGrpSpPr>
              <p:cNvPr id="34" name="Group 33">
                <a:extLst>
                  <a:ext uri="{FF2B5EF4-FFF2-40B4-BE49-F238E27FC236}">
                    <a16:creationId xmlns:a16="http://schemas.microsoft.com/office/drawing/2014/main" id="{01140C53-E35A-45AC-98A1-DE898BE68520}"/>
                  </a:ext>
                </a:extLst>
              </p:cNvPr>
              <p:cNvGrpSpPr/>
              <p:nvPr/>
            </p:nvGrpSpPr>
            <p:grpSpPr>
              <a:xfrm>
                <a:off x="4029184" y="4581729"/>
                <a:ext cx="783871" cy="93358"/>
                <a:chOff x="4182859" y="5120640"/>
                <a:chExt cx="887830" cy="72000"/>
              </a:xfrm>
            </p:grpSpPr>
            <p:cxnSp>
              <p:nvCxnSpPr>
                <p:cNvPr id="36" name="Straight Connector 35">
                  <a:extLst>
                    <a:ext uri="{FF2B5EF4-FFF2-40B4-BE49-F238E27FC236}">
                      <a16:creationId xmlns:a16="http://schemas.microsoft.com/office/drawing/2014/main" id="{F7451777-C68C-4304-8F67-09E470DE46F9}"/>
                    </a:ext>
                  </a:extLst>
                </p:cNvPr>
                <p:cNvCxnSpPr/>
                <p:nvPr/>
              </p:nvCxnSpPr>
              <p:spPr>
                <a:xfrm>
                  <a:off x="4182859" y="5156640"/>
                  <a:ext cx="887830" cy="0"/>
                </a:xfrm>
                <a:prstGeom prst="line">
                  <a:avLst/>
                </a:prstGeom>
                <a:ln w="7620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" name="Straight Connector 36">
                  <a:extLst>
                    <a:ext uri="{FF2B5EF4-FFF2-40B4-BE49-F238E27FC236}">
                      <a16:creationId xmlns:a16="http://schemas.microsoft.com/office/drawing/2014/main" id="{93F02D79-ABB3-4965-B481-09D56C6F18C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7620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8848CCB8-64FB-421C-B4C3-7E1E7D1DFF9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4445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6" name="Rectangle 45">
            <a:extLst>
              <a:ext uri="{FF2B5EF4-FFF2-40B4-BE49-F238E27FC236}">
                <a16:creationId xmlns:a16="http://schemas.microsoft.com/office/drawing/2014/main" id="{FF1FCCB9-1A68-4067-A2E5-5A55B1215DD7}"/>
              </a:ext>
            </a:extLst>
          </p:cNvPr>
          <p:cNvSpPr/>
          <p:nvPr/>
        </p:nvSpPr>
        <p:spPr>
          <a:xfrm>
            <a:off x="922017" y="5110454"/>
            <a:ext cx="11027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£200</a:t>
            </a:r>
            <a:endParaRPr lang="en-GB" sz="4000" dirty="0"/>
          </a:p>
        </p:txBody>
      </p:sp>
      <p:sp>
        <p:nvSpPr>
          <p:cNvPr id="50" name="Right Bracket 49">
            <a:extLst>
              <a:ext uri="{FF2B5EF4-FFF2-40B4-BE49-F238E27FC236}">
                <a16:creationId xmlns:a16="http://schemas.microsoft.com/office/drawing/2014/main" id="{830CD493-4B49-47D4-A0B9-37707AB682A6}"/>
              </a:ext>
            </a:extLst>
          </p:cNvPr>
          <p:cNvSpPr/>
          <p:nvPr/>
        </p:nvSpPr>
        <p:spPr>
          <a:xfrm rot="16200000">
            <a:off x="2870461" y="4266382"/>
            <a:ext cx="252459" cy="572931"/>
          </a:xfrm>
          <a:prstGeom prst="rightBracket">
            <a:avLst/>
          </a:prstGeom>
          <a:ln w="7620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7959E08C-CFC7-4DD2-B2D9-F6BC74FFF500}"/>
              </a:ext>
            </a:extLst>
          </p:cNvPr>
          <p:cNvSpPr/>
          <p:nvPr/>
        </p:nvSpPr>
        <p:spPr>
          <a:xfrm>
            <a:off x="364531" y="1793917"/>
            <a:ext cx="367113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Alex has £250, rounded to the nearest £10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56C36160-E346-446F-B9B7-2AB882066C2A}"/>
              </a:ext>
            </a:extLst>
          </p:cNvPr>
          <p:cNvSpPr/>
          <p:nvPr/>
        </p:nvSpPr>
        <p:spPr>
          <a:xfrm>
            <a:off x="8156334" y="1793320"/>
            <a:ext cx="367113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Jim has £400, rounded to the nearest £100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cxnSp>
        <p:nvCxnSpPr>
          <p:cNvPr id="53" name="Straight Arrow Connector 52">
            <a:extLst>
              <a:ext uri="{FF2B5EF4-FFF2-40B4-BE49-F238E27FC236}">
                <a16:creationId xmlns:a16="http://schemas.microsoft.com/office/drawing/2014/main" id="{83D322E9-F3F9-45E3-AC12-E124B82C0C7A}"/>
              </a:ext>
            </a:extLst>
          </p:cNvPr>
          <p:cNvCxnSpPr>
            <a:cxnSpLocks/>
          </p:cNvCxnSpPr>
          <p:nvPr/>
        </p:nvCxnSpPr>
        <p:spPr>
          <a:xfrm flipV="1">
            <a:off x="2665200" y="4191683"/>
            <a:ext cx="6204767" cy="12405"/>
          </a:xfrm>
          <a:prstGeom prst="straightConnector1">
            <a:avLst/>
          </a:prstGeom>
          <a:ln w="63500">
            <a:solidFill>
              <a:schemeClr val="bg1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5DACD8A3-DE2D-4E3F-80FC-6D5E4B99F241}"/>
              </a:ext>
            </a:extLst>
          </p:cNvPr>
          <p:cNvCxnSpPr>
            <a:cxnSpLocks/>
          </p:cNvCxnSpPr>
          <p:nvPr/>
        </p:nvCxnSpPr>
        <p:spPr>
          <a:xfrm flipH="1">
            <a:off x="8943105" y="3547646"/>
            <a:ext cx="802234" cy="800098"/>
          </a:xfrm>
          <a:prstGeom prst="straightConnector1">
            <a:avLst/>
          </a:prstGeom>
          <a:ln w="635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Rectangle 54">
            <a:extLst>
              <a:ext uri="{FF2B5EF4-FFF2-40B4-BE49-F238E27FC236}">
                <a16:creationId xmlns:a16="http://schemas.microsoft.com/office/drawing/2014/main" id="{B7568804-EC7D-4FB0-AB6E-E257683EE153}"/>
              </a:ext>
            </a:extLst>
          </p:cNvPr>
          <p:cNvSpPr/>
          <p:nvPr/>
        </p:nvSpPr>
        <p:spPr>
          <a:xfrm>
            <a:off x="3151260" y="3582293"/>
            <a:ext cx="53264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greatest possible difference</a:t>
            </a:r>
            <a:endParaRPr lang="en-GB" sz="3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C91C1CF8-0D25-4514-9AFD-F586ADC40230}"/>
              </a:ext>
            </a:extLst>
          </p:cNvPr>
          <p:cNvSpPr/>
          <p:nvPr/>
        </p:nvSpPr>
        <p:spPr>
          <a:xfrm>
            <a:off x="3853377" y="5110453"/>
            <a:ext cx="11027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£300</a:t>
            </a:r>
            <a:endParaRPr lang="en-GB" sz="4000" dirty="0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C7DCCBB3-4123-49CD-B730-1D9494AE747C}"/>
              </a:ext>
            </a:extLst>
          </p:cNvPr>
          <p:cNvSpPr/>
          <p:nvPr/>
        </p:nvSpPr>
        <p:spPr>
          <a:xfrm>
            <a:off x="6799358" y="5110453"/>
            <a:ext cx="11027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£400</a:t>
            </a:r>
            <a:endParaRPr lang="en-GB" sz="4000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4CD27FA7-0781-4077-B951-908B6169D1D8}"/>
              </a:ext>
            </a:extLst>
          </p:cNvPr>
          <p:cNvSpPr/>
          <p:nvPr/>
        </p:nvSpPr>
        <p:spPr>
          <a:xfrm>
            <a:off x="9745339" y="5110453"/>
            <a:ext cx="11027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£500</a:t>
            </a:r>
            <a:endParaRPr lang="en-GB" sz="40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4D39C8-59E9-4B48-B181-68445704E84D}"/>
              </a:ext>
            </a:extLst>
          </p:cNvPr>
          <p:cNvSpPr/>
          <p:nvPr/>
        </p:nvSpPr>
        <p:spPr>
          <a:xfrm>
            <a:off x="3481347" y="6158484"/>
            <a:ext cx="517802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£449 </a:t>
            </a:r>
            <a:r>
              <a:rPr lang="en-GB" sz="4400" b="1" dirty="0">
                <a:latin typeface="Century Gothic" panose="020B0502020202020204" pitchFamily="34" charset="0"/>
              </a:rPr>
              <a:t>- </a:t>
            </a:r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£245 </a:t>
            </a:r>
            <a:r>
              <a:rPr lang="en-GB" sz="4400" b="1" dirty="0">
                <a:latin typeface="Century Gothic" panose="020B0502020202020204" pitchFamily="34" charset="0"/>
              </a:rPr>
              <a:t>= </a:t>
            </a:r>
            <a:r>
              <a:rPr lang="en-GB" sz="4400" b="1" u="sng" dirty="0">
                <a:latin typeface="Century Gothic" panose="020B0502020202020204" pitchFamily="34" charset="0"/>
              </a:rPr>
              <a:t>£204</a:t>
            </a:r>
            <a:endParaRPr lang="en-GB" sz="3200" u="sng" dirty="0"/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9C2ECEB8-5438-4DD4-BF3E-33705D329D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48" name="Rectangle 47">
            <a:extLst>
              <a:ext uri="{FF2B5EF4-FFF2-40B4-BE49-F238E27FC236}">
                <a16:creationId xmlns:a16="http://schemas.microsoft.com/office/drawing/2014/main" id="{0D692B02-125B-42D6-B76D-8109D0271AE9}"/>
              </a:ext>
            </a:extLst>
          </p:cNvPr>
          <p:cNvSpPr/>
          <p:nvPr/>
        </p:nvSpPr>
        <p:spPr>
          <a:xfrm>
            <a:off x="508194" y="646030"/>
            <a:ext cx="50193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3: Rounding money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9960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4895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ROUNDING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50593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4: Rounding puzzles</a:t>
            </a:r>
            <a:endParaRPr lang="en-GB" sz="3200" dirty="0">
              <a:solidFill>
                <a:schemeClr val="accent1"/>
              </a:solidFill>
            </a:endParaRP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01336393-EAF1-425C-8DE1-EEE5BA2519C8}"/>
              </a:ext>
            </a:extLst>
          </p:cNvPr>
          <p:cNvCxnSpPr/>
          <p:nvPr/>
        </p:nvCxnSpPr>
        <p:spPr>
          <a:xfrm>
            <a:off x="414020" y="4910347"/>
            <a:ext cx="11303999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C463BD43-CA50-4ADE-8B58-C8225447C5A3}"/>
              </a:ext>
            </a:extLst>
          </p:cNvPr>
          <p:cNvCxnSpPr>
            <a:cxnSpLocks/>
          </p:cNvCxnSpPr>
          <p:nvPr/>
        </p:nvCxnSpPr>
        <p:spPr>
          <a:xfrm>
            <a:off x="936663" y="4725534"/>
            <a:ext cx="0" cy="369626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61F06E0B-2172-4DCF-B522-1514FBE6D03F}"/>
              </a:ext>
            </a:extLst>
          </p:cNvPr>
          <p:cNvCxnSpPr>
            <a:cxnSpLocks/>
          </p:cNvCxnSpPr>
          <p:nvPr/>
        </p:nvCxnSpPr>
        <p:spPr>
          <a:xfrm>
            <a:off x="2216189" y="4720221"/>
            <a:ext cx="0" cy="369626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ctangle 57">
            <a:extLst>
              <a:ext uri="{FF2B5EF4-FFF2-40B4-BE49-F238E27FC236}">
                <a16:creationId xmlns:a16="http://schemas.microsoft.com/office/drawing/2014/main" id="{C7DCCBB3-4123-49CD-B730-1D9494AE747C}"/>
              </a:ext>
            </a:extLst>
          </p:cNvPr>
          <p:cNvSpPr/>
          <p:nvPr/>
        </p:nvSpPr>
        <p:spPr>
          <a:xfrm>
            <a:off x="5447717" y="5068626"/>
            <a:ext cx="122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r>
              <a:rPr lang="en-GB" sz="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000</a:t>
            </a:r>
            <a:endParaRPr lang="en-GB" sz="4400" dirty="0"/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9C2ECEB8-5438-4DD4-BF3E-33705D329D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C349AA1-1616-428A-998E-73437074F297}"/>
              </a:ext>
            </a:extLst>
          </p:cNvPr>
          <p:cNvSpPr/>
          <p:nvPr/>
        </p:nvSpPr>
        <p:spPr>
          <a:xfrm>
            <a:off x="508194" y="1337989"/>
            <a:ext cx="58657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latin typeface="Century Gothic" panose="020B0502020202020204" pitchFamily="34" charset="0"/>
              </a:rPr>
              <a:t>Part 1: nearest 100 is 4</a:t>
            </a:r>
            <a:r>
              <a:rPr lang="en-GB" sz="4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000</a:t>
            </a:r>
            <a:endParaRPr lang="en-GB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9FCA90FF-A85A-437A-8CF0-BF121266AFDF}"/>
              </a:ext>
            </a:extLst>
          </p:cNvPr>
          <p:cNvSpPr/>
          <p:nvPr/>
        </p:nvSpPr>
        <p:spPr>
          <a:xfrm>
            <a:off x="8045620" y="5071471"/>
            <a:ext cx="122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r>
              <a:rPr lang="en-GB" sz="1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100</a:t>
            </a:r>
            <a:endParaRPr lang="en-GB" sz="4400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33816408-57F6-494B-AD2F-D529BF6ECA48}"/>
              </a:ext>
            </a:extLst>
          </p:cNvPr>
          <p:cNvSpPr/>
          <p:nvPr/>
        </p:nvSpPr>
        <p:spPr>
          <a:xfrm>
            <a:off x="10595443" y="5110453"/>
            <a:ext cx="122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r>
              <a:rPr lang="en-GB" sz="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200</a:t>
            </a:r>
            <a:endParaRPr lang="en-GB" sz="4400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9ADEBC1D-1D40-4961-95A2-49C41ED8E815}"/>
              </a:ext>
            </a:extLst>
          </p:cNvPr>
          <p:cNvSpPr/>
          <p:nvPr/>
        </p:nvSpPr>
        <p:spPr>
          <a:xfrm>
            <a:off x="2889621" y="5068625"/>
            <a:ext cx="122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sz="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900</a:t>
            </a:r>
            <a:endParaRPr lang="en-GB" sz="4400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F2319870-935B-4899-A7B7-EABDE60C3A2C}"/>
              </a:ext>
            </a:extLst>
          </p:cNvPr>
          <p:cNvSpPr/>
          <p:nvPr/>
        </p:nvSpPr>
        <p:spPr>
          <a:xfrm>
            <a:off x="323578" y="5095160"/>
            <a:ext cx="122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sz="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800</a:t>
            </a:r>
            <a:endParaRPr lang="en-GB" sz="4400" dirty="0"/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ED88A5F0-8531-4E24-8A9A-0C5A54E44CA9}"/>
              </a:ext>
            </a:extLst>
          </p:cNvPr>
          <p:cNvCxnSpPr>
            <a:cxnSpLocks/>
          </p:cNvCxnSpPr>
          <p:nvPr/>
        </p:nvCxnSpPr>
        <p:spPr>
          <a:xfrm>
            <a:off x="11190319" y="4725534"/>
            <a:ext cx="0" cy="369626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4BE4190A-0AAF-441B-9278-5D398A6B8C8B}"/>
              </a:ext>
            </a:extLst>
          </p:cNvPr>
          <p:cNvCxnSpPr>
            <a:cxnSpLocks/>
          </p:cNvCxnSpPr>
          <p:nvPr/>
        </p:nvCxnSpPr>
        <p:spPr>
          <a:xfrm>
            <a:off x="6051189" y="4725837"/>
            <a:ext cx="0" cy="369626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E41EE91E-753A-4784-892A-D5808A9492AF}"/>
              </a:ext>
            </a:extLst>
          </p:cNvPr>
          <p:cNvCxnSpPr>
            <a:cxnSpLocks/>
          </p:cNvCxnSpPr>
          <p:nvPr/>
        </p:nvCxnSpPr>
        <p:spPr>
          <a:xfrm>
            <a:off x="3489768" y="4720221"/>
            <a:ext cx="0" cy="369626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67E6BBA4-B962-487F-8372-8B5B19BFFB2D}"/>
              </a:ext>
            </a:extLst>
          </p:cNvPr>
          <p:cNvCxnSpPr>
            <a:cxnSpLocks/>
          </p:cNvCxnSpPr>
          <p:nvPr/>
        </p:nvCxnSpPr>
        <p:spPr>
          <a:xfrm>
            <a:off x="8652000" y="4725970"/>
            <a:ext cx="0" cy="369626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78DAAB35-8355-4FF4-A94D-6DE14FA29368}"/>
              </a:ext>
            </a:extLst>
          </p:cNvPr>
          <p:cNvCxnSpPr>
            <a:cxnSpLocks/>
          </p:cNvCxnSpPr>
          <p:nvPr/>
        </p:nvCxnSpPr>
        <p:spPr>
          <a:xfrm>
            <a:off x="4759896" y="4720221"/>
            <a:ext cx="0" cy="369626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A898E064-FE00-4279-B6E2-8227A68D0FCF}"/>
              </a:ext>
            </a:extLst>
          </p:cNvPr>
          <p:cNvCxnSpPr>
            <a:cxnSpLocks/>
          </p:cNvCxnSpPr>
          <p:nvPr/>
        </p:nvCxnSpPr>
        <p:spPr>
          <a:xfrm>
            <a:off x="9945540" y="4720221"/>
            <a:ext cx="0" cy="369626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F6F359FB-9D8F-44B8-B770-612AD02FE0A4}"/>
              </a:ext>
            </a:extLst>
          </p:cNvPr>
          <p:cNvCxnSpPr>
            <a:cxnSpLocks/>
          </p:cNvCxnSpPr>
          <p:nvPr/>
        </p:nvCxnSpPr>
        <p:spPr>
          <a:xfrm>
            <a:off x="7336497" y="4720221"/>
            <a:ext cx="0" cy="369626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21775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4895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ROUNDING</a:t>
            </a:r>
          </a:p>
        </p:txBody>
      </p:sp>
      <p:sp>
        <p:nvSpPr>
          <p:cNvPr id="28" name="Right Bracket 27">
            <a:extLst>
              <a:ext uri="{FF2B5EF4-FFF2-40B4-BE49-F238E27FC236}">
                <a16:creationId xmlns:a16="http://schemas.microsoft.com/office/drawing/2014/main" id="{E0686437-5257-417D-88E5-3D56EB07A0AD}"/>
              </a:ext>
            </a:extLst>
          </p:cNvPr>
          <p:cNvSpPr/>
          <p:nvPr/>
        </p:nvSpPr>
        <p:spPr>
          <a:xfrm rot="16200000">
            <a:off x="5900306" y="3211048"/>
            <a:ext cx="253579" cy="2534400"/>
          </a:xfrm>
          <a:prstGeom prst="rightBracket">
            <a:avLst/>
          </a:prstGeom>
          <a:ln w="7620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01336393-EAF1-425C-8DE1-EEE5BA2519C8}"/>
              </a:ext>
            </a:extLst>
          </p:cNvPr>
          <p:cNvCxnSpPr/>
          <p:nvPr/>
        </p:nvCxnSpPr>
        <p:spPr>
          <a:xfrm>
            <a:off x="414020" y="4910347"/>
            <a:ext cx="11303999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C463BD43-CA50-4ADE-8B58-C8225447C5A3}"/>
              </a:ext>
            </a:extLst>
          </p:cNvPr>
          <p:cNvCxnSpPr>
            <a:cxnSpLocks/>
          </p:cNvCxnSpPr>
          <p:nvPr/>
        </p:nvCxnSpPr>
        <p:spPr>
          <a:xfrm>
            <a:off x="936663" y="4725534"/>
            <a:ext cx="0" cy="369626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61F06E0B-2172-4DCF-B522-1514FBE6D03F}"/>
              </a:ext>
            </a:extLst>
          </p:cNvPr>
          <p:cNvCxnSpPr>
            <a:cxnSpLocks/>
          </p:cNvCxnSpPr>
          <p:nvPr/>
        </p:nvCxnSpPr>
        <p:spPr>
          <a:xfrm>
            <a:off x="2216189" y="4720221"/>
            <a:ext cx="0" cy="369626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ctangle 57">
            <a:extLst>
              <a:ext uri="{FF2B5EF4-FFF2-40B4-BE49-F238E27FC236}">
                <a16:creationId xmlns:a16="http://schemas.microsoft.com/office/drawing/2014/main" id="{C7DCCBB3-4123-49CD-B730-1D9494AE747C}"/>
              </a:ext>
            </a:extLst>
          </p:cNvPr>
          <p:cNvSpPr/>
          <p:nvPr/>
        </p:nvSpPr>
        <p:spPr>
          <a:xfrm>
            <a:off x="5447717" y="5068626"/>
            <a:ext cx="122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r>
              <a:rPr lang="en-GB" sz="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000</a:t>
            </a:r>
            <a:endParaRPr lang="en-GB" sz="4400" dirty="0"/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9C2ECEB8-5438-4DD4-BF3E-33705D329D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C349AA1-1616-428A-998E-73437074F297}"/>
              </a:ext>
            </a:extLst>
          </p:cNvPr>
          <p:cNvSpPr/>
          <p:nvPr/>
        </p:nvSpPr>
        <p:spPr>
          <a:xfrm>
            <a:off x="508194" y="1337989"/>
            <a:ext cx="58657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latin typeface="Century Gothic" panose="020B0502020202020204" pitchFamily="34" charset="0"/>
              </a:rPr>
              <a:t>Part 1: nearest 100 is 4</a:t>
            </a:r>
            <a:r>
              <a:rPr lang="en-GB" sz="4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000</a:t>
            </a:r>
            <a:endParaRPr lang="en-GB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9FCA90FF-A85A-437A-8CF0-BF121266AFDF}"/>
              </a:ext>
            </a:extLst>
          </p:cNvPr>
          <p:cNvSpPr/>
          <p:nvPr/>
        </p:nvSpPr>
        <p:spPr>
          <a:xfrm>
            <a:off x="8045620" y="5071471"/>
            <a:ext cx="122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r>
              <a:rPr lang="en-GB" sz="1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100</a:t>
            </a:r>
            <a:endParaRPr lang="en-GB" sz="4400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33816408-57F6-494B-AD2F-D529BF6ECA48}"/>
              </a:ext>
            </a:extLst>
          </p:cNvPr>
          <p:cNvSpPr/>
          <p:nvPr/>
        </p:nvSpPr>
        <p:spPr>
          <a:xfrm>
            <a:off x="10595443" y="5110453"/>
            <a:ext cx="122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r>
              <a:rPr lang="en-GB" sz="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200</a:t>
            </a:r>
            <a:endParaRPr lang="en-GB" sz="4400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9ADEBC1D-1D40-4961-95A2-49C41ED8E815}"/>
              </a:ext>
            </a:extLst>
          </p:cNvPr>
          <p:cNvSpPr/>
          <p:nvPr/>
        </p:nvSpPr>
        <p:spPr>
          <a:xfrm>
            <a:off x="2889621" y="5068625"/>
            <a:ext cx="122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sz="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900</a:t>
            </a:r>
            <a:endParaRPr lang="en-GB" sz="4400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F2319870-935B-4899-A7B7-EABDE60C3A2C}"/>
              </a:ext>
            </a:extLst>
          </p:cNvPr>
          <p:cNvSpPr/>
          <p:nvPr/>
        </p:nvSpPr>
        <p:spPr>
          <a:xfrm>
            <a:off x="323578" y="5095160"/>
            <a:ext cx="122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sz="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800</a:t>
            </a:r>
            <a:endParaRPr lang="en-GB" sz="4400" dirty="0"/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ED88A5F0-8531-4E24-8A9A-0C5A54E44CA9}"/>
              </a:ext>
            </a:extLst>
          </p:cNvPr>
          <p:cNvCxnSpPr>
            <a:cxnSpLocks/>
          </p:cNvCxnSpPr>
          <p:nvPr/>
        </p:nvCxnSpPr>
        <p:spPr>
          <a:xfrm>
            <a:off x="11190319" y="4725534"/>
            <a:ext cx="0" cy="369626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4BE4190A-0AAF-441B-9278-5D398A6B8C8B}"/>
              </a:ext>
            </a:extLst>
          </p:cNvPr>
          <p:cNvCxnSpPr>
            <a:cxnSpLocks/>
          </p:cNvCxnSpPr>
          <p:nvPr/>
        </p:nvCxnSpPr>
        <p:spPr>
          <a:xfrm>
            <a:off x="6051189" y="4725837"/>
            <a:ext cx="0" cy="369626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E41EE91E-753A-4784-892A-D5808A9492AF}"/>
              </a:ext>
            </a:extLst>
          </p:cNvPr>
          <p:cNvCxnSpPr>
            <a:cxnSpLocks/>
          </p:cNvCxnSpPr>
          <p:nvPr/>
        </p:nvCxnSpPr>
        <p:spPr>
          <a:xfrm>
            <a:off x="3489768" y="4720221"/>
            <a:ext cx="0" cy="369626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67E6BBA4-B962-487F-8372-8B5B19BFFB2D}"/>
              </a:ext>
            </a:extLst>
          </p:cNvPr>
          <p:cNvCxnSpPr>
            <a:cxnSpLocks/>
          </p:cNvCxnSpPr>
          <p:nvPr/>
        </p:nvCxnSpPr>
        <p:spPr>
          <a:xfrm>
            <a:off x="8652000" y="4725970"/>
            <a:ext cx="0" cy="369626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78DAAB35-8355-4FF4-A94D-6DE14FA29368}"/>
              </a:ext>
            </a:extLst>
          </p:cNvPr>
          <p:cNvCxnSpPr>
            <a:cxnSpLocks/>
          </p:cNvCxnSpPr>
          <p:nvPr/>
        </p:nvCxnSpPr>
        <p:spPr>
          <a:xfrm>
            <a:off x="4759896" y="4720221"/>
            <a:ext cx="0" cy="369626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A898E064-FE00-4279-B6E2-8227A68D0FCF}"/>
              </a:ext>
            </a:extLst>
          </p:cNvPr>
          <p:cNvCxnSpPr>
            <a:cxnSpLocks/>
          </p:cNvCxnSpPr>
          <p:nvPr/>
        </p:nvCxnSpPr>
        <p:spPr>
          <a:xfrm>
            <a:off x="9945540" y="4720221"/>
            <a:ext cx="0" cy="369626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F6F359FB-9D8F-44B8-B770-612AD02FE0A4}"/>
              </a:ext>
            </a:extLst>
          </p:cNvPr>
          <p:cNvCxnSpPr>
            <a:cxnSpLocks/>
          </p:cNvCxnSpPr>
          <p:nvPr/>
        </p:nvCxnSpPr>
        <p:spPr>
          <a:xfrm>
            <a:off x="7336497" y="4720221"/>
            <a:ext cx="0" cy="369626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926358E2-7E8A-475B-AA63-46190C3003C8}"/>
              </a:ext>
            </a:extLst>
          </p:cNvPr>
          <p:cNvSpPr/>
          <p:nvPr/>
        </p:nvSpPr>
        <p:spPr>
          <a:xfrm>
            <a:off x="3272682" y="2909665"/>
            <a:ext cx="58657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Numbers in this range, to the nearest 100, are 4000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8C02747-7342-469E-9C86-DC2156EF4463}"/>
              </a:ext>
            </a:extLst>
          </p:cNvPr>
          <p:cNvSpPr/>
          <p:nvPr/>
        </p:nvSpPr>
        <p:spPr>
          <a:xfrm>
            <a:off x="508194" y="646030"/>
            <a:ext cx="50593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4: Rounding puzzles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905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4895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ROUNDING</a:t>
            </a:r>
          </a:p>
        </p:txBody>
      </p:sp>
      <p:sp>
        <p:nvSpPr>
          <p:cNvPr id="28" name="Right Bracket 27">
            <a:extLst>
              <a:ext uri="{FF2B5EF4-FFF2-40B4-BE49-F238E27FC236}">
                <a16:creationId xmlns:a16="http://schemas.microsoft.com/office/drawing/2014/main" id="{E0686437-5257-417D-88E5-3D56EB07A0AD}"/>
              </a:ext>
            </a:extLst>
          </p:cNvPr>
          <p:cNvSpPr/>
          <p:nvPr/>
        </p:nvSpPr>
        <p:spPr>
          <a:xfrm rot="16200000">
            <a:off x="5900306" y="3211048"/>
            <a:ext cx="253579" cy="2534400"/>
          </a:xfrm>
          <a:prstGeom prst="rightBracket">
            <a:avLst/>
          </a:prstGeom>
          <a:ln w="7620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01336393-EAF1-425C-8DE1-EEE5BA2519C8}"/>
              </a:ext>
            </a:extLst>
          </p:cNvPr>
          <p:cNvCxnSpPr/>
          <p:nvPr/>
        </p:nvCxnSpPr>
        <p:spPr>
          <a:xfrm>
            <a:off x="414020" y="4910347"/>
            <a:ext cx="11303999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C463BD43-CA50-4ADE-8B58-C8225447C5A3}"/>
              </a:ext>
            </a:extLst>
          </p:cNvPr>
          <p:cNvCxnSpPr>
            <a:cxnSpLocks/>
          </p:cNvCxnSpPr>
          <p:nvPr/>
        </p:nvCxnSpPr>
        <p:spPr>
          <a:xfrm>
            <a:off x="936663" y="4725534"/>
            <a:ext cx="0" cy="369626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61F06E0B-2172-4DCF-B522-1514FBE6D03F}"/>
              </a:ext>
            </a:extLst>
          </p:cNvPr>
          <p:cNvCxnSpPr>
            <a:cxnSpLocks/>
          </p:cNvCxnSpPr>
          <p:nvPr/>
        </p:nvCxnSpPr>
        <p:spPr>
          <a:xfrm>
            <a:off x="2216189" y="4720221"/>
            <a:ext cx="0" cy="369626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ctangle 57">
            <a:extLst>
              <a:ext uri="{FF2B5EF4-FFF2-40B4-BE49-F238E27FC236}">
                <a16:creationId xmlns:a16="http://schemas.microsoft.com/office/drawing/2014/main" id="{C7DCCBB3-4123-49CD-B730-1D9494AE747C}"/>
              </a:ext>
            </a:extLst>
          </p:cNvPr>
          <p:cNvSpPr/>
          <p:nvPr/>
        </p:nvSpPr>
        <p:spPr>
          <a:xfrm>
            <a:off x="5447717" y="5068626"/>
            <a:ext cx="122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r>
              <a:rPr lang="en-GB" sz="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000</a:t>
            </a:r>
            <a:endParaRPr lang="en-GB" sz="4400" dirty="0"/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9C2ECEB8-5438-4DD4-BF3E-33705D329D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C349AA1-1616-428A-998E-73437074F297}"/>
              </a:ext>
            </a:extLst>
          </p:cNvPr>
          <p:cNvSpPr/>
          <p:nvPr/>
        </p:nvSpPr>
        <p:spPr>
          <a:xfrm>
            <a:off x="508194" y="1337989"/>
            <a:ext cx="58657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latin typeface="Century Gothic" panose="020B0502020202020204" pitchFamily="34" charset="0"/>
              </a:rPr>
              <a:t>Part 1: nearest 100 is 4</a:t>
            </a:r>
            <a:r>
              <a:rPr lang="en-GB" sz="4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000</a:t>
            </a:r>
            <a:endParaRPr lang="en-GB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9FCA90FF-A85A-437A-8CF0-BF121266AFDF}"/>
              </a:ext>
            </a:extLst>
          </p:cNvPr>
          <p:cNvSpPr/>
          <p:nvPr/>
        </p:nvSpPr>
        <p:spPr>
          <a:xfrm>
            <a:off x="8045620" y="5071471"/>
            <a:ext cx="122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r>
              <a:rPr lang="en-GB" sz="1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100</a:t>
            </a:r>
            <a:endParaRPr lang="en-GB" sz="4400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33816408-57F6-494B-AD2F-D529BF6ECA48}"/>
              </a:ext>
            </a:extLst>
          </p:cNvPr>
          <p:cNvSpPr/>
          <p:nvPr/>
        </p:nvSpPr>
        <p:spPr>
          <a:xfrm>
            <a:off x="10595443" y="5110453"/>
            <a:ext cx="122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r>
              <a:rPr lang="en-GB" sz="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200</a:t>
            </a:r>
            <a:endParaRPr lang="en-GB" sz="4400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9ADEBC1D-1D40-4961-95A2-49C41ED8E815}"/>
              </a:ext>
            </a:extLst>
          </p:cNvPr>
          <p:cNvSpPr/>
          <p:nvPr/>
        </p:nvSpPr>
        <p:spPr>
          <a:xfrm>
            <a:off x="2889621" y="5068625"/>
            <a:ext cx="122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sz="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900</a:t>
            </a:r>
            <a:endParaRPr lang="en-GB" sz="4400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F2319870-935B-4899-A7B7-EABDE60C3A2C}"/>
              </a:ext>
            </a:extLst>
          </p:cNvPr>
          <p:cNvSpPr/>
          <p:nvPr/>
        </p:nvSpPr>
        <p:spPr>
          <a:xfrm>
            <a:off x="323578" y="5095160"/>
            <a:ext cx="122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sz="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800</a:t>
            </a:r>
            <a:endParaRPr lang="en-GB" sz="4400" dirty="0"/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ED88A5F0-8531-4E24-8A9A-0C5A54E44CA9}"/>
              </a:ext>
            </a:extLst>
          </p:cNvPr>
          <p:cNvCxnSpPr>
            <a:cxnSpLocks/>
          </p:cNvCxnSpPr>
          <p:nvPr/>
        </p:nvCxnSpPr>
        <p:spPr>
          <a:xfrm>
            <a:off x="11190319" y="4725534"/>
            <a:ext cx="0" cy="369626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4BE4190A-0AAF-441B-9278-5D398A6B8C8B}"/>
              </a:ext>
            </a:extLst>
          </p:cNvPr>
          <p:cNvCxnSpPr>
            <a:cxnSpLocks/>
          </p:cNvCxnSpPr>
          <p:nvPr/>
        </p:nvCxnSpPr>
        <p:spPr>
          <a:xfrm>
            <a:off x="6051189" y="4725837"/>
            <a:ext cx="0" cy="369626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E41EE91E-753A-4784-892A-D5808A9492AF}"/>
              </a:ext>
            </a:extLst>
          </p:cNvPr>
          <p:cNvCxnSpPr>
            <a:cxnSpLocks/>
          </p:cNvCxnSpPr>
          <p:nvPr/>
        </p:nvCxnSpPr>
        <p:spPr>
          <a:xfrm>
            <a:off x="3489768" y="4720221"/>
            <a:ext cx="0" cy="369626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67E6BBA4-B962-487F-8372-8B5B19BFFB2D}"/>
              </a:ext>
            </a:extLst>
          </p:cNvPr>
          <p:cNvCxnSpPr>
            <a:cxnSpLocks/>
          </p:cNvCxnSpPr>
          <p:nvPr/>
        </p:nvCxnSpPr>
        <p:spPr>
          <a:xfrm>
            <a:off x="8652000" y="4725970"/>
            <a:ext cx="0" cy="369626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78DAAB35-8355-4FF4-A94D-6DE14FA29368}"/>
              </a:ext>
            </a:extLst>
          </p:cNvPr>
          <p:cNvCxnSpPr>
            <a:cxnSpLocks/>
          </p:cNvCxnSpPr>
          <p:nvPr/>
        </p:nvCxnSpPr>
        <p:spPr>
          <a:xfrm>
            <a:off x="4759896" y="4720221"/>
            <a:ext cx="0" cy="369626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A898E064-FE00-4279-B6E2-8227A68D0FCF}"/>
              </a:ext>
            </a:extLst>
          </p:cNvPr>
          <p:cNvCxnSpPr>
            <a:cxnSpLocks/>
          </p:cNvCxnSpPr>
          <p:nvPr/>
        </p:nvCxnSpPr>
        <p:spPr>
          <a:xfrm>
            <a:off x="9945540" y="4720221"/>
            <a:ext cx="0" cy="369626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F6F359FB-9D8F-44B8-B770-612AD02FE0A4}"/>
              </a:ext>
            </a:extLst>
          </p:cNvPr>
          <p:cNvCxnSpPr>
            <a:cxnSpLocks/>
          </p:cNvCxnSpPr>
          <p:nvPr/>
        </p:nvCxnSpPr>
        <p:spPr>
          <a:xfrm>
            <a:off x="7336497" y="4720221"/>
            <a:ext cx="0" cy="369626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926358E2-7E8A-475B-AA63-46190C3003C8}"/>
              </a:ext>
            </a:extLst>
          </p:cNvPr>
          <p:cNvSpPr/>
          <p:nvPr/>
        </p:nvSpPr>
        <p:spPr>
          <a:xfrm>
            <a:off x="3272682" y="2909665"/>
            <a:ext cx="58657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Numbers in this range, to the nearest 100, are 4000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CCF342A-7894-4A31-A3A3-B9D78C061AAC}"/>
              </a:ext>
            </a:extLst>
          </p:cNvPr>
          <p:cNvSpPr/>
          <p:nvPr/>
        </p:nvSpPr>
        <p:spPr>
          <a:xfrm>
            <a:off x="804803" y="6558893"/>
            <a:ext cx="1052243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latin typeface="Century Gothic" panose="020B0502020202020204" pitchFamily="34" charset="0"/>
              </a:rPr>
              <a:t>Largest possible whole number = </a:t>
            </a:r>
            <a:r>
              <a:rPr lang="en-GB" sz="4400" b="1" u="sng" dirty="0">
                <a:latin typeface="Century Gothic" panose="020B0502020202020204" pitchFamily="34" charset="0"/>
              </a:rPr>
              <a:t>4049</a:t>
            </a:r>
            <a:endParaRPr lang="en-GB" sz="4400" u="sng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67E992C-9953-4EDC-8165-A9E1D3CB8807}"/>
              </a:ext>
            </a:extLst>
          </p:cNvPr>
          <p:cNvSpPr/>
          <p:nvPr/>
        </p:nvSpPr>
        <p:spPr>
          <a:xfrm>
            <a:off x="508194" y="646030"/>
            <a:ext cx="50593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4: Rounding puzzles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63725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4895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ROUNDING</a:t>
            </a: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9C2ECEB8-5438-4DD4-BF3E-33705D329D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C349AA1-1616-428A-998E-73437074F297}"/>
              </a:ext>
            </a:extLst>
          </p:cNvPr>
          <p:cNvSpPr/>
          <p:nvPr/>
        </p:nvSpPr>
        <p:spPr>
          <a:xfrm>
            <a:off x="508194" y="1337989"/>
            <a:ext cx="58657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latin typeface="Century Gothic" panose="020B0502020202020204" pitchFamily="34" charset="0"/>
              </a:rPr>
              <a:t>Part 2: nearest 200 is 4</a:t>
            </a:r>
            <a:r>
              <a:rPr lang="en-GB" sz="4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000</a:t>
            </a:r>
            <a:endParaRPr lang="en-GB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EAFFD4B-FC04-4269-9B0A-037DBA3AF8C5}"/>
              </a:ext>
            </a:extLst>
          </p:cNvPr>
          <p:cNvSpPr/>
          <p:nvPr/>
        </p:nvSpPr>
        <p:spPr>
          <a:xfrm>
            <a:off x="508194" y="646030"/>
            <a:ext cx="50593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4: Rounding puzzles</a:t>
            </a:r>
            <a:endParaRPr lang="en-GB" sz="3200" dirty="0">
              <a:solidFill>
                <a:schemeClr val="accent1"/>
              </a:solidFill>
            </a:endParaRP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8ABF735B-FB57-4ABA-9737-221D8DA57BAE}"/>
              </a:ext>
            </a:extLst>
          </p:cNvPr>
          <p:cNvCxnSpPr/>
          <p:nvPr/>
        </p:nvCxnSpPr>
        <p:spPr>
          <a:xfrm>
            <a:off x="414020" y="4910347"/>
            <a:ext cx="11303999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9B96250-1DC5-407F-9BA9-A08E5F64E32F}"/>
              </a:ext>
            </a:extLst>
          </p:cNvPr>
          <p:cNvCxnSpPr>
            <a:cxnSpLocks/>
          </p:cNvCxnSpPr>
          <p:nvPr/>
        </p:nvCxnSpPr>
        <p:spPr>
          <a:xfrm>
            <a:off x="936663" y="4725534"/>
            <a:ext cx="0" cy="369626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81439FD-61DC-4B84-A6EB-0F4C802CDC0E}"/>
              </a:ext>
            </a:extLst>
          </p:cNvPr>
          <p:cNvCxnSpPr>
            <a:cxnSpLocks/>
          </p:cNvCxnSpPr>
          <p:nvPr/>
        </p:nvCxnSpPr>
        <p:spPr>
          <a:xfrm>
            <a:off x="2216189" y="4720221"/>
            <a:ext cx="0" cy="369626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3AD29256-F17C-4842-9C05-1121C2638635}"/>
              </a:ext>
            </a:extLst>
          </p:cNvPr>
          <p:cNvSpPr/>
          <p:nvPr/>
        </p:nvSpPr>
        <p:spPr>
          <a:xfrm>
            <a:off x="5447717" y="5068626"/>
            <a:ext cx="122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r>
              <a:rPr lang="en-GB" sz="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000</a:t>
            </a:r>
            <a:endParaRPr lang="en-GB" sz="440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C7D9F8C-5621-4E9B-9795-0D3993BA52FA}"/>
              </a:ext>
            </a:extLst>
          </p:cNvPr>
          <p:cNvSpPr/>
          <p:nvPr/>
        </p:nvSpPr>
        <p:spPr>
          <a:xfrm>
            <a:off x="8045620" y="5071471"/>
            <a:ext cx="122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r>
              <a:rPr lang="en-GB" sz="1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200</a:t>
            </a:r>
            <a:endParaRPr lang="en-GB" sz="4400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74E623C5-82B9-4174-8917-C7A9412B5DE6}"/>
              </a:ext>
            </a:extLst>
          </p:cNvPr>
          <p:cNvSpPr/>
          <p:nvPr/>
        </p:nvSpPr>
        <p:spPr>
          <a:xfrm>
            <a:off x="10595443" y="5110453"/>
            <a:ext cx="122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r>
              <a:rPr lang="en-GB" sz="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400</a:t>
            </a:r>
            <a:endParaRPr lang="en-GB" sz="4400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1585199-DA83-41EC-B556-C52B21124FFD}"/>
              </a:ext>
            </a:extLst>
          </p:cNvPr>
          <p:cNvSpPr/>
          <p:nvPr/>
        </p:nvSpPr>
        <p:spPr>
          <a:xfrm>
            <a:off x="2889621" y="5068625"/>
            <a:ext cx="122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sz="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800</a:t>
            </a:r>
            <a:endParaRPr lang="en-GB" sz="4400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DA3F748-3CFB-4372-9321-9FD00F9F18B1}"/>
              </a:ext>
            </a:extLst>
          </p:cNvPr>
          <p:cNvSpPr/>
          <p:nvPr/>
        </p:nvSpPr>
        <p:spPr>
          <a:xfrm>
            <a:off x="323578" y="5095160"/>
            <a:ext cx="122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sz="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600</a:t>
            </a:r>
            <a:endParaRPr lang="en-GB" sz="4400" dirty="0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F016FED9-A543-4FE6-A8B1-26CAF99D63B4}"/>
              </a:ext>
            </a:extLst>
          </p:cNvPr>
          <p:cNvCxnSpPr>
            <a:cxnSpLocks/>
          </p:cNvCxnSpPr>
          <p:nvPr/>
        </p:nvCxnSpPr>
        <p:spPr>
          <a:xfrm>
            <a:off x="11190319" y="4725534"/>
            <a:ext cx="0" cy="369626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11311B1F-48AB-4337-B527-64A4187AC906}"/>
              </a:ext>
            </a:extLst>
          </p:cNvPr>
          <p:cNvCxnSpPr>
            <a:cxnSpLocks/>
          </p:cNvCxnSpPr>
          <p:nvPr/>
        </p:nvCxnSpPr>
        <p:spPr>
          <a:xfrm>
            <a:off x="6051189" y="4725837"/>
            <a:ext cx="0" cy="369626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A153B8F0-9433-489E-8615-C2C4A608BFE9}"/>
              </a:ext>
            </a:extLst>
          </p:cNvPr>
          <p:cNvCxnSpPr>
            <a:cxnSpLocks/>
          </p:cNvCxnSpPr>
          <p:nvPr/>
        </p:nvCxnSpPr>
        <p:spPr>
          <a:xfrm>
            <a:off x="3489768" y="4720221"/>
            <a:ext cx="0" cy="369626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17B58178-EBD6-4A8D-A71C-66A893414550}"/>
              </a:ext>
            </a:extLst>
          </p:cNvPr>
          <p:cNvCxnSpPr>
            <a:cxnSpLocks/>
          </p:cNvCxnSpPr>
          <p:nvPr/>
        </p:nvCxnSpPr>
        <p:spPr>
          <a:xfrm>
            <a:off x="8652000" y="4725970"/>
            <a:ext cx="0" cy="369626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19B40AEF-277F-4A8D-BC32-02B98C8E7289}"/>
              </a:ext>
            </a:extLst>
          </p:cNvPr>
          <p:cNvCxnSpPr>
            <a:cxnSpLocks/>
          </p:cNvCxnSpPr>
          <p:nvPr/>
        </p:nvCxnSpPr>
        <p:spPr>
          <a:xfrm>
            <a:off x="4759896" y="4720221"/>
            <a:ext cx="0" cy="369626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B6ED71D6-964F-494F-A1E6-E1D011FB9454}"/>
              </a:ext>
            </a:extLst>
          </p:cNvPr>
          <p:cNvCxnSpPr>
            <a:cxnSpLocks/>
          </p:cNvCxnSpPr>
          <p:nvPr/>
        </p:nvCxnSpPr>
        <p:spPr>
          <a:xfrm>
            <a:off x="9945540" y="4720221"/>
            <a:ext cx="0" cy="369626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6B80B4AF-2E94-459E-9CA9-1718184E91D5}"/>
              </a:ext>
            </a:extLst>
          </p:cNvPr>
          <p:cNvCxnSpPr>
            <a:cxnSpLocks/>
          </p:cNvCxnSpPr>
          <p:nvPr/>
        </p:nvCxnSpPr>
        <p:spPr>
          <a:xfrm>
            <a:off x="7336497" y="4720221"/>
            <a:ext cx="0" cy="369626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52697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4895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ROUNDING</a:t>
            </a:r>
          </a:p>
        </p:txBody>
      </p:sp>
      <p:sp>
        <p:nvSpPr>
          <p:cNvPr id="28" name="Right Bracket 27">
            <a:extLst>
              <a:ext uri="{FF2B5EF4-FFF2-40B4-BE49-F238E27FC236}">
                <a16:creationId xmlns:a16="http://schemas.microsoft.com/office/drawing/2014/main" id="{E0686437-5257-417D-88E5-3D56EB07A0AD}"/>
              </a:ext>
            </a:extLst>
          </p:cNvPr>
          <p:cNvSpPr/>
          <p:nvPr/>
        </p:nvSpPr>
        <p:spPr>
          <a:xfrm rot="16200000">
            <a:off x="5900306" y="3211048"/>
            <a:ext cx="253579" cy="2534400"/>
          </a:xfrm>
          <a:prstGeom prst="rightBracket">
            <a:avLst/>
          </a:prstGeom>
          <a:ln w="7620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01336393-EAF1-425C-8DE1-EEE5BA2519C8}"/>
              </a:ext>
            </a:extLst>
          </p:cNvPr>
          <p:cNvCxnSpPr/>
          <p:nvPr/>
        </p:nvCxnSpPr>
        <p:spPr>
          <a:xfrm>
            <a:off x="414020" y="4910347"/>
            <a:ext cx="11303999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C463BD43-CA50-4ADE-8B58-C8225447C5A3}"/>
              </a:ext>
            </a:extLst>
          </p:cNvPr>
          <p:cNvCxnSpPr>
            <a:cxnSpLocks/>
          </p:cNvCxnSpPr>
          <p:nvPr/>
        </p:nvCxnSpPr>
        <p:spPr>
          <a:xfrm>
            <a:off x="936663" y="4725534"/>
            <a:ext cx="0" cy="369626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61F06E0B-2172-4DCF-B522-1514FBE6D03F}"/>
              </a:ext>
            </a:extLst>
          </p:cNvPr>
          <p:cNvCxnSpPr>
            <a:cxnSpLocks/>
          </p:cNvCxnSpPr>
          <p:nvPr/>
        </p:nvCxnSpPr>
        <p:spPr>
          <a:xfrm>
            <a:off x="2216189" y="4720221"/>
            <a:ext cx="0" cy="369626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ctangle 57">
            <a:extLst>
              <a:ext uri="{FF2B5EF4-FFF2-40B4-BE49-F238E27FC236}">
                <a16:creationId xmlns:a16="http://schemas.microsoft.com/office/drawing/2014/main" id="{C7DCCBB3-4123-49CD-B730-1D9494AE747C}"/>
              </a:ext>
            </a:extLst>
          </p:cNvPr>
          <p:cNvSpPr/>
          <p:nvPr/>
        </p:nvSpPr>
        <p:spPr>
          <a:xfrm>
            <a:off x="5447717" y="5068626"/>
            <a:ext cx="122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r>
              <a:rPr lang="en-GB" sz="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000</a:t>
            </a:r>
            <a:endParaRPr lang="en-GB" sz="4400" dirty="0"/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9C2ECEB8-5438-4DD4-BF3E-33705D329D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C349AA1-1616-428A-998E-73437074F297}"/>
              </a:ext>
            </a:extLst>
          </p:cNvPr>
          <p:cNvSpPr/>
          <p:nvPr/>
        </p:nvSpPr>
        <p:spPr>
          <a:xfrm>
            <a:off x="508194" y="1337989"/>
            <a:ext cx="58657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latin typeface="Century Gothic" panose="020B0502020202020204" pitchFamily="34" charset="0"/>
              </a:rPr>
              <a:t>Part 2: nearest 200 is 4</a:t>
            </a:r>
            <a:r>
              <a:rPr lang="en-GB" sz="4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000</a:t>
            </a:r>
            <a:endParaRPr lang="en-GB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9FCA90FF-A85A-437A-8CF0-BF121266AFDF}"/>
              </a:ext>
            </a:extLst>
          </p:cNvPr>
          <p:cNvSpPr/>
          <p:nvPr/>
        </p:nvSpPr>
        <p:spPr>
          <a:xfrm>
            <a:off x="8045620" y="5071471"/>
            <a:ext cx="122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r>
              <a:rPr lang="en-GB" sz="1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200</a:t>
            </a:r>
            <a:endParaRPr lang="en-GB" sz="4400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33816408-57F6-494B-AD2F-D529BF6ECA48}"/>
              </a:ext>
            </a:extLst>
          </p:cNvPr>
          <p:cNvSpPr/>
          <p:nvPr/>
        </p:nvSpPr>
        <p:spPr>
          <a:xfrm>
            <a:off x="10595443" y="5110453"/>
            <a:ext cx="122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r>
              <a:rPr lang="en-GB" sz="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400</a:t>
            </a:r>
            <a:endParaRPr lang="en-GB" sz="4400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9ADEBC1D-1D40-4961-95A2-49C41ED8E815}"/>
              </a:ext>
            </a:extLst>
          </p:cNvPr>
          <p:cNvSpPr/>
          <p:nvPr/>
        </p:nvSpPr>
        <p:spPr>
          <a:xfrm>
            <a:off x="2889621" y="5068625"/>
            <a:ext cx="122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sz="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800</a:t>
            </a:r>
            <a:endParaRPr lang="en-GB" sz="4400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F2319870-935B-4899-A7B7-EABDE60C3A2C}"/>
              </a:ext>
            </a:extLst>
          </p:cNvPr>
          <p:cNvSpPr/>
          <p:nvPr/>
        </p:nvSpPr>
        <p:spPr>
          <a:xfrm>
            <a:off x="323578" y="5095160"/>
            <a:ext cx="122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sz="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600</a:t>
            </a:r>
            <a:endParaRPr lang="en-GB" sz="4400" dirty="0"/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ED88A5F0-8531-4E24-8A9A-0C5A54E44CA9}"/>
              </a:ext>
            </a:extLst>
          </p:cNvPr>
          <p:cNvCxnSpPr>
            <a:cxnSpLocks/>
          </p:cNvCxnSpPr>
          <p:nvPr/>
        </p:nvCxnSpPr>
        <p:spPr>
          <a:xfrm>
            <a:off x="11190319" y="4725534"/>
            <a:ext cx="0" cy="369626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4BE4190A-0AAF-441B-9278-5D398A6B8C8B}"/>
              </a:ext>
            </a:extLst>
          </p:cNvPr>
          <p:cNvCxnSpPr>
            <a:cxnSpLocks/>
          </p:cNvCxnSpPr>
          <p:nvPr/>
        </p:nvCxnSpPr>
        <p:spPr>
          <a:xfrm>
            <a:off x="6051189" y="4725837"/>
            <a:ext cx="0" cy="369626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E41EE91E-753A-4784-892A-D5808A9492AF}"/>
              </a:ext>
            </a:extLst>
          </p:cNvPr>
          <p:cNvCxnSpPr>
            <a:cxnSpLocks/>
          </p:cNvCxnSpPr>
          <p:nvPr/>
        </p:nvCxnSpPr>
        <p:spPr>
          <a:xfrm>
            <a:off x="3489768" y="4720221"/>
            <a:ext cx="0" cy="369626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67E6BBA4-B962-487F-8372-8B5B19BFFB2D}"/>
              </a:ext>
            </a:extLst>
          </p:cNvPr>
          <p:cNvCxnSpPr>
            <a:cxnSpLocks/>
          </p:cNvCxnSpPr>
          <p:nvPr/>
        </p:nvCxnSpPr>
        <p:spPr>
          <a:xfrm>
            <a:off x="8652000" y="4725970"/>
            <a:ext cx="0" cy="369626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78DAAB35-8355-4FF4-A94D-6DE14FA29368}"/>
              </a:ext>
            </a:extLst>
          </p:cNvPr>
          <p:cNvCxnSpPr>
            <a:cxnSpLocks/>
          </p:cNvCxnSpPr>
          <p:nvPr/>
        </p:nvCxnSpPr>
        <p:spPr>
          <a:xfrm>
            <a:off x="4759896" y="4720221"/>
            <a:ext cx="0" cy="369626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A898E064-FE00-4279-B6E2-8227A68D0FCF}"/>
              </a:ext>
            </a:extLst>
          </p:cNvPr>
          <p:cNvCxnSpPr>
            <a:cxnSpLocks/>
          </p:cNvCxnSpPr>
          <p:nvPr/>
        </p:nvCxnSpPr>
        <p:spPr>
          <a:xfrm>
            <a:off x="9945540" y="4720221"/>
            <a:ext cx="0" cy="369626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F6F359FB-9D8F-44B8-B770-612AD02FE0A4}"/>
              </a:ext>
            </a:extLst>
          </p:cNvPr>
          <p:cNvCxnSpPr>
            <a:cxnSpLocks/>
          </p:cNvCxnSpPr>
          <p:nvPr/>
        </p:nvCxnSpPr>
        <p:spPr>
          <a:xfrm>
            <a:off x="7336497" y="4720221"/>
            <a:ext cx="0" cy="369626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926358E2-7E8A-475B-AA63-46190C3003C8}"/>
              </a:ext>
            </a:extLst>
          </p:cNvPr>
          <p:cNvSpPr/>
          <p:nvPr/>
        </p:nvSpPr>
        <p:spPr>
          <a:xfrm>
            <a:off x="3272682" y="2909665"/>
            <a:ext cx="58657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Numbers in this range, to the nearest 200, are 4000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0805D2B-B07F-4D77-BDDF-E0E6395441B0}"/>
              </a:ext>
            </a:extLst>
          </p:cNvPr>
          <p:cNvSpPr/>
          <p:nvPr/>
        </p:nvSpPr>
        <p:spPr>
          <a:xfrm>
            <a:off x="508194" y="646030"/>
            <a:ext cx="50593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4: Rounding puzzles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13841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4895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ROUNDING</a:t>
            </a:r>
          </a:p>
        </p:txBody>
      </p:sp>
      <p:sp>
        <p:nvSpPr>
          <p:cNvPr id="28" name="Right Bracket 27">
            <a:extLst>
              <a:ext uri="{FF2B5EF4-FFF2-40B4-BE49-F238E27FC236}">
                <a16:creationId xmlns:a16="http://schemas.microsoft.com/office/drawing/2014/main" id="{E0686437-5257-417D-88E5-3D56EB07A0AD}"/>
              </a:ext>
            </a:extLst>
          </p:cNvPr>
          <p:cNvSpPr/>
          <p:nvPr/>
        </p:nvSpPr>
        <p:spPr>
          <a:xfrm rot="16200000">
            <a:off x="5900306" y="3211048"/>
            <a:ext cx="253579" cy="2534400"/>
          </a:xfrm>
          <a:prstGeom prst="rightBracket">
            <a:avLst/>
          </a:prstGeom>
          <a:ln w="7620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9C2ECEB8-5438-4DD4-BF3E-33705D329D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C349AA1-1616-428A-998E-73437074F297}"/>
              </a:ext>
            </a:extLst>
          </p:cNvPr>
          <p:cNvSpPr/>
          <p:nvPr/>
        </p:nvSpPr>
        <p:spPr>
          <a:xfrm>
            <a:off x="508194" y="1337989"/>
            <a:ext cx="58657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latin typeface="Century Gothic" panose="020B0502020202020204" pitchFamily="34" charset="0"/>
              </a:rPr>
              <a:t>Part 2: nearest 200 is 4</a:t>
            </a:r>
            <a:r>
              <a:rPr lang="en-GB" sz="4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000</a:t>
            </a:r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26358E2-7E8A-475B-AA63-46190C3003C8}"/>
              </a:ext>
            </a:extLst>
          </p:cNvPr>
          <p:cNvSpPr/>
          <p:nvPr/>
        </p:nvSpPr>
        <p:spPr>
          <a:xfrm>
            <a:off x="3272682" y="2909665"/>
            <a:ext cx="58657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Numbers in this range, to the nearest 200, are 4000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CCF342A-7894-4A31-A3A3-B9D78C061AAC}"/>
              </a:ext>
            </a:extLst>
          </p:cNvPr>
          <p:cNvSpPr/>
          <p:nvPr/>
        </p:nvSpPr>
        <p:spPr>
          <a:xfrm>
            <a:off x="804803" y="6558893"/>
            <a:ext cx="1052243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latin typeface="Century Gothic" panose="020B0502020202020204" pitchFamily="34" charset="0"/>
              </a:rPr>
              <a:t>Largest possible whole number = </a:t>
            </a:r>
            <a:r>
              <a:rPr lang="en-GB" sz="4400" b="1" u="sng" dirty="0">
                <a:latin typeface="Century Gothic" panose="020B0502020202020204" pitchFamily="34" charset="0"/>
              </a:rPr>
              <a:t>4099</a:t>
            </a:r>
            <a:endParaRPr lang="en-GB" sz="4400" u="sng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411904A-59DE-463D-9C58-A8809B761E49}"/>
              </a:ext>
            </a:extLst>
          </p:cNvPr>
          <p:cNvSpPr/>
          <p:nvPr/>
        </p:nvSpPr>
        <p:spPr>
          <a:xfrm>
            <a:off x="508194" y="646030"/>
            <a:ext cx="50593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4: Rounding puzzles</a:t>
            </a:r>
            <a:endParaRPr lang="en-GB" sz="3200" dirty="0">
              <a:solidFill>
                <a:schemeClr val="accent1"/>
              </a:solidFill>
            </a:endParaRP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10B3C853-E553-43D2-AF69-644888172857}"/>
              </a:ext>
            </a:extLst>
          </p:cNvPr>
          <p:cNvCxnSpPr/>
          <p:nvPr/>
        </p:nvCxnSpPr>
        <p:spPr>
          <a:xfrm>
            <a:off x="414020" y="4910347"/>
            <a:ext cx="11303999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EF30F52A-4622-48B1-AC7B-E016F0086C0C}"/>
              </a:ext>
            </a:extLst>
          </p:cNvPr>
          <p:cNvCxnSpPr>
            <a:cxnSpLocks/>
          </p:cNvCxnSpPr>
          <p:nvPr/>
        </p:nvCxnSpPr>
        <p:spPr>
          <a:xfrm>
            <a:off x="936663" y="4725534"/>
            <a:ext cx="0" cy="369626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012DDEC7-99DA-40B9-A1DC-63106D1FAB3B}"/>
              </a:ext>
            </a:extLst>
          </p:cNvPr>
          <p:cNvCxnSpPr>
            <a:cxnSpLocks/>
          </p:cNvCxnSpPr>
          <p:nvPr/>
        </p:nvCxnSpPr>
        <p:spPr>
          <a:xfrm>
            <a:off x="2216189" y="4720221"/>
            <a:ext cx="0" cy="369626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>
            <a:extLst>
              <a:ext uri="{FF2B5EF4-FFF2-40B4-BE49-F238E27FC236}">
                <a16:creationId xmlns:a16="http://schemas.microsoft.com/office/drawing/2014/main" id="{DCFB50F2-2BE0-44CA-A1D3-413B5EA3FF8F}"/>
              </a:ext>
            </a:extLst>
          </p:cNvPr>
          <p:cNvSpPr/>
          <p:nvPr/>
        </p:nvSpPr>
        <p:spPr>
          <a:xfrm>
            <a:off x="5447717" y="5068626"/>
            <a:ext cx="122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r>
              <a:rPr lang="en-GB" sz="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000</a:t>
            </a:r>
            <a:endParaRPr lang="en-GB" sz="4400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C0FF5916-F10B-46E9-83F8-D107939B08C5}"/>
              </a:ext>
            </a:extLst>
          </p:cNvPr>
          <p:cNvSpPr/>
          <p:nvPr/>
        </p:nvSpPr>
        <p:spPr>
          <a:xfrm>
            <a:off x="8045620" y="5071471"/>
            <a:ext cx="122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r>
              <a:rPr lang="en-GB" sz="1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200</a:t>
            </a:r>
            <a:endParaRPr lang="en-GB" sz="4400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9F0C892-91BB-40EA-BD5D-D671843405F2}"/>
              </a:ext>
            </a:extLst>
          </p:cNvPr>
          <p:cNvSpPr/>
          <p:nvPr/>
        </p:nvSpPr>
        <p:spPr>
          <a:xfrm>
            <a:off x="10595443" y="5110453"/>
            <a:ext cx="122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r>
              <a:rPr lang="en-GB" sz="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400</a:t>
            </a:r>
            <a:endParaRPr lang="en-GB" sz="4400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99E1FD2-0167-4C00-A37E-DEB7AEB3E346}"/>
              </a:ext>
            </a:extLst>
          </p:cNvPr>
          <p:cNvSpPr/>
          <p:nvPr/>
        </p:nvSpPr>
        <p:spPr>
          <a:xfrm>
            <a:off x="2889621" y="5068625"/>
            <a:ext cx="122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sz="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800</a:t>
            </a:r>
            <a:endParaRPr lang="en-GB" sz="440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7EEA11B-DF20-4BE3-9AF4-707B94FE63AB}"/>
              </a:ext>
            </a:extLst>
          </p:cNvPr>
          <p:cNvSpPr/>
          <p:nvPr/>
        </p:nvSpPr>
        <p:spPr>
          <a:xfrm>
            <a:off x="323578" y="5095160"/>
            <a:ext cx="122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sz="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600</a:t>
            </a:r>
            <a:endParaRPr lang="en-GB" sz="4400" dirty="0"/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745EC7DF-9954-442D-B340-5D5585452384}"/>
              </a:ext>
            </a:extLst>
          </p:cNvPr>
          <p:cNvCxnSpPr>
            <a:cxnSpLocks/>
          </p:cNvCxnSpPr>
          <p:nvPr/>
        </p:nvCxnSpPr>
        <p:spPr>
          <a:xfrm>
            <a:off x="11190319" y="4725534"/>
            <a:ext cx="0" cy="369626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53439857-BAAF-434D-B9A6-4BC2807E6D6A}"/>
              </a:ext>
            </a:extLst>
          </p:cNvPr>
          <p:cNvCxnSpPr>
            <a:cxnSpLocks/>
          </p:cNvCxnSpPr>
          <p:nvPr/>
        </p:nvCxnSpPr>
        <p:spPr>
          <a:xfrm>
            <a:off x="6051189" y="4725837"/>
            <a:ext cx="0" cy="369626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D0AA81CB-95C0-45F1-86E0-859918912A6D}"/>
              </a:ext>
            </a:extLst>
          </p:cNvPr>
          <p:cNvCxnSpPr>
            <a:cxnSpLocks/>
          </p:cNvCxnSpPr>
          <p:nvPr/>
        </p:nvCxnSpPr>
        <p:spPr>
          <a:xfrm>
            <a:off x="3489768" y="4720221"/>
            <a:ext cx="0" cy="369626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6B52EF0D-6E07-4353-BE9D-5EFE29CABC92}"/>
              </a:ext>
            </a:extLst>
          </p:cNvPr>
          <p:cNvCxnSpPr>
            <a:cxnSpLocks/>
          </p:cNvCxnSpPr>
          <p:nvPr/>
        </p:nvCxnSpPr>
        <p:spPr>
          <a:xfrm>
            <a:off x="8652000" y="4725970"/>
            <a:ext cx="0" cy="369626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8C37A8D8-7EE7-47A3-B672-C8E328C0577D}"/>
              </a:ext>
            </a:extLst>
          </p:cNvPr>
          <p:cNvCxnSpPr>
            <a:cxnSpLocks/>
          </p:cNvCxnSpPr>
          <p:nvPr/>
        </p:nvCxnSpPr>
        <p:spPr>
          <a:xfrm>
            <a:off x="4759896" y="4720221"/>
            <a:ext cx="0" cy="369626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112DAC67-4A70-43B3-A1C8-CD11FEE4C942}"/>
              </a:ext>
            </a:extLst>
          </p:cNvPr>
          <p:cNvCxnSpPr>
            <a:cxnSpLocks/>
          </p:cNvCxnSpPr>
          <p:nvPr/>
        </p:nvCxnSpPr>
        <p:spPr>
          <a:xfrm>
            <a:off x="9945540" y="4720221"/>
            <a:ext cx="0" cy="369626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6D07EDA1-359E-49F1-94EC-886B477CBAD7}"/>
              </a:ext>
            </a:extLst>
          </p:cNvPr>
          <p:cNvCxnSpPr>
            <a:cxnSpLocks/>
          </p:cNvCxnSpPr>
          <p:nvPr/>
        </p:nvCxnSpPr>
        <p:spPr>
          <a:xfrm>
            <a:off x="7336497" y="4720221"/>
            <a:ext cx="0" cy="369626"/>
          </a:xfrm>
          <a:prstGeom prst="line">
            <a:avLst/>
          </a:prstGeom>
          <a:ln w="444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948972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346120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NEGATIVE NUMBERS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67329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5: Negatives on number line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9C2ECEB8-5438-4DD4-BF3E-33705D329D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29" name="Group 28">
            <a:extLst>
              <a:ext uri="{FF2B5EF4-FFF2-40B4-BE49-F238E27FC236}">
                <a16:creationId xmlns:a16="http://schemas.microsoft.com/office/drawing/2014/main" id="{724D19F2-6AE9-4DA7-998F-0A2AAF820CBF}"/>
              </a:ext>
            </a:extLst>
          </p:cNvPr>
          <p:cNvGrpSpPr/>
          <p:nvPr/>
        </p:nvGrpSpPr>
        <p:grpSpPr>
          <a:xfrm>
            <a:off x="531904" y="4384352"/>
            <a:ext cx="10840337" cy="1027097"/>
            <a:chOff x="607820" y="1857663"/>
            <a:chExt cx="5400000" cy="492195"/>
          </a:xfrm>
        </p:grpSpPr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A9614DC6-3F73-493B-9D15-A7B1D48AEE33}"/>
                </a:ext>
              </a:extLst>
            </p:cNvPr>
            <p:cNvCxnSpPr/>
            <p:nvPr/>
          </p:nvCxnSpPr>
          <p:spPr>
            <a:xfrm>
              <a:off x="607820" y="1857663"/>
              <a:ext cx="540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50801F82-8D41-4505-BE76-2845ADEDA066}"/>
                </a:ext>
              </a:extLst>
            </p:cNvPr>
            <p:cNvCxnSpPr>
              <a:cxnSpLocks/>
            </p:cNvCxnSpPr>
            <p:nvPr/>
          </p:nvCxnSpPr>
          <p:spPr>
            <a:xfrm>
              <a:off x="852219" y="1857663"/>
              <a:ext cx="0" cy="1224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1E5D0D36-9F8C-451E-ACD8-3DCA3EFEF499}"/>
                </a:ext>
              </a:extLst>
            </p:cNvPr>
            <p:cNvCxnSpPr>
              <a:cxnSpLocks/>
            </p:cNvCxnSpPr>
            <p:nvPr/>
          </p:nvCxnSpPr>
          <p:spPr>
            <a:xfrm>
              <a:off x="5725377" y="1857663"/>
              <a:ext cx="0" cy="1224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8ACBA43F-88EF-481C-AE1E-76196A73CA88}"/>
                </a:ext>
              </a:extLst>
            </p:cNvPr>
            <p:cNvCxnSpPr>
              <a:cxnSpLocks/>
            </p:cNvCxnSpPr>
            <p:nvPr/>
          </p:nvCxnSpPr>
          <p:spPr>
            <a:xfrm>
              <a:off x="2479440" y="1857663"/>
              <a:ext cx="0" cy="1224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01A3CAA-45E6-4B45-927D-E302DF17246E}"/>
                </a:ext>
              </a:extLst>
            </p:cNvPr>
            <p:cNvSpPr/>
            <p:nvPr/>
          </p:nvSpPr>
          <p:spPr>
            <a:xfrm>
              <a:off x="5495186" y="2000051"/>
              <a:ext cx="460381" cy="34980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accent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642AE900-2847-4590-9DB3-73D21AF95B33}"/>
                </a:ext>
              </a:extLst>
            </p:cNvPr>
            <p:cNvSpPr/>
            <p:nvPr/>
          </p:nvSpPr>
          <p:spPr>
            <a:xfrm>
              <a:off x="628378" y="2000050"/>
              <a:ext cx="460381" cy="34980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rgbClr val="FF0000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25140140-6368-4997-A600-39E98736A19E}"/>
                </a:ext>
              </a:extLst>
            </p:cNvPr>
            <p:cNvSpPr/>
            <p:nvPr/>
          </p:nvSpPr>
          <p:spPr>
            <a:xfrm>
              <a:off x="2254608" y="2000050"/>
              <a:ext cx="460381" cy="34980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30</a:t>
              </a:r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3A6EAC74-EF30-4440-8FD6-CB5A0CFB46BD}"/>
              </a:ext>
            </a:extLst>
          </p:cNvPr>
          <p:cNvSpPr/>
          <p:nvPr/>
        </p:nvSpPr>
        <p:spPr>
          <a:xfrm>
            <a:off x="267353" y="5453156"/>
            <a:ext cx="15103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negative</a:t>
            </a:r>
            <a:endParaRPr lang="en-GB" sz="1400" dirty="0">
              <a:solidFill>
                <a:srgbClr val="FF0000"/>
              </a:solidFill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0528D4F0-8ADD-4727-8C77-760B061455A5}"/>
              </a:ext>
            </a:extLst>
          </p:cNvPr>
          <p:cNvSpPr/>
          <p:nvPr/>
        </p:nvSpPr>
        <p:spPr>
          <a:xfrm>
            <a:off x="10166652" y="5453156"/>
            <a:ext cx="13308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positive</a:t>
            </a:r>
            <a:endParaRPr lang="en-GB" sz="14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56738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346120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NEGATIVE NUMBERS</a:t>
            </a: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9C2ECEB8-5438-4DD4-BF3E-33705D329D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29" name="Group 28">
            <a:extLst>
              <a:ext uri="{FF2B5EF4-FFF2-40B4-BE49-F238E27FC236}">
                <a16:creationId xmlns:a16="http://schemas.microsoft.com/office/drawing/2014/main" id="{724D19F2-6AE9-4DA7-998F-0A2AAF820CBF}"/>
              </a:ext>
            </a:extLst>
          </p:cNvPr>
          <p:cNvGrpSpPr/>
          <p:nvPr/>
        </p:nvGrpSpPr>
        <p:grpSpPr>
          <a:xfrm>
            <a:off x="531904" y="4384352"/>
            <a:ext cx="10840337" cy="1027097"/>
            <a:chOff x="607820" y="1857663"/>
            <a:chExt cx="5400000" cy="492195"/>
          </a:xfrm>
        </p:grpSpPr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A9614DC6-3F73-493B-9D15-A7B1D48AEE33}"/>
                </a:ext>
              </a:extLst>
            </p:cNvPr>
            <p:cNvCxnSpPr/>
            <p:nvPr/>
          </p:nvCxnSpPr>
          <p:spPr>
            <a:xfrm>
              <a:off x="607820" y="1857663"/>
              <a:ext cx="540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50801F82-8D41-4505-BE76-2845ADEDA066}"/>
                </a:ext>
              </a:extLst>
            </p:cNvPr>
            <p:cNvCxnSpPr>
              <a:cxnSpLocks/>
            </p:cNvCxnSpPr>
            <p:nvPr/>
          </p:nvCxnSpPr>
          <p:spPr>
            <a:xfrm>
              <a:off x="852219" y="1857663"/>
              <a:ext cx="0" cy="1224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1E5D0D36-9F8C-451E-ACD8-3DCA3EFEF499}"/>
                </a:ext>
              </a:extLst>
            </p:cNvPr>
            <p:cNvCxnSpPr>
              <a:cxnSpLocks/>
            </p:cNvCxnSpPr>
            <p:nvPr/>
          </p:nvCxnSpPr>
          <p:spPr>
            <a:xfrm>
              <a:off x="5725377" y="1857663"/>
              <a:ext cx="0" cy="1224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8ACBA43F-88EF-481C-AE1E-76196A73CA88}"/>
                </a:ext>
              </a:extLst>
            </p:cNvPr>
            <p:cNvCxnSpPr>
              <a:cxnSpLocks/>
            </p:cNvCxnSpPr>
            <p:nvPr/>
          </p:nvCxnSpPr>
          <p:spPr>
            <a:xfrm>
              <a:off x="2479440" y="1857663"/>
              <a:ext cx="0" cy="1224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01A3CAA-45E6-4B45-927D-E302DF17246E}"/>
                </a:ext>
              </a:extLst>
            </p:cNvPr>
            <p:cNvSpPr/>
            <p:nvPr/>
          </p:nvSpPr>
          <p:spPr>
            <a:xfrm>
              <a:off x="5495186" y="2000051"/>
              <a:ext cx="460381" cy="34980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accent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642AE900-2847-4590-9DB3-73D21AF95B33}"/>
                </a:ext>
              </a:extLst>
            </p:cNvPr>
            <p:cNvSpPr/>
            <p:nvPr/>
          </p:nvSpPr>
          <p:spPr>
            <a:xfrm>
              <a:off x="628378" y="2000050"/>
              <a:ext cx="460381" cy="34980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rgbClr val="FF0000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25140140-6368-4997-A600-39E98736A19E}"/>
                </a:ext>
              </a:extLst>
            </p:cNvPr>
            <p:cNvSpPr/>
            <p:nvPr/>
          </p:nvSpPr>
          <p:spPr>
            <a:xfrm>
              <a:off x="2254608" y="2000050"/>
              <a:ext cx="460381" cy="34980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30</a:t>
              </a:r>
            </a:p>
          </p:txBody>
        </p:sp>
      </p:grp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428D745C-D5CF-411C-B42F-CA45C42DC508}"/>
              </a:ext>
            </a:extLst>
          </p:cNvPr>
          <p:cNvCxnSpPr/>
          <p:nvPr/>
        </p:nvCxnSpPr>
        <p:spPr>
          <a:xfrm>
            <a:off x="995449" y="4104292"/>
            <a:ext cx="3297600" cy="0"/>
          </a:xfrm>
          <a:prstGeom prst="straightConnector1">
            <a:avLst/>
          </a:prstGeom>
          <a:ln w="762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3A6EAC74-EF30-4440-8FD6-CB5A0CFB46BD}"/>
              </a:ext>
            </a:extLst>
          </p:cNvPr>
          <p:cNvSpPr/>
          <p:nvPr/>
        </p:nvSpPr>
        <p:spPr>
          <a:xfrm>
            <a:off x="267353" y="5453156"/>
            <a:ext cx="15103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negative</a:t>
            </a:r>
            <a:endParaRPr lang="en-GB" sz="1400" dirty="0">
              <a:solidFill>
                <a:srgbClr val="FF0000"/>
              </a:solidFill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0528D4F0-8ADD-4727-8C77-760B061455A5}"/>
              </a:ext>
            </a:extLst>
          </p:cNvPr>
          <p:cNvSpPr/>
          <p:nvPr/>
        </p:nvSpPr>
        <p:spPr>
          <a:xfrm>
            <a:off x="10166652" y="5453156"/>
            <a:ext cx="13308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positive</a:t>
            </a:r>
            <a:endParaRPr lang="en-GB" sz="1400" dirty="0">
              <a:solidFill>
                <a:schemeClr val="accent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0037BE-8F3B-439D-8B11-ED161388B10F}"/>
              </a:ext>
            </a:extLst>
          </p:cNvPr>
          <p:cNvSpPr/>
          <p:nvPr/>
        </p:nvSpPr>
        <p:spPr>
          <a:xfrm>
            <a:off x="1255109" y="3367160"/>
            <a:ext cx="28055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more than 30</a:t>
            </a:r>
            <a:endParaRPr lang="en-GB" dirty="0">
              <a:solidFill>
                <a:schemeClr val="accent2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95B0D27-9BFB-4431-9A6C-68CE66EB5151}"/>
              </a:ext>
            </a:extLst>
          </p:cNvPr>
          <p:cNvSpPr/>
          <p:nvPr/>
        </p:nvSpPr>
        <p:spPr>
          <a:xfrm>
            <a:off x="508194" y="646030"/>
            <a:ext cx="67329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5: Negatives on number line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2705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346120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NEGATIVE NUMBERS</a:t>
            </a: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9C2ECEB8-5438-4DD4-BF3E-33705D329D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29" name="Group 28">
            <a:extLst>
              <a:ext uri="{FF2B5EF4-FFF2-40B4-BE49-F238E27FC236}">
                <a16:creationId xmlns:a16="http://schemas.microsoft.com/office/drawing/2014/main" id="{724D19F2-6AE9-4DA7-998F-0A2AAF820CBF}"/>
              </a:ext>
            </a:extLst>
          </p:cNvPr>
          <p:cNvGrpSpPr/>
          <p:nvPr/>
        </p:nvGrpSpPr>
        <p:grpSpPr>
          <a:xfrm>
            <a:off x="531904" y="4384352"/>
            <a:ext cx="10840337" cy="1027097"/>
            <a:chOff x="607820" y="1857663"/>
            <a:chExt cx="5400000" cy="492195"/>
          </a:xfrm>
        </p:grpSpPr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A9614DC6-3F73-493B-9D15-A7B1D48AEE33}"/>
                </a:ext>
              </a:extLst>
            </p:cNvPr>
            <p:cNvCxnSpPr/>
            <p:nvPr/>
          </p:nvCxnSpPr>
          <p:spPr>
            <a:xfrm>
              <a:off x="607820" y="1857663"/>
              <a:ext cx="540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50801F82-8D41-4505-BE76-2845ADEDA066}"/>
                </a:ext>
              </a:extLst>
            </p:cNvPr>
            <p:cNvCxnSpPr>
              <a:cxnSpLocks/>
            </p:cNvCxnSpPr>
            <p:nvPr/>
          </p:nvCxnSpPr>
          <p:spPr>
            <a:xfrm>
              <a:off x="852219" y="1857663"/>
              <a:ext cx="0" cy="1224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1E5D0D36-9F8C-451E-ACD8-3DCA3EFEF499}"/>
                </a:ext>
              </a:extLst>
            </p:cNvPr>
            <p:cNvCxnSpPr>
              <a:cxnSpLocks/>
            </p:cNvCxnSpPr>
            <p:nvPr/>
          </p:nvCxnSpPr>
          <p:spPr>
            <a:xfrm>
              <a:off x="5725377" y="1857663"/>
              <a:ext cx="0" cy="1224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8ACBA43F-88EF-481C-AE1E-76196A73CA88}"/>
                </a:ext>
              </a:extLst>
            </p:cNvPr>
            <p:cNvCxnSpPr>
              <a:cxnSpLocks/>
            </p:cNvCxnSpPr>
            <p:nvPr/>
          </p:nvCxnSpPr>
          <p:spPr>
            <a:xfrm>
              <a:off x="2479440" y="1857663"/>
              <a:ext cx="0" cy="1224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01A3CAA-45E6-4B45-927D-E302DF17246E}"/>
                </a:ext>
              </a:extLst>
            </p:cNvPr>
            <p:cNvSpPr/>
            <p:nvPr/>
          </p:nvSpPr>
          <p:spPr>
            <a:xfrm>
              <a:off x="5495186" y="2000051"/>
              <a:ext cx="460381" cy="34980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accent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642AE900-2847-4590-9DB3-73D21AF95B33}"/>
                </a:ext>
              </a:extLst>
            </p:cNvPr>
            <p:cNvSpPr/>
            <p:nvPr/>
          </p:nvSpPr>
          <p:spPr>
            <a:xfrm>
              <a:off x="628378" y="2000050"/>
              <a:ext cx="460381" cy="34980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rgbClr val="FF0000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25140140-6368-4997-A600-39E98736A19E}"/>
                </a:ext>
              </a:extLst>
            </p:cNvPr>
            <p:cNvSpPr/>
            <p:nvPr/>
          </p:nvSpPr>
          <p:spPr>
            <a:xfrm>
              <a:off x="2254608" y="2000050"/>
              <a:ext cx="460381" cy="34980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30</a:t>
              </a:r>
            </a:p>
          </p:txBody>
        </p:sp>
      </p:grp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428D745C-D5CF-411C-B42F-CA45C42DC508}"/>
              </a:ext>
            </a:extLst>
          </p:cNvPr>
          <p:cNvCxnSpPr/>
          <p:nvPr/>
        </p:nvCxnSpPr>
        <p:spPr>
          <a:xfrm>
            <a:off x="995449" y="4104292"/>
            <a:ext cx="3297600" cy="0"/>
          </a:xfrm>
          <a:prstGeom prst="straightConnector1">
            <a:avLst/>
          </a:prstGeom>
          <a:ln w="762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3A6EAC74-EF30-4440-8FD6-CB5A0CFB46BD}"/>
              </a:ext>
            </a:extLst>
          </p:cNvPr>
          <p:cNvSpPr/>
          <p:nvPr/>
        </p:nvSpPr>
        <p:spPr>
          <a:xfrm>
            <a:off x="267353" y="5453156"/>
            <a:ext cx="15103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negative</a:t>
            </a:r>
            <a:endParaRPr lang="en-GB" sz="1400" dirty="0">
              <a:solidFill>
                <a:srgbClr val="FF0000"/>
              </a:solidFill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0528D4F0-8ADD-4727-8C77-760B061455A5}"/>
              </a:ext>
            </a:extLst>
          </p:cNvPr>
          <p:cNvSpPr/>
          <p:nvPr/>
        </p:nvSpPr>
        <p:spPr>
          <a:xfrm>
            <a:off x="10166652" y="5453156"/>
            <a:ext cx="13308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positive</a:t>
            </a:r>
            <a:endParaRPr lang="en-GB" sz="1400" dirty="0">
              <a:solidFill>
                <a:schemeClr val="accent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0037BE-8F3B-439D-8B11-ED161388B10F}"/>
              </a:ext>
            </a:extLst>
          </p:cNvPr>
          <p:cNvSpPr/>
          <p:nvPr/>
        </p:nvSpPr>
        <p:spPr>
          <a:xfrm>
            <a:off x="1255109" y="3367160"/>
            <a:ext cx="28055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more than 30</a:t>
            </a:r>
            <a:endParaRPr lang="en-GB" dirty="0">
              <a:solidFill>
                <a:schemeClr val="accent2"/>
              </a:solidFill>
            </a:endParaRP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7DC53390-B7F4-48F3-B7C7-D73305DBF6A6}"/>
              </a:ext>
            </a:extLst>
          </p:cNvPr>
          <p:cNvCxnSpPr/>
          <p:nvPr/>
        </p:nvCxnSpPr>
        <p:spPr>
          <a:xfrm>
            <a:off x="4265694" y="4104462"/>
            <a:ext cx="3297600" cy="0"/>
          </a:xfrm>
          <a:prstGeom prst="straightConnector1">
            <a:avLst/>
          </a:prstGeom>
          <a:ln w="7620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543B7D81-7720-4DC4-B2D7-EFD10F2DAC7D}"/>
              </a:ext>
            </a:extLst>
          </p:cNvPr>
          <p:cNvCxnSpPr/>
          <p:nvPr/>
        </p:nvCxnSpPr>
        <p:spPr>
          <a:xfrm>
            <a:off x="7534459" y="4104292"/>
            <a:ext cx="3297600" cy="0"/>
          </a:xfrm>
          <a:prstGeom prst="straightConnector1">
            <a:avLst/>
          </a:prstGeom>
          <a:ln w="7620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>
            <a:extLst>
              <a:ext uri="{FF2B5EF4-FFF2-40B4-BE49-F238E27FC236}">
                <a16:creationId xmlns:a16="http://schemas.microsoft.com/office/drawing/2014/main" id="{26CDAEFB-944B-4995-B10E-C9570C77EDC0}"/>
              </a:ext>
            </a:extLst>
          </p:cNvPr>
          <p:cNvSpPr/>
          <p:nvPr/>
        </p:nvSpPr>
        <p:spPr>
          <a:xfrm>
            <a:off x="5282525" y="3370953"/>
            <a:ext cx="45223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double orange length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1C639BF-896F-4869-87C0-58E9377842AF}"/>
              </a:ext>
            </a:extLst>
          </p:cNvPr>
          <p:cNvSpPr/>
          <p:nvPr/>
        </p:nvSpPr>
        <p:spPr>
          <a:xfrm>
            <a:off x="508194" y="646030"/>
            <a:ext cx="67329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5: Negatives on number line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44403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346120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NEGATIVE NUMBERS</a:t>
            </a: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9C2ECEB8-5438-4DD4-BF3E-33705D329D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29" name="Group 28">
            <a:extLst>
              <a:ext uri="{FF2B5EF4-FFF2-40B4-BE49-F238E27FC236}">
                <a16:creationId xmlns:a16="http://schemas.microsoft.com/office/drawing/2014/main" id="{724D19F2-6AE9-4DA7-998F-0A2AAF820CBF}"/>
              </a:ext>
            </a:extLst>
          </p:cNvPr>
          <p:cNvGrpSpPr/>
          <p:nvPr/>
        </p:nvGrpSpPr>
        <p:grpSpPr>
          <a:xfrm>
            <a:off x="531904" y="4384352"/>
            <a:ext cx="10840337" cy="1027097"/>
            <a:chOff x="607820" y="1857663"/>
            <a:chExt cx="5400000" cy="492195"/>
          </a:xfrm>
        </p:grpSpPr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A9614DC6-3F73-493B-9D15-A7B1D48AEE33}"/>
                </a:ext>
              </a:extLst>
            </p:cNvPr>
            <p:cNvCxnSpPr/>
            <p:nvPr/>
          </p:nvCxnSpPr>
          <p:spPr>
            <a:xfrm>
              <a:off x="607820" y="1857663"/>
              <a:ext cx="540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50801F82-8D41-4505-BE76-2845ADEDA066}"/>
                </a:ext>
              </a:extLst>
            </p:cNvPr>
            <p:cNvCxnSpPr>
              <a:cxnSpLocks/>
            </p:cNvCxnSpPr>
            <p:nvPr/>
          </p:nvCxnSpPr>
          <p:spPr>
            <a:xfrm>
              <a:off x="852219" y="1857663"/>
              <a:ext cx="0" cy="1224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1E5D0D36-9F8C-451E-ACD8-3DCA3EFEF499}"/>
                </a:ext>
              </a:extLst>
            </p:cNvPr>
            <p:cNvCxnSpPr>
              <a:cxnSpLocks/>
            </p:cNvCxnSpPr>
            <p:nvPr/>
          </p:nvCxnSpPr>
          <p:spPr>
            <a:xfrm>
              <a:off x="5725377" y="1857663"/>
              <a:ext cx="0" cy="1224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8ACBA43F-88EF-481C-AE1E-76196A73CA88}"/>
                </a:ext>
              </a:extLst>
            </p:cNvPr>
            <p:cNvCxnSpPr>
              <a:cxnSpLocks/>
            </p:cNvCxnSpPr>
            <p:nvPr/>
          </p:nvCxnSpPr>
          <p:spPr>
            <a:xfrm>
              <a:off x="2479440" y="1857663"/>
              <a:ext cx="0" cy="1224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01A3CAA-45E6-4B45-927D-E302DF17246E}"/>
                </a:ext>
              </a:extLst>
            </p:cNvPr>
            <p:cNvSpPr/>
            <p:nvPr/>
          </p:nvSpPr>
          <p:spPr>
            <a:xfrm>
              <a:off x="5495186" y="2000051"/>
              <a:ext cx="460381" cy="34980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accent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642AE900-2847-4590-9DB3-73D21AF95B33}"/>
                </a:ext>
              </a:extLst>
            </p:cNvPr>
            <p:cNvSpPr/>
            <p:nvPr/>
          </p:nvSpPr>
          <p:spPr>
            <a:xfrm>
              <a:off x="628378" y="2000050"/>
              <a:ext cx="460381" cy="34980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rgbClr val="FF0000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25140140-6368-4997-A600-39E98736A19E}"/>
                </a:ext>
              </a:extLst>
            </p:cNvPr>
            <p:cNvSpPr/>
            <p:nvPr/>
          </p:nvSpPr>
          <p:spPr>
            <a:xfrm>
              <a:off x="2254608" y="2000050"/>
              <a:ext cx="460381" cy="34980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30</a:t>
              </a:r>
            </a:p>
          </p:txBody>
        </p:sp>
      </p:grp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428D745C-D5CF-411C-B42F-CA45C42DC508}"/>
              </a:ext>
            </a:extLst>
          </p:cNvPr>
          <p:cNvCxnSpPr/>
          <p:nvPr/>
        </p:nvCxnSpPr>
        <p:spPr>
          <a:xfrm>
            <a:off x="995449" y="4104292"/>
            <a:ext cx="3297600" cy="0"/>
          </a:xfrm>
          <a:prstGeom prst="straightConnector1">
            <a:avLst/>
          </a:prstGeom>
          <a:ln w="762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267D733A-D553-4F19-963C-C1A59128D5EB}"/>
              </a:ext>
            </a:extLst>
          </p:cNvPr>
          <p:cNvCxnSpPr/>
          <p:nvPr/>
        </p:nvCxnSpPr>
        <p:spPr>
          <a:xfrm>
            <a:off x="4265694" y="4104462"/>
            <a:ext cx="3297600" cy="0"/>
          </a:xfrm>
          <a:prstGeom prst="straightConnector1">
            <a:avLst/>
          </a:prstGeom>
          <a:ln w="7620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22B45848-E26F-4D6D-B3EE-B5655A955033}"/>
              </a:ext>
            </a:extLst>
          </p:cNvPr>
          <p:cNvCxnSpPr/>
          <p:nvPr/>
        </p:nvCxnSpPr>
        <p:spPr>
          <a:xfrm>
            <a:off x="7534459" y="4104292"/>
            <a:ext cx="3297600" cy="0"/>
          </a:xfrm>
          <a:prstGeom prst="straightConnector1">
            <a:avLst/>
          </a:prstGeom>
          <a:ln w="7620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3A6EAC74-EF30-4440-8FD6-CB5A0CFB46BD}"/>
              </a:ext>
            </a:extLst>
          </p:cNvPr>
          <p:cNvSpPr/>
          <p:nvPr/>
        </p:nvSpPr>
        <p:spPr>
          <a:xfrm>
            <a:off x="267353" y="5453156"/>
            <a:ext cx="15103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negative</a:t>
            </a:r>
            <a:endParaRPr lang="en-GB" sz="1400" dirty="0">
              <a:solidFill>
                <a:srgbClr val="FF0000"/>
              </a:solidFill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0528D4F0-8ADD-4727-8C77-760B061455A5}"/>
              </a:ext>
            </a:extLst>
          </p:cNvPr>
          <p:cNvSpPr/>
          <p:nvPr/>
        </p:nvSpPr>
        <p:spPr>
          <a:xfrm>
            <a:off x="10166652" y="5453156"/>
            <a:ext cx="13308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positive</a:t>
            </a:r>
            <a:endParaRPr lang="en-GB" sz="1400" dirty="0">
              <a:solidFill>
                <a:schemeClr val="accent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0037BE-8F3B-439D-8B11-ED161388B10F}"/>
              </a:ext>
            </a:extLst>
          </p:cNvPr>
          <p:cNvSpPr/>
          <p:nvPr/>
        </p:nvSpPr>
        <p:spPr>
          <a:xfrm>
            <a:off x="2349982" y="3367160"/>
            <a:ext cx="6431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35</a:t>
            </a:r>
            <a:endParaRPr lang="en-GB" dirty="0">
              <a:solidFill>
                <a:schemeClr val="accent2"/>
              </a:solidFill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82413AB0-682C-4EF5-B9FA-FDE5247CDEA9}"/>
              </a:ext>
            </a:extLst>
          </p:cNvPr>
          <p:cNvSpPr/>
          <p:nvPr/>
        </p:nvSpPr>
        <p:spPr>
          <a:xfrm>
            <a:off x="7234161" y="3370953"/>
            <a:ext cx="6431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70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F4EBEAC-BD79-4EAB-8756-777D9BC16FAD}"/>
              </a:ext>
            </a:extLst>
          </p:cNvPr>
          <p:cNvSpPr/>
          <p:nvPr/>
        </p:nvSpPr>
        <p:spPr>
          <a:xfrm>
            <a:off x="508194" y="1381339"/>
            <a:ext cx="39132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Example answer 1:</a:t>
            </a:r>
            <a:endParaRPr lang="en-GB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41A4F74-2D92-45CA-AE47-F3E3299664C6}"/>
              </a:ext>
            </a:extLst>
          </p:cNvPr>
          <p:cNvSpPr/>
          <p:nvPr/>
        </p:nvSpPr>
        <p:spPr>
          <a:xfrm>
            <a:off x="508194" y="646030"/>
            <a:ext cx="67329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5: Negatives on number line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50005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346120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NEGATIVE NUMBERS</a:t>
            </a: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9C2ECEB8-5438-4DD4-BF3E-33705D329D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29" name="Group 28">
            <a:extLst>
              <a:ext uri="{FF2B5EF4-FFF2-40B4-BE49-F238E27FC236}">
                <a16:creationId xmlns:a16="http://schemas.microsoft.com/office/drawing/2014/main" id="{724D19F2-6AE9-4DA7-998F-0A2AAF820CBF}"/>
              </a:ext>
            </a:extLst>
          </p:cNvPr>
          <p:cNvGrpSpPr/>
          <p:nvPr/>
        </p:nvGrpSpPr>
        <p:grpSpPr>
          <a:xfrm>
            <a:off x="531904" y="4384352"/>
            <a:ext cx="10840337" cy="1027097"/>
            <a:chOff x="607820" y="1857663"/>
            <a:chExt cx="5400000" cy="492195"/>
          </a:xfrm>
        </p:grpSpPr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A9614DC6-3F73-493B-9D15-A7B1D48AEE33}"/>
                </a:ext>
              </a:extLst>
            </p:cNvPr>
            <p:cNvCxnSpPr/>
            <p:nvPr/>
          </p:nvCxnSpPr>
          <p:spPr>
            <a:xfrm>
              <a:off x="607820" y="1857663"/>
              <a:ext cx="540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50801F82-8D41-4505-BE76-2845ADEDA066}"/>
                </a:ext>
              </a:extLst>
            </p:cNvPr>
            <p:cNvCxnSpPr>
              <a:cxnSpLocks/>
            </p:cNvCxnSpPr>
            <p:nvPr/>
          </p:nvCxnSpPr>
          <p:spPr>
            <a:xfrm>
              <a:off x="852219" y="1857663"/>
              <a:ext cx="0" cy="1224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1E5D0D36-9F8C-451E-ACD8-3DCA3EFEF499}"/>
                </a:ext>
              </a:extLst>
            </p:cNvPr>
            <p:cNvCxnSpPr>
              <a:cxnSpLocks/>
            </p:cNvCxnSpPr>
            <p:nvPr/>
          </p:nvCxnSpPr>
          <p:spPr>
            <a:xfrm>
              <a:off x="5725377" y="1857663"/>
              <a:ext cx="0" cy="1224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8ACBA43F-88EF-481C-AE1E-76196A73CA88}"/>
                </a:ext>
              </a:extLst>
            </p:cNvPr>
            <p:cNvCxnSpPr>
              <a:cxnSpLocks/>
            </p:cNvCxnSpPr>
            <p:nvPr/>
          </p:nvCxnSpPr>
          <p:spPr>
            <a:xfrm>
              <a:off x="2479440" y="1857663"/>
              <a:ext cx="0" cy="1224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01A3CAA-45E6-4B45-927D-E302DF17246E}"/>
                </a:ext>
              </a:extLst>
            </p:cNvPr>
            <p:cNvSpPr/>
            <p:nvPr/>
          </p:nvSpPr>
          <p:spPr>
            <a:xfrm>
              <a:off x="5495186" y="2000051"/>
              <a:ext cx="460381" cy="34980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accent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en-GB" sz="32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642AE900-2847-4590-9DB3-73D21AF95B33}"/>
                </a:ext>
              </a:extLst>
            </p:cNvPr>
            <p:cNvSpPr/>
            <p:nvPr/>
          </p:nvSpPr>
          <p:spPr>
            <a:xfrm>
              <a:off x="628378" y="2000050"/>
              <a:ext cx="460381" cy="34980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rgbClr val="FF0000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en-GB" sz="32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-5</a:t>
              </a: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25140140-6368-4997-A600-39E98736A19E}"/>
                </a:ext>
              </a:extLst>
            </p:cNvPr>
            <p:cNvSpPr/>
            <p:nvPr/>
          </p:nvSpPr>
          <p:spPr>
            <a:xfrm>
              <a:off x="2254608" y="2000050"/>
              <a:ext cx="460381" cy="34980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30</a:t>
              </a:r>
            </a:p>
          </p:txBody>
        </p:sp>
      </p:grp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428D745C-D5CF-411C-B42F-CA45C42DC508}"/>
              </a:ext>
            </a:extLst>
          </p:cNvPr>
          <p:cNvCxnSpPr/>
          <p:nvPr/>
        </p:nvCxnSpPr>
        <p:spPr>
          <a:xfrm>
            <a:off x="995449" y="4104292"/>
            <a:ext cx="3297600" cy="0"/>
          </a:xfrm>
          <a:prstGeom prst="straightConnector1">
            <a:avLst/>
          </a:prstGeom>
          <a:ln w="762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267D733A-D553-4F19-963C-C1A59128D5EB}"/>
              </a:ext>
            </a:extLst>
          </p:cNvPr>
          <p:cNvCxnSpPr/>
          <p:nvPr/>
        </p:nvCxnSpPr>
        <p:spPr>
          <a:xfrm>
            <a:off x="4265694" y="4104462"/>
            <a:ext cx="3297600" cy="0"/>
          </a:xfrm>
          <a:prstGeom prst="straightConnector1">
            <a:avLst/>
          </a:prstGeom>
          <a:ln w="7620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22B45848-E26F-4D6D-B3EE-B5655A955033}"/>
              </a:ext>
            </a:extLst>
          </p:cNvPr>
          <p:cNvCxnSpPr/>
          <p:nvPr/>
        </p:nvCxnSpPr>
        <p:spPr>
          <a:xfrm>
            <a:off x="7534459" y="4104292"/>
            <a:ext cx="3297600" cy="0"/>
          </a:xfrm>
          <a:prstGeom prst="straightConnector1">
            <a:avLst/>
          </a:prstGeom>
          <a:ln w="7620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3A6EAC74-EF30-4440-8FD6-CB5A0CFB46BD}"/>
              </a:ext>
            </a:extLst>
          </p:cNvPr>
          <p:cNvSpPr/>
          <p:nvPr/>
        </p:nvSpPr>
        <p:spPr>
          <a:xfrm>
            <a:off x="267353" y="5453156"/>
            <a:ext cx="15103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negative</a:t>
            </a:r>
            <a:endParaRPr lang="en-GB" sz="1400" dirty="0">
              <a:solidFill>
                <a:srgbClr val="FF0000"/>
              </a:solidFill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0528D4F0-8ADD-4727-8C77-760B061455A5}"/>
              </a:ext>
            </a:extLst>
          </p:cNvPr>
          <p:cNvSpPr/>
          <p:nvPr/>
        </p:nvSpPr>
        <p:spPr>
          <a:xfrm>
            <a:off x="10166652" y="5453156"/>
            <a:ext cx="13308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positive</a:t>
            </a:r>
            <a:endParaRPr lang="en-GB" sz="1400" dirty="0">
              <a:solidFill>
                <a:schemeClr val="accent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0037BE-8F3B-439D-8B11-ED161388B10F}"/>
              </a:ext>
            </a:extLst>
          </p:cNvPr>
          <p:cNvSpPr/>
          <p:nvPr/>
        </p:nvSpPr>
        <p:spPr>
          <a:xfrm>
            <a:off x="2349982" y="3367160"/>
            <a:ext cx="6431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35</a:t>
            </a:r>
            <a:endParaRPr lang="en-GB" dirty="0">
              <a:solidFill>
                <a:schemeClr val="accent2"/>
              </a:solidFill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82413AB0-682C-4EF5-B9FA-FDE5247CDEA9}"/>
              </a:ext>
            </a:extLst>
          </p:cNvPr>
          <p:cNvSpPr/>
          <p:nvPr/>
        </p:nvSpPr>
        <p:spPr>
          <a:xfrm>
            <a:off x="7234161" y="3370953"/>
            <a:ext cx="6431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70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F4EBEAC-BD79-4EAB-8756-777D9BC16FAD}"/>
              </a:ext>
            </a:extLst>
          </p:cNvPr>
          <p:cNvSpPr/>
          <p:nvPr/>
        </p:nvSpPr>
        <p:spPr>
          <a:xfrm>
            <a:off x="508194" y="1381339"/>
            <a:ext cx="39132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Example answer 1:</a:t>
            </a:r>
            <a:endParaRPr lang="en-GB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11029F2-4643-4404-AA7B-CF3B88092D95}"/>
              </a:ext>
            </a:extLst>
          </p:cNvPr>
          <p:cNvSpPr/>
          <p:nvPr/>
        </p:nvSpPr>
        <p:spPr>
          <a:xfrm>
            <a:off x="508194" y="646030"/>
            <a:ext cx="67329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5: Negatives on number line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396997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346120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NEGATIVE NUMBERS</a:t>
            </a: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9C2ECEB8-5438-4DD4-BF3E-33705D329D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29" name="Group 28">
            <a:extLst>
              <a:ext uri="{FF2B5EF4-FFF2-40B4-BE49-F238E27FC236}">
                <a16:creationId xmlns:a16="http://schemas.microsoft.com/office/drawing/2014/main" id="{724D19F2-6AE9-4DA7-998F-0A2AAF820CBF}"/>
              </a:ext>
            </a:extLst>
          </p:cNvPr>
          <p:cNvGrpSpPr/>
          <p:nvPr/>
        </p:nvGrpSpPr>
        <p:grpSpPr>
          <a:xfrm>
            <a:off x="531904" y="4384352"/>
            <a:ext cx="10840337" cy="1027097"/>
            <a:chOff x="607820" y="1857663"/>
            <a:chExt cx="5400000" cy="492195"/>
          </a:xfrm>
        </p:grpSpPr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A9614DC6-3F73-493B-9D15-A7B1D48AEE33}"/>
                </a:ext>
              </a:extLst>
            </p:cNvPr>
            <p:cNvCxnSpPr/>
            <p:nvPr/>
          </p:nvCxnSpPr>
          <p:spPr>
            <a:xfrm>
              <a:off x="607820" y="1857663"/>
              <a:ext cx="540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50801F82-8D41-4505-BE76-2845ADEDA066}"/>
                </a:ext>
              </a:extLst>
            </p:cNvPr>
            <p:cNvCxnSpPr>
              <a:cxnSpLocks/>
            </p:cNvCxnSpPr>
            <p:nvPr/>
          </p:nvCxnSpPr>
          <p:spPr>
            <a:xfrm>
              <a:off x="852219" y="1857663"/>
              <a:ext cx="0" cy="1224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1E5D0D36-9F8C-451E-ACD8-3DCA3EFEF499}"/>
                </a:ext>
              </a:extLst>
            </p:cNvPr>
            <p:cNvCxnSpPr>
              <a:cxnSpLocks/>
            </p:cNvCxnSpPr>
            <p:nvPr/>
          </p:nvCxnSpPr>
          <p:spPr>
            <a:xfrm>
              <a:off x="5725377" y="1857663"/>
              <a:ext cx="0" cy="1224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8ACBA43F-88EF-481C-AE1E-76196A73CA88}"/>
                </a:ext>
              </a:extLst>
            </p:cNvPr>
            <p:cNvCxnSpPr>
              <a:cxnSpLocks/>
            </p:cNvCxnSpPr>
            <p:nvPr/>
          </p:nvCxnSpPr>
          <p:spPr>
            <a:xfrm>
              <a:off x="2479440" y="1857663"/>
              <a:ext cx="0" cy="1224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01A3CAA-45E6-4B45-927D-E302DF17246E}"/>
                </a:ext>
              </a:extLst>
            </p:cNvPr>
            <p:cNvSpPr/>
            <p:nvPr/>
          </p:nvSpPr>
          <p:spPr>
            <a:xfrm>
              <a:off x="5495186" y="2000051"/>
              <a:ext cx="460381" cy="34980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accent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642AE900-2847-4590-9DB3-73D21AF95B33}"/>
                </a:ext>
              </a:extLst>
            </p:cNvPr>
            <p:cNvSpPr/>
            <p:nvPr/>
          </p:nvSpPr>
          <p:spPr>
            <a:xfrm>
              <a:off x="628378" y="2000050"/>
              <a:ext cx="460381" cy="34980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rgbClr val="FF0000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25140140-6368-4997-A600-39E98736A19E}"/>
                </a:ext>
              </a:extLst>
            </p:cNvPr>
            <p:cNvSpPr/>
            <p:nvPr/>
          </p:nvSpPr>
          <p:spPr>
            <a:xfrm>
              <a:off x="2254608" y="2000050"/>
              <a:ext cx="460381" cy="34980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30</a:t>
              </a:r>
            </a:p>
          </p:txBody>
        </p:sp>
      </p:grp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428D745C-D5CF-411C-B42F-CA45C42DC508}"/>
              </a:ext>
            </a:extLst>
          </p:cNvPr>
          <p:cNvCxnSpPr/>
          <p:nvPr/>
        </p:nvCxnSpPr>
        <p:spPr>
          <a:xfrm>
            <a:off x="995449" y="4104292"/>
            <a:ext cx="3297600" cy="0"/>
          </a:xfrm>
          <a:prstGeom prst="straightConnector1">
            <a:avLst/>
          </a:prstGeom>
          <a:ln w="762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267D733A-D553-4F19-963C-C1A59128D5EB}"/>
              </a:ext>
            </a:extLst>
          </p:cNvPr>
          <p:cNvCxnSpPr/>
          <p:nvPr/>
        </p:nvCxnSpPr>
        <p:spPr>
          <a:xfrm>
            <a:off x="4265694" y="4104462"/>
            <a:ext cx="3297600" cy="0"/>
          </a:xfrm>
          <a:prstGeom prst="straightConnector1">
            <a:avLst/>
          </a:prstGeom>
          <a:ln w="7620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22B45848-E26F-4D6D-B3EE-B5655A955033}"/>
              </a:ext>
            </a:extLst>
          </p:cNvPr>
          <p:cNvCxnSpPr/>
          <p:nvPr/>
        </p:nvCxnSpPr>
        <p:spPr>
          <a:xfrm>
            <a:off x="7534459" y="4104292"/>
            <a:ext cx="3297600" cy="0"/>
          </a:xfrm>
          <a:prstGeom prst="straightConnector1">
            <a:avLst/>
          </a:prstGeom>
          <a:ln w="7620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3A6EAC74-EF30-4440-8FD6-CB5A0CFB46BD}"/>
              </a:ext>
            </a:extLst>
          </p:cNvPr>
          <p:cNvSpPr/>
          <p:nvPr/>
        </p:nvSpPr>
        <p:spPr>
          <a:xfrm>
            <a:off x="267353" y="5453156"/>
            <a:ext cx="15103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negative</a:t>
            </a:r>
            <a:endParaRPr lang="en-GB" sz="1400" dirty="0">
              <a:solidFill>
                <a:srgbClr val="FF0000"/>
              </a:solidFill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0528D4F0-8ADD-4727-8C77-760B061455A5}"/>
              </a:ext>
            </a:extLst>
          </p:cNvPr>
          <p:cNvSpPr/>
          <p:nvPr/>
        </p:nvSpPr>
        <p:spPr>
          <a:xfrm>
            <a:off x="10166652" y="5453156"/>
            <a:ext cx="13308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positive</a:t>
            </a:r>
            <a:endParaRPr lang="en-GB" sz="1400" dirty="0">
              <a:solidFill>
                <a:schemeClr val="accent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0037BE-8F3B-439D-8B11-ED161388B10F}"/>
              </a:ext>
            </a:extLst>
          </p:cNvPr>
          <p:cNvSpPr/>
          <p:nvPr/>
        </p:nvSpPr>
        <p:spPr>
          <a:xfrm>
            <a:off x="2349982" y="3367160"/>
            <a:ext cx="6431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50</a:t>
            </a:r>
            <a:endParaRPr lang="en-GB" dirty="0">
              <a:solidFill>
                <a:schemeClr val="accent2"/>
              </a:solidFill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82413AB0-682C-4EF5-B9FA-FDE5247CDEA9}"/>
              </a:ext>
            </a:extLst>
          </p:cNvPr>
          <p:cNvSpPr/>
          <p:nvPr/>
        </p:nvSpPr>
        <p:spPr>
          <a:xfrm>
            <a:off x="7111329" y="3370953"/>
            <a:ext cx="8723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100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F4EBEAC-BD79-4EAB-8756-777D9BC16FAD}"/>
              </a:ext>
            </a:extLst>
          </p:cNvPr>
          <p:cNvSpPr/>
          <p:nvPr/>
        </p:nvSpPr>
        <p:spPr>
          <a:xfrm>
            <a:off x="508194" y="1381339"/>
            <a:ext cx="39132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Example answer 2:</a:t>
            </a:r>
            <a:endParaRPr lang="en-GB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90AEEC2-4CA7-40ED-A35C-A7B4C22A4F26}"/>
              </a:ext>
            </a:extLst>
          </p:cNvPr>
          <p:cNvSpPr/>
          <p:nvPr/>
        </p:nvSpPr>
        <p:spPr>
          <a:xfrm>
            <a:off x="508194" y="646030"/>
            <a:ext cx="67329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5: Negatives on number line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97242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346120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NEGATIVE NUMBERS</a:t>
            </a: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9C2ECEB8-5438-4DD4-BF3E-33705D329D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29" name="Group 28">
            <a:extLst>
              <a:ext uri="{FF2B5EF4-FFF2-40B4-BE49-F238E27FC236}">
                <a16:creationId xmlns:a16="http://schemas.microsoft.com/office/drawing/2014/main" id="{724D19F2-6AE9-4DA7-998F-0A2AAF820CBF}"/>
              </a:ext>
            </a:extLst>
          </p:cNvPr>
          <p:cNvGrpSpPr/>
          <p:nvPr/>
        </p:nvGrpSpPr>
        <p:grpSpPr>
          <a:xfrm>
            <a:off x="531904" y="4384352"/>
            <a:ext cx="10840337" cy="1027097"/>
            <a:chOff x="607820" y="1857663"/>
            <a:chExt cx="5400000" cy="492195"/>
          </a:xfrm>
        </p:grpSpPr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A9614DC6-3F73-493B-9D15-A7B1D48AEE33}"/>
                </a:ext>
              </a:extLst>
            </p:cNvPr>
            <p:cNvCxnSpPr/>
            <p:nvPr/>
          </p:nvCxnSpPr>
          <p:spPr>
            <a:xfrm>
              <a:off x="607820" y="1857663"/>
              <a:ext cx="540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50801F82-8D41-4505-BE76-2845ADEDA066}"/>
                </a:ext>
              </a:extLst>
            </p:cNvPr>
            <p:cNvCxnSpPr>
              <a:cxnSpLocks/>
            </p:cNvCxnSpPr>
            <p:nvPr/>
          </p:nvCxnSpPr>
          <p:spPr>
            <a:xfrm>
              <a:off x="852219" y="1857663"/>
              <a:ext cx="0" cy="1224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1E5D0D36-9F8C-451E-ACD8-3DCA3EFEF499}"/>
                </a:ext>
              </a:extLst>
            </p:cNvPr>
            <p:cNvCxnSpPr>
              <a:cxnSpLocks/>
            </p:cNvCxnSpPr>
            <p:nvPr/>
          </p:nvCxnSpPr>
          <p:spPr>
            <a:xfrm>
              <a:off x="5725377" y="1857663"/>
              <a:ext cx="0" cy="1224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8ACBA43F-88EF-481C-AE1E-76196A73CA88}"/>
                </a:ext>
              </a:extLst>
            </p:cNvPr>
            <p:cNvCxnSpPr>
              <a:cxnSpLocks/>
            </p:cNvCxnSpPr>
            <p:nvPr/>
          </p:nvCxnSpPr>
          <p:spPr>
            <a:xfrm>
              <a:off x="2479440" y="1857663"/>
              <a:ext cx="0" cy="1224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01A3CAA-45E6-4B45-927D-E302DF17246E}"/>
                </a:ext>
              </a:extLst>
            </p:cNvPr>
            <p:cNvSpPr/>
            <p:nvPr/>
          </p:nvSpPr>
          <p:spPr>
            <a:xfrm>
              <a:off x="5495186" y="2000051"/>
              <a:ext cx="460381" cy="34980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accent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en-GB" sz="32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130</a:t>
              </a: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642AE900-2847-4590-9DB3-73D21AF95B33}"/>
                </a:ext>
              </a:extLst>
            </p:cNvPr>
            <p:cNvSpPr/>
            <p:nvPr/>
          </p:nvSpPr>
          <p:spPr>
            <a:xfrm>
              <a:off x="628378" y="2000050"/>
              <a:ext cx="460381" cy="34980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rgbClr val="FF0000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en-GB" sz="32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-20</a:t>
              </a: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25140140-6368-4997-A600-39E98736A19E}"/>
                </a:ext>
              </a:extLst>
            </p:cNvPr>
            <p:cNvSpPr/>
            <p:nvPr/>
          </p:nvSpPr>
          <p:spPr>
            <a:xfrm>
              <a:off x="2254608" y="2000050"/>
              <a:ext cx="460381" cy="34980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30</a:t>
              </a:r>
            </a:p>
          </p:txBody>
        </p:sp>
      </p:grp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428D745C-D5CF-411C-B42F-CA45C42DC508}"/>
              </a:ext>
            </a:extLst>
          </p:cNvPr>
          <p:cNvCxnSpPr/>
          <p:nvPr/>
        </p:nvCxnSpPr>
        <p:spPr>
          <a:xfrm>
            <a:off x="995449" y="4104292"/>
            <a:ext cx="3297600" cy="0"/>
          </a:xfrm>
          <a:prstGeom prst="straightConnector1">
            <a:avLst/>
          </a:prstGeom>
          <a:ln w="762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267D733A-D553-4F19-963C-C1A59128D5EB}"/>
              </a:ext>
            </a:extLst>
          </p:cNvPr>
          <p:cNvCxnSpPr/>
          <p:nvPr/>
        </p:nvCxnSpPr>
        <p:spPr>
          <a:xfrm>
            <a:off x="4265694" y="4104462"/>
            <a:ext cx="3297600" cy="0"/>
          </a:xfrm>
          <a:prstGeom prst="straightConnector1">
            <a:avLst/>
          </a:prstGeom>
          <a:ln w="7620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22B45848-E26F-4D6D-B3EE-B5655A955033}"/>
              </a:ext>
            </a:extLst>
          </p:cNvPr>
          <p:cNvCxnSpPr/>
          <p:nvPr/>
        </p:nvCxnSpPr>
        <p:spPr>
          <a:xfrm>
            <a:off x="7534459" y="4104292"/>
            <a:ext cx="3297600" cy="0"/>
          </a:xfrm>
          <a:prstGeom prst="straightConnector1">
            <a:avLst/>
          </a:prstGeom>
          <a:ln w="7620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3A6EAC74-EF30-4440-8FD6-CB5A0CFB46BD}"/>
              </a:ext>
            </a:extLst>
          </p:cNvPr>
          <p:cNvSpPr/>
          <p:nvPr/>
        </p:nvSpPr>
        <p:spPr>
          <a:xfrm>
            <a:off x="267353" y="5453156"/>
            <a:ext cx="15103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negative</a:t>
            </a:r>
            <a:endParaRPr lang="en-GB" sz="1400" dirty="0">
              <a:solidFill>
                <a:srgbClr val="FF0000"/>
              </a:solidFill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0528D4F0-8ADD-4727-8C77-760B061455A5}"/>
              </a:ext>
            </a:extLst>
          </p:cNvPr>
          <p:cNvSpPr/>
          <p:nvPr/>
        </p:nvSpPr>
        <p:spPr>
          <a:xfrm>
            <a:off x="10166652" y="5453156"/>
            <a:ext cx="13308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positive</a:t>
            </a:r>
            <a:endParaRPr lang="en-GB" sz="1400" dirty="0">
              <a:solidFill>
                <a:schemeClr val="accent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0037BE-8F3B-439D-8B11-ED161388B10F}"/>
              </a:ext>
            </a:extLst>
          </p:cNvPr>
          <p:cNvSpPr/>
          <p:nvPr/>
        </p:nvSpPr>
        <p:spPr>
          <a:xfrm>
            <a:off x="2349982" y="3367160"/>
            <a:ext cx="6431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50</a:t>
            </a:r>
            <a:endParaRPr lang="en-GB" dirty="0">
              <a:solidFill>
                <a:schemeClr val="accent2"/>
              </a:solidFill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82413AB0-682C-4EF5-B9FA-FDE5247CDEA9}"/>
              </a:ext>
            </a:extLst>
          </p:cNvPr>
          <p:cNvSpPr/>
          <p:nvPr/>
        </p:nvSpPr>
        <p:spPr>
          <a:xfrm>
            <a:off x="7111329" y="3370953"/>
            <a:ext cx="8723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100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F4EBEAC-BD79-4EAB-8756-777D9BC16FAD}"/>
              </a:ext>
            </a:extLst>
          </p:cNvPr>
          <p:cNvSpPr/>
          <p:nvPr/>
        </p:nvSpPr>
        <p:spPr>
          <a:xfrm>
            <a:off x="508194" y="1381339"/>
            <a:ext cx="39132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Example answer 2:</a:t>
            </a:r>
            <a:endParaRPr lang="en-GB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851F551-8F00-419C-A17D-2B1DE5264F54}"/>
              </a:ext>
            </a:extLst>
          </p:cNvPr>
          <p:cNvSpPr/>
          <p:nvPr/>
        </p:nvSpPr>
        <p:spPr>
          <a:xfrm>
            <a:off x="508194" y="646030"/>
            <a:ext cx="67329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5: Negatives on number line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78020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346120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NEGATIVE NUMBERS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55194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6: Number sequences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D8E15C6-4DD2-413A-89F8-701EBBB9B963}"/>
              </a:ext>
            </a:extLst>
          </p:cNvPr>
          <p:cNvSpPr/>
          <p:nvPr/>
        </p:nvSpPr>
        <p:spPr>
          <a:xfrm>
            <a:off x="739822" y="1517368"/>
            <a:ext cx="976828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Can the </a:t>
            </a:r>
            <a:r>
              <a:rPr lang="en-GB" sz="4400" b="1" dirty="0">
                <a:latin typeface="Century Gothic" panose="020B0502020202020204" pitchFamily="34" charset="0"/>
              </a:rPr>
              <a:t>difference</a:t>
            </a:r>
            <a:r>
              <a:rPr lang="en-GB" sz="4400" dirty="0">
                <a:latin typeface="Century Gothic" panose="020B0502020202020204" pitchFamily="34" charset="0"/>
              </a:rPr>
              <a:t> between the numbers in the sequence be </a:t>
            </a:r>
            <a:r>
              <a:rPr lang="en-GB" sz="4400" b="1" dirty="0">
                <a:latin typeface="Century Gothic" panose="020B0502020202020204" pitchFamily="34" charset="0"/>
              </a:rPr>
              <a:t>3?</a:t>
            </a:r>
            <a:endParaRPr lang="en-GB" sz="4400" b="1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4304DD7-8598-4BF4-A7F1-7FA414833CE5}"/>
              </a:ext>
            </a:extLst>
          </p:cNvPr>
          <p:cNvSpPr/>
          <p:nvPr/>
        </p:nvSpPr>
        <p:spPr>
          <a:xfrm>
            <a:off x="778017" y="3254731"/>
            <a:ext cx="320936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8, 5, 2…</a:t>
            </a:r>
            <a:endParaRPr lang="en-GB" sz="44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0BDC424-6389-4823-BE8F-36E0AC4C0C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90114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346120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NEGATIVE NUMBERS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D8E15C6-4DD2-413A-89F8-701EBBB9B963}"/>
              </a:ext>
            </a:extLst>
          </p:cNvPr>
          <p:cNvSpPr/>
          <p:nvPr/>
        </p:nvSpPr>
        <p:spPr>
          <a:xfrm>
            <a:off x="739822" y="1517368"/>
            <a:ext cx="976828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Can the </a:t>
            </a:r>
            <a:r>
              <a:rPr lang="en-GB" sz="4400" b="1" dirty="0">
                <a:latin typeface="Century Gothic" panose="020B0502020202020204" pitchFamily="34" charset="0"/>
              </a:rPr>
              <a:t>difference</a:t>
            </a:r>
            <a:r>
              <a:rPr lang="en-GB" sz="4400" dirty="0">
                <a:latin typeface="Century Gothic" panose="020B0502020202020204" pitchFamily="34" charset="0"/>
              </a:rPr>
              <a:t> between the numbers in the sequence be </a:t>
            </a:r>
            <a:r>
              <a:rPr lang="en-GB" sz="4400" b="1" dirty="0">
                <a:latin typeface="Century Gothic" panose="020B0502020202020204" pitchFamily="34" charset="0"/>
              </a:rPr>
              <a:t>3?</a:t>
            </a:r>
            <a:endParaRPr lang="en-GB" sz="4400" b="1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4304DD7-8598-4BF4-A7F1-7FA414833CE5}"/>
              </a:ext>
            </a:extLst>
          </p:cNvPr>
          <p:cNvSpPr/>
          <p:nvPr/>
        </p:nvSpPr>
        <p:spPr>
          <a:xfrm>
            <a:off x="778017" y="3254731"/>
            <a:ext cx="320936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8, 5, 2…</a:t>
            </a:r>
            <a:endParaRPr lang="en-GB" sz="4400" dirty="0">
              <a:solidFill>
                <a:schemeClr val="bg2">
                  <a:lumMod val="50000"/>
                </a:schemeClr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1D6DFF4-CD50-407F-BE99-569A0D2A8768}"/>
              </a:ext>
            </a:extLst>
          </p:cNvPr>
          <p:cNvCxnSpPr>
            <a:cxnSpLocks/>
          </p:cNvCxnSpPr>
          <p:nvPr/>
        </p:nvCxnSpPr>
        <p:spPr>
          <a:xfrm>
            <a:off x="1620346" y="5889760"/>
            <a:ext cx="8646602" cy="0"/>
          </a:xfrm>
          <a:prstGeom prst="line">
            <a:avLst/>
          </a:prstGeom>
          <a:ln w="57150" cap="rnd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ED77191E-57BC-4282-B7FC-FD7448261675}"/>
              </a:ext>
            </a:extLst>
          </p:cNvPr>
          <p:cNvSpPr/>
          <p:nvPr/>
        </p:nvSpPr>
        <p:spPr>
          <a:xfrm>
            <a:off x="4403613" y="5937887"/>
            <a:ext cx="6367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-4</a:t>
            </a:r>
            <a:endParaRPr lang="en-GB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B86637E-B368-43B2-8779-360DECCAE9CF}"/>
              </a:ext>
            </a:extLst>
          </p:cNvPr>
          <p:cNvSpPr/>
          <p:nvPr/>
        </p:nvSpPr>
        <p:spPr>
          <a:xfrm>
            <a:off x="1838499" y="5937887"/>
            <a:ext cx="6367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-7</a:t>
            </a:r>
            <a:endParaRPr lang="en-GB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47767C4-7F32-46FA-8BFF-20E96900189D}"/>
              </a:ext>
            </a:extLst>
          </p:cNvPr>
          <p:cNvSpPr/>
          <p:nvPr/>
        </p:nvSpPr>
        <p:spPr>
          <a:xfrm>
            <a:off x="1476278" y="6800640"/>
            <a:ext cx="91502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No: -7 is the third negative number in this sequence</a:t>
            </a:r>
            <a:endParaRPr lang="en-GB" sz="2800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9A48BB1-ECB3-4D7C-89F0-4FC0D652CA62}"/>
              </a:ext>
            </a:extLst>
          </p:cNvPr>
          <p:cNvGrpSpPr/>
          <p:nvPr/>
        </p:nvGrpSpPr>
        <p:grpSpPr>
          <a:xfrm>
            <a:off x="6968727" y="4928586"/>
            <a:ext cx="3007864" cy="2449145"/>
            <a:chOff x="6968727" y="5828272"/>
            <a:chExt cx="3007864" cy="2449145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14AA0A30-469A-45C9-A6DF-B91E20A12131}"/>
                </a:ext>
              </a:extLst>
            </p:cNvPr>
            <p:cNvSpPr/>
            <p:nvPr/>
          </p:nvSpPr>
          <p:spPr>
            <a:xfrm>
              <a:off x="9533841" y="6840210"/>
              <a:ext cx="442750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b="1" dirty="0">
                  <a:solidFill>
                    <a:schemeClr val="bg2">
                      <a:lumMod val="50000"/>
                    </a:schemeClr>
                  </a:solidFill>
                  <a:latin typeface="Century Gothic" panose="020B0502020202020204" pitchFamily="34" charset="0"/>
                </a:rPr>
                <a:t>2</a:t>
              </a:r>
              <a:endParaRPr lang="en-GB" sz="1600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D48D9D7F-101D-4D42-8A04-DC05D8251D49}"/>
                </a:ext>
              </a:extLst>
            </p:cNvPr>
            <p:cNvSpPr/>
            <p:nvPr/>
          </p:nvSpPr>
          <p:spPr>
            <a:xfrm>
              <a:off x="6968727" y="6837573"/>
              <a:ext cx="636713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b="1" dirty="0">
                  <a:solidFill>
                    <a:schemeClr val="bg2">
                      <a:lumMod val="50000"/>
                    </a:schemeClr>
                  </a:solidFill>
                  <a:latin typeface="Century Gothic" panose="020B0502020202020204" pitchFamily="34" charset="0"/>
                </a:rPr>
                <a:t>-1</a:t>
              </a:r>
              <a:endParaRPr lang="en-GB" sz="1600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8" name="Arc 17">
              <a:extLst>
                <a:ext uri="{FF2B5EF4-FFF2-40B4-BE49-F238E27FC236}">
                  <a16:creationId xmlns:a16="http://schemas.microsoft.com/office/drawing/2014/main" id="{F0BF8B97-CC8D-45E1-B66E-70A28C91B8D1}"/>
                </a:ext>
              </a:extLst>
            </p:cNvPr>
            <p:cNvSpPr/>
            <p:nvPr/>
          </p:nvSpPr>
          <p:spPr>
            <a:xfrm rot="18812942">
              <a:off x="7357884" y="5773369"/>
              <a:ext cx="2449145" cy="2558952"/>
            </a:xfrm>
            <a:prstGeom prst="arc">
              <a:avLst>
                <a:gd name="adj1" fmla="val 14903476"/>
                <a:gd name="adj2" fmla="val 1969707"/>
              </a:avLst>
            </a:prstGeom>
            <a:ln w="57150" cap="rnd">
              <a:solidFill>
                <a:schemeClr val="bg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D51D7934-C469-46F2-954D-3B70FA34056E}"/>
                </a:ext>
              </a:extLst>
            </p:cNvPr>
            <p:cNvSpPr/>
            <p:nvPr/>
          </p:nvSpPr>
          <p:spPr>
            <a:xfrm rot="11937801">
              <a:off x="7319124" y="6534868"/>
              <a:ext cx="107874" cy="209743"/>
            </a:xfrm>
            <a:prstGeom prst="triangle">
              <a:avLst/>
            </a:prstGeom>
            <a:solidFill>
              <a:schemeClr val="bg2">
                <a:lumMod val="50000"/>
              </a:schemeClr>
            </a:solidFill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A348BA30-4C78-414E-BE06-87763B3882FC}"/>
              </a:ext>
            </a:extLst>
          </p:cNvPr>
          <p:cNvGrpSpPr/>
          <p:nvPr/>
        </p:nvGrpSpPr>
        <p:grpSpPr>
          <a:xfrm>
            <a:off x="4816524" y="4928586"/>
            <a:ext cx="2558952" cy="2449145"/>
            <a:chOff x="7302981" y="5828272"/>
            <a:chExt cx="2558952" cy="2449145"/>
          </a:xfrm>
        </p:grpSpPr>
        <p:sp>
          <p:nvSpPr>
            <p:cNvPr id="22" name="Arc 21">
              <a:extLst>
                <a:ext uri="{FF2B5EF4-FFF2-40B4-BE49-F238E27FC236}">
                  <a16:creationId xmlns:a16="http://schemas.microsoft.com/office/drawing/2014/main" id="{75648A48-DE0C-4162-83AF-598EB8898072}"/>
                </a:ext>
              </a:extLst>
            </p:cNvPr>
            <p:cNvSpPr/>
            <p:nvPr/>
          </p:nvSpPr>
          <p:spPr>
            <a:xfrm rot="18812942">
              <a:off x="7357884" y="5773369"/>
              <a:ext cx="2449145" cy="2558952"/>
            </a:xfrm>
            <a:prstGeom prst="arc">
              <a:avLst>
                <a:gd name="adj1" fmla="val 14903476"/>
                <a:gd name="adj2" fmla="val 1969707"/>
              </a:avLst>
            </a:prstGeom>
            <a:ln w="57150" cap="rnd">
              <a:solidFill>
                <a:schemeClr val="bg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Isosceles Triangle 22">
              <a:extLst>
                <a:ext uri="{FF2B5EF4-FFF2-40B4-BE49-F238E27FC236}">
                  <a16:creationId xmlns:a16="http://schemas.microsoft.com/office/drawing/2014/main" id="{27614BE9-E68B-4C55-85C5-B697880D2CD6}"/>
                </a:ext>
              </a:extLst>
            </p:cNvPr>
            <p:cNvSpPr/>
            <p:nvPr/>
          </p:nvSpPr>
          <p:spPr>
            <a:xfrm rot="11937801">
              <a:off x="7319124" y="6534868"/>
              <a:ext cx="107874" cy="209743"/>
            </a:xfrm>
            <a:prstGeom prst="triangle">
              <a:avLst/>
            </a:prstGeom>
            <a:solidFill>
              <a:schemeClr val="bg2">
                <a:lumMod val="50000"/>
              </a:schemeClr>
            </a:solidFill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C3CD088D-8A1F-47F3-8BAD-BE6C4C19263E}"/>
              </a:ext>
            </a:extLst>
          </p:cNvPr>
          <p:cNvGrpSpPr/>
          <p:nvPr/>
        </p:nvGrpSpPr>
        <p:grpSpPr>
          <a:xfrm>
            <a:off x="2327652" y="4928586"/>
            <a:ext cx="2558952" cy="2449145"/>
            <a:chOff x="7302981" y="5828272"/>
            <a:chExt cx="2558952" cy="2449145"/>
          </a:xfrm>
        </p:grpSpPr>
        <p:sp>
          <p:nvSpPr>
            <p:cNvPr id="25" name="Arc 24">
              <a:extLst>
                <a:ext uri="{FF2B5EF4-FFF2-40B4-BE49-F238E27FC236}">
                  <a16:creationId xmlns:a16="http://schemas.microsoft.com/office/drawing/2014/main" id="{29AD3906-6313-4F26-BBFB-595FF234A5D1}"/>
                </a:ext>
              </a:extLst>
            </p:cNvPr>
            <p:cNvSpPr/>
            <p:nvPr/>
          </p:nvSpPr>
          <p:spPr>
            <a:xfrm rot="18812942">
              <a:off x="7357884" y="5773369"/>
              <a:ext cx="2449145" cy="2558952"/>
            </a:xfrm>
            <a:prstGeom prst="arc">
              <a:avLst>
                <a:gd name="adj1" fmla="val 14903476"/>
                <a:gd name="adj2" fmla="val 1969707"/>
              </a:avLst>
            </a:prstGeom>
            <a:ln w="57150" cap="rnd">
              <a:solidFill>
                <a:schemeClr val="bg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Isosceles Triangle 25">
              <a:extLst>
                <a:ext uri="{FF2B5EF4-FFF2-40B4-BE49-F238E27FC236}">
                  <a16:creationId xmlns:a16="http://schemas.microsoft.com/office/drawing/2014/main" id="{6D486F0A-5FF4-4582-8C1A-027F16A0D402}"/>
                </a:ext>
              </a:extLst>
            </p:cNvPr>
            <p:cNvSpPr/>
            <p:nvPr/>
          </p:nvSpPr>
          <p:spPr>
            <a:xfrm rot="11937801">
              <a:off x="7319124" y="6534868"/>
              <a:ext cx="107874" cy="209743"/>
            </a:xfrm>
            <a:prstGeom prst="triangle">
              <a:avLst/>
            </a:prstGeom>
            <a:solidFill>
              <a:schemeClr val="bg2">
                <a:lumMod val="50000"/>
              </a:schemeClr>
            </a:solidFill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37BEFFA5-5922-4ECB-B7F1-4A8B9D122B0F}"/>
              </a:ext>
            </a:extLst>
          </p:cNvPr>
          <p:cNvSpPr/>
          <p:nvPr/>
        </p:nvSpPr>
        <p:spPr>
          <a:xfrm>
            <a:off x="508194" y="646030"/>
            <a:ext cx="55194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6: Number sequences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70053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D8E15C6-4DD2-413A-89F8-701EBBB9B963}"/>
              </a:ext>
            </a:extLst>
          </p:cNvPr>
          <p:cNvSpPr/>
          <p:nvPr/>
        </p:nvSpPr>
        <p:spPr>
          <a:xfrm>
            <a:off x="739822" y="1517368"/>
            <a:ext cx="976828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Can the </a:t>
            </a:r>
            <a:r>
              <a:rPr lang="en-GB" sz="4400" b="1" dirty="0">
                <a:latin typeface="Century Gothic" panose="020B0502020202020204" pitchFamily="34" charset="0"/>
              </a:rPr>
              <a:t>difference</a:t>
            </a:r>
            <a:r>
              <a:rPr lang="en-GB" sz="4400" dirty="0">
                <a:latin typeface="Century Gothic" panose="020B0502020202020204" pitchFamily="34" charset="0"/>
              </a:rPr>
              <a:t> between the numbers in the sequence be </a:t>
            </a:r>
            <a:r>
              <a:rPr lang="en-GB" sz="4400" b="1" dirty="0">
                <a:latin typeface="Century Gothic" panose="020B0502020202020204" pitchFamily="34" charset="0"/>
              </a:rPr>
              <a:t>4?</a:t>
            </a:r>
            <a:endParaRPr lang="en-GB" sz="4400" b="1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4304DD7-8598-4BF4-A7F1-7FA414833CE5}"/>
              </a:ext>
            </a:extLst>
          </p:cNvPr>
          <p:cNvSpPr/>
          <p:nvPr/>
        </p:nvSpPr>
        <p:spPr>
          <a:xfrm>
            <a:off x="778017" y="3254731"/>
            <a:ext cx="320936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9, 5, 1…</a:t>
            </a:r>
            <a:endParaRPr lang="en-GB" sz="44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0BDC424-6389-4823-BE8F-36E0AC4C0C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1950F05-3436-4E3A-B68F-F359E5E668A6}"/>
              </a:ext>
            </a:extLst>
          </p:cNvPr>
          <p:cNvSpPr txBox="1"/>
          <p:nvPr/>
        </p:nvSpPr>
        <p:spPr>
          <a:xfrm>
            <a:off x="256232" y="8587638"/>
            <a:ext cx="346120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NEGATIVE NUMBERS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90EFF83-F448-4CDE-8D8C-CC5ACEA34580}"/>
              </a:ext>
            </a:extLst>
          </p:cNvPr>
          <p:cNvSpPr/>
          <p:nvPr/>
        </p:nvSpPr>
        <p:spPr>
          <a:xfrm>
            <a:off x="508194" y="646030"/>
            <a:ext cx="55194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6: Number sequences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70513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D8E15C6-4DD2-413A-89F8-701EBBB9B963}"/>
              </a:ext>
            </a:extLst>
          </p:cNvPr>
          <p:cNvSpPr/>
          <p:nvPr/>
        </p:nvSpPr>
        <p:spPr>
          <a:xfrm>
            <a:off x="739822" y="1517368"/>
            <a:ext cx="976828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Can the </a:t>
            </a:r>
            <a:r>
              <a:rPr lang="en-GB" sz="4400" b="1" dirty="0">
                <a:latin typeface="Century Gothic" panose="020B0502020202020204" pitchFamily="34" charset="0"/>
              </a:rPr>
              <a:t>difference</a:t>
            </a:r>
            <a:r>
              <a:rPr lang="en-GB" sz="4400" dirty="0">
                <a:latin typeface="Century Gothic" panose="020B0502020202020204" pitchFamily="34" charset="0"/>
              </a:rPr>
              <a:t> between the numbers in the sequence be </a:t>
            </a:r>
            <a:r>
              <a:rPr lang="en-GB" sz="4400" b="1" dirty="0">
                <a:latin typeface="Century Gothic" panose="020B0502020202020204" pitchFamily="34" charset="0"/>
              </a:rPr>
              <a:t>4?</a:t>
            </a:r>
            <a:endParaRPr lang="en-GB" sz="4400" b="1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4304DD7-8598-4BF4-A7F1-7FA414833CE5}"/>
              </a:ext>
            </a:extLst>
          </p:cNvPr>
          <p:cNvSpPr/>
          <p:nvPr/>
        </p:nvSpPr>
        <p:spPr>
          <a:xfrm>
            <a:off x="778017" y="3254731"/>
            <a:ext cx="320936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9, 5, 1…</a:t>
            </a:r>
            <a:endParaRPr lang="en-GB" sz="44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0BDC424-6389-4823-BE8F-36E0AC4C0C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8313F7C3-1DC9-4974-BC5E-BDC1A744796B}"/>
              </a:ext>
            </a:extLst>
          </p:cNvPr>
          <p:cNvCxnSpPr>
            <a:cxnSpLocks/>
          </p:cNvCxnSpPr>
          <p:nvPr/>
        </p:nvCxnSpPr>
        <p:spPr>
          <a:xfrm>
            <a:off x="1620346" y="6114610"/>
            <a:ext cx="8646602" cy="0"/>
          </a:xfrm>
          <a:prstGeom prst="line">
            <a:avLst/>
          </a:prstGeom>
          <a:ln w="57150" cap="rnd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228B1A51-0128-49D9-BB92-AE30B80D9C70}"/>
              </a:ext>
            </a:extLst>
          </p:cNvPr>
          <p:cNvSpPr/>
          <p:nvPr/>
        </p:nvSpPr>
        <p:spPr>
          <a:xfrm>
            <a:off x="1838499" y="6162737"/>
            <a:ext cx="6367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-7</a:t>
            </a:r>
            <a:endParaRPr lang="en-GB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5D2576A-0EBA-47F5-AEEA-66C50806CA84}"/>
              </a:ext>
            </a:extLst>
          </p:cNvPr>
          <p:cNvSpPr/>
          <p:nvPr/>
        </p:nvSpPr>
        <p:spPr>
          <a:xfrm>
            <a:off x="9484623" y="6162737"/>
            <a:ext cx="4427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1</a:t>
            </a:r>
            <a:endParaRPr lang="en-GB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D5B5541-485A-49D2-8C27-38017A3B2847}"/>
              </a:ext>
            </a:extLst>
          </p:cNvPr>
          <p:cNvSpPr/>
          <p:nvPr/>
        </p:nvSpPr>
        <p:spPr>
          <a:xfrm>
            <a:off x="5625290" y="6162737"/>
            <a:ext cx="6367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-3</a:t>
            </a:r>
            <a:endParaRPr lang="en-GB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3" name="Arc 22">
            <a:extLst>
              <a:ext uri="{FF2B5EF4-FFF2-40B4-BE49-F238E27FC236}">
                <a16:creationId xmlns:a16="http://schemas.microsoft.com/office/drawing/2014/main" id="{CCF9B9EB-B11C-46C1-9354-2756F9300F7A}"/>
              </a:ext>
            </a:extLst>
          </p:cNvPr>
          <p:cNvSpPr/>
          <p:nvPr/>
        </p:nvSpPr>
        <p:spPr>
          <a:xfrm rot="18812942">
            <a:off x="6001024" y="4642979"/>
            <a:ext cx="3711253" cy="3963997"/>
          </a:xfrm>
          <a:prstGeom prst="arc">
            <a:avLst>
              <a:gd name="adj1" fmla="val 14903476"/>
              <a:gd name="adj2" fmla="val 1803067"/>
            </a:avLst>
          </a:prstGeom>
          <a:ln w="57150" cap="rnd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09B15627-5098-4DAC-BDC7-BB0409EB5756}"/>
              </a:ext>
            </a:extLst>
          </p:cNvPr>
          <p:cNvSpPr/>
          <p:nvPr/>
        </p:nvSpPr>
        <p:spPr>
          <a:xfrm rot="11649352">
            <a:off x="5945982" y="5837842"/>
            <a:ext cx="155644" cy="228727"/>
          </a:xfrm>
          <a:prstGeom prst="triangle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Arc 24">
            <a:extLst>
              <a:ext uri="{FF2B5EF4-FFF2-40B4-BE49-F238E27FC236}">
                <a16:creationId xmlns:a16="http://schemas.microsoft.com/office/drawing/2014/main" id="{5849F6E4-8F55-415F-A50B-AAD831EAA8A7}"/>
              </a:ext>
            </a:extLst>
          </p:cNvPr>
          <p:cNvSpPr/>
          <p:nvPr/>
        </p:nvSpPr>
        <p:spPr>
          <a:xfrm rot="18812942">
            <a:off x="2335654" y="4642978"/>
            <a:ext cx="3711253" cy="3963997"/>
          </a:xfrm>
          <a:prstGeom prst="arc">
            <a:avLst>
              <a:gd name="adj1" fmla="val 14903476"/>
              <a:gd name="adj2" fmla="val 1803067"/>
            </a:avLst>
          </a:prstGeom>
          <a:ln w="57150" cap="rnd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72EA767A-85C1-48D4-9419-AADB98F154A2}"/>
              </a:ext>
            </a:extLst>
          </p:cNvPr>
          <p:cNvSpPr/>
          <p:nvPr/>
        </p:nvSpPr>
        <p:spPr>
          <a:xfrm rot="11649352">
            <a:off x="2278705" y="5866941"/>
            <a:ext cx="155644" cy="228727"/>
          </a:xfrm>
          <a:prstGeom prst="triangle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ED85E35-018E-485F-87CC-D363BEC85ABA}"/>
              </a:ext>
            </a:extLst>
          </p:cNvPr>
          <p:cNvSpPr/>
          <p:nvPr/>
        </p:nvSpPr>
        <p:spPr>
          <a:xfrm>
            <a:off x="1476278" y="6800640"/>
            <a:ext cx="91502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Yes: -7 is the second negative number in this sequence</a:t>
            </a:r>
            <a:endParaRPr lang="en-GB" sz="2800" dirty="0">
              <a:solidFill>
                <a:srgbClr val="00B05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BCC872E-BB62-4CBE-953C-7DE01D4EC517}"/>
              </a:ext>
            </a:extLst>
          </p:cNvPr>
          <p:cNvSpPr txBox="1"/>
          <p:nvPr/>
        </p:nvSpPr>
        <p:spPr>
          <a:xfrm>
            <a:off x="256232" y="8587638"/>
            <a:ext cx="346120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NEGATIVE NUMBERS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3756763-ECBB-4280-AFE0-E2DCF066E73F}"/>
              </a:ext>
            </a:extLst>
          </p:cNvPr>
          <p:cNvSpPr/>
          <p:nvPr/>
        </p:nvSpPr>
        <p:spPr>
          <a:xfrm>
            <a:off x="508194" y="646030"/>
            <a:ext cx="55194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6: Number sequences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22034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D8E15C6-4DD2-413A-89F8-701EBBB9B963}"/>
              </a:ext>
            </a:extLst>
          </p:cNvPr>
          <p:cNvSpPr/>
          <p:nvPr/>
        </p:nvSpPr>
        <p:spPr>
          <a:xfrm>
            <a:off x="739822" y="1517368"/>
            <a:ext cx="976828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Can the </a:t>
            </a:r>
            <a:r>
              <a:rPr lang="en-GB" sz="4400" b="1" dirty="0">
                <a:latin typeface="Century Gothic" panose="020B0502020202020204" pitchFamily="34" charset="0"/>
              </a:rPr>
              <a:t>difference</a:t>
            </a:r>
            <a:r>
              <a:rPr lang="en-GB" sz="4400" dirty="0">
                <a:latin typeface="Century Gothic" panose="020B0502020202020204" pitchFamily="34" charset="0"/>
              </a:rPr>
              <a:t> between the numbers in the sequence be </a:t>
            </a:r>
            <a:r>
              <a:rPr lang="en-GB" sz="4400" b="1" dirty="0">
                <a:latin typeface="Century Gothic" panose="020B0502020202020204" pitchFamily="34" charset="0"/>
              </a:rPr>
              <a:t>5?</a:t>
            </a:r>
            <a:endParaRPr lang="en-GB" sz="4400" b="1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4304DD7-8598-4BF4-A7F1-7FA414833CE5}"/>
              </a:ext>
            </a:extLst>
          </p:cNvPr>
          <p:cNvSpPr/>
          <p:nvPr/>
        </p:nvSpPr>
        <p:spPr>
          <a:xfrm>
            <a:off x="778017" y="3254731"/>
            <a:ext cx="38539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13, 8, 3…</a:t>
            </a:r>
            <a:endParaRPr lang="en-GB" sz="44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0BDC424-6389-4823-BE8F-36E0AC4C0C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B3C3E82-C590-48ED-A3C6-0AC4EA6A9DE9}"/>
              </a:ext>
            </a:extLst>
          </p:cNvPr>
          <p:cNvSpPr txBox="1"/>
          <p:nvPr/>
        </p:nvSpPr>
        <p:spPr>
          <a:xfrm>
            <a:off x="256232" y="8587638"/>
            <a:ext cx="346120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NEGATIVE NUMBERS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C0A501D-30F4-4AAE-BE73-69F85DD851B4}"/>
              </a:ext>
            </a:extLst>
          </p:cNvPr>
          <p:cNvSpPr/>
          <p:nvPr/>
        </p:nvSpPr>
        <p:spPr>
          <a:xfrm>
            <a:off x="508194" y="646030"/>
            <a:ext cx="55194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6: Number sequences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58264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D8E15C6-4DD2-413A-89F8-701EBBB9B963}"/>
              </a:ext>
            </a:extLst>
          </p:cNvPr>
          <p:cNvSpPr/>
          <p:nvPr/>
        </p:nvSpPr>
        <p:spPr>
          <a:xfrm>
            <a:off x="739822" y="1517368"/>
            <a:ext cx="976828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Can the </a:t>
            </a:r>
            <a:r>
              <a:rPr lang="en-GB" sz="4400" b="1" dirty="0">
                <a:latin typeface="Century Gothic" panose="020B0502020202020204" pitchFamily="34" charset="0"/>
              </a:rPr>
              <a:t>difference</a:t>
            </a:r>
            <a:r>
              <a:rPr lang="en-GB" sz="4400" dirty="0">
                <a:latin typeface="Century Gothic" panose="020B0502020202020204" pitchFamily="34" charset="0"/>
              </a:rPr>
              <a:t> between the numbers in the sequence be </a:t>
            </a:r>
            <a:r>
              <a:rPr lang="en-GB" sz="4400" b="1" dirty="0">
                <a:latin typeface="Century Gothic" panose="020B0502020202020204" pitchFamily="34" charset="0"/>
              </a:rPr>
              <a:t>5?</a:t>
            </a:r>
            <a:endParaRPr lang="en-GB" sz="4400" b="1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4304DD7-8598-4BF4-A7F1-7FA414833CE5}"/>
              </a:ext>
            </a:extLst>
          </p:cNvPr>
          <p:cNvSpPr/>
          <p:nvPr/>
        </p:nvSpPr>
        <p:spPr>
          <a:xfrm>
            <a:off x="778017" y="3254731"/>
            <a:ext cx="38539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13, 8, 3…</a:t>
            </a:r>
            <a:endParaRPr lang="en-GB" sz="44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0BDC424-6389-4823-BE8F-36E0AC4C0C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BED85E35-018E-485F-87CC-D363BEC85ABA}"/>
              </a:ext>
            </a:extLst>
          </p:cNvPr>
          <p:cNvSpPr/>
          <p:nvPr/>
        </p:nvSpPr>
        <p:spPr>
          <a:xfrm>
            <a:off x="1476278" y="6800640"/>
            <a:ext cx="91502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Yes: -7 is the second negative number in this sequence</a:t>
            </a:r>
            <a:endParaRPr lang="en-GB" sz="2800" dirty="0">
              <a:solidFill>
                <a:srgbClr val="00B050"/>
              </a:solidFill>
            </a:endParaRP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66DFFEC-D423-4648-8D5C-95A836732BEC}"/>
              </a:ext>
            </a:extLst>
          </p:cNvPr>
          <p:cNvCxnSpPr>
            <a:cxnSpLocks/>
          </p:cNvCxnSpPr>
          <p:nvPr/>
        </p:nvCxnSpPr>
        <p:spPr>
          <a:xfrm>
            <a:off x="1620346" y="6129600"/>
            <a:ext cx="8646602" cy="0"/>
          </a:xfrm>
          <a:prstGeom prst="line">
            <a:avLst/>
          </a:prstGeom>
          <a:ln w="57150" cap="rnd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64A1229F-33FD-4376-A114-9545DD281DFE}"/>
              </a:ext>
            </a:extLst>
          </p:cNvPr>
          <p:cNvSpPr/>
          <p:nvPr/>
        </p:nvSpPr>
        <p:spPr>
          <a:xfrm>
            <a:off x="1838499" y="6177727"/>
            <a:ext cx="6367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-7</a:t>
            </a:r>
            <a:endParaRPr lang="en-GB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72FF543-CB7A-4B14-90A8-03055ABD505F}"/>
              </a:ext>
            </a:extLst>
          </p:cNvPr>
          <p:cNvSpPr/>
          <p:nvPr/>
        </p:nvSpPr>
        <p:spPr>
          <a:xfrm>
            <a:off x="9484623" y="6177727"/>
            <a:ext cx="4427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3</a:t>
            </a:r>
            <a:endParaRPr lang="en-GB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7FADC479-6FDC-49A0-8530-A7A884A142CC}"/>
              </a:ext>
            </a:extLst>
          </p:cNvPr>
          <p:cNvSpPr/>
          <p:nvPr/>
        </p:nvSpPr>
        <p:spPr>
          <a:xfrm>
            <a:off x="5625290" y="6177727"/>
            <a:ext cx="6367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-2</a:t>
            </a:r>
            <a:endParaRPr lang="en-GB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1" name="Arc 30">
            <a:extLst>
              <a:ext uri="{FF2B5EF4-FFF2-40B4-BE49-F238E27FC236}">
                <a16:creationId xmlns:a16="http://schemas.microsoft.com/office/drawing/2014/main" id="{19B7E0ED-7B71-46BD-9F73-5727EF66F379}"/>
              </a:ext>
            </a:extLst>
          </p:cNvPr>
          <p:cNvSpPr/>
          <p:nvPr/>
        </p:nvSpPr>
        <p:spPr>
          <a:xfrm rot="18812942">
            <a:off x="6001024" y="4657969"/>
            <a:ext cx="3711253" cy="3963997"/>
          </a:xfrm>
          <a:prstGeom prst="arc">
            <a:avLst>
              <a:gd name="adj1" fmla="val 14903476"/>
              <a:gd name="adj2" fmla="val 1803067"/>
            </a:avLst>
          </a:prstGeom>
          <a:ln w="57150" cap="rnd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Isosceles Triangle 31">
            <a:extLst>
              <a:ext uri="{FF2B5EF4-FFF2-40B4-BE49-F238E27FC236}">
                <a16:creationId xmlns:a16="http://schemas.microsoft.com/office/drawing/2014/main" id="{64680787-6B78-4C45-BE61-46999603B63D}"/>
              </a:ext>
            </a:extLst>
          </p:cNvPr>
          <p:cNvSpPr/>
          <p:nvPr/>
        </p:nvSpPr>
        <p:spPr>
          <a:xfrm rot="11649352">
            <a:off x="5945982" y="5852832"/>
            <a:ext cx="155644" cy="228727"/>
          </a:xfrm>
          <a:prstGeom prst="triangle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Arc 32">
            <a:extLst>
              <a:ext uri="{FF2B5EF4-FFF2-40B4-BE49-F238E27FC236}">
                <a16:creationId xmlns:a16="http://schemas.microsoft.com/office/drawing/2014/main" id="{39FE5C33-9BEA-4009-B206-B193CBDD7CD3}"/>
              </a:ext>
            </a:extLst>
          </p:cNvPr>
          <p:cNvSpPr/>
          <p:nvPr/>
        </p:nvSpPr>
        <p:spPr>
          <a:xfrm rot="18812942">
            <a:off x="2335654" y="4657968"/>
            <a:ext cx="3711253" cy="3963997"/>
          </a:xfrm>
          <a:prstGeom prst="arc">
            <a:avLst>
              <a:gd name="adj1" fmla="val 14903476"/>
              <a:gd name="adj2" fmla="val 1803067"/>
            </a:avLst>
          </a:prstGeom>
          <a:ln w="57150" cap="rnd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Isosceles Triangle 33">
            <a:extLst>
              <a:ext uri="{FF2B5EF4-FFF2-40B4-BE49-F238E27FC236}">
                <a16:creationId xmlns:a16="http://schemas.microsoft.com/office/drawing/2014/main" id="{E0A6AEFE-7D92-4C7B-9BE5-31291CEB4B02}"/>
              </a:ext>
            </a:extLst>
          </p:cNvPr>
          <p:cNvSpPr/>
          <p:nvPr/>
        </p:nvSpPr>
        <p:spPr>
          <a:xfrm rot="11649352">
            <a:off x="2278705" y="5881931"/>
            <a:ext cx="155644" cy="228727"/>
          </a:xfrm>
          <a:prstGeom prst="triangle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12C7AE6-E8B6-47BA-BAB8-8A46E5C7924B}"/>
              </a:ext>
            </a:extLst>
          </p:cNvPr>
          <p:cNvSpPr txBox="1"/>
          <p:nvPr/>
        </p:nvSpPr>
        <p:spPr>
          <a:xfrm>
            <a:off x="256232" y="8587638"/>
            <a:ext cx="346120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NEGATIVE NUMBERS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8901F2F-41FA-4C29-99BB-5819BC29996E}"/>
              </a:ext>
            </a:extLst>
          </p:cNvPr>
          <p:cNvSpPr/>
          <p:nvPr/>
        </p:nvSpPr>
        <p:spPr>
          <a:xfrm>
            <a:off x="508194" y="646030"/>
            <a:ext cx="55194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6: Number sequences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53439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D8E15C6-4DD2-413A-89F8-701EBBB9B963}"/>
              </a:ext>
            </a:extLst>
          </p:cNvPr>
          <p:cNvSpPr/>
          <p:nvPr/>
        </p:nvSpPr>
        <p:spPr>
          <a:xfrm>
            <a:off x="739822" y="1517368"/>
            <a:ext cx="976828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Can the </a:t>
            </a:r>
            <a:r>
              <a:rPr lang="en-GB" sz="4400" b="1" dirty="0">
                <a:latin typeface="Century Gothic" panose="020B0502020202020204" pitchFamily="34" charset="0"/>
              </a:rPr>
              <a:t>difference</a:t>
            </a:r>
            <a:r>
              <a:rPr lang="en-GB" sz="4400" dirty="0">
                <a:latin typeface="Century Gothic" panose="020B0502020202020204" pitchFamily="34" charset="0"/>
              </a:rPr>
              <a:t> between the numbers in the sequence be </a:t>
            </a:r>
            <a:r>
              <a:rPr lang="en-GB" sz="4400" b="1" dirty="0">
                <a:latin typeface="Century Gothic" panose="020B0502020202020204" pitchFamily="34" charset="0"/>
              </a:rPr>
              <a:t>6?</a:t>
            </a:r>
            <a:endParaRPr lang="en-GB" sz="4400" b="1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4304DD7-8598-4BF4-A7F1-7FA414833CE5}"/>
              </a:ext>
            </a:extLst>
          </p:cNvPr>
          <p:cNvSpPr/>
          <p:nvPr/>
        </p:nvSpPr>
        <p:spPr>
          <a:xfrm>
            <a:off x="778017" y="3254731"/>
            <a:ext cx="461844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17, 11, 5…</a:t>
            </a:r>
            <a:endParaRPr lang="en-GB" sz="44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0BDC424-6389-4823-BE8F-36E0AC4C0C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BD18636-26FE-44A4-B3CB-87E9F8760778}"/>
              </a:ext>
            </a:extLst>
          </p:cNvPr>
          <p:cNvSpPr txBox="1"/>
          <p:nvPr/>
        </p:nvSpPr>
        <p:spPr>
          <a:xfrm>
            <a:off x="256232" y="8587638"/>
            <a:ext cx="346120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NEGATIVE NUMBERS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8556F29-3DDA-46F4-97AF-22FB5A4C4226}"/>
              </a:ext>
            </a:extLst>
          </p:cNvPr>
          <p:cNvSpPr/>
          <p:nvPr/>
        </p:nvSpPr>
        <p:spPr>
          <a:xfrm>
            <a:off x="508194" y="646030"/>
            <a:ext cx="55194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6: Number sequences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560108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D8E15C6-4DD2-413A-89F8-701EBBB9B963}"/>
              </a:ext>
            </a:extLst>
          </p:cNvPr>
          <p:cNvSpPr/>
          <p:nvPr/>
        </p:nvSpPr>
        <p:spPr>
          <a:xfrm>
            <a:off x="739822" y="1517368"/>
            <a:ext cx="976828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Can the </a:t>
            </a:r>
            <a:r>
              <a:rPr lang="en-GB" sz="4400" b="1" dirty="0">
                <a:latin typeface="Century Gothic" panose="020B0502020202020204" pitchFamily="34" charset="0"/>
              </a:rPr>
              <a:t>difference</a:t>
            </a:r>
            <a:r>
              <a:rPr lang="en-GB" sz="4400" dirty="0">
                <a:latin typeface="Century Gothic" panose="020B0502020202020204" pitchFamily="34" charset="0"/>
              </a:rPr>
              <a:t> between the numbers in the sequence be </a:t>
            </a:r>
            <a:r>
              <a:rPr lang="en-GB" sz="4400" b="1" dirty="0">
                <a:latin typeface="Century Gothic" panose="020B0502020202020204" pitchFamily="34" charset="0"/>
              </a:rPr>
              <a:t>6?</a:t>
            </a:r>
            <a:endParaRPr lang="en-GB" sz="4400" b="1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4304DD7-8598-4BF4-A7F1-7FA414833CE5}"/>
              </a:ext>
            </a:extLst>
          </p:cNvPr>
          <p:cNvSpPr/>
          <p:nvPr/>
        </p:nvSpPr>
        <p:spPr>
          <a:xfrm>
            <a:off x="778017" y="3254731"/>
            <a:ext cx="461844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17, 11, 5…</a:t>
            </a:r>
            <a:endParaRPr lang="en-GB" sz="44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0BDC424-6389-4823-BE8F-36E0AC4C0C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BED85E35-018E-485F-87CC-D363BEC85ABA}"/>
              </a:ext>
            </a:extLst>
          </p:cNvPr>
          <p:cNvSpPr/>
          <p:nvPr/>
        </p:nvSpPr>
        <p:spPr>
          <a:xfrm>
            <a:off x="1476278" y="6800640"/>
            <a:ext cx="91502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Yes: -7 is the second negative number in this sequence</a:t>
            </a:r>
            <a:endParaRPr lang="en-GB" sz="2800" dirty="0">
              <a:solidFill>
                <a:srgbClr val="00B050"/>
              </a:solidFill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17A54AD-DD2A-40D1-8327-C3ADCD765707}"/>
              </a:ext>
            </a:extLst>
          </p:cNvPr>
          <p:cNvCxnSpPr>
            <a:cxnSpLocks/>
          </p:cNvCxnSpPr>
          <p:nvPr/>
        </p:nvCxnSpPr>
        <p:spPr>
          <a:xfrm>
            <a:off x="1620346" y="6114610"/>
            <a:ext cx="8646602" cy="0"/>
          </a:xfrm>
          <a:prstGeom prst="line">
            <a:avLst/>
          </a:prstGeom>
          <a:ln w="57150" cap="rnd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>
            <a:extLst>
              <a:ext uri="{FF2B5EF4-FFF2-40B4-BE49-F238E27FC236}">
                <a16:creationId xmlns:a16="http://schemas.microsoft.com/office/drawing/2014/main" id="{6102CAE0-51B2-4F59-AC09-4589B34E4300}"/>
              </a:ext>
            </a:extLst>
          </p:cNvPr>
          <p:cNvSpPr/>
          <p:nvPr/>
        </p:nvSpPr>
        <p:spPr>
          <a:xfrm>
            <a:off x="1838499" y="6162737"/>
            <a:ext cx="6367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-7</a:t>
            </a:r>
            <a:endParaRPr lang="en-GB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3ECF1B4-13CE-4B77-A3C6-1AC6F29DEB65}"/>
              </a:ext>
            </a:extLst>
          </p:cNvPr>
          <p:cNvSpPr/>
          <p:nvPr/>
        </p:nvSpPr>
        <p:spPr>
          <a:xfrm>
            <a:off x="9484623" y="6162737"/>
            <a:ext cx="4427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5</a:t>
            </a:r>
            <a:endParaRPr lang="en-GB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03D5CD5-14BF-4A9F-A775-C98FD6E2174B}"/>
              </a:ext>
            </a:extLst>
          </p:cNvPr>
          <p:cNvSpPr/>
          <p:nvPr/>
        </p:nvSpPr>
        <p:spPr>
          <a:xfrm>
            <a:off x="5625290" y="6162737"/>
            <a:ext cx="6367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-1</a:t>
            </a:r>
            <a:endParaRPr lang="en-GB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5" name="Arc 24">
            <a:extLst>
              <a:ext uri="{FF2B5EF4-FFF2-40B4-BE49-F238E27FC236}">
                <a16:creationId xmlns:a16="http://schemas.microsoft.com/office/drawing/2014/main" id="{24F8563F-3B0D-4553-A8C6-CF7B98DC6A05}"/>
              </a:ext>
            </a:extLst>
          </p:cNvPr>
          <p:cNvSpPr/>
          <p:nvPr/>
        </p:nvSpPr>
        <p:spPr>
          <a:xfrm rot="18812942">
            <a:off x="6001024" y="4642979"/>
            <a:ext cx="3711253" cy="3963997"/>
          </a:xfrm>
          <a:prstGeom prst="arc">
            <a:avLst>
              <a:gd name="adj1" fmla="val 14903476"/>
              <a:gd name="adj2" fmla="val 1803067"/>
            </a:avLst>
          </a:prstGeom>
          <a:ln w="57150" cap="rnd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FF8ED855-2CFE-4461-812E-A29141E0D346}"/>
              </a:ext>
            </a:extLst>
          </p:cNvPr>
          <p:cNvSpPr/>
          <p:nvPr/>
        </p:nvSpPr>
        <p:spPr>
          <a:xfrm rot="11649352">
            <a:off x="5945982" y="5837842"/>
            <a:ext cx="155644" cy="228727"/>
          </a:xfrm>
          <a:prstGeom prst="triangle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Arc 34">
            <a:extLst>
              <a:ext uri="{FF2B5EF4-FFF2-40B4-BE49-F238E27FC236}">
                <a16:creationId xmlns:a16="http://schemas.microsoft.com/office/drawing/2014/main" id="{76B44B92-1947-4D82-AAC2-95313412FBB8}"/>
              </a:ext>
            </a:extLst>
          </p:cNvPr>
          <p:cNvSpPr/>
          <p:nvPr/>
        </p:nvSpPr>
        <p:spPr>
          <a:xfrm rot="18812942">
            <a:off x="2335654" y="4642978"/>
            <a:ext cx="3711253" cy="3963997"/>
          </a:xfrm>
          <a:prstGeom prst="arc">
            <a:avLst>
              <a:gd name="adj1" fmla="val 14903476"/>
              <a:gd name="adj2" fmla="val 1803067"/>
            </a:avLst>
          </a:prstGeom>
          <a:ln w="57150" cap="rnd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Isosceles Triangle 35">
            <a:extLst>
              <a:ext uri="{FF2B5EF4-FFF2-40B4-BE49-F238E27FC236}">
                <a16:creationId xmlns:a16="http://schemas.microsoft.com/office/drawing/2014/main" id="{0B936D86-3B12-45C4-8917-32991193F91A}"/>
              </a:ext>
            </a:extLst>
          </p:cNvPr>
          <p:cNvSpPr/>
          <p:nvPr/>
        </p:nvSpPr>
        <p:spPr>
          <a:xfrm rot="11649352">
            <a:off x="2278705" y="5866941"/>
            <a:ext cx="155644" cy="228727"/>
          </a:xfrm>
          <a:prstGeom prst="triangle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F518F9B-89E8-4A59-A69C-B2FA4C6C6E12}"/>
              </a:ext>
            </a:extLst>
          </p:cNvPr>
          <p:cNvSpPr txBox="1"/>
          <p:nvPr/>
        </p:nvSpPr>
        <p:spPr>
          <a:xfrm>
            <a:off x="256232" y="8587638"/>
            <a:ext cx="346120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NEGATIVE NUMBERS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3BB65A4-8B55-4933-9BAC-61DFAFE4778A}"/>
              </a:ext>
            </a:extLst>
          </p:cNvPr>
          <p:cNvSpPr/>
          <p:nvPr/>
        </p:nvSpPr>
        <p:spPr>
          <a:xfrm>
            <a:off x="508194" y="646030"/>
            <a:ext cx="55194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6: Number sequences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580643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D8E15C6-4DD2-413A-89F8-701EBBB9B963}"/>
              </a:ext>
            </a:extLst>
          </p:cNvPr>
          <p:cNvSpPr/>
          <p:nvPr/>
        </p:nvSpPr>
        <p:spPr>
          <a:xfrm>
            <a:off x="739822" y="1517368"/>
            <a:ext cx="976828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Can the </a:t>
            </a:r>
            <a:r>
              <a:rPr lang="en-GB" sz="4400" b="1" dirty="0">
                <a:latin typeface="Century Gothic" panose="020B0502020202020204" pitchFamily="34" charset="0"/>
              </a:rPr>
              <a:t>difference</a:t>
            </a:r>
            <a:r>
              <a:rPr lang="en-GB" sz="4400" dirty="0">
                <a:latin typeface="Century Gothic" panose="020B0502020202020204" pitchFamily="34" charset="0"/>
              </a:rPr>
              <a:t> between the numbers in the sequence be </a:t>
            </a:r>
            <a:r>
              <a:rPr lang="en-GB" sz="4400" b="1" dirty="0">
                <a:latin typeface="Century Gothic" panose="020B0502020202020204" pitchFamily="34" charset="0"/>
              </a:rPr>
              <a:t>7?</a:t>
            </a:r>
            <a:endParaRPr lang="en-GB" sz="4400" b="1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4304DD7-8598-4BF4-A7F1-7FA414833CE5}"/>
              </a:ext>
            </a:extLst>
          </p:cNvPr>
          <p:cNvSpPr/>
          <p:nvPr/>
        </p:nvSpPr>
        <p:spPr>
          <a:xfrm>
            <a:off x="778017" y="3254731"/>
            <a:ext cx="426230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21, 14, 7…</a:t>
            </a:r>
            <a:endParaRPr lang="en-GB" sz="44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DA31116-03B3-4E3C-8F46-6AFFF1BCFF52}"/>
              </a:ext>
            </a:extLst>
          </p:cNvPr>
          <p:cNvSpPr txBox="1"/>
          <p:nvPr/>
        </p:nvSpPr>
        <p:spPr>
          <a:xfrm>
            <a:off x="256232" y="8587638"/>
            <a:ext cx="346120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NEGATIVE NUMBERS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12C2C42-CEB2-4A70-AEF0-5B129017C681}"/>
              </a:ext>
            </a:extLst>
          </p:cNvPr>
          <p:cNvSpPr/>
          <p:nvPr/>
        </p:nvSpPr>
        <p:spPr>
          <a:xfrm>
            <a:off x="508194" y="646030"/>
            <a:ext cx="55194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6: Number sequences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67427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D8E15C6-4DD2-413A-89F8-701EBBB9B963}"/>
              </a:ext>
            </a:extLst>
          </p:cNvPr>
          <p:cNvSpPr/>
          <p:nvPr/>
        </p:nvSpPr>
        <p:spPr>
          <a:xfrm>
            <a:off x="739822" y="1517368"/>
            <a:ext cx="976828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Can the </a:t>
            </a:r>
            <a:r>
              <a:rPr lang="en-GB" sz="4400" b="1" dirty="0">
                <a:latin typeface="Century Gothic" panose="020B0502020202020204" pitchFamily="34" charset="0"/>
              </a:rPr>
              <a:t>difference</a:t>
            </a:r>
            <a:r>
              <a:rPr lang="en-GB" sz="4400" dirty="0">
                <a:latin typeface="Century Gothic" panose="020B0502020202020204" pitchFamily="34" charset="0"/>
              </a:rPr>
              <a:t> between the numbers in the sequence be </a:t>
            </a:r>
            <a:r>
              <a:rPr lang="en-GB" sz="4400" b="1" dirty="0">
                <a:latin typeface="Century Gothic" panose="020B0502020202020204" pitchFamily="34" charset="0"/>
              </a:rPr>
              <a:t>7?</a:t>
            </a:r>
            <a:endParaRPr lang="en-GB" sz="4400" b="1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4304DD7-8598-4BF4-A7F1-7FA414833CE5}"/>
              </a:ext>
            </a:extLst>
          </p:cNvPr>
          <p:cNvSpPr/>
          <p:nvPr/>
        </p:nvSpPr>
        <p:spPr>
          <a:xfrm>
            <a:off x="778017" y="3254731"/>
            <a:ext cx="426230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21, 14, 7…</a:t>
            </a:r>
            <a:endParaRPr lang="en-GB" sz="4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47767C4-7F32-46FA-8BFF-20E96900189D}"/>
              </a:ext>
            </a:extLst>
          </p:cNvPr>
          <p:cNvSpPr/>
          <p:nvPr/>
        </p:nvSpPr>
        <p:spPr>
          <a:xfrm>
            <a:off x="1476278" y="6800640"/>
            <a:ext cx="91502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No: -7 is the first negative number in this sequence</a:t>
            </a:r>
            <a:endParaRPr lang="en-GB" sz="2800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DEBE2BF1-A95A-4DD1-B04B-BECE1FB98430}"/>
              </a:ext>
            </a:extLst>
          </p:cNvPr>
          <p:cNvCxnSpPr>
            <a:cxnSpLocks/>
          </p:cNvCxnSpPr>
          <p:nvPr/>
        </p:nvCxnSpPr>
        <p:spPr>
          <a:xfrm>
            <a:off x="1620346" y="6099620"/>
            <a:ext cx="8646602" cy="0"/>
          </a:xfrm>
          <a:prstGeom prst="line">
            <a:avLst/>
          </a:prstGeom>
          <a:ln w="57150" cap="rnd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4A61063E-895C-4118-A513-FE9609BE0A63}"/>
              </a:ext>
            </a:extLst>
          </p:cNvPr>
          <p:cNvSpPr/>
          <p:nvPr/>
        </p:nvSpPr>
        <p:spPr>
          <a:xfrm>
            <a:off x="1838499" y="6147747"/>
            <a:ext cx="6367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-7</a:t>
            </a:r>
            <a:endParaRPr lang="en-GB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9392DCB-53A2-48EB-88B7-5F696B7999B3}"/>
              </a:ext>
            </a:extLst>
          </p:cNvPr>
          <p:cNvSpPr/>
          <p:nvPr/>
        </p:nvSpPr>
        <p:spPr>
          <a:xfrm>
            <a:off x="9484623" y="6147747"/>
            <a:ext cx="4427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7</a:t>
            </a:r>
            <a:endParaRPr lang="en-GB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C262F5D-4B89-4A2E-9FF5-DED370755078}"/>
              </a:ext>
            </a:extLst>
          </p:cNvPr>
          <p:cNvSpPr/>
          <p:nvPr/>
        </p:nvSpPr>
        <p:spPr>
          <a:xfrm>
            <a:off x="5802429" y="6147747"/>
            <a:ext cx="4427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0</a:t>
            </a:r>
            <a:endParaRPr lang="en-GB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2" name="Arc 31">
            <a:extLst>
              <a:ext uri="{FF2B5EF4-FFF2-40B4-BE49-F238E27FC236}">
                <a16:creationId xmlns:a16="http://schemas.microsoft.com/office/drawing/2014/main" id="{750A468C-9844-4540-9B3E-42C19F62967D}"/>
              </a:ext>
            </a:extLst>
          </p:cNvPr>
          <p:cNvSpPr/>
          <p:nvPr/>
        </p:nvSpPr>
        <p:spPr>
          <a:xfrm rot="18812942">
            <a:off x="6001024" y="4627989"/>
            <a:ext cx="3711253" cy="3963997"/>
          </a:xfrm>
          <a:prstGeom prst="arc">
            <a:avLst>
              <a:gd name="adj1" fmla="val 14903476"/>
              <a:gd name="adj2" fmla="val 1803067"/>
            </a:avLst>
          </a:prstGeom>
          <a:ln w="57150" cap="rnd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Isosceles Triangle 32">
            <a:extLst>
              <a:ext uri="{FF2B5EF4-FFF2-40B4-BE49-F238E27FC236}">
                <a16:creationId xmlns:a16="http://schemas.microsoft.com/office/drawing/2014/main" id="{84CCBB84-C995-4C53-A56A-ED4AE8611616}"/>
              </a:ext>
            </a:extLst>
          </p:cNvPr>
          <p:cNvSpPr/>
          <p:nvPr/>
        </p:nvSpPr>
        <p:spPr>
          <a:xfrm rot="11649352">
            <a:off x="5945982" y="5822852"/>
            <a:ext cx="155644" cy="228727"/>
          </a:xfrm>
          <a:prstGeom prst="triangle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Arc 33">
            <a:extLst>
              <a:ext uri="{FF2B5EF4-FFF2-40B4-BE49-F238E27FC236}">
                <a16:creationId xmlns:a16="http://schemas.microsoft.com/office/drawing/2014/main" id="{67586CA2-CE4A-4459-88AB-62FF923FC9E5}"/>
              </a:ext>
            </a:extLst>
          </p:cNvPr>
          <p:cNvSpPr/>
          <p:nvPr/>
        </p:nvSpPr>
        <p:spPr>
          <a:xfrm rot="18812942">
            <a:off x="2335654" y="4627988"/>
            <a:ext cx="3711253" cy="3963997"/>
          </a:xfrm>
          <a:prstGeom prst="arc">
            <a:avLst>
              <a:gd name="adj1" fmla="val 14903476"/>
              <a:gd name="adj2" fmla="val 1803067"/>
            </a:avLst>
          </a:prstGeom>
          <a:ln w="57150" cap="rnd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Isosceles Triangle 34">
            <a:extLst>
              <a:ext uri="{FF2B5EF4-FFF2-40B4-BE49-F238E27FC236}">
                <a16:creationId xmlns:a16="http://schemas.microsoft.com/office/drawing/2014/main" id="{4070512F-143B-436C-8E75-8285451B6B2F}"/>
              </a:ext>
            </a:extLst>
          </p:cNvPr>
          <p:cNvSpPr/>
          <p:nvPr/>
        </p:nvSpPr>
        <p:spPr>
          <a:xfrm rot="11649352">
            <a:off x="2278705" y="5851951"/>
            <a:ext cx="155644" cy="228727"/>
          </a:xfrm>
          <a:prstGeom prst="triangle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51EE1BA-715C-4E14-B465-1563AA476AA3}"/>
              </a:ext>
            </a:extLst>
          </p:cNvPr>
          <p:cNvSpPr txBox="1"/>
          <p:nvPr/>
        </p:nvSpPr>
        <p:spPr>
          <a:xfrm>
            <a:off x="256232" y="8587638"/>
            <a:ext cx="346120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NEGATIVE NUMBERS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4A0839E-975F-4132-8388-FD5BD5333DE8}"/>
              </a:ext>
            </a:extLst>
          </p:cNvPr>
          <p:cNvSpPr/>
          <p:nvPr/>
        </p:nvSpPr>
        <p:spPr>
          <a:xfrm>
            <a:off x="508194" y="646030"/>
            <a:ext cx="55194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6: Number sequences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703497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694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EQUALS, GREATER &amp; LESS THAN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49840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7: More, less, equal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9C2ECEB8-5438-4DD4-BF3E-33705D329D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C6C43B5B-E37C-496C-85A6-C984743FB808}"/>
              </a:ext>
            </a:extLst>
          </p:cNvPr>
          <p:cNvGrpSpPr/>
          <p:nvPr/>
        </p:nvGrpSpPr>
        <p:grpSpPr>
          <a:xfrm>
            <a:off x="508194" y="1695656"/>
            <a:ext cx="6784230" cy="5234633"/>
            <a:chOff x="2554543" y="1506023"/>
            <a:chExt cx="6784230" cy="5234633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88442345-4B92-4688-B6E9-0F5F2753D574}"/>
                </a:ext>
              </a:extLst>
            </p:cNvPr>
            <p:cNvSpPr/>
            <p:nvPr/>
          </p:nvSpPr>
          <p:spPr>
            <a:xfrm>
              <a:off x="2554543" y="3062726"/>
              <a:ext cx="6784230" cy="3677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Aft>
                  <a:spcPts val="2100"/>
                </a:spcAft>
              </a:pPr>
              <a:r>
                <a:rPr lang="en-GB" sz="6600" dirty="0">
                  <a:latin typeface="Century Gothic" panose="020B0502020202020204" pitchFamily="34" charset="0"/>
                </a:rPr>
                <a:t>10 – 8 &lt;</a:t>
              </a:r>
            </a:p>
            <a:p>
              <a:pPr>
                <a:spcAft>
                  <a:spcPts val="2100"/>
                </a:spcAft>
              </a:pPr>
              <a:r>
                <a:rPr lang="en-GB" sz="6600" dirty="0">
                  <a:latin typeface="Century Gothic" panose="020B0502020202020204" pitchFamily="34" charset="0"/>
                </a:rPr>
                <a:t>20 &gt; </a:t>
              </a:r>
            </a:p>
            <a:p>
              <a:pPr>
                <a:spcAft>
                  <a:spcPts val="2100"/>
                </a:spcAft>
              </a:pPr>
              <a:r>
                <a:rPr lang="en-GB" sz="6600" dirty="0">
                  <a:latin typeface="Century Gothic" panose="020B0502020202020204" pitchFamily="34" charset="0"/>
                </a:rPr>
                <a:t>     +</a:t>
              </a:r>
              <a:r>
                <a:rPr lang="en-GB" sz="6000" dirty="0">
                  <a:latin typeface="Century Gothic" panose="020B0502020202020204" pitchFamily="34" charset="0"/>
                </a:rPr>
                <a:t> </a:t>
              </a:r>
              <a:r>
                <a:rPr lang="en-GB" sz="6600" dirty="0">
                  <a:latin typeface="Century Gothic" panose="020B0502020202020204" pitchFamily="34" charset="0"/>
                </a:rPr>
                <a:t>4 =</a:t>
              </a:r>
              <a:r>
                <a:rPr lang="en-GB" sz="4800" dirty="0">
                  <a:latin typeface="Century Gothic" panose="020B0502020202020204" pitchFamily="34" charset="0"/>
                </a:rPr>
                <a:t> </a:t>
              </a:r>
              <a:r>
                <a:rPr lang="en-GB" sz="6600" dirty="0">
                  <a:latin typeface="Century Gothic" panose="020B0502020202020204" pitchFamily="34" charset="0"/>
                </a:rPr>
                <a:t>15 – </a:t>
              </a:r>
              <a:endParaRPr lang="en-GB" sz="2200" dirty="0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C63B67B7-0590-4C32-8DE5-526BAB0F9215}"/>
                </a:ext>
              </a:extLst>
            </p:cNvPr>
            <p:cNvSpPr/>
            <p:nvPr/>
          </p:nvSpPr>
          <p:spPr>
            <a:xfrm>
              <a:off x="5541910" y="4354027"/>
              <a:ext cx="1401346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600" dirty="0">
                  <a:latin typeface="Century Gothic" panose="020B0502020202020204" pitchFamily="34" charset="0"/>
                </a:rPr>
                <a:t>× 3</a:t>
              </a:r>
              <a:endParaRPr lang="en-GB" sz="6600" dirty="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34EB281B-ABCA-4AB7-AE6B-5AB3F0C70190}"/>
                </a:ext>
              </a:extLst>
            </p:cNvPr>
            <p:cNvSpPr/>
            <p:nvPr/>
          </p:nvSpPr>
          <p:spPr>
            <a:xfrm>
              <a:off x="6943256" y="3055958"/>
              <a:ext cx="607859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600" dirty="0">
                  <a:latin typeface="Century Gothic" panose="020B0502020202020204" pitchFamily="34" charset="0"/>
                </a:rPr>
                <a:t>–</a:t>
              </a:r>
              <a:endParaRPr lang="en-GB" sz="6600" dirty="0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FB982DE5-ED91-4C0D-978F-4E0F81ACA53A}"/>
                </a:ext>
              </a:extLst>
            </p:cNvPr>
            <p:cNvSpPr/>
            <p:nvPr/>
          </p:nvSpPr>
          <p:spPr>
            <a:xfrm>
              <a:off x="5907460" y="3158370"/>
              <a:ext cx="846000" cy="936000"/>
            </a:xfrm>
            <a:prstGeom prst="rect">
              <a:avLst/>
            </a:prstGeom>
            <a:solidFill>
              <a:schemeClr val="bg1"/>
            </a:solidFill>
            <a:ln w="762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3D08AA5B-A407-469B-B4BF-E5FED0D47CF1}"/>
                </a:ext>
              </a:extLst>
            </p:cNvPr>
            <p:cNvSpPr/>
            <p:nvPr/>
          </p:nvSpPr>
          <p:spPr>
            <a:xfrm>
              <a:off x="3150368" y="1506023"/>
              <a:ext cx="4405373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spcAft>
                  <a:spcPts val="900"/>
                </a:spcAft>
              </a:pPr>
              <a:r>
                <a:rPr lang="en-GB" sz="6600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4, 5, 6, 7, 8</a:t>
              </a:r>
              <a:endParaRPr lang="en-GB" sz="6600" dirty="0">
                <a:solidFill>
                  <a:srgbClr val="FF0000"/>
                </a:solidFill>
              </a:endParaRPr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D239C706-E9D8-45E5-BD20-418A984F990F}"/>
              </a:ext>
            </a:extLst>
          </p:cNvPr>
          <p:cNvSpPr/>
          <p:nvPr/>
        </p:nvSpPr>
        <p:spPr>
          <a:xfrm>
            <a:off x="5688482" y="3348003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308D2B2-59AF-44CA-9A05-CBDE3E6D4D4C}"/>
              </a:ext>
            </a:extLst>
          </p:cNvPr>
          <p:cNvSpPr/>
          <p:nvPr/>
        </p:nvSpPr>
        <p:spPr>
          <a:xfrm>
            <a:off x="2516408" y="4629658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C0F77F3-5AF1-4F5A-A0C5-2F013755BA49}"/>
              </a:ext>
            </a:extLst>
          </p:cNvPr>
          <p:cNvSpPr/>
          <p:nvPr/>
        </p:nvSpPr>
        <p:spPr>
          <a:xfrm>
            <a:off x="684113" y="5865280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05EC9C7-0647-46EE-9DF6-F4D39D610FC1}"/>
              </a:ext>
            </a:extLst>
          </p:cNvPr>
          <p:cNvSpPr/>
          <p:nvPr/>
        </p:nvSpPr>
        <p:spPr>
          <a:xfrm>
            <a:off x="5691254" y="5865280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71662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694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EQUALS, GREATER &amp; LESS THAN</a:t>
            </a: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9C2ECEB8-5438-4DD4-BF3E-33705D329D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C6C43B5B-E37C-496C-85A6-C984743FB808}"/>
              </a:ext>
            </a:extLst>
          </p:cNvPr>
          <p:cNvGrpSpPr/>
          <p:nvPr/>
        </p:nvGrpSpPr>
        <p:grpSpPr>
          <a:xfrm>
            <a:off x="508194" y="1695656"/>
            <a:ext cx="6784230" cy="5234633"/>
            <a:chOff x="2554543" y="1506023"/>
            <a:chExt cx="6784230" cy="5234633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88442345-4B92-4688-B6E9-0F5F2753D574}"/>
                </a:ext>
              </a:extLst>
            </p:cNvPr>
            <p:cNvSpPr/>
            <p:nvPr/>
          </p:nvSpPr>
          <p:spPr>
            <a:xfrm>
              <a:off x="2554543" y="3062726"/>
              <a:ext cx="6784230" cy="3677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Aft>
                  <a:spcPts val="2100"/>
                </a:spcAft>
              </a:pPr>
              <a:r>
                <a:rPr lang="en-GB" sz="6600" dirty="0">
                  <a:latin typeface="Century Gothic" panose="020B0502020202020204" pitchFamily="34" charset="0"/>
                </a:rPr>
                <a:t>10 – 8 &lt;</a:t>
              </a:r>
            </a:p>
            <a:p>
              <a:pPr>
                <a:spcAft>
                  <a:spcPts val="2100"/>
                </a:spcAft>
              </a:pPr>
              <a:r>
                <a:rPr lang="en-GB" sz="6600" dirty="0">
                  <a:latin typeface="Century Gothic" panose="020B0502020202020204" pitchFamily="34" charset="0"/>
                </a:rPr>
                <a:t>20 &gt; </a:t>
              </a:r>
            </a:p>
            <a:p>
              <a:pPr>
                <a:spcAft>
                  <a:spcPts val="2100"/>
                </a:spcAft>
              </a:pPr>
              <a:r>
                <a:rPr lang="en-GB" sz="6600" dirty="0">
                  <a:latin typeface="Century Gothic" panose="020B0502020202020204" pitchFamily="34" charset="0"/>
                </a:rPr>
                <a:t>     +</a:t>
              </a:r>
              <a:r>
                <a:rPr lang="en-GB" sz="6000" dirty="0">
                  <a:latin typeface="Century Gothic" panose="020B0502020202020204" pitchFamily="34" charset="0"/>
                </a:rPr>
                <a:t> </a:t>
              </a:r>
              <a:r>
                <a:rPr lang="en-GB" sz="6600" dirty="0">
                  <a:latin typeface="Century Gothic" panose="020B0502020202020204" pitchFamily="34" charset="0"/>
                </a:rPr>
                <a:t>4 =</a:t>
              </a:r>
              <a:r>
                <a:rPr lang="en-GB" sz="4800" dirty="0">
                  <a:latin typeface="Century Gothic" panose="020B0502020202020204" pitchFamily="34" charset="0"/>
                </a:rPr>
                <a:t> </a:t>
              </a:r>
              <a:r>
                <a:rPr lang="en-GB" sz="6600" dirty="0">
                  <a:latin typeface="Century Gothic" panose="020B0502020202020204" pitchFamily="34" charset="0"/>
                </a:rPr>
                <a:t>15 – </a:t>
              </a:r>
              <a:endParaRPr lang="en-GB" sz="2200" dirty="0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C63B67B7-0590-4C32-8DE5-526BAB0F9215}"/>
                </a:ext>
              </a:extLst>
            </p:cNvPr>
            <p:cNvSpPr/>
            <p:nvPr/>
          </p:nvSpPr>
          <p:spPr>
            <a:xfrm>
              <a:off x="5541910" y="4354027"/>
              <a:ext cx="1401346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600" dirty="0">
                  <a:latin typeface="Century Gothic" panose="020B0502020202020204" pitchFamily="34" charset="0"/>
                </a:rPr>
                <a:t>× 3</a:t>
              </a:r>
              <a:endParaRPr lang="en-GB" sz="6600" dirty="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34EB281B-ABCA-4AB7-AE6B-5AB3F0C70190}"/>
                </a:ext>
              </a:extLst>
            </p:cNvPr>
            <p:cNvSpPr/>
            <p:nvPr/>
          </p:nvSpPr>
          <p:spPr>
            <a:xfrm>
              <a:off x="6943256" y="3055958"/>
              <a:ext cx="607859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600" dirty="0">
                  <a:latin typeface="Century Gothic" panose="020B0502020202020204" pitchFamily="34" charset="0"/>
                </a:rPr>
                <a:t>–</a:t>
              </a:r>
              <a:endParaRPr lang="en-GB" sz="6600" dirty="0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FB982DE5-ED91-4C0D-978F-4E0F81ACA53A}"/>
                </a:ext>
              </a:extLst>
            </p:cNvPr>
            <p:cNvSpPr/>
            <p:nvPr/>
          </p:nvSpPr>
          <p:spPr>
            <a:xfrm>
              <a:off x="5907460" y="3158370"/>
              <a:ext cx="846000" cy="936000"/>
            </a:xfrm>
            <a:prstGeom prst="rect">
              <a:avLst/>
            </a:prstGeom>
            <a:solidFill>
              <a:schemeClr val="bg1"/>
            </a:solidFill>
            <a:ln w="762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3D08AA5B-A407-469B-B4BF-E5FED0D47CF1}"/>
                </a:ext>
              </a:extLst>
            </p:cNvPr>
            <p:cNvSpPr/>
            <p:nvPr/>
          </p:nvSpPr>
          <p:spPr>
            <a:xfrm>
              <a:off x="3150368" y="1506023"/>
              <a:ext cx="4405373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spcAft>
                  <a:spcPts val="900"/>
                </a:spcAft>
              </a:pPr>
              <a:r>
                <a:rPr lang="en-GB" sz="6600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4, 5, 6, 7, 8</a:t>
              </a:r>
              <a:endParaRPr lang="en-GB" sz="6600" dirty="0">
                <a:solidFill>
                  <a:srgbClr val="FF0000"/>
                </a:solidFill>
              </a:endParaRPr>
            </a:p>
          </p:txBody>
        </p:sp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id="{860E65D8-BE80-4339-98CB-31D8FE820559}"/>
              </a:ext>
            </a:extLst>
          </p:cNvPr>
          <p:cNvSpPr/>
          <p:nvPr/>
        </p:nvSpPr>
        <p:spPr>
          <a:xfrm>
            <a:off x="7295347" y="1928570"/>
            <a:ext cx="442300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i="1" dirty="0">
                <a:latin typeface="Century Gothic" panose="020B0502020202020204" pitchFamily="34" charset="0"/>
              </a:rPr>
              <a:t>Where can 8 go?</a:t>
            </a:r>
            <a:endParaRPr lang="en-GB" sz="1050" b="1" i="1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239C706-E9D8-45E5-BD20-418A984F990F}"/>
              </a:ext>
            </a:extLst>
          </p:cNvPr>
          <p:cNvSpPr/>
          <p:nvPr/>
        </p:nvSpPr>
        <p:spPr>
          <a:xfrm>
            <a:off x="5688482" y="3348003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308D2B2-59AF-44CA-9A05-CBDE3E6D4D4C}"/>
              </a:ext>
            </a:extLst>
          </p:cNvPr>
          <p:cNvSpPr/>
          <p:nvPr/>
        </p:nvSpPr>
        <p:spPr>
          <a:xfrm>
            <a:off x="2516408" y="4629658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C0F77F3-5AF1-4F5A-A0C5-2F013755BA49}"/>
              </a:ext>
            </a:extLst>
          </p:cNvPr>
          <p:cNvSpPr/>
          <p:nvPr/>
        </p:nvSpPr>
        <p:spPr>
          <a:xfrm>
            <a:off x="684113" y="5865280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05EC9C7-0647-46EE-9DF6-F4D39D610FC1}"/>
              </a:ext>
            </a:extLst>
          </p:cNvPr>
          <p:cNvSpPr/>
          <p:nvPr/>
        </p:nvSpPr>
        <p:spPr>
          <a:xfrm>
            <a:off x="5691254" y="5865280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B2AE2ED-0250-4150-8410-93598D8A8051}"/>
              </a:ext>
            </a:extLst>
          </p:cNvPr>
          <p:cNvSpPr/>
          <p:nvPr/>
        </p:nvSpPr>
        <p:spPr>
          <a:xfrm>
            <a:off x="508194" y="646030"/>
            <a:ext cx="49840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7: More, less, equal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879903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694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EQUALS, GREATER &amp; LESS THAN</a:t>
            </a: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9C2ECEB8-5438-4DD4-BF3E-33705D329D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C6C43B5B-E37C-496C-85A6-C984743FB808}"/>
              </a:ext>
            </a:extLst>
          </p:cNvPr>
          <p:cNvGrpSpPr/>
          <p:nvPr/>
        </p:nvGrpSpPr>
        <p:grpSpPr>
          <a:xfrm>
            <a:off x="508194" y="1695656"/>
            <a:ext cx="6784230" cy="5234633"/>
            <a:chOff x="2554543" y="1506023"/>
            <a:chExt cx="6784230" cy="5234633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88442345-4B92-4688-B6E9-0F5F2753D574}"/>
                </a:ext>
              </a:extLst>
            </p:cNvPr>
            <p:cNvSpPr/>
            <p:nvPr/>
          </p:nvSpPr>
          <p:spPr>
            <a:xfrm>
              <a:off x="2554543" y="3062726"/>
              <a:ext cx="6784230" cy="3677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Aft>
                  <a:spcPts val="2100"/>
                </a:spcAft>
              </a:pPr>
              <a:r>
                <a:rPr lang="en-GB" sz="6600" dirty="0">
                  <a:latin typeface="Century Gothic" panose="020B0502020202020204" pitchFamily="34" charset="0"/>
                </a:rPr>
                <a:t>10 – 8 &lt;</a:t>
              </a:r>
            </a:p>
            <a:p>
              <a:pPr>
                <a:spcAft>
                  <a:spcPts val="2100"/>
                </a:spcAft>
              </a:pPr>
              <a:r>
                <a:rPr lang="en-GB" sz="6600" dirty="0">
                  <a:latin typeface="Century Gothic" panose="020B0502020202020204" pitchFamily="34" charset="0"/>
                </a:rPr>
                <a:t>20 &gt; </a:t>
              </a:r>
            </a:p>
            <a:p>
              <a:pPr>
                <a:spcAft>
                  <a:spcPts val="2100"/>
                </a:spcAft>
              </a:pPr>
              <a:r>
                <a:rPr lang="en-GB" sz="6600" dirty="0">
                  <a:latin typeface="Century Gothic" panose="020B0502020202020204" pitchFamily="34" charset="0"/>
                </a:rPr>
                <a:t>     +</a:t>
              </a:r>
              <a:r>
                <a:rPr lang="en-GB" sz="6000" dirty="0">
                  <a:latin typeface="Century Gothic" panose="020B0502020202020204" pitchFamily="34" charset="0"/>
                </a:rPr>
                <a:t> </a:t>
              </a:r>
              <a:r>
                <a:rPr lang="en-GB" sz="6600" dirty="0">
                  <a:latin typeface="Century Gothic" panose="020B0502020202020204" pitchFamily="34" charset="0"/>
                </a:rPr>
                <a:t>4 =</a:t>
              </a:r>
              <a:r>
                <a:rPr lang="en-GB" sz="4800" dirty="0">
                  <a:latin typeface="Century Gothic" panose="020B0502020202020204" pitchFamily="34" charset="0"/>
                </a:rPr>
                <a:t> </a:t>
              </a:r>
              <a:r>
                <a:rPr lang="en-GB" sz="6600" dirty="0">
                  <a:latin typeface="Century Gothic" panose="020B0502020202020204" pitchFamily="34" charset="0"/>
                </a:rPr>
                <a:t>15 – </a:t>
              </a:r>
              <a:endParaRPr lang="en-GB" sz="2200" dirty="0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C63B67B7-0590-4C32-8DE5-526BAB0F9215}"/>
                </a:ext>
              </a:extLst>
            </p:cNvPr>
            <p:cNvSpPr/>
            <p:nvPr/>
          </p:nvSpPr>
          <p:spPr>
            <a:xfrm>
              <a:off x="5541910" y="4354027"/>
              <a:ext cx="1401346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600" dirty="0">
                  <a:latin typeface="Century Gothic" panose="020B0502020202020204" pitchFamily="34" charset="0"/>
                </a:rPr>
                <a:t>× 3</a:t>
              </a:r>
              <a:endParaRPr lang="en-GB" sz="6600" dirty="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34EB281B-ABCA-4AB7-AE6B-5AB3F0C70190}"/>
                </a:ext>
              </a:extLst>
            </p:cNvPr>
            <p:cNvSpPr/>
            <p:nvPr/>
          </p:nvSpPr>
          <p:spPr>
            <a:xfrm>
              <a:off x="6943256" y="3055958"/>
              <a:ext cx="607859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600" dirty="0">
                  <a:latin typeface="Century Gothic" panose="020B0502020202020204" pitchFamily="34" charset="0"/>
                </a:rPr>
                <a:t>–</a:t>
              </a:r>
              <a:endParaRPr lang="en-GB" sz="6600" dirty="0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FB982DE5-ED91-4C0D-978F-4E0F81ACA53A}"/>
                </a:ext>
              </a:extLst>
            </p:cNvPr>
            <p:cNvSpPr/>
            <p:nvPr/>
          </p:nvSpPr>
          <p:spPr>
            <a:xfrm>
              <a:off x="5907460" y="3158370"/>
              <a:ext cx="846000" cy="936000"/>
            </a:xfrm>
            <a:prstGeom prst="rect">
              <a:avLst/>
            </a:prstGeom>
            <a:solidFill>
              <a:schemeClr val="bg1"/>
            </a:solidFill>
            <a:ln w="762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3D08AA5B-A407-469B-B4BF-E5FED0D47CF1}"/>
                </a:ext>
              </a:extLst>
            </p:cNvPr>
            <p:cNvSpPr/>
            <p:nvPr/>
          </p:nvSpPr>
          <p:spPr>
            <a:xfrm>
              <a:off x="3150368" y="1506023"/>
              <a:ext cx="4405373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spcAft>
                  <a:spcPts val="900"/>
                </a:spcAft>
              </a:pPr>
              <a:r>
                <a:rPr lang="en-GB" sz="6600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4, 5, 6, 7, 8</a:t>
              </a:r>
              <a:endParaRPr lang="en-GB" sz="6600" dirty="0">
                <a:solidFill>
                  <a:srgbClr val="FF0000"/>
                </a:solidFill>
              </a:endParaRPr>
            </a:p>
          </p:txBody>
        </p:sp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id="{860E65D8-BE80-4339-98CB-31D8FE820559}"/>
              </a:ext>
            </a:extLst>
          </p:cNvPr>
          <p:cNvSpPr/>
          <p:nvPr/>
        </p:nvSpPr>
        <p:spPr>
          <a:xfrm>
            <a:off x="7295347" y="1901274"/>
            <a:ext cx="4774437" cy="36394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4000" dirty="0">
                <a:latin typeface="Century Gothic" panose="020B0502020202020204" pitchFamily="34" charset="0"/>
              </a:rPr>
              <a:t>This is the </a:t>
            </a:r>
            <a:r>
              <a:rPr lang="en-GB" sz="4000" b="1" dirty="0">
                <a:latin typeface="Century Gothic" panose="020B0502020202020204" pitchFamily="34" charset="0"/>
              </a:rPr>
              <a:t>only </a:t>
            </a:r>
            <a:r>
              <a:rPr lang="en-GB" sz="4000" dirty="0">
                <a:latin typeface="Century Gothic" panose="020B0502020202020204" pitchFamily="34" charset="0"/>
              </a:rPr>
              <a:t>place the 8 can go, so it </a:t>
            </a:r>
            <a:r>
              <a:rPr lang="en-GB" sz="4000" b="1" dirty="0">
                <a:latin typeface="Century Gothic" panose="020B0502020202020204" pitchFamily="34" charset="0"/>
              </a:rPr>
              <a:t>must</a:t>
            </a:r>
            <a:r>
              <a:rPr lang="en-GB" sz="4000" dirty="0">
                <a:latin typeface="Century Gothic" panose="020B0502020202020204" pitchFamily="34" charset="0"/>
              </a:rPr>
              <a:t> go there.</a:t>
            </a:r>
          </a:p>
          <a:p>
            <a:pPr>
              <a:spcAft>
                <a:spcPts val="1200"/>
              </a:spcAft>
            </a:pPr>
            <a:r>
              <a:rPr lang="en-GB" sz="4000" b="1" i="1" dirty="0">
                <a:latin typeface="Century Gothic" panose="020B0502020202020204" pitchFamily="34" charset="0"/>
              </a:rPr>
              <a:t>Where can 7 go?</a:t>
            </a:r>
            <a:endParaRPr lang="en-GB" sz="4000" dirty="0">
              <a:latin typeface="Century Gothic" panose="020B0502020202020204" pitchFamily="34" charset="0"/>
            </a:endParaRPr>
          </a:p>
          <a:p>
            <a:endParaRPr lang="en-GB" sz="105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239C706-E9D8-45E5-BD20-418A984F990F}"/>
              </a:ext>
            </a:extLst>
          </p:cNvPr>
          <p:cNvSpPr/>
          <p:nvPr/>
        </p:nvSpPr>
        <p:spPr>
          <a:xfrm>
            <a:off x="5688482" y="3348003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308D2B2-59AF-44CA-9A05-CBDE3E6D4D4C}"/>
              </a:ext>
            </a:extLst>
          </p:cNvPr>
          <p:cNvSpPr/>
          <p:nvPr/>
        </p:nvSpPr>
        <p:spPr>
          <a:xfrm>
            <a:off x="2516408" y="4629658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C0F77F3-5AF1-4F5A-A0C5-2F013755BA49}"/>
              </a:ext>
            </a:extLst>
          </p:cNvPr>
          <p:cNvSpPr/>
          <p:nvPr/>
        </p:nvSpPr>
        <p:spPr>
          <a:xfrm>
            <a:off x="684113" y="5865280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05EC9C7-0647-46EE-9DF6-F4D39D610FC1}"/>
              </a:ext>
            </a:extLst>
          </p:cNvPr>
          <p:cNvSpPr/>
          <p:nvPr/>
        </p:nvSpPr>
        <p:spPr>
          <a:xfrm>
            <a:off x="5691254" y="5865280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AFBFE0F-12CF-4C97-AD55-B835877E0561}"/>
              </a:ext>
            </a:extLst>
          </p:cNvPr>
          <p:cNvSpPr/>
          <p:nvPr/>
        </p:nvSpPr>
        <p:spPr>
          <a:xfrm>
            <a:off x="3956938" y="3265192"/>
            <a:ext cx="65434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solidFill>
                  <a:srgbClr val="FF0000"/>
                </a:solidFill>
                <a:latin typeface="Century Gothic" panose="020B0502020202020204" pitchFamily="34" charset="0"/>
              </a:rPr>
              <a:t>8</a:t>
            </a:r>
            <a:endParaRPr lang="en-GB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B5327ED-7333-42E6-9499-866331B2FCDE}"/>
              </a:ext>
            </a:extLst>
          </p:cNvPr>
          <p:cNvSpPr/>
          <p:nvPr/>
        </p:nvSpPr>
        <p:spPr>
          <a:xfrm>
            <a:off x="508194" y="646030"/>
            <a:ext cx="49840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7: More, less, equal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00603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694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EQUALS, GREATER &amp; LESS THAN</a:t>
            </a: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9C2ECEB8-5438-4DD4-BF3E-33705D329D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C6C43B5B-E37C-496C-85A6-C984743FB808}"/>
              </a:ext>
            </a:extLst>
          </p:cNvPr>
          <p:cNvGrpSpPr/>
          <p:nvPr/>
        </p:nvGrpSpPr>
        <p:grpSpPr>
          <a:xfrm>
            <a:off x="508194" y="1695656"/>
            <a:ext cx="6784230" cy="5234633"/>
            <a:chOff x="2554543" y="1506023"/>
            <a:chExt cx="6784230" cy="5234633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88442345-4B92-4688-B6E9-0F5F2753D574}"/>
                </a:ext>
              </a:extLst>
            </p:cNvPr>
            <p:cNvSpPr/>
            <p:nvPr/>
          </p:nvSpPr>
          <p:spPr>
            <a:xfrm>
              <a:off x="2554543" y="3062726"/>
              <a:ext cx="6784230" cy="3677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Aft>
                  <a:spcPts val="2100"/>
                </a:spcAft>
              </a:pPr>
              <a:r>
                <a:rPr lang="en-GB" sz="6600" dirty="0">
                  <a:latin typeface="Century Gothic" panose="020B0502020202020204" pitchFamily="34" charset="0"/>
                </a:rPr>
                <a:t>10 – 8 &lt;</a:t>
              </a:r>
            </a:p>
            <a:p>
              <a:pPr>
                <a:spcAft>
                  <a:spcPts val="2100"/>
                </a:spcAft>
              </a:pPr>
              <a:r>
                <a:rPr lang="en-GB" sz="6600" dirty="0">
                  <a:latin typeface="Century Gothic" panose="020B0502020202020204" pitchFamily="34" charset="0"/>
                </a:rPr>
                <a:t>20 &gt; </a:t>
              </a:r>
            </a:p>
            <a:p>
              <a:pPr>
                <a:spcAft>
                  <a:spcPts val="2100"/>
                </a:spcAft>
              </a:pPr>
              <a:r>
                <a:rPr lang="en-GB" sz="6600" dirty="0">
                  <a:latin typeface="Century Gothic" panose="020B0502020202020204" pitchFamily="34" charset="0"/>
                </a:rPr>
                <a:t>     +</a:t>
              </a:r>
              <a:r>
                <a:rPr lang="en-GB" sz="6000" dirty="0">
                  <a:latin typeface="Century Gothic" panose="020B0502020202020204" pitchFamily="34" charset="0"/>
                </a:rPr>
                <a:t> </a:t>
              </a:r>
              <a:r>
                <a:rPr lang="en-GB" sz="6600" dirty="0">
                  <a:latin typeface="Century Gothic" panose="020B0502020202020204" pitchFamily="34" charset="0"/>
                </a:rPr>
                <a:t>4 =</a:t>
              </a:r>
              <a:r>
                <a:rPr lang="en-GB" sz="4800" dirty="0">
                  <a:latin typeface="Century Gothic" panose="020B0502020202020204" pitchFamily="34" charset="0"/>
                </a:rPr>
                <a:t> </a:t>
              </a:r>
              <a:r>
                <a:rPr lang="en-GB" sz="6600" dirty="0">
                  <a:latin typeface="Century Gothic" panose="020B0502020202020204" pitchFamily="34" charset="0"/>
                </a:rPr>
                <a:t>15 – </a:t>
              </a:r>
              <a:endParaRPr lang="en-GB" sz="2200" dirty="0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C63B67B7-0590-4C32-8DE5-526BAB0F9215}"/>
                </a:ext>
              </a:extLst>
            </p:cNvPr>
            <p:cNvSpPr/>
            <p:nvPr/>
          </p:nvSpPr>
          <p:spPr>
            <a:xfrm>
              <a:off x="5541910" y="4354027"/>
              <a:ext cx="1401346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600" dirty="0">
                  <a:latin typeface="Century Gothic" panose="020B0502020202020204" pitchFamily="34" charset="0"/>
                </a:rPr>
                <a:t>× 3</a:t>
              </a:r>
              <a:endParaRPr lang="en-GB" sz="6600" dirty="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34EB281B-ABCA-4AB7-AE6B-5AB3F0C70190}"/>
                </a:ext>
              </a:extLst>
            </p:cNvPr>
            <p:cNvSpPr/>
            <p:nvPr/>
          </p:nvSpPr>
          <p:spPr>
            <a:xfrm>
              <a:off x="6943256" y="3055958"/>
              <a:ext cx="607859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600" dirty="0">
                  <a:latin typeface="Century Gothic" panose="020B0502020202020204" pitchFamily="34" charset="0"/>
                </a:rPr>
                <a:t>–</a:t>
              </a:r>
              <a:endParaRPr lang="en-GB" sz="6600" dirty="0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FB982DE5-ED91-4C0D-978F-4E0F81ACA53A}"/>
                </a:ext>
              </a:extLst>
            </p:cNvPr>
            <p:cNvSpPr/>
            <p:nvPr/>
          </p:nvSpPr>
          <p:spPr>
            <a:xfrm>
              <a:off x="5907460" y="3158370"/>
              <a:ext cx="846000" cy="936000"/>
            </a:xfrm>
            <a:prstGeom prst="rect">
              <a:avLst/>
            </a:prstGeom>
            <a:solidFill>
              <a:schemeClr val="bg1"/>
            </a:solidFill>
            <a:ln w="762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3D08AA5B-A407-469B-B4BF-E5FED0D47CF1}"/>
                </a:ext>
              </a:extLst>
            </p:cNvPr>
            <p:cNvSpPr/>
            <p:nvPr/>
          </p:nvSpPr>
          <p:spPr>
            <a:xfrm>
              <a:off x="3150368" y="1506023"/>
              <a:ext cx="3467616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spcAft>
                  <a:spcPts val="900"/>
                </a:spcAft>
              </a:pPr>
              <a:r>
                <a:rPr lang="en-GB" sz="6600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4, 5, 6, 7</a:t>
              </a:r>
              <a:endParaRPr lang="en-GB" sz="6600" dirty="0">
                <a:solidFill>
                  <a:srgbClr val="FF0000"/>
                </a:solidFill>
              </a:endParaRPr>
            </a:p>
          </p:txBody>
        </p:sp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id="{860E65D8-BE80-4339-98CB-31D8FE820559}"/>
              </a:ext>
            </a:extLst>
          </p:cNvPr>
          <p:cNvSpPr/>
          <p:nvPr/>
        </p:nvSpPr>
        <p:spPr>
          <a:xfrm>
            <a:off x="7295347" y="1901274"/>
            <a:ext cx="4774437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200" dirty="0">
                <a:latin typeface="Century Gothic" panose="020B0502020202020204" pitchFamily="34" charset="0"/>
              </a:rPr>
              <a:t>The 7 can’t go in the top two lines. It </a:t>
            </a:r>
            <a:r>
              <a:rPr lang="en-GB" sz="3200" b="1" dirty="0">
                <a:latin typeface="Century Gothic" panose="020B0502020202020204" pitchFamily="34" charset="0"/>
              </a:rPr>
              <a:t>must</a:t>
            </a:r>
            <a:r>
              <a:rPr lang="en-GB" sz="3200" dirty="0">
                <a:latin typeface="Century Gothic" panose="020B0502020202020204" pitchFamily="34" charset="0"/>
              </a:rPr>
              <a:t> go on the bottom line. </a:t>
            </a:r>
          </a:p>
          <a:p>
            <a:pPr>
              <a:spcAft>
                <a:spcPts val="1200"/>
              </a:spcAft>
            </a:pPr>
            <a:r>
              <a:rPr lang="en-GB" sz="3200" dirty="0">
                <a:latin typeface="Century Gothic" panose="020B0502020202020204" pitchFamily="34" charset="0"/>
              </a:rPr>
              <a:t>4 </a:t>
            </a:r>
            <a:r>
              <a:rPr lang="en-GB" sz="3200" b="1" dirty="0">
                <a:latin typeface="Century Gothic" panose="020B0502020202020204" pitchFamily="34" charset="0"/>
              </a:rPr>
              <a:t>must</a:t>
            </a:r>
            <a:r>
              <a:rPr lang="en-GB" sz="3200" dirty="0">
                <a:latin typeface="Century Gothic" panose="020B0502020202020204" pitchFamily="34" charset="0"/>
              </a:rPr>
              <a:t> be in the other bottom box to make the number sentence balance. </a:t>
            </a:r>
          </a:p>
          <a:p>
            <a:pPr>
              <a:spcAft>
                <a:spcPts val="1200"/>
              </a:spcAft>
            </a:pPr>
            <a:r>
              <a:rPr lang="en-GB" sz="3200" dirty="0">
                <a:latin typeface="Century Gothic" panose="020B0502020202020204" pitchFamily="34" charset="0"/>
              </a:rPr>
              <a:t>The 7 and 4 can go in either bottom box.</a:t>
            </a:r>
          </a:p>
          <a:p>
            <a:pPr>
              <a:spcAft>
                <a:spcPts val="1200"/>
              </a:spcAft>
            </a:pPr>
            <a:r>
              <a:rPr lang="en-GB" sz="3200" b="1" i="1" dirty="0">
                <a:latin typeface="Century Gothic" panose="020B0502020202020204" pitchFamily="34" charset="0"/>
              </a:rPr>
              <a:t>Where can 6 go?</a:t>
            </a:r>
            <a:endParaRPr lang="en-GB" sz="2400" b="1" i="1" dirty="0">
              <a:latin typeface="Century Gothic" panose="020B050202020202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239C706-E9D8-45E5-BD20-418A984F990F}"/>
              </a:ext>
            </a:extLst>
          </p:cNvPr>
          <p:cNvSpPr/>
          <p:nvPr/>
        </p:nvSpPr>
        <p:spPr>
          <a:xfrm>
            <a:off x="5688482" y="3348003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308D2B2-59AF-44CA-9A05-CBDE3E6D4D4C}"/>
              </a:ext>
            </a:extLst>
          </p:cNvPr>
          <p:cNvSpPr/>
          <p:nvPr/>
        </p:nvSpPr>
        <p:spPr>
          <a:xfrm>
            <a:off x="2516408" y="4629658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C0F77F3-5AF1-4F5A-A0C5-2F013755BA49}"/>
              </a:ext>
            </a:extLst>
          </p:cNvPr>
          <p:cNvSpPr/>
          <p:nvPr/>
        </p:nvSpPr>
        <p:spPr>
          <a:xfrm>
            <a:off x="684113" y="5865280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05EC9C7-0647-46EE-9DF6-F4D39D610FC1}"/>
              </a:ext>
            </a:extLst>
          </p:cNvPr>
          <p:cNvSpPr/>
          <p:nvPr/>
        </p:nvSpPr>
        <p:spPr>
          <a:xfrm>
            <a:off x="5691254" y="5865280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88866F3-577A-4984-B9C8-AB8C2FEC5097}"/>
              </a:ext>
            </a:extLst>
          </p:cNvPr>
          <p:cNvSpPr/>
          <p:nvPr/>
        </p:nvSpPr>
        <p:spPr>
          <a:xfrm>
            <a:off x="3956938" y="3265192"/>
            <a:ext cx="65434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solidFill>
                  <a:srgbClr val="FF0000"/>
                </a:solidFill>
                <a:latin typeface="Century Gothic" panose="020B0502020202020204" pitchFamily="34" charset="0"/>
              </a:rPr>
              <a:t>8</a:t>
            </a:r>
            <a:endParaRPr lang="en-GB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39DE4C5-DE57-4E35-A6FE-B0EF378C80D9}"/>
              </a:ext>
            </a:extLst>
          </p:cNvPr>
          <p:cNvSpPr/>
          <p:nvPr/>
        </p:nvSpPr>
        <p:spPr>
          <a:xfrm>
            <a:off x="776846" y="5822293"/>
            <a:ext cx="65434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solidFill>
                  <a:srgbClr val="FF0000"/>
                </a:solidFill>
                <a:latin typeface="Century Gothic" panose="020B0502020202020204" pitchFamily="34" charset="0"/>
              </a:rPr>
              <a:t>7</a:t>
            </a:r>
            <a:endParaRPr lang="en-GB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EC32B3E-7333-47E0-8CF5-C0DA0B041BDF}"/>
              </a:ext>
            </a:extLst>
          </p:cNvPr>
          <p:cNvSpPr/>
          <p:nvPr/>
        </p:nvSpPr>
        <p:spPr>
          <a:xfrm>
            <a:off x="5770661" y="5813630"/>
            <a:ext cx="65434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  <a:endParaRPr lang="en-GB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68D4ED9-A042-4CD9-8753-7507D519E2B4}"/>
              </a:ext>
            </a:extLst>
          </p:cNvPr>
          <p:cNvSpPr/>
          <p:nvPr/>
        </p:nvSpPr>
        <p:spPr>
          <a:xfrm>
            <a:off x="508194" y="646030"/>
            <a:ext cx="49840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7: More, less, equal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185408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694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EQUALS, GREATER &amp; LESS THAN</a:t>
            </a: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9C2ECEB8-5438-4DD4-BF3E-33705D329D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C6C43B5B-E37C-496C-85A6-C984743FB808}"/>
              </a:ext>
            </a:extLst>
          </p:cNvPr>
          <p:cNvGrpSpPr/>
          <p:nvPr/>
        </p:nvGrpSpPr>
        <p:grpSpPr>
          <a:xfrm>
            <a:off x="508194" y="3245591"/>
            <a:ext cx="6784230" cy="3684698"/>
            <a:chOff x="2554543" y="3055958"/>
            <a:chExt cx="6784230" cy="3684698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88442345-4B92-4688-B6E9-0F5F2753D574}"/>
                </a:ext>
              </a:extLst>
            </p:cNvPr>
            <p:cNvSpPr/>
            <p:nvPr/>
          </p:nvSpPr>
          <p:spPr>
            <a:xfrm>
              <a:off x="2554543" y="3062726"/>
              <a:ext cx="6784230" cy="3677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Aft>
                  <a:spcPts val="2100"/>
                </a:spcAft>
              </a:pPr>
              <a:r>
                <a:rPr lang="en-GB" sz="6600" dirty="0">
                  <a:latin typeface="Century Gothic" panose="020B0502020202020204" pitchFamily="34" charset="0"/>
                </a:rPr>
                <a:t>10 – 8 &lt;</a:t>
              </a:r>
            </a:p>
            <a:p>
              <a:pPr>
                <a:spcAft>
                  <a:spcPts val="2100"/>
                </a:spcAft>
              </a:pPr>
              <a:r>
                <a:rPr lang="en-GB" sz="6600" dirty="0">
                  <a:latin typeface="Century Gothic" panose="020B0502020202020204" pitchFamily="34" charset="0"/>
                </a:rPr>
                <a:t>20 &gt; </a:t>
              </a:r>
            </a:p>
            <a:p>
              <a:pPr>
                <a:spcAft>
                  <a:spcPts val="2100"/>
                </a:spcAft>
              </a:pPr>
              <a:r>
                <a:rPr lang="en-GB" sz="6600" dirty="0">
                  <a:latin typeface="Century Gothic" panose="020B0502020202020204" pitchFamily="34" charset="0"/>
                </a:rPr>
                <a:t>     +</a:t>
              </a:r>
              <a:r>
                <a:rPr lang="en-GB" sz="6000" dirty="0">
                  <a:latin typeface="Century Gothic" panose="020B0502020202020204" pitchFamily="34" charset="0"/>
                </a:rPr>
                <a:t> </a:t>
              </a:r>
              <a:r>
                <a:rPr lang="en-GB" sz="6600" dirty="0">
                  <a:latin typeface="Century Gothic" panose="020B0502020202020204" pitchFamily="34" charset="0"/>
                </a:rPr>
                <a:t>4 =</a:t>
              </a:r>
              <a:r>
                <a:rPr lang="en-GB" sz="4800" dirty="0">
                  <a:latin typeface="Century Gothic" panose="020B0502020202020204" pitchFamily="34" charset="0"/>
                </a:rPr>
                <a:t> </a:t>
              </a:r>
              <a:r>
                <a:rPr lang="en-GB" sz="6600" dirty="0">
                  <a:latin typeface="Century Gothic" panose="020B0502020202020204" pitchFamily="34" charset="0"/>
                </a:rPr>
                <a:t>15 – </a:t>
              </a:r>
              <a:endParaRPr lang="en-GB" sz="2200" dirty="0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C63B67B7-0590-4C32-8DE5-526BAB0F9215}"/>
                </a:ext>
              </a:extLst>
            </p:cNvPr>
            <p:cNvSpPr/>
            <p:nvPr/>
          </p:nvSpPr>
          <p:spPr>
            <a:xfrm>
              <a:off x="5541910" y="4354027"/>
              <a:ext cx="1401346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600" dirty="0">
                  <a:latin typeface="Century Gothic" panose="020B0502020202020204" pitchFamily="34" charset="0"/>
                </a:rPr>
                <a:t>× 3</a:t>
              </a:r>
              <a:endParaRPr lang="en-GB" sz="6600" dirty="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34EB281B-ABCA-4AB7-AE6B-5AB3F0C70190}"/>
                </a:ext>
              </a:extLst>
            </p:cNvPr>
            <p:cNvSpPr/>
            <p:nvPr/>
          </p:nvSpPr>
          <p:spPr>
            <a:xfrm>
              <a:off x="6943256" y="3055958"/>
              <a:ext cx="607859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600" dirty="0">
                  <a:latin typeface="Century Gothic" panose="020B0502020202020204" pitchFamily="34" charset="0"/>
                </a:rPr>
                <a:t>–</a:t>
              </a:r>
              <a:endParaRPr lang="en-GB" sz="6600" dirty="0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FB982DE5-ED91-4C0D-978F-4E0F81ACA53A}"/>
                </a:ext>
              </a:extLst>
            </p:cNvPr>
            <p:cNvSpPr/>
            <p:nvPr/>
          </p:nvSpPr>
          <p:spPr>
            <a:xfrm>
              <a:off x="5907460" y="3158370"/>
              <a:ext cx="846000" cy="936000"/>
            </a:xfrm>
            <a:prstGeom prst="rect">
              <a:avLst/>
            </a:prstGeom>
            <a:solidFill>
              <a:schemeClr val="bg1"/>
            </a:solidFill>
            <a:ln w="762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3D08AA5B-A407-469B-B4BF-E5FED0D47CF1}"/>
                </a:ext>
              </a:extLst>
            </p:cNvPr>
            <p:cNvSpPr/>
            <p:nvPr/>
          </p:nvSpPr>
          <p:spPr>
            <a:xfrm>
              <a:off x="7817010" y="3089087"/>
              <a:ext cx="888385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spcAft>
                  <a:spcPts val="900"/>
                </a:spcAft>
              </a:pPr>
              <a:r>
                <a:rPr lang="en-GB" sz="6600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5 </a:t>
              </a:r>
              <a:endParaRPr lang="en-GB" sz="6600" dirty="0">
                <a:solidFill>
                  <a:srgbClr val="FF0000"/>
                </a:solidFill>
              </a:endParaRPr>
            </a:p>
          </p:txBody>
        </p:sp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id="{860E65D8-BE80-4339-98CB-31D8FE820559}"/>
              </a:ext>
            </a:extLst>
          </p:cNvPr>
          <p:cNvSpPr/>
          <p:nvPr/>
        </p:nvSpPr>
        <p:spPr>
          <a:xfrm>
            <a:off x="7295347" y="1901274"/>
            <a:ext cx="4774437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4000" dirty="0">
                <a:latin typeface="Century Gothic" panose="020B0502020202020204" pitchFamily="34" charset="0"/>
              </a:rPr>
              <a:t>6 </a:t>
            </a:r>
            <a:r>
              <a:rPr lang="en-GB" sz="4000" b="1" dirty="0">
                <a:latin typeface="Century Gothic" panose="020B0502020202020204" pitchFamily="34" charset="0"/>
              </a:rPr>
              <a:t>must</a:t>
            </a:r>
            <a:r>
              <a:rPr lang="en-GB" sz="4000" dirty="0">
                <a:latin typeface="Century Gothic" panose="020B0502020202020204" pitchFamily="34" charset="0"/>
              </a:rPr>
              <a:t> go in the middle line space.</a:t>
            </a:r>
          </a:p>
          <a:p>
            <a:pPr>
              <a:spcAft>
                <a:spcPts val="1200"/>
              </a:spcAft>
            </a:pPr>
            <a:r>
              <a:rPr lang="en-GB" sz="4000" dirty="0">
                <a:latin typeface="Century Gothic" panose="020B0502020202020204" pitchFamily="34" charset="0"/>
              </a:rPr>
              <a:t>This leaves a space for 5. The top number sentence is now correct.</a:t>
            </a:r>
          </a:p>
          <a:p>
            <a:pPr>
              <a:spcAft>
                <a:spcPts val="1200"/>
              </a:spcAft>
            </a:pPr>
            <a:endParaRPr lang="en-GB" sz="3200" b="1" i="1" dirty="0">
              <a:latin typeface="Century Gothic" panose="020B050202020202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239C706-E9D8-45E5-BD20-418A984F990F}"/>
              </a:ext>
            </a:extLst>
          </p:cNvPr>
          <p:cNvSpPr/>
          <p:nvPr/>
        </p:nvSpPr>
        <p:spPr>
          <a:xfrm>
            <a:off x="5688482" y="3348003"/>
            <a:ext cx="846000" cy="936000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308D2B2-59AF-44CA-9A05-CBDE3E6D4D4C}"/>
              </a:ext>
            </a:extLst>
          </p:cNvPr>
          <p:cNvSpPr/>
          <p:nvPr/>
        </p:nvSpPr>
        <p:spPr>
          <a:xfrm>
            <a:off x="2516408" y="4629658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C0F77F3-5AF1-4F5A-A0C5-2F013755BA49}"/>
              </a:ext>
            </a:extLst>
          </p:cNvPr>
          <p:cNvSpPr/>
          <p:nvPr/>
        </p:nvSpPr>
        <p:spPr>
          <a:xfrm>
            <a:off x="684113" y="5865280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05EC9C7-0647-46EE-9DF6-F4D39D610FC1}"/>
              </a:ext>
            </a:extLst>
          </p:cNvPr>
          <p:cNvSpPr/>
          <p:nvPr/>
        </p:nvSpPr>
        <p:spPr>
          <a:xfrm>
            <a:off x="5691254" y="5865280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88866F3-577A-4984-B9C8-AB8C2FEC5097}"/>
              </a:ext>
            </a:extLst>
          </p:cNvPr>
          <p:cNvSpPr/>
          <p:nvPr/>
        </p:nvSpPr>
        <p:spPr>
          <a:xfrm>
            <a:off x="3956938" y="3265192"/>
            <a:ext cx="65434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solidFill>
                  <a:srgbClr val="FF0000"/>
                </a:solidFill>
                <a:latin typeface="Century Gothic" panose="020B0502020202020204" pitchFamily="34" charset="0"/>
              </a:rPr>
              <a:t>8</a:t>
            </a: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B2E75C9-3EB5-4579-9788-A1F1D4D34B82}"/>
              </a:ext>
            </a:extLst>
          </p:cNvPr>
          <p:cNvSpPr/>
          <p:nvPr/>
        </p:nvSpPr>
        <p:spPr>
          <a:xfrm>
            <a:off x="776846" y="5822293"/>
            <a:ext cx="65434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solidFill>
                  <a:srgbClr val="FF0000"/>
                </a:solidFill>
                <a:latin typeface="Century Gothic" panose="020B0502020202020204" pitchFamily="34" charset="0"/>
              </a:rPr>
              <a:t>7</a:t>
            </a: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DC32D3-79AF-453E-97F8-DCA8904EE954}"/>
              </a:ext>
            </a:extLst>
          </p:cNvPr>
          <p:cNvSpPr/>
          <p:nvPr/>
        </p:nvSpPr>
        <p:spPr>
          <a:xfrm>
            <a:off x="5770661" y="5813630"/>
            <a:ext cx="65434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0C82B4A-DC3D-49C4-82AC-3C058C8A21B1}"/>
              </a:ext>
            </a:extLst>
          </p:cNvPr>
          <p:cNvSpPr/>
          <p:nvPr/>
        </p:nvSpPr>
        <p:spPr>
          <a:xfrm>
            <a:off x="2598587" y="4537326"/>
            <a:ext cx="65434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AD2CD4D-6148-46CC-9CE8-C2117A72C96F}"/>
              </a:ext>
            </a:extLst>
          </p:cNvPr>
          <p:cNvSpPr/>
          <p:nvPr/>
        </p:nvSpPr>
        <p:spPr>
          <a:xfrm>
            <a:off x="1482830" y="1874004"/>
            <a:ext cx="402546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This is solution 1</a:t>
            </a:r>
            <a:endParaRPr lang="en-GB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85C013E-F5B6-4D96-A404-DDF776E55EA3}"/>
              </a:ext>
            </a:extLst>
          </p:cNvPr>
          <p:cNvSpPr/>
          <p:nvPr/>
        </p:nvSpPr>
        <p:spPr>
          <a:xfrm>
            <a:off x="508194" y="646030"/>
            <a:ext cx="49840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7: More, less, equal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14200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694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EQUALS, GREATER &amp; LESS THAN</a:t>
            </a: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9C2ECEB8-5438-4DD4-BF3E-33705D329D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C6C43B5B-E37C-496C-85A6-C984743FB808}"/>
              </a:ext>
            </a:extLst>
          </p:cNvPr>
          <p:cNvGrpSpPr/>
          <p:nvPr/>
        </p:nvGrpSpPr>
        <p:grpSpPr>
          <a:xfrm>
            <a:off x="508194" y="3245591"/>
            <a:ext cx="6784230" cy="3684698"/>
            <a:chOff x="2554543" y="3055958"/>
            <a:chExt cx="6784230" cy="3684698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88442345-4B92-4688-B6E9-0F5F2753D574}"/>
                </a:ext>
              </a:extLst>
            </p:cNvPr>
            <p:cNvSpPr/>
            <p:nvPr/>
          </p:nvSpPr>
          <p:spPr>
            <a:xfrm>
              <a:off x="2554543" y="3062726"/>
              <a:ext cx="6784230" cy="3677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Aft>
                  <a:spcPts val="2100"/>
                </a:spcAft>
              </a:pPr>
              <a:r>
                <a:rPr lang="en-GB" sz="6600" dirty="0">
                  <a:latin typeface="Century Gothic" panose="020B0502020202020204" pitchFamily="34" charset="0"/>
                </a:rPr>
                <a:t>10 – 8 &lt;</a:t>
              </a:r>
            </a:p>
            <a:p>
              <a:pPr>
                <a:spcAft>
                  <a:spcPts val="2100"/>
                </a:spcAft>
              </a:pPr>
              <a:r>
                <a:rPr lang="en-GB" sz="6600" dirty="0">
                  <a:latin typeface="Century Gothic" panose="020B0502020202020204" pitchFamily="34" charset="0"/>
                </a:rPr>
                <a:t>20 &gt; </a:t>
              </a:r>
            </a:p>
            <a:p>
              <a:pPr>
                <a:spcAft>
                  <a:spcPts val="2100"/>
                </a:spcAft>
              </a:pPr>
              <a:r>
                <a:rPr lang="en-GB" sz="6600" dirty="0">
                  <a:latin typeface="Century Gothic" panose="020B0502020202020204" pitchFamily="34" charset="0"/>
                </a:rPr>
                <a:t>     +</a:t>
              </a:r>
              <a:r>
                <a:rPr lang="en-GB" sz="6000" dirty="0">
                  <a:latin typeface="Century Gothic" panose="020B0502020202020204" pitchFamily="34" charset="0"/>
                </a:rPr>
                <a:t> </a:t>
              </a:r>
              <a:r>
                <a:rPr lang="en-GB" sz="6600" dirty="0">
                  <a:latin typeface="Century Gothic" panose="020B0502020202020204" pitchFamily="34" charset="0"/>
                </a:rPr>
                <a:t>4 =</a:t>
              </a:r>
              <a:r>
                <a:rPr lang="en-GB" sz="4800" dirty="0">
                  <a:latin typeface="Century Gothic" panose="020B0502020202020204" pitchFamily="34" charset="0"/>
                </a:rPr>
                <a:t> </a:t>
              </a:r>
              <a:r>
                <a:rPr lang="en-GB" sz="6600" dirty="0">
                  <a:latin typeface="Century Gothic" panose="020B0502020202020204" pitchFamily="34" charset="0"/>
                </a:rPr>
                <a:t>15 – </a:t>
              </a:r>
              <a:endParaRPr lang="en-GB" sz="2200" dirty="0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C63B67B7-0590-4C32-8DE5-526BAB0F9215}"/>
                </a:ext>
              </a:extLst>
            </p:cNvPr>
            <p:cNvSpPr/>
            <p:nvPr/>
          </p:nvSpPr>
          <p:spPr>
            <a:xfrm>
              <a:off x="5541910" y="4354027"/>
              <a:ext cx="1401346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600" dirty="0">
                  <a:latin typeface="Century Gothic" panose="020B0502020202020204" pitchFamily="34" charset="0"/>
                </a:rPr>
                <a:t>× 3</a:t>
              </a:r>
              <a:endParaRPr lang="en-GB" sz="6600" dirty="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34EB281B-ABCA-4AB7-AE6B-5AB3F0C70190}"/>
                </a:ext>
              </a:extLst>
            </p:cNvPr>
            <p:cNvSpPr/>
            <p:nvPr/>
          </p:nvSpPr>
          <p:spPr>
            <a:xfrm>
              <a:off x="6943256" y="3055958"/>
              <a:ext cx="607859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600" dirty="0">
                  <a:latin typeface="Century Gothic" panose="020B0502020202020204" pitchFamily="34" charset="0"/>
                </a:rPr>
                <a:t>–</a:t>
              </a:r>
              <a:endParaRPr lang="en-GB" sz="6600" dirty="0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FB982DE5-ED91-4C0D-978F-4E0F81ACA53A}"/>
                </a:ext>
              </a:extLst>
            </p:cNvPr>
            <p:cNvSpPr/>
            <p:nvPr/>
          </p:nvSpPr>
          <p:spPr>
            <a:xfrm>
              <a:off x="5907460" y="3158370"/>
              <a:ext cx="846000" cy="936000"/>
            </a:xfrm>
            <a:prstGeom prst="rect">
              <a:avLst/>
            </a:prstGeom>
            <a:solidFill>
              <a:schemeClr val="bg1"/>
            </a:solidFill>
            <a:ln w="762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3D08AA5B-A407-469B-B4BF-E5FED0D47CF1}"/>
                </a:ext>
              </a:extLst>
            </p:cNvPr>
            <p:cNvSpPr/>
            <p:nvPr/>
          </p:nvSpPr>
          <p:spPr>
            <a:xfrm>
              <a:off x="7817010" y="3089087"/>
              <a:ext cx="888385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spcAft>
                  <a:spcPts val="900"/>
                </a:spcAft>
              </a:pPr>
              <a:r>
                <a:rPr lang="en-GB" sz="6600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5 </a:t>
              </a:r>
              <a:endParaRPr lang="en-GB" sz="6600" dirty="0">
                <a:solidFill>
                  <a:srgbClr val="FF0000"/>
                </a:solidFill>
              </a:endParaRPr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D239C706-E9D8-45E5-BD20-418A984F990F}"/>
              </a:ext>
            </a:extLst>
          </p:cNvPr>
          <p:cNvSpPr/>
          <p:nvPr/>
        </p:nvSpPr>
        <p:spPr>
          <a:xfrm>
            <a:off x="5688482" y="3348003"/>
            <a:ext cx="846000" cy="936000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308D2B2-59AF-44CA-9A05-CBDE3E6D4D4C}"/>
              </a:ext>
            </a:extLst>
          </p:cNvPr>
          <p:cNvSpPr/>
          <p:nvPr/>
        </p:nvSpPr>
        <p:spPr>
          <a:xfrm>
            <a:off x="2516408" y="4629658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C0F77F3-5AF1-4F5A-A0C5-2F013755BA49}"/>
              </a:ext>
            </a:extLst>
          </p:cNvPr>
          <p:cNvSpPr/>
          <p:nvPr/>
        </p:nvSpPr>
        <p:spPr>
          <a:xfrm>
            <a:off x="684113" y="5865280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05EC9C7-0647-46EE-9DF6-F4D39D610FC1}"/>
              </a:ext>
            </a:extLst>
          </p:cNvPr>
          <p:cNvSpPr/>
          <p:nvPr/>
        </p:nvSpPr>
        <p:spPr>
          <a:xfrm>
            <a:off x="5691254" y="5865280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88866F3-577A-4984-B9C8-AB8C2FEC5097}"/>
              </a:ext>
            </a:extLst>
          </p:cNvPr>
          <p:cNvSpPr/>
          <p:nvPr/>
        </p:nvSpPr>
        <p:spPr>
          <a:xfrm>
            <a:off x="3956938" y="3265192"/>
            <a:ext cx="65434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solidFill>
                  <a:srgbClr val="FF0000"/>
                </a:solidFill>
                <a:latin typeface="Century Gothic" panose="020B0502020202020204" pitchFamily="34" charset="0"/>
              </a:rPr>
              <a:t>8</a:t>
            </a: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B2E75C9-3EB5-4579-9788-A1F1D4D34B82}"/>
              </a:ext>
            </a:extLst>
          </p:cNvPr>
          <p:cNvSpPr/>
          <p:nvPr/>
        </p:nvSpPr>
        <p:spPr>
          <a:xfrm>
            <a:off x="763198" y="5822293"/>
            <a:ext cx="65434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DC32D3-79AF-453E-97F8-DCA8904EE954}"/>
              </a:ext>
            </a:extLst>
          </p:cNvPr>
          <p:cNvSpPr/>
          <p:nvPr/>
        </p:nvSpPr>
        <p:spPr>
          <a:xfrm>
            <a:off x="5784309" y="5781546"/>
            <a:ext cx="65434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solidFill>
                  <a:srgbClr val="FF0000"/>
                </a:solidFill>
                <a:latin typeface="Century Gothic" panose="020B0502020202020204" pitchFamily="34" charset="0"/>
              </a:rPr>
              <a:t>7</a:t>
            </a:r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0C82B4A-DC3D-49C4-82AC-3C058C8A21B1}"/>
              </a:ext>
            </a:extLst>
          </p:cNvPr>
          <p:cNvSpPr/>
          <p:nvPr/>
        </p:nvSpPr>
        <p:spPr>
          <a:xfrm>
            <a:off x="2598587" y="4537326"/>
            <a:ext cx="65434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AD2CD4D-6148-46CC-9CE8-C2117A72C96F}"/>
              </a:ext>
            </a:extLst>
          </p:cNvPr>
          <p:cNvSpPr/>
          <p:nvPr/>
        </p:nvSpPr>
        <p:spPr>
          <a:xfrm>
            <a:off x="1482830" y="1874004"/>
            <a:ext cx="402546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This is solution 2</a:t>
            </a:r>
            <a:endParaRPr lang="en-GB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B6133A8-44A5-4605-8899-E92BB9EE4E9E}"/>
              </a:ext>
            </a:extLst>
          </p:cNvPr>
          <p:cNvSpPr/>
          <p:nvPr/>
        </p:nvSpPr>
        <p:spPr>
          <a:xfrm>
            <a:off x="508194" y="646030"/>
            <a:ext cx="49840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7: More, less, equal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428881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75D92BEC-F591-4730-9A35-279E52B3CD95}"/>
              </a:ext>
            </a:extLst>
          </p:cNvPr>
          <p:cNvSpPr/>
          <p:nvPr/>
        </p:nvSpPr>
        <p:spPr>
          <a:xfrm>
            <a:off x="625322" y="3027593"/>
            <a:ext cx="8847978" cy="4847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6600" dirty="0">
                <a:latin typeface="Century Gothic" panose="020B0502020202020204" pitchFamily="34" charset="0"/>
              </a:rPr>
              <a:t>    </a:t>
            </a:r>
            <a:r>
              <a:rPr lang="en-GB" sz="3200" dirty="0">
                <a:latin typeface="Century Gothic" panose="020B0502020202020204" pitchFamily="34" charset="0"/>
              </a:rPr>
              <a:t> </a:t>
            </a:r>
            <a:r>
              <a:rPr lang="en-GB" sz="6600" dirty="0">
                <a:latin typeface="Century Gothic" panose="020B0502020202020204" pitchFamily="34" charset="0"/>
              </a:rPr>
              <a:t>×</a:t>
            </a:r>
            <a:r>
              <a:rPr lang="en-GB" sz="5400" dirty="0">
                <a:latin typeface="Century Gothic" panose="020B0502020202020204" pitchFamily="34" charset="0"/>
              </a:rPr>
              <a:t> </a:t>
            </a:r>
            <a:r>
              <a:rPr lang="en-GB" sz="6600" dirty="0">
                <a:latin typeface="Century Gothic" panose="020B0502020202020204" pitchFamily="34" charset="0"/>
              </a:rPr>
              <a:t>3 =</a:t>
            </a:r>
            <a:r>
              <a:rPr lang="en-GB" sz="4800" dirty="0">
                <a:latin typeface="Century Gothic" panose="020B0502020202020204" pitchFamily="34" charset="0"/>
              </a:rPr>
              <a:t> </a:t>
            </a:r>
            <a:r>
              <a:rPr lang="en-GB" sz="6600" dirty="0">
                <a:latin typeface="Century Gothic" panose="020B0502020202020204" pitchFamily="34" charset="0"/>
              </a:rPr>
              <a:t>18</a:t>
            </a:r>
            <a:r>
              <a:rPr lang="en-GB" sz="5400" dirty="0">
                <a:latin typeface="Century Gothic" panose="020B0502020202020204" pitchFamily="34" charset="0"/>
              </a:rPr>
              <a:t> </a:t>
            </a:r>
            <a:r>
              <a:rPr lang="en-GB" sz="6600" dirty="0">
                <a:latin typeface="Century Gothic" panose="020B0502020202020204" pitchFamily="34" charset="0"/>
              </a:rPr>
              <a:t>+</a:t>
            </a:r>
          </a:p>
          <a:p>
            <a:pPr>
              <a:spcAft>
                <a:spcPts val="1800"/>
              </a:spcAft>
            </a:pPr>
            <a:r>
              <a:rPr lang="en-GB" sz="6600" dirty="0">
                <a:latin typeface="Century Gothic" panose="020B0502020202020204" pitchFamily="34" charset="0"/>
              </a:rPr>
              <a:t>2 &lt; 9 - </a:t>
            </a:r>
          </a:p>
          <a:p>
            <a:pPr>
              <a:spcAft>
                <a:spcPts val="1800"/>
              </a:spcAft>
            </a:pPr>
            <a:r>
              <a:rPr lang="en-GB" sz="6600" dirty="0">
                <a:latin typeface="Century Gothic" panose="020B0502020202020204" pitchFamily="34" charset="0"/>
              </a:rPr>
              <a:t>    </a:t>
            </a:r>
            <a:r>
              <a:rPr lang="en-GB" sz="4800" dirty="0">
                <a:latin typeface="Century Gothic" panose="020B0502020202020204" pitchFamily="34" charset="0"/>
              </a:rPr>
              <a:t> </a:t>
            </a:r>
            <a:r>
              <a:rPr lang="en-GB" sz="6600" dirty="0">
                <a:latin typeface="Century Gothic" panose="020B0502020202020204" pitchFamily="34" charset="0"/>
              </a:rPr>
              <a:t>÷ 2 &lt; 4</a:t>
            </a:r>
          </a:p>
          <a:p>
            <a:pPr>
              <a:spcAft>
                <a:spcPts val="1800"/>
              </a:spcAft>
            </a:pPr>
            <a:r>
              <a:rPr lang="en-GB" sz="6600" dirty="0">
                <a:latin typeface="Century Gothic" panose="020B0502020202020204" pitchFamily="34" charset="0"/>
              </a:rPr>
              <a:t>2 × 2 × 2 × 2 &lt;     </a:t>
            </a:r>
            <a:r>
              <a:rPr lang="en-GB" sz="5400" dirty="0">
                <a:latin typeface="Century Gothic" panose="020B0502020202020204" pitchFamily="34" charset="0"/>
              </a:rPr>
              <a:t> </a:t>
            </a:r>
            <a:r>
              <a:rPr lang="en-GB" sz="6600" dirty="0">
                <a:latin typeface="Century Gothic" panose="020B0502020202020204" pitchFamily="34" charset="0"/>
              </a:rPr>
              <a:t>+ 8 </a:t>
            </a:r>
            <a:endParaRPr lang="en-GB" sz="6600" dirty="0"/>
          </a:p>
        </p:txBody>
      </p:sp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694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EQUALS, GREATER &amp; LESS THAN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62696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8: Four number sentences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9C2ECEB8-5438-4DD4-BF3E-33705D329D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105EC9C7-0647-46EE-9DF6-F4D39D610FC1}"/>
              </a:ext>
            </a:extLst>
          </p:cNvPr>
          <p:cNvSpPr/>
          <p:nvPr/>
        </p:nvSpPr>
        <p:spPr>
          <a:xfrm>
            <a:off x="6476643" y="6781740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C6638EA-FC92-4D29-A8C7-EF0FF267B1AB}"/>
              </a:ext>
            </a:extLst>
          </p:cNvPr>
          <p:cNvSpPr/>
          <p:nvPr/>
        </p:nvSpPr>
        <p:spPr>
          <a:xfrm>
            <a:off x="1104019" y="1695656"/>
            <a:ext cx="440537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6600" dirty="0">
                <a:solidFill>
                  <a:srgbClr val="FF0000"/>
                </a:solidFill>
                <a:latin typeface="Century Gothic" panose="020B0502020202020204" pitchFamily="34" charset="0"/>
              </a:rPr>
              <a:t>3, 6, 7, 8, 9</a:t>
            </a:r>
            <a:endParaRPr lang="en-GB" sz="6600" dirty="0">
              <a:solidFill>
                <a:srgbClr val="FF0000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F780A78-EFE2-4350-92A6-32548AF6A370}"/>
              </a:ext>
            </a:extLst>
          </p:cNvPr>
          <p:cNvSpPr/>
          <p:nvPr/>
        </p:nvSpPr>
        <p:spPr>
          <a:xfrm>
            <a:off x="640075" y="5583365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DCDCA31-3BC7-4929-B6FD-FA1204E2FF61}"/>
              </a:ext>
            </a:extLst>
          </p:cNvPr>
          <p:cNvSpPr/>
          <p:nvPr/>
        </p:nvSpPr>
        <p:spPr>
          <a:xfrm>
            <a:off x="3399076" y="4379522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B283AC6A-2E56-474A-A299-F671A0777B2B}"/>
              </a:ext>
            </a:extLst>
          </p:cNvPr>
          <p:cNvSpPr/>
          <p:nvPr/>
        </p:nvSpPr>
        <p:spPr>
          <a:xfrm>
            <a:off x="640075" y="3120760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CDDEBC1-1E6F-45A9-B71C-7F395E15B36F}"/>
              </a:ext>
            </a:extLst>
          </p:cNvPr>
          <p:cNvSpPr/>
          <p:nvPr/>
        </p:nvSpPr>
        <p:spPr>
          <a:xfrm>
            <a:off x="5717089" y="3120760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16304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75D92BEC-F591-4730-9A35-279E52B3CD95}"/>
              </a:ext>
            </a:extLst>
          </p:cNvPr>
          <p:cNvSpPr/>
          <p:nvPr/>
        </p:nvSpPr>
        <p:spPr>
          <a:xfrm>
            <a:off x="625322" y="3027593"/>
            <a:ext cx="8847978" cy="4847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6600" dirty="0">
                <a:latin typeface="Century Gothic" panose="020B0502020202020204" pitchFamily="34" charset="0"/>
              </a:rPr>
              <a:t>    </a:t>
            </a:r>
            <a:r>
              <a:rPr lang="en-GB" sz="3200" dirty="0">
                <a:latin typeface="Century Gothic" panose="020B0502020202020204" pitchFamily="34" charset="0"/>
              </a:rPr>
              <a:t> </a:t>
            </a:r>
            <a:r>
              <a:rPr lang="en-GB" sz="6600" dirty="0">
                <a:latin typeface="Century Gothic" panose="020B0502020202020204" pitchFamily="34" charset="0"/>
              </a:rPr>
              <a:t>×</a:t>
            </a:r>
            <a:r>
              <a:rPr lang="en-GB" sz="5400" dirty="0">
                <a:latin typeface="Century Gothic" panose="020B0502020202020204" pitchFamily="34" charset="0"/>
              </a:rPr>
              <a:t> </a:t>
            </a:r>
            <a:r>
              <a:rPr lang="en-GB" sz="6600" dirty="0">
                <a:latin typeface="Century Gothic" panose="020B0502020202020204" pitchFamily="34" charset="0"/>
              </a:rPr>
              <a:t>3 =</a:t>
            </a:r>
            <a:r>
              <a:rPr lang="en-GB" sz="4800" dirty="0">
                <a:latin typeface="Century Gothic" panose="020B0502020202020204" pitchFamily="34" charset="0"/>
              </a:rPr>
              <a:t> </a:t>
            </a:r>
            <a:r>
              <a:rPr lang="en-GB" sz="6600" dirty="0">
                <a:latin typeface="Century Gothic" panose="020B0502020202020204" pitchFamily="34" charset="0"/>
              </a:rPr>
              <a:t>18</a:t>
            </a:r>
            <a:r>
              <a:rPr lang="en-GB" sz="5400" dirty="0">
                <a:latin typeface="Century Gothic" panose="020B0502020202020204" pitchFamily="34" charset="0"/>
              </a:rPr>
              <a:t> </a:t>
            </a:r>
            <a:r>
              <a:rPr lang="en-GB" sz="6600" dirty="0">
                <a:latin typeface="Century Gothic" panose="020B0502020202020204" pitchFamily="34" charset="0"/>
              </a:rPr>
              <a:t>+</a:t>
            </a:r>
          </a:p>
          <a:p>
            <a:pPr>
              <a:spcAft>
                <a:spcPts val="1800"/>
              </a:spcAft>
            </a:pPr>
            <a:r>
              <a:rPr lang="en-GB" sz="6600" dirty="0">
                <a:latin typeface="Century Gothic" panose="020B0502020202020204" pitchFamily="34" charset="0"/>
              </a:rPr>
              <a:t>2 &lt; 9 - </a:t>
            </a:r>
          </a:p>
          <a:p>
            <a:pPr>
              <a:spcAft>
                <a:spcPts val="1800"/>
              </a:spcAft>
            </a:pPr>
            <a:r>
              <a:rPr lang="en-GB" sz="6600" dirty="0">
                <a:latin typeface="Century Gothic" panose="020B0502020202020204" pitchFamily="34" charset="0"/>
              </a:rPr>
              <a:t>    </a:t>
            </a:r>
            <a:r>
              <a:rPr lang="en-GB" sz="4800" dirty="0">
                <a:latin typeface="Century Gothic" panose="020B0502020202020204" pitchFamily="34" charset="0"/>
              </a:rPr>
              <a:t> </a:t>
            </a:r>
            <a:r>
              <a:rPr lang="en-GB" sz="6600" dirty="0">
                <a:latin typeface="Century Gothic" panose="020B0502020202020204" pitchFamily="34" charset="0"/>
              </a:rPr>
              <a:t>÷ 2 &lt; 4</a:t>
            </a:r>
          </a:p>
          <a:p>
            <a:pPr>
              <a:spcAft>
                <a:spcPts val="1800"/>
              </a:spcAft>
            </a:pPr>
            <a:r>
              <a:rPr lang="en-GB" sz="6600" dirty="0">
                <a:latin typeface="Century Gothic" panose="020B0502020202020204" pitchFamily="34" charset="0"/>
              </a:rPr>
              <a:t>2 × 2 × 2 × 2 &lt;     </a:t>
            </a:r>
            <a:r>
              <a:rPr lang="en-GB" sz="5400" dirty="0">
                <a:latin typeface="Century Gothic" panose="020B0502020202020204" pitchFamily="34" charset="0"/>
              </a:rPr>
              <a:t> </a:t>
            </a:r>
            <a:r>
              <a:rPr lang="en-GB" sz="6600" dirty="0">
                <a:latin typeface="Century Gothic" panose="020B0502020202020204" pitchFamily="34" charset="0"/>
              </a:rPr>
              <a:t>+ 8 </a:t>
            </a:r>
            <a:endParaRPr lang="en-GB" sz="6600" dirty="0"/>
          </a:p>
        </p:txBody>
      </p:sp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694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EQUALS, GREATER &amp; LESS THAN</a:t>
            </a: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9C2ECEB8-5438-4DD4-BF3E-33705D329D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60E65D8-BE80-4339-98CB-31D8FE820559}"/>
              </a:ext>
            </a:extLst>
          </p:cNvPr>
          <p:cNvSpPr/>
          <p:nvPr/>
        </p:nvSpPr>
        <p:spPr>
          <a:xfrm>
            <a:off x="7295347" y="1901274"/>
            <a:ext cx="495170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600" b="1" i="1" dirty="0">
                <a:latin typeface="Century Gothic" panose="020B0502020202020204" pitchFamily="34" charset="0"/>
              </a:rPr>
              <a:t>Which number can go in the orange box?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05EC9C7-0647-46EE-9DF6-F4D39D610FC1}"/>
              </a:ext>
            </a:extLst>
          </p:cNvPr>
          <p:cNvSpPr/>
          <p:nvPr/>
        </p:nvSpPr>
        <p:spPr>
          <a:xfrm>
            <a:off x="6476643" y="6781740"/>
            <a:ext cx="846000" cy="936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C6638EA-FC92-4D29-A8C7-EF0FF267B1AB}"/>
              </a:ext>
            </a:extLst>
          </p:cNvPr>
          <p:cNvSpPr/>
          <p:nvPr/>
        </p:nvSpPr>
        <p:spPr>
          <a:xfrm>
            <a:off x="1104019" y="1695656"/>
            <a:ext cx="440537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6600" dirty="0">
                <a:solidFill>
                  <a:srgbClr val="FF0000"/>
                </a:solidFill>
                <a:latin typeface="Century Gothic" panose="020B0502020202020204" pitchFamily="34" charset="0"/>
              </a:rPr>
              <a:t>3, 6, 7, 8, 9</a:t>
            </a:r>
            <a:endParaRPr lang="en-GB" sz="6600" dirty="0">
              <a:solidFill>
                <a:srgbClr val="FF0000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F780A78-EFE2-4350-92A6-32548AF6A370}"/>
              </a:ext>
            </a:extLst>
          </p:cNvPr>
          <p:cNvSpPr/>
          <p:nvPr/>
        </p:nvSpPr>
        <p:spPr>
          <a:xfrm>
            <a:off x="640075" y="5583365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DCDCA31-3BC7-4929-B6FD-FA1204E2FF61}"/>
              </a:ext>
            </a:extLst>
          </p:cNvPr>
          <p:cNvSpPr/>
          <p:nvPr/>
        </p:nvSpPr>
        <p:spPr>
          <a:xfrm>
            <a:off x="3399076" y="4379522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B283AC6A-2E56-474A-A299-F671A0777B2B}"/>
              </a:ext>
            </a:extLst>
          </p:cNvPr>
          <p:cNvSpPr/>
          <p:nvPr/>
        </p:nvSpPr>
        <p:spPr>
          <a:xfrm>
            <a:off x="640075" y="3120760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CDDEBC1-1E6F-45A9-B71C-7F395E15B36F}"/>
              </a:ext>
            </a:extLst>
          </p:cNvPr>
          <p:cNvSpPr/>
          <p:nvPr/>
        </p:nvSpPr>
        <p:spPr>
          <a:xfrm>
            <a:off x="5717089" y="3120760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45536C6-4817-4902-AF12-265C7D1A0E2C}"/>
              </a:ext>
            </a:extLst>
          </p:cNvPr>
          <p:cNvSpPr/>
          <p:nvPr/>
        </p:nvSpPr>
        <p:spPr>
          <a:xfrm>
            <a:off x="508194" y="646030"/>
            <a:ext cx="62696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8: Four number sentences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4793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75D92BEC-F591-4730-9A35-279E52B3CD95}"/>
              </a:ext>
            </a:extLst>
          </p:cNvPr>
          <p:cNvSpPr/>
          <p:nvPr/>
        </p:nvSpPr>
        <p:spPr>
          <a:xfrm>
            <a:off x="625322" y="3027593"/>
            <a:ext cx="8847978" cy="4847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6600" dirty="0">
                <a:latin typeface="Century Gothic" panose="020B0502020202020204" pitchFamily="34" charset="0"/>
              </a:rPr>
              <a:t>    </a:t>
            </a:r>
            <a:r>
              <a:rPr lang="en-GB" sz="3200" dirty="0">
                <a:latin typeface="Century Gothic" panose="020B0502020202020204" pitchFamily="34" charset="0"/>
              </a:rPr>
              <a:t> </a:t>
            </a:r>
            <a:r>
              <a:rPr lang="en-GB" sz="6600" dirty="0">
                <a:latin typeface="Century Gothic" panose="020B0502020202020204" pitchFamily="34" charset="0"/>
              </a:rPr>
              <a:t>×</a:t>
            </a:r>
            <a:r>
              <a:rPr lang="en-GB" sz="5400" dirty="0">
                <a:latin typeface="Century Gothic" panose="020B0502020202020204" pitchFamily="34" charset="0"/>
              </a:rPr>
              <a:t> </a:t>
            </a:r>
            <a:r>
              <a:rPr lang="en-GB" sz="6600" dirty="0">
                <a:latin typeface="Century Gothic" panose="020B0502020202020204" pitchFamily="34" charset="0"/>
              </a:rPr>
              <a:t>3 =</a:t>
            </a:r>
            <a:r>
              <a:rPr lang="en-GB" sz="4800" dirty="0">
                <a:latin typeface="Century Gothic" panose="020B0502020202020204" pitchFamily="34" charset="0"/>
              </a:rPr>
              <a:t> </a:t>
            </a:r>
            <a:r>
              <a:rPr lang="en-GB" sz="6600" dirty="0">
                <a:latin typeface="Century Gothic" panose="020B0502020202020204" pitchFamily="34" charset="0"/>
              </a:rPr>
              <a:t>18</a:t>
            </a:r>
            <a:r>
              <a:rPr lang="en-GB" sz="5400" dirty="0">
                <a:latin typeface="Century Gothic" panose="020B0502020202020204" pitchFamily="34" charset="0"/>
              </a:rPr>
              <a:t> </a:t>
            </a:r>
            <a:r>
              <a:rPr lang="en-GB" sz="6600" dirty="0">
                <a:latin typeface="Century Gothic" panose="020B0502020202020204" pitchFamily="34" charset="0"/>
              </a:rPr>
              <a:t>+</a:t>
            </a:r>
          </a:p>
          <a:p>
            <a:pPr>
              <a:spcAft>
                <a:spcPts val="1800"/>
              </a:spcAft>
            </a:pPr>
            <a:r>
              <a:rPr lang="en-GB" sz="6600" dirty="0">
                <a:latin typeface="Century Gothic" panose="020B0502020202020204" pitchFamily="34" charset="0"/>
              </a:rPr>
              <a:t>2 &lt; 9 - </a:t>
            </a:r>
          </a:p>
          <a:p>
            <a:pPr>
              <a:spcAft>
                <a:spcPts val="1800"/>
              </a:spcAft>
            </a:pPr>
            <a:r>
              <a:rPr lang="en-GB" sz="6600" dirty="0">
                <a:latin typeface="Century Gothic" panose="020B0502020202020204" pitchFamily="34" charset="0"/>
              </a:rPr>
              <a:t>    </a:t>
            </a:r>
            <a:r>
              <a:rPr lang="en-GB" sz="4800" dirty="0">
                <a:latin typeface="Century Gothic" panose="020B0502020202020204" pitchFamily="34" charset="0"/>
              </a:rPr>
              <a:t> </a:t>
            </a:r>
            <a:r>
              <a:rPr lang="en-GB" sz="6600" dirty="0">
                <a:latin typeface="Century Gothic" panose="020B0502020202020204" pitchFamily="34" charset="0"/>
              </a:rPr>
              <a:t>÷ 2 &lt; 4</a:t>
            </a:r>
          </a:p>
          <a:p>
            <a:pPr>
              <a:spcAft>
                <a:spcPts val="1800"/>
              </a:spcAft>
            </a:pPr>
            <a:r>
              <a:rPr lang="en-GB" sz="6600" dirty="0">
                <a:latin typeface="Century Gothic" panose="020B0502020202020204" pitchFamily="34" charset="0"/>
              </a:rPr>
              <a:t>2 × 2 × 2 × 2 &lt;     </a:t>
            </a:r>
            <a:r>
              <a:rPr lang="en-GB" sz="5400" dirty="0">
                <a:latin typeface="Century Gothic" panose="020B0502020202020204" pitchFamily="34" charset="0"/>
              </a:rPr>
              <a:t> </a:t>
            </a:r>
            <a:r>
              <a:rPr lang="en-GB" sz="6600" dirty="0">
                <a:latin typeface="Century Gothic" panose="020B0502020202020204" pitchFamily="34" charset="0"/>
              </a:rPr>
              <a:t>+ 8 </a:t>
            </a:r>
            <a:endParaRPr lang="en-GB" sz="6600" dirty="0"/>
          </a:p>
        </p:txBody>
      </p:sp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694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EQUALS, GREATER &amp; LESS THAN</a:t>
            </a: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9C2ECEB8-5438-4DD4-BF3E-33705D329D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60E65D8-BE80-4339-98CB-31D8FE820559}"/>
              </a:ext>
            </a:extLst>
          </p:cNvPr>
          <p:cNvSpPr/>
          <p:nvPr/>
        </p:nvSpPr>
        <p:spPr>
          <a:xfrm>
            <a:off x="7295347" y="1901274"/>
            <a:ext cx="4951707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9</a:t>
            </a:r>
            <a:r>
              <a:rPr lang="en-GB" sz="3600" dirty="0">
                <a:latin typeface="Century Gothic" panose="020B0502020202020204" pitchFamily="34" charset="0"/>
              </a:rPr>
              <a:t> is the </a:t>
            </a:r>
            <a:r>
              <a:rPr lang="en-GB" sz="3600" b="1" dirty="0">
                <a:latin typeface="Century Gothic" panose="020B0502020202020204" pitchFamily="34" charset="0"/>
              </a:rPr>
              <a:t>only number </a:t>
            </a:r>
            <a:r>
              <a:rPr lang="en-GB" sz="3600" dirty="0">
                <a:latin typeface="Century Gothic" panose="020B0502020202020204" pitchFamily="34" charset="0"/>
              </a:rPr>
              <a:t>that can go in the orange box.</a:t>
            </a:r>
          </a:p>
          <a:p>
            <a:pPr>
              <a:spcAft>
                <a:spcPts val="1200"/>
              </a:spcAft>
            </a:pPr>
            <a:r>
              <a:rPr lang="en-GB" sz="3600" b="1" i="1" dirty="0">
                <a:latin typeface="Century Gothic" panose="020B0502020202020204" pitchFamily="34" charset="0"/>
              </a:rPr>
              <a:t>Where can 8 go?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05EC9C7-0647-46EE-9DF6-F4D39D610FC1}"/>
              </a:ext>
            </a:extLst>
          </p:cNvPr>
          <p:cNvSpPr/>
          <p:nvPr/>
        </p:nvSpPr>
        <p:spPr>
          <a:xfrm>
            <a:off x="6476643" y="6781740"/>
            <a:ext cx="846000" cy="936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C6638EA-FC92-4D29-A8C7-EF0FF267B1AB}"/>
              </a:ext>
            </a:extLst>
          </p:cNvPr>
          <p:cNvSpPr/>
          <p:nvPr/>
        </p:nvSpPr>
        <p:spPr>
          <a:xfrm>
            <a:off x="1104019" y="1695656"/>
            <a:ext cx="346761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6600" dirty="0">
                <a:solidFill>
                  <a:srgbClr val="FF0000"/>
                </a:solidFill>
                <a:latin typeface="Century Gothic" panose="020B0502020202020204" pitchFamily="34" charset="0"/>
              </a:rPr>
              <a:t>3, 6, 7, 8</a:t>
            </a:r>
            <a:endParaRPr lang="en-GB" sz="6600" dirty="0">
              <a:solidFill>
                <a:srgbClr val="FF0000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F780A78-EFE2-4350-92A6-32548AF6A370}"/>
              </a:ext>
            </a:extLst>
          </p:cNvPr>
          <p:cNvSpPr/>
          <p:nvPr/>
        </p:nvSpPr>
        <p:spPr>
          <a:xfrm>
            <a:off x="640075" y="5583365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DCDCA31-3BC7-4929-B6FD-FA1204E2FF61}"/>
              </a:ext>
            </a:extLst>
          </p:cNvPr>
          <p:cNvSpPr/>
          <p:nvPr/>
        </p:nvSpPr>
        <p:spPr>
          <a:xfrm>
            <a:off x="3399076" y="4379522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B283AC6A-2E56-474A-A299-F671A0777B2B}"/>
              </a:ext>
            </a:extLst>
          </p:cNvPr>
          <p:cNvSpPr/>
          <p:nvPr/>
        </p:nvSpPr>
        <p:spPr>
          <a:xfrm>
            <a:off x="640075" y="3120760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CDDEBC1-1E6F-45A9-B71C-7F395E15B36F}"/>
              </a:ext>
            </a:extLst>
          </p:cNvPr>
          <p:cNvSpPr/>
          <p:nvPr/>
        </p:nvSpPr>
        <p:spPr>
          <a:xfrm>
            <a:off x="5717089" y="3120760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C7B5BC6-066C-4A9A-9E11-BC20B2800DC0}"/>
              </a:ext>
            </a:extLst>
          </p:cNvPr>
          <p:cNvSpPr/>
          <p:nvPr/>
        </p:nvSpPr>
        <p:spPr>
          <a:xfrm>
            <a:off x="6588512" y="6719450"/>
            <a:ext cx="65434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solidFill>
                  <a:srgbClr val="FF0000"/>
                </a:solidFill>
                <a:latin typeface="Century Gothic" panose="020B0502020202020204" pitchFamily="34" charset="0"/>
              </a:rPr>
              <a:t>9</a:t>
            </a:r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EF32550-CA52-4C05-81E8-68773A00370F}"/>
              </a:ext>
            </a:extLst>
          </p:cNvPr>
          <p:cNvSpPr/>
          <p:nvPr/>
        </p:nvSpPr>
        <p:spPr>
          <a:xfrm>
            <a:off x="508194" y="646030"/>
            <a:ext cx="62696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8: Four number sentences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86281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75D92BEC-F591-4730-9A35-279E52B3CD95}"/>
              </a:ext>
            </a:extLst>
          </p:cNvPr>
          <p:cNvSpPr/>
          <p:nvPr/>
        </p:nvSpPr>
        <p:spPr>
          <a:xfrm>
            <a:off x="625322" y="3027593"/>
            <a:ext cx="8847978" cy="4847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6600" dirty="0">
                <a:latin typeface="Century Gothic" panose="020B0502020202020204" pitchFamily="34" charset="0"/>
              </a:rPr>
              <a:t>    </a:t>
            </a:r>
            <a:r>
              <a:rPr lang="en-GB" sz="3200" dirty="0">
                <a:latin typeface="Century Gothic" panose="020B0502020202020204" pitchFamily="34" charset="0"/>
              </a:rPr>
              <a:t> </a:t>
            </a:r>
            <a:r>
              <a:rPr lang="en-GB" sz="6600" dirty="0">
                <a:latin typeface="Century Gothic" panose="020B0502020202020204" pitchFamily="34" charset="0"/>
              </a:rPr>
              <a:t>×</a:t>
            </a:r>
            <a:r>
              <a:rPr lang="en-GB" sz="5400" dirty="0">
                <a:latin typeface="Century Gothic" panose="020B0502020202020204" pitchFamily="34" charset="0"/>
              </a:rPr>
              <a:t> </a:t>
            </a:r>
            <a:r>
              <a:rPr lang="en-GB" sz="6600" dirty="0">
                <a:latin typeface="Century Gothic" panose="020B0502020202020204" pitchFamily="34" charset="0"/>
              </a:rPr>
              <a:t>3 =</a:t>
            </a:r>
            <a:r>
              <a:rPr lang="en-GB" sz="4800" dirty="0">
                <a:latin typeface="Century Gothic" panose="020B0502020202020204" pitchFamily="34" charset="0"/>
              </a:rPr>
              <a:t> </a:t>
            </a:r>
            <a:r>
              <a:rPr lang="en-GB" sz="6600" dirty="0">
                <a:latin typeface="Century Gothic" panose="020B0502020202020204" pitchFamily="34" charset="0"/>
              </a:rPr>
              <a:t>18</a:t>
            </a:r>
            <a:r>
              <a:rPr lang="en-GB" sz="5400" dirty="0">
                <a:latin typeface="Century Gothic" panose="020B0502020202020204" pitchFamily="34" charset="0"/>
              </a:rPr>
              <a:t> </a:t>
            </a:r>
            <a:r>
              <a:rPr lang="en-GB" sz="6600" dirty="0">
                <a:latin typeface="Century Gothic" panose="020B0502020202020204" pitchFamily="34" charset="0"/>
              </a:rPr>
              <a:t>+</a:t>
            </a:r>
          </a:p>
          <a:p>
            <a:pPr>
              <a:spcAft>
                <a:spcPts val="1800"/>
              </a:spcAft>
            </a:pPr>
            <a:r>
              <a:rPr lang="en-GB" sz="6600" dirty="0">
                <a:latin typeface="Century Gothic" panose="020B0502020202020204" pitchFamily="34" charset="0"/>
              </a:rPr>
              <a:t>2 &lt; 9 - </a:t>
            </a:r>
          </a:p>
          <a:p>
            <a:pPr>
              <a:spcAft>
                <a:spcPts val="1800"/>
              </a:spcAft>
            </a:pPr>
            <a:r>
              <a:rPr lang="en-GB" sz="6600" dirty="0">
                <a:latin typeface="Century Gothic" panose="020B0502020202020204" pitchFamily="34" charset="0"/>
              </a:rPr>
              <a:t>    </a:t>
            </a:r>
            <a:r>
              <a:rPr lang="en-GB" sz="4800" dirty="0">
                <a:latin typeface="Century Gothic" panose="020B0502020202020204" pitchFamily="34" charset="0"/>
              </a:rPr>
              <a:t> </a:t>
            </a:r>
            <a:r>
              <a:rPr lang="en-GB" sz="6600" dirty="0">
                <a:latin typeface="Century Gothic" panose="020B0502020202020204" pitchFamily="34" charset="0"/>
              </a:rPr>
              <a:t>÷ 2 &lt; 4</a:t>
            </a:r>
          </a:p>
          <a:p>
            <a:pPr>
              <a:spcAft>
                <a:spcPts val="1800"/>
              </a:spcAft>
            </a:pPr>
            <a:r>
              <a:rPr lang="en-GB" sz="6600" dirty="0">
                <a:latin typeface="Century Gothic" panose="020B0502020202020204" pitchFamily="34" charset="0"/>
              </a:rPr>
              <a:t>2 × 2 × 2 × 2 &lt;     </a:t>
            </a:r>
            <a:r>
              <a:rPr lang="en-GB" sz="5400" dirty="0">
                <a:latin typeface="Century Gothic" panose="020B0502020202020204" pitchFamily="34" charset="0"/>
              </a:rPr>
              <a:t> </a:t>
            </a:r>
            <a:r>
              <a:rPr lang="en-GB" sz="6600" dirty="0">
                <a:latin typeface="Century Gothic" panose="020B0502020202020204" pitchFamily="34" charset="0"/>
              </a:rPr>
              <a:t>+ 8 </a:t>
            </a:r>
            <a:endParaRPr lang="en-GB" sz="6600" dirty="0"/>
          </a:p>
        </p:txBody>
      </p:sp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694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EQUALS, GREATER &amp; LESS THAN</a:t>
            </a: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9C2ECEB8-5438-4DD4-BF3E-33705D329D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60E65D8-BE80-4339-98CB-31D8FE820559}"/>
              </a:ext>
            </a:extLst>
          </p:cNvPr>
          <p:cNvSpPr/>
          <p:nvPr/>
        </p:nvSpPr>
        <p:spPr>
          <a:xfrm>
            <a:off x="7295347" y="1901274"/>
            <a:ext cx="4951707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600" dirty="0">
                <a:latin typeface="Century Gothic" panose="020B0502020202020204" pitchFamily="34" charset="0"/>
              </a:rPr>
              <a:t>This is the </a:t>
            </a:r>
            <a:r>
              <a:rPr lang="en-GB" sz="3600" b="1" dirty="0">
                <a:latin typeface="Century Gothic" panose="020B0502020202020204" pitchFamily="34" charset="0"/>
              </a:rPr>
              <a:t>only </a:t>
            </a:r>
            <a:r>
              <a:rPr lang="en-GB" sz="3600" dirty="0">
                <a:latin typeface="Century Gothic" panose="020B0502020202020204" pitchFamily="34" charset="0"/>
              </a:rPr>
              <a:t>place that the 8 can go.</a:t>
            </a:r>
          </a:p>
          <a:p>
            <a:pPr>
              <a:spcAft>
                <a:spcPts val="1200"/>
              </a:spcAft>
            </a:pPr>
            <a:r>
              <a:rPr lang="en-GB" sz="3600" dirty="0">
                <a:latin typeface="Century Gothic" panose="020B0502020202020204" pitchFamily="34" charset="0"/>
              </a:rPr>
              <a:t>To complete the number sentence, 6 must go in the other box on the top line.</a:t>
            </a:r>
          </a:p>
          <a:p>
            <a:pPr>
              <a:spcAft>
                <a:spcPts val="1200"/>
              </a:spcAft>
            </a:pPr>
            <a:r>
              <a:rPr lang="en-GB" sz="3600" b="1" i="1" dirty="0">
                <a:latin typeface="Century Gothic" panose="020B0502020202020204" pitchFamily="34" charset="0"/>
              </a:rPr>
              <a:t>Where can 7 go?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05EC9C7-0647-46EE-9DF6-F4D39D610FC1}"/>
              </a:ext>
            </a:extLst>
          </p:cNvPr>
          <p:cNvSpPr/>
          <p:nvPr/>
        </p:nvSpPr>
        <p:spPr>
          <a:xfrm>
            <a:off x="6476643" y="6781740"/>
            <a:ext cx="846000" cy="936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C6638EA-FC92-4D29-A8C7-EF0FF267B1AB}"/>
              </a:ext>
            </a:extLst>
          </p:cNvPr>
          <p:cNvSpPr/>
          <p:nvPr/>
        </p:nvSpPr>
        <p:spPr>
          <a:xfrm>
            <a:off x="1104019" y="1695656"/>
            <a:ext cx="182614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6600" dirty="0">
                <a:solidFill>
                  <a:srgbClr val="FF0000"/>
                </a:solidFill>
                <a:latin typeface="Century Gothic" panose="020B0502020202020204" pitchFamily="34" charset="0"/>
              </a:rPr>
              <a:t>3, 7 </a:t>
            </a:r>
            <a:endParaRPr lang="en-GB" sz="6600" dirty="0">
              <a:solidFill>
                <a:srgbClr val="FF0000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F780A78-EFE2-4350-92A6-32548AF6A370}"/>
              </a:ext>
            </a:extLst>
          </p:cNvPr>
          <p:cNvSpPr/>
          <p:nvPr/>
        </p:nvSpPr>
        <p:spPr>
          <a:xfrm>
            <a:off x="640075" y="5583365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DCDCA31-3BC7-4929-B6FD-FA1204E2FF61}"/>
              </a:ext>
            </a:extLst>
          </p:cNvPr>
          <p:cNvSpPr/>
          <p:nvPr/>
        </p:nvSpPr>
        <p:spPr>
          <a:xfrm>
            <a:off x="3399076" y="4379522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B283AC6A-2E56-474A-A299-F671A0777B2B}"/>
              </a:ext>
            </a:extLst>
          </p:cNvPr>
          <p:cNvSpPr/>
          <p:nvPr/>
        </p:nvSpPr>
        <p:spPr>
          <a:xfrm>
            <a:off x="640075" y="3120760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CDDEBC1-1E6F-45A9-B71C-7F395E15B36F}"/>
              </a:ext>
            </a:extLst>
          </p:cNvPr>
          <p:cNvSpPr/>
          <p:nvPr/>
        </p:nvSpPr>
        <p:spPr>
          <a:xfrm>
            <a:off x="5717089" y="3120760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C7B5BC6-066C-4A9A-9E11-BC20B2800DC0}"/>
              </a:ext>
            </a:extLst>
          </p:cNvPr>
          <p:cNvSpPr/>
          <p:nvPr/>
        </p:nvSpPr>
        <p:spPr>
          <a:xfrm>
            <a:off x="6588512" y="6719450"/>
            <a:ext cx="65434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solidFill>
                  <a:srgbClr val="FF0000"/>
                </a:solidFill>
                <a:latin typeface="Century Gothic" panose="020B0502020202020204" pitchFamily="34" charset="0"/>
              </a:rPr>
              <a:t>9</a:t>
            </a: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D9BDA30-8ECC-4D95-AD7D-56A0A01A5816}"/>
              </a:ext>
            </a:extLst>
          </p:cNvPr>
          <p:cNvSpPr/>
          <p:nvPr/>
        </p:nvSpPr>
        <p:spPr>
          <a:xfrm>
            <a:off x="735902" y="3066846"/>
            <a:ext cx="65434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solidFill>
                  <a:srgbClr val="FF0000"/>
                </a:solidFill>
                <a:latin typeface="Century Gothic" panose="020B0502020202020204" pitchFamily="34" charset="0"/>
              </a:rPr>
              <a:t>8</a:t>
            </a:r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F3CC240-04A7-46C9-856C-3DB3258ABB6E}"/>
              </a:ext>
            </a:extLst>
          </p:cNvPr>
          <p:cNvSpPr/>
          <p:nvPr/>
        </p:nvSpPr>
        <p:spPr>
          <a:xfrm>
            <a:off x="5806255" y="3066846"/>
            <a:ext cx="65434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2DEFA41-11F9-4748-8911-404E0048AECE}"/>
              </a:ext>
            </a:extLst>
          </p:cNvPr>
          <p:cNvSpPr/>
          <p:nvPr/>
        </p:nvSpPr>
        <p:spPr>
          <a:xfrm>
            <a:off x="508194" y="646030"/>
            <a:ext cx="62696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8: Four number sentences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477881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75D92BEC-F591-4730-9A35-279E52B3CD95}"/>
              </a:ext>
            </a:extLst>
          </p:cNvPr>
          <p:cNvSpPr/>
          <p:nvPr/>
        </p:nvSpPr>
        <p:spPr>
          <a:xfrm>
            <a:off x="625322" y="3027593"/>
            <a:ext cx="8847978" cy="4847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6600" dirty="0">
                <a:latin typeface="Century Gothic" panose="020B0502020202020204" pitchFamily="34" charset="0"/>
              </a:rPr>
              <a:t>    </a:t>
            </a:r>
            <a:r>
              <a:rPr lang="en-GB" sz="3200" dirty="0">
                <a:latin typeface="Century Gothic" panose="020B0502020202020204" pitchFamily="34" charset="0"/>
              </a:rPr>
              <a:t> </a:t>
            </a:r>
            <a:r>
              <a:rPr lang="en-GB" sz="6600" dirty="0">
                <a:latin typeface="Century Gothic" panose="020B0502020202020204" pitchFamily="34" charset="0"/>
              </a:rPr>
              <a:t>×</a:t>
            </a:r>
            <a:r>
              <a:rPr lang="en-GB" sz="5400" dirty="0">
                <a:latin typeface="Century Gothic" panose="020B0502020202020204" pitchFamily="34" charset="0"/>
              </a:rPr>
              <a:t> </a:t>
            </a:r>
            <a:r>
              <a:rPr lang="en-GB" sz="6600" dirty="0">
                <a:latin typeface="Century Gothic" panose="020B0502020202020204" pitchFamily="34" charset="0"/>
              </a:rPr>
              <a:t>3 =</a:t>
            </a:r>
            <a:r>
              <a:rPr lang="en-GB" sz="4800" dirty="0">
                <a:latin typeface="Century Gothic" panose="020B0502020202020204" pitchFamily="34" charset="0"/>
              </a:rPr>
              <a:t> </a:t>
            </a:r>
            <a:r>
              <a:rPr lang="en-GB" sz="6600" dirty="0">
                <a:latin typeface="Century Gothic" panose="020B0502020202020204" pitchFamily="34" charset="0"/>
              </a:rPr>
              <a:t>18</a:t>
            </a:r>
            <a:r>
              <a:rPr lang="en-GB" sz="5400" dirty="0">
                <a:latin typeface="Century Gothic" panose="020B0502020202020204" pitchFamily="34" charset="0"/>
              </a:rPr>
              <a:t> </a:t>
            </a:r>
            <a:r>
              <a:rPr lang="en-GB" sz="6600" dirty="0">
                <a:latin typeface="Century Gothic" panose="020B0502020202020204" pitchFamily="34" charset="0"/>
              </a:rPr>
              <a:t>+</a:t>
            </a:r>
          </a:p>
          <a:p>
            <a:pPr>
              <a:spcAft>
                <a:spcPts val="1800"/>
              </a:spcAft>
            </a:pPr>
            <a:r>
              <a:rPr lang="en-GB" sz="6600" dirty="0">
                <a:latin typeface="Century Gothic" panose="020B0502020202020204" pitchFamily="34" charset="0"/>
              </a:rPr>
              <a:t>2 &lt; 9 - </a:t>
            </a:r>
          </a:p>
          <a:p>
            <a:pPr>
              <a:spcAft>
                <a:spcPts val="1800"/>
              </a:spcAft>
            </a:pPr>
            <a:r>
              <a:rPr lang="en-GB" sz="6600" dirty="0">
                <a:latin typeface="Century Gothic" panose="020B0502020202020204" pitchFamily="34" charset="0"/>
              </a:rPr>
              <a:t>    </a:t>
            </a:r>
            <a:r>
              <a:rPr lang="en-GB" sz="4800" dirty="0">
                <a:latin typeface="Century Gothic" panose="020B0502020202020204" pitchFamily="34" charset="0"/>
              </a:rPr>
              <a:t> </a:t>
            </a:r>
            <a:r>
              <a:rPr lang="en-GB" sz="6600" dirty="0">
                <a:latin typeface="Century Gothic" panose="020B0502020202020204" pitchFamily="34" charset="0"/>
              </a:rPr>
              <a:t>÷ 2 &lt; 4</a:t>
            </a:r>
          </a:p>
          <a:p>
            <a:pPr>
              <a:spcAft>
                <a:spcPts val="1800"/>
              </a:spcAft>
            </a:pPr>
            <a:r>
              <a:rPr lang="en-GB" sz="6600" dirty="0">
                <a:latin typeface="Century Gothic" panose="020B0502020202020204" pitchFamily="34" charset="0"/>
              </a:rPr>
              <a:t>2 × 2 × 2 × 2 &lt;     </a:t>
            </a:r>
            <a:r>
              <a:rPr lang="en-GB" sz="5400" dirty="0">
                <a:latin typeface="Century Gothic" panose="020B0502020202020204" pitchFamily="34" charset="0"/>
              </a:rPr>
              <a:t> </a:t>
            </a:r>
            <a:r>
              <a:rPr lang="en-GB" sz="6600" dirty="0">
                <a:latin typeface="Century Gothic" panose="020B0502020202020204" pitchFamily="34" charset="0"/>
              </a:rPr>
              <a:t>+ 8 </a:t>
            </a:r>
            <a:endParaRPr lang="en-GB" sz="6600" dirty="0"/>
          </a:p>
        </p:txBody>
      </p:sp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694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EQUALS, GREATER &amp; LESS THAN</a:t>
            </a: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9C2ECEB8-5438-4DD4-BF3E-33705D329D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60E65D8-BE80-4339-98CB-31D8FE820559}"/>
              </a:ext>
            </a:extLst>
          </p:cNvPr>
          <p:cNvSpPr/>
          <p:nvPr/>
        </p:nvSpPr>
        <p:spPr>
          <a:xfrm>
            <a:off x="7295347" y="1901274"/>
            <a:ext cx="4951707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600" dirty="0">
                <a:latin typeface="Century Gothic" panose="020B0502020202020204" pitchFamily="34" charset="0"/>
              </a:rPr>
              <a:t>This is the </a:t>
            </a:r>
            <a:r>
              <a:rPr lang="en-GB" sz="3600" b="1" dirty="0">
                <a:latin typeface="Century Gothic" panose="020B0502020202020204" pitchFamily="34" charset="0"/>
              </a:rPr>
              <a:t>only </a:t>
            </a:r>
            <a:r>
              <a:rPr lang="en-GB" sz="3600" dirty="0">
                <a:latin typeface="Century Gothic" panose="020B0502020202020204" pitchFamily="34" charset="0"/>
              </a:rPr>
              <a:t>place that the 7 can go.</a:t>
            </a:r>
          </a:p>
          <a:p>
            <a:pPr>
              <a:spcAft>
                <a:spcPts val="1200"/>
              </a:spcAft>
            </a:pPr>
            <a:r>
              <a:rPr lang="en-GB" sz="3600" dirty="0">
                <a:latin typeface="Century Gothic" panose="020B0502020202020204" pitchFamily="34" charset="0"/>
              </a:rPr>
              <a:t>This leaves a space for 3. The second number sentence is now correct.</a:t>
            </a:r>
            <a:endParaRPr lang="en-GB" sz="3600" b="1" i="1" dirty="0">
              <a:latin typeface="Century Gothic" panose="020B0502020202020204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05EC9C7-0647-46EE-9DF6-F4D39D610FC1}"/>
              </a:ext>
            </a:extLst>
          </p:cNvPr>
          <p:cNvSpPr/>
          <p:nvPr/>
        </p:nvSpPr>
        <p:spPr>
          <a:xfrm>
            <a:off x="6476643" y="6781740"/>
            <a:ext cx="846000" cy="936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C6638EA-FC92-4D29-A8C7-EF0FF267B1AB}"/>
              </a:ext>
            </a:extLst>
          </p:cNvPr>
          <p:cNvSpPr/>
          <p:nvPr/>
        </p:nvSpPr>
        <p:spPr>
          <a:xfrm>
            <a:off x="1104019" y="1695656"/>
            <a:ext cx="41870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6600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endParaRPr lang="en-GB" sz="6600" dirty="0">
              <a:solidFill>
                <a:srgbClr val="FF0000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F780A78-EFE2-4350-92A6-32548AF6A370}"/>
              </a:ext>
            </a:extLst>
          </p:cNvPr>
          <p:cNvSpPr/>
          <p:nvPr/>
        </p:nvSpPr>
        <p:spPr>
          <a:xfrm>
            <a:off x="640075" y="5583365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DCDCA31-3BC7-4929-B6FD-FA1204E2FF61}"/>
              </a:ext>
            </a:extLst>
          </p:cNvPr>
          <p:cNvSpPr/>
          <p:nvPr/>
        </p:nvSpPr>
        <p:spPr>
          <a:xfrm>
            <a:off x="3399076" y="4379522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B283AC6A-2E56-474A-A299-F671A0777B2B}"/>
              </a:ext>
            </a:extLst>
          </p:cNvPr>
          <p:cNvSpPr/>
          <p:nvPr/>
        </p:nvSpPr>
        <p:spPr>
          <a:xfrm>
            <a:off x="640075" y="3120760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CDDEBC1-1E6F-45A9-B71C-7F395E15B36F}"/>
              </a:ext>
            </a:extLst>
          </p:cNvPr>
          <p:cNvSpPr/>
          <p:nvPr/>
        </p:nvSpPr>
        <p:spPr>
          <a:xfrm>
            <a:off x="5717089" y="3120760"/>
            <a:ext cx="846000" cy="936000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C7B5BC6-066C-4A9A-9E11-BC20B2800DC0}"/>
              </a:ext>
            </a:extLst>
          </p:cNvPr>
          <p:cNvSpPr/>
          <p:nvPr/>
        </p:nvSpPr>
        <p:spPr>
          <a:xfrm>
            <a:off x="6588512" y="6719450"/>
            <a:ext cx="65434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solidFill>
                  <a:srgbClr val="FF0000"/>
                </a:solidFill>
                <a:latin typeface="Century Gothic" panose="020B0502020202020204" pitchFamily="34" charset="0"/>
              </a:rPr>
              <a:t>9</a:t>
            </a: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D9BDA30-8ECC-4D95-AD7D-56A0A01A5816}"/>
              </a:ext>
            </a:extLst>
          </p:cNvPr>
          <p:cNvSpPr/>
          <p:nvPr/>
        </p:nvSpPr>
        <p:spPr>
          <a:xfrm>
            <a:off x="735902" y="3066846"/>
            <a:ext cx="65434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solidFill>
                  <a:srgbClr val="FF0000"/>
                </a:solidFill>
                <a:latin typeface="Century Gothic" panose="020B0502020202020204" pitchFamily="34" charset="0"/>
              </a:rPr>
              <a:t>8</a:t>
            </a:r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F3CC240-04A7-46C9-856C-3DB3258ABB6E}"/>
              </a:ext>
            </a:extLst>
          </p:cNvPr>
          <p:cNvSpPr/>
          <p:nvPr/>
        </p:nvSpPr>
        <p:spPr>
          <a:xfrm>
            <a:off x="5806255" y="3066846"/>
            <a:ext cx="65434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4B6207A-EC7D-4743-91D7-16B671915025}"/>
              </a:ext>
            </a:extLst>
          </p:cNvPr>
          <p:cNvSpPr/>
          <p:nvPr/>
        </p:nvSpPr>
        <p:spPr>
          <a:xfrm>
            <a:off x="751944" y="5513409"/>
            <a:ext cx="65434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solidFill>
                  <a:srgbClr val="FF0000"/>
                </a:solidFill>
                <a:latin typeface="Century Gothic" panose="020B0502020202020204" pitchFamily="34" charset="0"/>
              </a:rPr>
              <a:t>7</a:t>
            </a:r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F6B4AFB-94D0-471A-9454-F56D2919C3E2}"/>
              </a:ext>
            </a:extLst>
          </p:cNvPr>
          <p:cNvSpPr/>
          <p:nvPr/>
        </p:nvSpPr>
        <p:spPr>
          <a:xfrm>
            <a:off x="3510945" y="4325608"/>
            <a:ext cx="65434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solidFill>
                  <a:srgbClr val="FF0000"/>
                </a:solidFill>
                <a:latin typeface="Century Gothic" panose="020B0502020202020204" pitchFamily="34" charset="0"/>
              </a:rPr>
              <a:t>3</a:t>
            </a:r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9D6A7C2-77CC-49F0-A57F-473029793135}"/>
              </a:ext>
            </a:extLst>
          </p:cNvPr>
          <p:cNvSpPr/>
          <p:nvPr/>
        </p:nvSpPr>
        <p:spPr>
          <a:xfrm>
            <a:off x="1242200" y="1793794"/>
            <a:ext cx="45288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This is the solution</a:t>
            </a:r>
            <a:endParaRPr lang="en-GB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37BD460-5F75-4B1E-94B1-A4D8691E1528}"/>
              </a:ext>
            </a:extLst>
          </p:cNvPr>
          <p:cNvSpPr/>
          <p:nvPr/>
        </p:nvSpPr>
        <p:spPr>
          <a:xfrm>
            <a:off x="508194" y="646030"/>
            <a:ext cx="62696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8: Four number sentences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667551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76819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9: Subtraction number sentences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6109065-6149-4139-8F22-F267B6BCF659}"/>
              </a:ext>
            </a:extLst>
          </p:cNvPr>
          <p:cNvSpPr/>
          <p:nvPr/>
        </p:nvSpPr>
        <p:spPr>
          <a:xfrm>
            <a:off x="508194" y="2486075"/>
            <a:ext cx="11261559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6000"/>
              </a:spcAft>
            </a:pPr>
            <a:r>
              <a:rPr lang="en-GB" sz="4800" dirty="0">
                <a:latin typeface="Century Gothic" panose="020B0502020202020204" pitchFamily="34" charset="0"/>
              </a:rPr>
              <a:t>H – 25 &lt; 35</a:t>
            </a:r>
            <a:r>
              <a:rPr lang="en-GB" sz="48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		</a:t>
            </a:r>
            <a:r>
              <a:rPr lang="en-GB" sz="4800" dirty="0">
                <a:solidFill>
                  <a:schemeClr val="bg1"/>
                </a:solidFill>
                <a:latin typeface="Century Gothic" panose="020B0502020202020204" pitchFamily="34" charset="0"/>
              </a:rPr>
              <a:t>60 – 25 = 35  </a:t>
            </a:r>
            <a:r>
              <a:rPr lang="en-GB" sz="4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H is 59 or less</a:t>
            </a:r>
          </a:p>
          <a:p>
            <a:pPr lvl="0">
              <a:spcAft>
                <a:spcPts val="6000"/>
              </a:spcAft>
            </a:pPr>
            <a:r>
              <a:rPr lang="en-GB" sz="48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80 – H &lt; 39		</a:t>
            </a:r>
            <a:r>
              <a:rPr lang="en-GB" sz="4800" dirty="0">
                <a:solidFill>
                  <a:schemeClr val="bg1"/>
                </a:solidFill>
                <a:latin typeface="Century Gothic" panose="020B0502020202020204" pitchFamily="34" charset="0"/>
              </a:rPr>
              <a:t>80 – 41 = 39  </a:t>
            </a:r>
            <a:r>
              <a:rPr lang="en-GB" sz="4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H is 42 or more</a:t>
            </a:r>
            <a:endParaRPr lang="en-GB" sz="48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lvl="0">
              <a:spcAft>
                <a:spcPts val="6000"/>
              </a:spcAft>
            </a:pPr>
            <a:r>
              <a:rPr lang="en-GB" sz="48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H is a multiple of 6</a:t>
            </a:r>
            <a:r>
              <a:rPr lang="en-GB" sz="4800" dirty="0">
                <a:latin typeface="Century Gothic" panose="020B0502020202020204" pitchFamily="34" charset="0"/>
              </a:rPr>
              <a:t>			</a:t>
            </a:r>
            <a:endParaRPr lang="en-GB" sz="3600" b="1" u="sng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AB1F6FD-0058-41CA-84BD-E45EEF2602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D2ECE9D-E065-4823-9A64-9E1954C26E38}"/>
              </a:ext>
            </a:extLst>
          </p:cNvPr>
          <p:cNvSpPr txBox="1"/>
          <p:nvPr/>
        </p:nvSpPr>
        <p:spPr>
          <a:xfrm>
            <a:off x="256232" y="8587638"/>
            <a:ext cx="524694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EQUALS, GREATER &amp; LESS THAN</a:t>
            </a:r>
          </a:p>
        </p:txBody>
      </p:sp>
    </p:spTree>
    <p:extLst>
      <p:ext uri="{BB962C8B-B14F-4D97-AF65-F5344CB8AC3E}">
        <p14:creationId xmlns:p14="http://schemas.microsoft.com/office/powerpoint/2010/main" val="383315511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6109065-6149-4139-8F22-F267B6BCF659}"/>
              </a:ext>
            </a:extLst>
          </p:cNvPr>
          <p:cNvSpPr/>
          <p:nvPr/>
        </p:nvSpPr>
        <p:spPr>
          <a:xfrm>
            <a:off x="508194" y="2486075"/>
            <a:ext cx="11261559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6000"/>
              </a:spcAft>
            </a:pPr>
            <a:r>
              <a:rPr lang="en-GB" sz="4800" dirty="0">
                <a:latin typeface="Century Gothic" panose="020B0502020202020204" pitchFamily="34" charset="0"/>
              </a:rPr>
              <a:t>H – 25 &lt; 35</a:t>
            </a:r>
            <a:r>
              <a:rPr lang="en-GB" sz="48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		</a:t>
            </a:r>
            <a:r>
              <a:rPr lang="en-GB" sz="4800" dirty="0">
                <a:solidFill>
                  <a:srgbClr val="FF0000"/>
                </a:solidFill>
                <a:latin typeface="Century Gothic" panose="020B0502020202020204" pitchFamily="34" charset="0"/>
              </a:rPr>
              <a:t>60 – 25 = 35  </a:t>
            </a:r>
            <a:r>
              <a:rPr lang="en-GB" sz="4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H is 59 or less</a:t>
            </a:r>
          </a:p>
          <a:p>
            <a:pPr lvl="0">
              <a:spcAft>
                <a:spcPts val="6000"/>
              </a:spcAft>
            </a:pPr>
            <a:r>
              <a:rPr lang="en-GB" sz="48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80 – H &lt; 39		</a:t>
            </a:r>
            <a:r>
              <a:rPr lang="en-GB" sz="4800" dirty="0">
                <a:solidFill>
                  <a:schemeClr val="bg1"/>
                </a:solidFill>
                <a:latin typeface="Century Gothic" panose="020B0502020202020204" pitchFamily="34" charset="0"/>
              </a:rPr>
              <a:t>80 – 41 = 39  </a:t>
            </a:r>
            <a:r>
              <a:rPr lang="en-GB" sz="4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H is 42 or more</a:t>
            </a:r>
            <a:endParaRPr lang="en-GB" sz="48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lvl="0">
              <a:spcAft>
                <a:spcPts val="6000"/>
              </a:spcAft>
            </a:pPr>
            <a:r>
              <a:rPr lang="en-GB" sz="48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H is a multiple of 6</a:t>
            </a:r>
            <a:r>
              <a:rPr lang="en-GB" sz="4800" dirty="0">
                <a:latin typeface="Century Gothic" panose="020B0502020202020204" pitchFamily="34" charset="0"/>
              </a:rPr>
              <a:t>			</a:t>
            </a:r>
            <a:endParaRPr lang="en-GB" sz="3600" b="1" u="sng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671F542-E0FE-453F-9FD9-8CBFBEED64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05F569A-BA26-4871-8DA3-10B4187E7348}"/>
              </a:ext>
            </a:extLst>
          </p:cNvPr>
          <p:cNvSpPr txBox="1"/>
          <p:nvPr/>
        </p:nvSpPr>
        <p:spPr>
          <a:xfrm>
            <a:off x="256232" y="8587638"/>
            <a:ext cx="524694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EQUALS, GREATER &amp; LESS THAN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88DAA62-FA5E-4814-A9C4-5D028858C68D}"/>
              </a:ext>
            </a:extLst>
          </p:cNvPr>
          <p:cNvSpPr/>
          <p:nvPr/>
        </p:nvSpPr>
        <p:spPr>
          <a:xfrm>
            <a:off x="508194" y="646030"/>
            <a:ext cx="76819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9: Subtraction number sentences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725802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6109065-6149-4139-8F22-F267B6BCF659}"/>
              </a:ext>
            </a:extLst>
          </p:cNvPr>
          <p:cNvSpPr/>
          <p:nvPr/>
        </p:nvSpPr>
        <p:spPr>
          <a:xfrm>
            <a:off x="508194" y="2486075"/>
            <a:ext cx="11261559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6000"/>
              </a:spcAft>
            </a:pPr>
            <a:r>
              <a:rPr lang="en-GB" sz="4800" dirty="0">
                <a:latin typeface="Century Gothic" panose="020B0502020202020204" pitchFamily="34" charset="0"/>
              </a:rPr>
              <a:t>H – 25 &lt; 35</a:t>
            </a:r>
            <a:r>
              <a:rPr lang="en-GB" sz="48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		</a:t>
            </a:r>
            <a:r>
              <a:rPr lang="en-GB" sz="4800" dirty="0">
                <a:solidFill>
                  <a:srgbClr val="FF0000"/>
                </a:solidFill>
                <a:latin typeface="Century Gothic" panose="020B0502020202020204" pitchFamily="34" charset="0"/>
              </a:rPr>
              <a:t>59 – 25 &lt; 35  </a:t>
            </a:r>
            <a:r>
              <a:rPr lang="en-GB" sz="4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H is 59 or less</a:t>
            </a:r>
          </a:p>
          <a:p>
            <a:pPr lvl="0">
              <a:spcAft>
                <a:spcPts val="6000"/>
              </a:spcAft>
            </a:pPr>
            <a:r>
              <a:rPr lang="en-GB" sz="48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80 – H &lt; 39		</a:t>
            </a:r>
            <a:r>
              <a:rPr lang="en-GB" sz="4800" dirty="0">
                <a:solidFill>
                  <a:schemeClr val="bg1"/>
                </a:solidFill>
                <a:latin typeface="Century Gothic" panose="020B0502020202020204" pitchFamily="34" charset="0"/>
              </a:rPr>
              <a:t>80 – 41 = 39  </a:t>
            </a:r>
            <a:r>
              <a:rPr lang="en-GB" sz="4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H is 42 or more</a:t>
            </a:r>
            <a:endParaRPr lang="en-GB" sz="48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lvl="0">
              <a:spcAft>
                <a:spcPts val="6000"/>
              </a:spcAft>
            </a:pPr>
            <a:r>
              <a:rPr lang="en-GB" sz="48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H is a multiple of 6</a:t>
            </a:r>
            <a:r>
              <a:rPr lang="en-GB" sz="4800" dirty="0">
                <a:latin typeface="Century Gothic" panose="020B0502020202020204" pitchFamily="34" charset="0"/>
              </a:rPr>
              <a:t>			</a:t>
            </a:r>
            <a:endParaRPr lang="en-GB" sz="3600" b="1" u="sng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CF75AA0-12DA-44F1-817C-FE3ABA4798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B9E3440-BC94-4CCB-8B07-392B6476EFF5}"/>
              </a:ext>
            </a:extLst>
          </p:cNvPr>
          <p:cNvSpPr txBox="1"/>
          <p:nvPr/>
        </p:nvSpPr>
        <p:spPr>
          <a:xfrm>
            <a:off x="256232" y="8587638"/>
            <a:ext cx="524694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EQUALS, GREATER &amp; LESS THAN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1691C76-2C69-4F79-9E1C-74F44EB34B56}"/>
              </a:ext>
            </a:extLst>
          </p:cNvPr>
          <p:cNvSpPr/>
          <p:nvPr/>
        </p:nvSpPr>
        <p:spPr>
          <a:xfrm>
            <a:off x="508194" y="646030"/>
            <a:ext cx="76819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9: Subtraction number sentences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91558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6109065-6149-4139-8F22-F267B6BCF659}"/>
              </a:ext>
            </a:extLst>
          </p:cNvPr>
          <p:cNvSpPr/>
          <p:nvPr/>
        </p:nvSpPr>
        <p:spPr>
          <a:xfrm>
            <a:off x="508194" y="2486075"/>
            <a:ext cx="11261559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6000"/>
              </a:spcAft>
            </a:pPr>
            <a:r>
              <a:rPr lang="en-GB" sz="4800" dirty="0">
                <a:latin typeface="Century Gothic" panose="020B0502020202020204" pitchFamily="34" charset="0"/>
              </a:rPr>
              <a:t>H – 25 &lt; 35</a:t>
            </a:r>
            <a:r>
              <a:rPr lang="en-GB" sz="48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		</a:t>
            </a:r>
            <a:r>
              <a:rPr lang="en-GB" sz="4800" dirty="0">
                <a:solidFill>
                  <a:srgbClr val="FF0000"/>
                </a:solidFill>
                <a:latin typeface="Century Gothic" panose="020B0502020202020204" pitchFamily="34" charset="0"/>
              </a:rPr>
              <a:t>59 – 25 &lt; 35  </a:t>
            </a: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H is 59 or less</a:t>
            </a:r>
          </a:p>
          <a:p>
            <a:pPr lvl="0">
              <a:spcAft>
                <a:spcPts val="6000"/>
              </a:spcAft>
            </a:pPr>
            <a:r>
              <a:rPr lang="en-GB" sz="48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80 – H &lt; 39		</a:t>
            </a:r>
            <a:r>
              <a:rPr lang="en-GB" sz="4800" dirty="0">
                <a:solidFill>
                  <a:schemeClr val="bg1"/>
                </a:solidFill>
                <a:latin typeface="Century Gothic" panose="020B0502020202020204" pitchFamily="34" charset="0"/>
              </a:rPr>
              <a:t>80 – 41 = 39  </a:t>
            </a:r>
            <a:r>
              <a:rPr lang="en-GB" sz="4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H is 42 or more</a:t>
            </a:r>
            <a:endParaRPr lang="en-GB" sz="48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lvl="0">
              <a:spcAft>
                <a:spcPts val="6000"/>
              </a:spcAft>
            </a:pPr>
            <a:r>
              <a:rPr lang="en-GB" sz="48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H is a multiple of 6</a:t>
            </a:r>
            <a:r>
              <a:rPr lang="en-GB" sz="4800" dirty="0">
                <a:latin typeface="Century Gothic" panose="020B0502020202020204" pitchFamily="34" charset="0"/>
              </a:rPr>
              <a:t>			</a:t>
            </a:r>
            <a:endParaRPr lang="en-GB" sz="3600" b="1" u="sng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73A291C-EBD2-4C32-9B1C-5EC1CA0C13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0599117-3CA7-4D42-BCE4-C4EAA23EA50B}"/>
              </a:ext>
            </a:extLst>
          </p:cNvPr>
          <p:cNvSpPr txBox="1"/>
          <p:nvPr/>
        </p:nvSpPr>
        <p:spPr>
          <a:xfrm>
            <a:off x="256232" y="8587638"/>
            <a:ext cx="524694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EQUALS, GREATER &amp; LESS THAN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9451DF8-98B2-4838-9146-6A85069A92DA}"/>
              </a:ext>
            </a:extLst>
          </p:cNvPr>
          <p:cNvSpPr/>
          <p:nvPr/>
        </p:nvSpPr>
        <p:spPr>
          <a:xfrm>
            <a:off x="508194" y="646030"/>
            <a:ext cx="76819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9: Subtraction number sentences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60557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6109065-6149-4139-8F22-F267B6BCF659}"/>
              </a:ext>
            </a:extLst>
          </p:cNvPr>
          <p:cNvSpPr/>
          <p:nvPr/>
        </p:nvSpPr>
        <p:spPr>
          <a:xfrm>
            <a:off x="508194" y="2486075"/>
            <a:ext cx="11261559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6000"/>
              </a:spcAft>
            </a:pPr>
            <a:r>
              <a:rPr lang="en-GB" sz="48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H – 25 &lt; 35		59 – 25 &lt; 35  </a:t>
            </a: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H is 59 or less</a:t>
            </a:r>
          </a:p>
          <a:p>
            <a:pPr lvl="0">
              <a:spcAft>
                <a:spcPts val="6000"/>
              </a:spcAft>
            </a:pPr>
            <a:r>
              <a:rPr lang="en-GB" sz="4800" dirty="0">
                <a:latin typeface="Century Gothic" panose="020B0502020202020204" pitchFamily="34" charset="0"/>
              </a:rPr>
              <a:t>80 – H &lt; 39</a:t>
            </a:r>
            <a:r>
              <a:rPr lang="en-GB" sz="48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		</a:t>
            </a:r>
            <a:r>
              <a:rPr lang="en-GB" sz="4800" dirty="0">
                <a:solidFill>
                  <a:schemeClr val="bg1"/>
                </a:solidFill>
                <a:latin typeface="Century Gothic" panose="020B0502020202020204" pitchFamily="34" charset="0"/>
              </a:rPr>
              <a:t>80 – 41 = 39  </a:t>
            </a:r>
            <a:r>
              <a:rPr lang="en-GB" sz="4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H is 42 or more</a:t>
            </a:r>
            <a:endParaRPr lang="en-GB" sz="48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lvl="0">
              <a:spcAft>
                <a:spcPts val="6000"/>
              </a:spcAft>
            </a:pPr>
            <a:r>
              <a:rPr lang="en-GB" sz="48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H is a multiple of 6</a:t>
            </a:r>
            <a:r>
              <a:rPr lang="en-GB" sz="4800" dirty="0">
                <a:latin typeface="Century Gothic" panose="020B0502020202020204" pitchFamily="34" charset="0"/>
              </a:rPr>
              <a:t>			</a:t>
            </a:r>
            <a:endParaRPr lang="en-GB" sz="3600" b="1" u="sng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8878573-F253-4E36-8732-B2196BD069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8A33141-F539-48D4-A756-6283E4C5DBA1}"/>
              </a:ext>
            </a:extLst>
          </p:cNvPr>
          <p:cNvSpPr txBox="1"/>
          <p:nvPr/>
        </p:nvSpPr>
        <p:spPr>
          <a:xfrm>
            <a:off x="256232" y="8587638"/>
            <a:ext cx="524694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EQUALS, GREATER &amp; LESS THAN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E89542F-2E53-4264-9074-749B29737F77}"/>
              </a:ext>
            </a:extLst>
          </p:cNvPr>
          <p:cNvSpPr/>
          <p:nvPr/>
        </p:nvSpPr>
        <p:spPr>
          <a:xfrm>
            <a:off x="508194" y="646030"/>
            <a:ext cx="76819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9: Subtraction number sentences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79320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6109065-6149-4139-8F22-F267B6BCF659}"/>
              </a:ext>
            </a:extLst>
          </p:cNvPr>
          <p:cNvSpPr/>
          <p:nvPr/>
        </p:nvSpPr>
        <p:spPr>
          <a:xfrm>
            <a:off x="508194" y="2486075"/>
            <a:ext cx="11261559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6000"/>
              </a:spcAft>
            </a:pPr>
            <a:r>
              <a:rPr lang="en-GB" sz="48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H – 25 &lt; 35		59 – 25 &lt; 35  </a:t>
            </a: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H is 59 or less</a:t>
            </a:r>
          </a:p>
          <a:p>
            <a:pPr lvl="0">
              <a:spcAft>
                <a:spcPts val="6000"/>
              </a:spcAft>
            </a:pPr>
            <a:r>
              <a:rPr lang="en-GB" sz="4800" dirty="0">
                <a:latin typeface="Century Gothic" panose="020B0502020202020204" pitchFamily="34" charset="0"/>
              </a:rPr>
              <a:t>80 – H &lt; 39</a:t>
            </a:r>
            <a:r>
              <a:rPr lang="en-GB" sz="48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		</a:t>
            </a:r>
            <a:r>
              <a:rPr lang="en-GB" sz="4800" dirty="0">
                <a:solidFill>
                  <a:srgbClr val="FF0000"/>
                </a:solidFill>
                <a:latin typeface="Century Gothic" panose="020B0502020202020204" pitchFamily="34" charset="0"/>
              </a:rPr>
              <a:t>80 – 41 = 39  </a:t>
            </a:r>
            <a:r>
              <a:rPr lang="en-GB" sz="4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H is 42 or more</a:t>
            </a:r>
            <a:endParaRPr lang="en-GB" sz="48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lvl="0">
              <a:spcAft>
                <a:spcPts val="6000"/>
              </a:spcAft>
            </a:pPr>
            <a:r>
              <a:rPr lang="en-GB" sz="48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H is a multiple of 6</a:t>
            </a:r>
            <a:r>
              <a:rPr lang="en-GB" sz="4800" dirty="0">
                <a:latin typeface="Century Gothic" panose="020B0502020202020204" pitchFamily="34" charset="0"/>
              </a:rPr>
              <a:t>			</a:t>
            </a:r>
            <a:endParaRPr lang="en-GB" sz="3600" b="1" u="sng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11F1931-4300-4EF0-A6AB-DF8F5DBF61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494BB40-53C0-4624-8668-4266DF4AEE4D}"/>
              </a:ext>
            </a:extLst>
          </p:cNvPr>
          <p:cNvSpPr txBox="1"/>
          <p:nvPr/>
        </p:nvSpPr>
        <p:spPr>
          <a:xfrm>
            <a:off x="256232" y="8587638"/>
            <a:ext cx="524694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EQUALS, GREATER &amp; LESS THAN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E195155-133A-43B6-AD47-EBD3A1484D3D}"/>
              </a:ext>
            </a:extLst>
          </p:cNvPr>
          <p:cNvSpPr/>
          <p:nvPr/>
        </p:nvSpPr>
        <p:spPr>
          <a:xfrm>
            <a:off x="508194" y="646030"/>
            <a:ext cx="76819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9: Subtraction number sentences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70757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6109065-6149-4139-8F22-F267B6BCF659}"/>
              </a:ext>
            </a:extLst>
          </p:cNvPr>
          <p:cNvSpPr/>
          <p:nvPr/>
        </p:nvSpPr>
        <p:spPr>
          <a:xfrm>
            <a:off x="508194" y="2486075"/>
            <a:ext cx="11261559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6000"/>
              </a:spcAft>
            </a:pPr>
            <a:r>
              <a:rPr lang="en-GB" sz="48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H – 25 &lt; 35		59 – 25 &lt; 35  </a:t>
            </a: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H is 59 or less</a:t>
            </a:r>
          </a:p>
          <a:p>
            <a:pPr lvl="0">
              <a:spcAft>
                <a:spcPts val="6000"/>
              </a:spcAft>
            </a:pPr>
            <a:r>
              <a:rPr lang="en-GB" sz="4800" dirty="0">
                <a:latin typeface="Century Gothic" panose="020B0502020202020204" pitchFamily="34" charset="0"/>
              </a:rPr>
              <a:t>80 – H &lt; 39</a:t>
            </a:r>
            <a:r>
              <a:rPr lang="en-GB" sz="48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		</a:t>
            </a:r>
            <a:r>
              <a:rPr lang="en-GB" sz="4800" dirty="0">
                <a:solidFill>
                  <a:srgbClr val="FF0000"/>
                </a:solidFill>
                <a:latin typeface="Century Gothic" panose="020B0502020202020204" pitchFamily="34" charset="0"/>
              </a:rPr>
              <a:t>80 – 42 &lt; 39  </a:t>
            </a:r>
            <a:r>
              <a:rPr lang="en-GB" sz="4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H is 42 or more</a:t>
            </a:r>
            <a:endParaRPr lang="en-GB" sz="48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lvl="0">
              <a:spcAft>
                <a:spcPts val="6000"/>
              </a:spcAft>
            </a:pPr>
            <a:r>
              <a:rPr lang="en-GB" sz="48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H is a multiple of 6</a:t>
            </a:r>
            <a:r>
              <a:rPr lang="en-GB" sz="4800" dirty="0">
                <a:latin typeface="Century Gothic" panose="020B0502020202020204" pitchFamily="34" charset="0"/>
              </a:rPr>
              <a:t>			</a:t>
            </a:r>
            <a:endParaRPr lang="en-GB" sz="3600" b="1" u="sng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644199C-B015-49DD-837C-E99314DF3A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C706E2C-98D4-4F42-8927-5BB3B0188F8D}"/>
              </a:ext>
            </a:extLst>
          </p:cNvPr>
          <p:cNvSpPr txBox="1"/>
          <p:nvPr/>
        </p:nvSpPr>
        <p:spPr>
          <a:xfrm>
            <a:off x="256232" y="8587638"/>
            <a:ext cx="524694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EQUALS, GREATER &amp; LESS THAN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B0CD781-20BB-46C3-B424-7E75F9B75E7B}"/>
              </a:ext>
            </a:extLst>
          </p:cNvPr>
          <p:cNvSpPr/>
          <p:nvPr/>
        </p:nvSpPr>
        <p:spPr>
          <a:xfrm>
            <a:off x="508194" y="646030"/>
            <a:ext cx="76819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9: Subtraction number sentences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45076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6109065-6149-4139-8F22-F267B6BCF659}"/>
              </a:ext>
            </a:extLst>
          </p:cNvPr>
          <p:cNvSpPr/>
          <p:nvPr/>
        </p:nvSpPr>
        <p:spPr>
          <a:xfrm>
            <a:off x="508194" y="2486075"/>
            <a:ext cx="11261559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6000"/>
              </a:spcAft>
            </a:pPr>
            <a:r>
              <a:rPr lang="en-GB" sz="48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H – 25 &lt; 35		59 – 25 &lt; 35  </a:t>
            </a: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H is 59 or less</a:t>
            </a:r>
          </a:p>
          <a:p>
            <a:pPr lvl="0">
              <a:spcAft>
                <a:spcPts val="6000"/>
              </a:spcAft>
            </a:pPr>
            <a:r>
              <a:rPr lang="en-GB" sz="4800" dirty="0">
                <a:latin typeface="Century Gothic" panose="020B0502020202020204" pitchFamily="34" charset="0"/>
              </a:rPr>
              <a:t>80 – H &lt; 39</a:t>
            </a:r>
            <a:r>
              <a:rPr lang="en-GB" sz="48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		</a:t>
            </a:r>
            <a:r>
              <a:rPr lang="en-GB" sz="4800" dirty="0">
                <a:solidFill>
                  <a:srgbClr val="FF0000"/>
                </a:solidFill>
                <a:latin typeface="Century Gothic" panose="020B0502020202020204" pitchFamily="34" charset="0"/>
              </a:rPr>
              <a:t>80 – 42 &lt; 39  </a:t>
            </a: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H is 42 or more</a:t>
            </a:r>
            <a:endParaRPr lang="en-GB" sz="4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>
              <a:spcAft>
                <a:spcPts val="6000"/>
              </a:spcAft>
            </a:pPr>
            <a:r>
              <a:rPr lang="en-GB" sz="48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H is a multiple of 6</a:t>
            </a:r>
            <a:r>
              <a:rPr lang="en-GB" sz="4800" dirty="0">
                <a:latin typeface="Century Gothic" panose="020B0502020202020204" pitchFamily="34" charset="0"/>
              </a:rPr>
              <a:t>			</a:t>
            </a:r>
            <a:endParaRPr lang="en-GB" sz="3600" b="1" u="sng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D1E6CCF-ABEA-4D20-B545-47D90790B81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EDA83F3-03C7-49F7-AAD5-1C67279AD31B}"/>
              </a:ext>
            </a:extLst>
          </p:cNvPr>
          <p:cNvSpPr txBox="1"/>
          <p:nvPr/>
        </p:nvSpPr>
        <p:spPr>
          <a:xfrm>
            <a:off x="256232" y="8587638"/>
            <a:ext cx="524694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EQUALS, GREATER &amp; LESS THAN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0F6CF32-FD4C-43A6-ACCA-0EC602553DEE}"/>
              </a:ext>
            </a:extLst>
          </p:cNvPr>
          <p:cNvSpPr/>
          <p:nvPr/>
        </p:nvSpPr>
        <p:spPr>
          <a:xfrm>
            <a:off x="508194" y="646030"/>
            <a:ext cx="76819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9: Subtraction number sentences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56409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6109065-6149-4139-8F22-F267B6BCF659}"/>
              </a:ext>
            </a:extLst>
          </p:cNvPr>
          <p:cNvSpPr/>
          <p:nvPr/>
        </p:nvSpPr>
        <p:spPr>
          <a:xfrm>
            <a:off x="508194" y="2486075"/>
            <a:ext cx="11261559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6000"/>
              </a:spcAft>
            </a:pPr>
            <a:r>
              <a:rPr lang="en-GB" sz="48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H – 25 &lt; 35		59 – 25 &lt; 35  </a:t>
            </a: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H is 59 or less</a:t>
            </a:r>
          </a:p>
          <a:p>
            <a:pPr lvl="0">
              <a:spcAft>
                <a:spcPts val="6000"/>
              </a:spcAft>
            </a:pPr>
            <a:r>
              <a:rPr lang="en-GB" sz="48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80 – H &lt; 39		80 – 42 &lt; 39  </a:t>
            </a: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H is 42 or more</a:t>
            </a:r>
            <a:endParaRPr lang="en-GB" sz="4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>
              <a:spcAft>
                <a:spcPts val="6000"/>
              </a:spcAft>
            </a:pPr>
            <a:r>
              <a:rPr lang="en-GB" sz="4800" dirty="0">
                <a:latin typeface="Century Gothic" panose="020B0502020202020204" pitchFamily="34" charset="0"/>
              </a:rPr>
              <a:t>H is a multiple of 6			</a:t>
            </a:r>
            <a:endParaRPr lang="en-GB" sz="3600" b="1" u="sng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F3965C3-79C3-433D-8487-0E7DB55B91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739BA65-9B36-4BB3-A9F0-9A9FD21760BF}"/>
              </a:ext>
            </a:extLst>
          </p:cNvPr>
          <p:cNvSpPr txBox="1"/>
          <p:nvPr/>
        </p:nvSpPr>
        <p:spPr>
          <a:xfrm>
            <a:off x="256232" y="8587638"/>
            <a:ext cx="524694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EQUALS, GREATER &amp; LESS THAN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BA65831-03AE-46DA-B047-B12E5A2AC2D8}"/>
              </a:ext>
            </a:extLst>
          </p:cNvPr>
          <p:cNvSpPr/>
          <p:nvPr/>
        </p:nvSpPr>
        <p:spPr>
          <a:xfrm>
            <a:off x="508194" y="646030"/>
            <a:ext cx="76819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9: Subtraction number sentences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38132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6109065-6149-4139-8F22-F267B6BCF659}"/>
              </a:ext>
            </a:extLst>
          </p:cNvPr>
          <p:cNvSpPr/>
          <p:nvPr/>
        </p:nvSpPr>
        <p:spPr>
          <a:xfrm>
            <a:off x="508194" y="2486075"/>
            <a:ext cx="11261559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6000"/>
              </a:spcAft>
            </a:pPr>
            <a:r>
              <a:rPr lang="en-GB" sz="48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H – 25 &lt; 35		59 – 25 &lt; 35  </a:t>
            </a: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H is 59 or less</a:t>
            </a:r>
          </a:p>
          <a:p>
            <a:pPr lvl="0">
              <a:spcAft>
                <a:spcPts val="6000"/>
              </a:spcAft>
            </a:pPr>
            <a:r>
              <a:rPr lang="en-GB" sz="48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80 – H &lt; 39		80 – 42 &lt; 39  </a:t>
            </a: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H is 42 or more</a:t>
            </a:r>
            <a:endParaRPr lang="en-GB" sz="4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>
              <a:spcAft>
                <a:spcPts val="6000"/>
              </a:spcAft>
            </a:pPr>
            <a:r>
              <a:rPr lang="en-GB" sz="4800" dirty="0">
                <a:latin typeface="Century Gothic" panose="020B0502020202020204" pitchFamily="34" charset="0"/>
              </a:rPr>
              <a:t>H is a multiple of 6			</a:t>
            </a:r>
            <a:r>
              <a:rPr lang="en-GB" sz="4800" b="1" u="sng" dirty="0">
                <a:latin typeface="Century Gothic" panose="020B0502020202020204" pitchFamily="34" charset="0"/>
              </a:rPr>
              <a:t>42, 48, 54</a:t>
            </a:r>
            <a:endParaRPr lang="en-GB" sz="3600" b="1" u="sng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5C3ABB7-A558-4223-AB03-BAD9351F1A0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EA9209E-FE3F-4E14-9C43-98293FA53CCF}"/>
              </a:ext>
            </a:extLst>
          </p:cNvPr>
          <p:cNvSpPr txBox="1"/>
          <p:nvPr/>
        </p:nvSpPr>
        <p:spPr>
          <a:xfrm>
            <a:off x="256232" y="8587638"/>
            <a:ext cx="524694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EQUALS, GREATER &amp; LESS THAN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0750BAB-D42B-4FD8-AB6A-67C584D0B28F}"/>
              </a:ext>
            </a:extLst>
          </p:cNvPr>
          <p:cNvSpPr/>
          <p:nvPr/>
        </p:nvSpPr>
        <p:spPr>
          <a:xfrm>
            <a:off x="508194" y="646030"/>
            <a:ext cx="76819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9: Subtraction number sentences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084185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49952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ADDITION AND SUBTRACTION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62119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10: Missing digits addition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6" name="Group 45">
            <a:extLst>
              <a:ext uri="{FF2B5EF4-FFF2-40B4-BE49-F238E27FC236}">
                <a16:creationId xmlns:a16="http://schemas.microsoft.com/office/drawing/2014/main" id="{2542C969-0CEA-4B86-A3E6-C2F7F1053D2F}"/>
              </a:ext>
            </a:extLst>
          </p:cNvPr>
          <p:cNvGrpSpPr/>
          <p:nvPr/>
        </p:nvGrpSpPr>
        <p:grpSpPr>
          <a:xfrm>
            <a:off x="2908095" y="2012145"/>
            <a:ext cx="5292852" cy="4879870"/>
            <a:chOff x="2278506" y="2359107"/>
            <a:chExt cx="5292852" cy="487987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D8EC0B4-686C-4D2A-9DDA-F272FEDB061C}"/>
                </a:ext>
              </a:extLst>
            </p:cNvPr>
            <p:cNvSpPr/>
            <p:nvPr/>
          </p:nvSpPr>
          <p:spPr>
            <a:xfrm>
              <a:off x="3590608" y="2359107"/>
              <a:ext cx="1188000" cy="1512000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80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9D292C31-2B60-45FA-A7FC-370779080F7C}"/>
                </a:ext>
              </a:extLst>
            </p:cNvPr>
            <p:cNvSpPr/>
            <p:nvPr/>
          </p:nvSpPr>
          <p:spPr>
            <a:xfrm>
              <a:off x="4907953" y="2359107"/>
              <a:ext cx="1188000" cy="1512000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8</a:t>
              </a: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DAD4BAF5-DA89-4C28-ACBF-DB59AF0B6C36}"/>
                </a:ext>
              </a:extLst>
            </p:cNvPr>
            <p:cNvSpPr/>
            <p:nvPr/>
          </p:nvSpPr>
          <p:spPr>
            <a:xfrm>
              <a:off x="6225298" y="2359107"/>
              <a:ext cx="1188000" cy="1512000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8000" b="1" dirty="0">
                <a:solidFill>
                  <a:srgbClr val="FF0000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BBB4DD3-6D2C-430A-8669-A82951CC29F1}"/>
                </a:ext>
              </a:extLst>
            </p:cNvPr>
            <p:cNvSpPr/>
            <p:nvPr/>
          </p:nvSpPr>
          <p:spPr>
            <a:xfrm>
              <a:off x="6440027" y="5904855"/>
              <a:ext cx="758541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8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</a:t>
              </a:r>
              <a:endParaRPr lang="en-GB" dirty="0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B1EE7B7E-42C7-4C35-991E-7D74A37E54ED}"/>
                </a:ext>
              </a:extLst>
            </p:cNvPr>
            <p:cNvSpPr/>
            <p:nvPr/>
          </p:nvSpPr>
          <p:spPr>
            <a:xfrm>
              <a:off x="5122682" y="5904855"/>
              <a:ext cx="758541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8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5</a:t>
              </a:r>
              <a:endParaRPr lang="en-GB" dirty="0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0155B926-6F14-4749-8850-11A23F65DC15}"/>
                </a:ext>
              </a:extLst>
            </p:cNvPr>
            <p:cNvSpPr/>
            <p:nvPr/>
          </p:nvSpPr>
          <p:spPr>
            <a:xfrm>
              <a:off x="3810290" y="5904854"/>
              <a:ext cx="758541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8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0</a:t>
              </a:r>
              <a:endParaRPr lang="en-GB" dirty="0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CBEC52DF-F50E-4085-9D88-3DB3E60E1C50}"/>
                </a:ext>
              </a:extLst>
            </p:cNvPr>
            <p:cNvSpPr/>
            <p:nvPr/>
          </p:nvSpPr>
          <p:spPr>
            <a:xfrm>
              <a:off x="2492945" y="5904854"/>
              <a:ext cx="758541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8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  <a:endParaRPr lang="en-GB" dirty="0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F3C8B5EC-DDE5-444F-B881-7CD1F5AEB32A}"/>
                </a:ext>
              </a:extLst>
            </p:cNvPr>
            <p:cNvSpPr/>
            <p:nvPr/>
          </p:nvSpPr>
          <p:spPr>
            <a:xfrm>
              <a:off x="3590608" y="4069851"/>
              <a:ext cx="1188000" cy="1512000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</a:t>
              </a: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920B18B7-F5A4-4842-B64D-9D7B564A7F1A}"/>
                </a:ext>
              </a:extLst>
            </p:cNvPr>
            <p:cNvSpPr/>
            <p:nvPr/>
          </p:nvSpPr>
          <p:spPr>
            <a:xfrm>
              <a:off x="4907953" y="4069851"/>
              <a:ext cx="1188000" cy="1512000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80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6E1422CB-003A-42B7-A6BB-E27EE6B0891F}"/>
                </a:ext>
              </a:extLst>
            </p:cNvPr>
            <p:cNvSpPr/>
            <p:nvPr/>
          </p:nvSpPr>
          <p:spPr>
            <a:xfrm>
              <a:off x="6225298" y="4069851"/>
              <a:ext cx="1188000" cy="1512000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5</a:t>
              </a:r>
            </a:p>
          </p:txBody>
        </p: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0F997CEC-A807-4E5D-A981-5E7DDA771FD3}"/>
                </a:ext>
              </a:extLst>
            </p:cNvPr>
            <p:cNvCxnSpPr>
              <a:cxnSpLocks/>
            </p:cNvCxnSpPr>
            <p:nvPr/>
          </p:nvCxnSpPr>
          <p:spPr>
            <a:xfrm>
              <a:off x="2278506" y="5853674"/>
              <a:ext cx="5292852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27FD0466-3563-453C-A156-521DC34DC9E1}"/>
                </a:ext>
              </a:extLst>
            </p:cNvPr>
            <p:cNvCxnSpPr>
              <a:cxnSpLocks/>
            </p:cNvCxnSpPr>
            <p:nvPr/>
          </p:nvCxnSpPr>
          <p:spPr>
            <a:xfrm>
              <a:off x="2278506" y="7238977"/>
              <a:ext cx="5292852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99B9FF90-DB0D-49F2-AF3E-1CD13BA53683}"/>
                </a:ext>
              </a:extLst>
            </p:cNvPr>
            <p:cNvSpPr/>
            <p:nvPr/>
          </p:nvSpPr>
          <p:spPr>
            <a:xfrm>
              <a:off x="2627889" y="4164131"/>
              <a:ext cx="800219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8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+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2170428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49952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ADDITION AND SUBTRACTION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6" name="Group 45">
            <a:extLst>
              <a:ext uri="{FF2B5EF4-FFF2-40B4-BE49-F238E27FC236}">
                <a16:creationId xmlns:a16="http://schemas.microsoft.com/office/drawing/2014/main" id="{2542C969-0CEA-4B86-A3E6-C2F7F1053D2F}"/>
              </a:ext>
            </a:extLst>
          </p:cNvPr>
          <p:cNvGrpSpPr/>
          <p:nvPr/>
        </p:nvGrpSpPr>
        <p:grpSpPr>
          <a:xfrm>
            <a:off x="2908095" y="2012145"/>
            <a:ext cx="5292852" cy="4879870"/>
            <a:chOff x="2278506" y="2359107"/>
            <a:chExt cx="5292852" cy="487987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D8EC0B4-686C-4D2A-9DDA-F272FEDB061C}"/>
                </a:ext>
              </a:extLst>
            </p:cNvPr>
            <p:cNvSpPr/>
            <p:nvPr/>
          </p:nvSpPr>
          <p:spPr>
            <a:xfrm>
              <a:off x="3590608" y="2359107"/>
              <a:ext cx="1188000" cy="1512000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80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9D292C31-2B60-45FA-A7FC-370779080F7C}"/>
                </a:ext>
              </a:extLst>
            </p:cNvPr>
            <p:cNvSpPr/>
            <p:nvPr/>
          </p:nvSpPr>
          <p:spPr>
            <a:xfrm>
              <a:off x="4907953" y="2359107"/>
              <a:ext cx="1188000" cy="1512000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8</a:t>
              </a: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DAD4BAF5-DA89-4C28-ACBF-DB59AF0B6C36}"/>
                </a:ext>
              </a:extLst>
            </p:cNvPr>
            <p:cNvSpPr/>
            <p:nvPr/>
          </p:nvSpPr>
          <p:spPr>
            <a:xfrm>
              <a:off x="6225298" y="2359107"/>
              <a:ext cx="1188000" cy="1512000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7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BBB4DD3-6D2C-430A-8669-A82951CC29F1}"/>
                </a:ext>
              </a:extLst>
            </p:cNvPr>
            <p:cNvSpPr/>
            <p:nvPr/>
          </p:nvSpPr>
          <p:spPr>
            <a:xfrm>
              <a:off x="6440027" y="5904855"/>
              <a:ext cx="758541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8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</a:t>
              </a:r>
              <a:endParaRPr lang="en-GB" dirty="0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B1EE7B7E-42C7-4C35-991E-7D74A37E54ED}"/>
                </a:ext>
              </a:extLst>
            </p:cNvPr>
            <p:cNvSpPr/>
            <p:nvPr/>
          </p:nvSpPr>
          <p:spPr>
            <a:xfrm>
              <a:off x="5122682" y="5904855"/>
              <a:ext cx="758541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8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5</a:t>
              </a:r>
              <a:endParaRPr lang="en-GB" dirty="0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0155B926-6F14-4749-8850-11A23F65DC15}"/>
                </a:ext>
              </a:extLst>
            </p:cNvPr>
            <p:cNvSpPr/>
            <p:nvPr/>
          </p:nvSpPr>
          <p:spPr>
            <a:xfrm>
              <a:off x="3810290" y="5904854"/>
              <a:ext cx="758541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8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0</a:t>
              </a:r>
              <a:endParaRPr lang="en-GB" dirty="0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CBEC52DF-F50E-4085-9D88-3DB3E60E1C50}"/>
                </a:ext>
              </a:extLst>
            </p:cNvPr>
            <p:cNvSpPr/>
            <p:nvPr/>
          </p:nvSpPr>
          <p:spPr>
            <a:xfrm>
              <a:off x="2492945" y="5904854"/>
              <a:ext cx="758541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8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  <a:endParaRPr lang="en-GB" dirty="0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F3C8B5EC-DDE5-444F-B881-7CD1F5AEB32A}"/>
                </a:ext>
              </a:extLst>
            </p:cNvPr>
            <p:cNvSpPr/>
            <p:nvPr/>
          </p:nvSpPr>
          <p:spPr>
            <a:xfrm>
              <a:off x="3590608" y="4069851"/>
              <a:ext cx="1188000" cy="1512000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</a:t>
              </a: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920B18B7-F5A4-4842-B64D-9D7B564A7F1A}"/>
                </a:ext>
              </a:extLst>
            </p:cNvPr>
            <p:cNvSpPr/>
            <p:nvPr/>
          </p:nvSpPr>
          <p:spPr>
            <a:xfrm>
              <a:off x="4907953" y="4069851"/>
              <a:ext cx="1188000" cy="1512000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80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6E1422CB-003A-42B7-A6BB-E27EE6B0891F}"/>
                </a:ext>
              </a:extLst>
            </p:cNvPr>
            <p:cNvSpPr/>
            <p:nvPr/>
          </p:nvSpPr>
          <p:spPr>
            <a:xfrm>
              <a:off x="6225298" y="4069851"/>
              <a:ext cx="1188000" cy="1512000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5</a:t>
              </a:r>
            </a:p>
          </p:txBody>
        </p: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0F997CEC-A807-4E5D-A981-5E7DDA771FD3}"/>
                </a:ext>
              </a:extLst>
            </p:cNvPr>
            <p:cNvCxnSpPr>
              <a:cxnSpLocks/>
            </p:cNvCxnSpPr>
            <p:nvPr/>
          </p:nvCxnSpPr>
          <p:spPr>
            <a:xfrm>
              <a:off x="2278506" y="5853674"/>
              <a:ext cx="5292852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27FD0466-3563-453C-A156-521DC34DC9E1}"/>
                </a:ext>
              </a:extLst>
            </p:cNvPr>
            <p:cNvCxnSpPr>
              <a:cxnSpLocks/>
            </p:cNvCxnSpPr>
            <p:nvPr/>
          </p:nvCxnSpPr>
          <p:spPr>
            <a:xfrm>
              <a:off x="2278506" y="7238977"/>
              <a:ext cx="5292852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99B9FF90-DB0D-49F2-AF3E-1CD13BA53683}"/>
                </a:ext>
              </a:extLst>
            </p:cNvPr>
            <p:cNvSpPr/>
            <p:nvPr/>
          </p:nvSpPr>
          <p:spPr>
            <a:xfrm>
              <a:off x="2627889" y="4164131"/>
              <a:ext cx="800219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8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+</a:t>
              </a:r>
            </a:p>
          </p:txBody>
        </p: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C2566DDE-AE07-4D75-BD3C-D3C9C588CCB7}"/>
              </a:ext>
            </a:extLst>
          </p:cNvPr>
          <p:cNvSpPr/>
          <p:nvPr/>
        </p:nvSpPr>
        <p:spPr>
          <a:xfrm>
            <a:off x="5801963" y="6941690"/>
            <a:ext cx="65915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C98C68A-4B62-466F-B113-C57FF74CE138}"/>
              </a:ext>
            </a:extLst>
          </p:cNvPr>
          <p:cNvSpPr/>
          <p:nvPr/>
        </p:nvSpPr>
        <p:spPr>
          <a:xfrm>
            <a:off x="508194" y="646030"/>
            <a:ext cx="62119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10: Missing digits addition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731520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49952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ADDITION AND SUBTRACTION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6" name="Group 45">
            <a:extLst>
              <a:ext uri="{FF2B5EF4-FFF2-40B4-BE49-F238E27FC236}">
                <a16:creationId xmlns:a16="http://schemas.microsoft.com/office/drawing/2014/main" id="{2542C969-0CEA-4B86-A3E6-C2F7F1053D2F}"/>
              </a:ext>
            </a:extLst>
          </p:cNvPr>
          <p:cNvGrpSpPr/>
          <p:nvPr/>
        </p:nvGrpSpPr>
        <p:grpSpPr>
          <a:xfrm>
            <a:off x="2908095" y="2012145"/>
            <a:ext cx="5292852" cy="4879870"/>
            <a:chOff x="2278506" y="2359107"/>
            <a:chExt cx="5292852" cy="487987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D8EC0B4-686C-4D2A-9DDA-F272FEDB061C}"/>
                </a:ext>
              </a:extLst>
            </p:cNvPr>
            <p:cNvSpPr/>
            <p:nvPr/>
          </p:nvSpPr>
          <p:spPr>
            <a:xfrm>
              <a:off x="3590608" y="2359107"/>
              <a:ext cx="1188000" cy="1512000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80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9D292C31-2B60-45FA-A7FC-370779080F7C}"/>
                </a:ext>
              </a:extLst>
            </p:cNvPr>
            <p:cNvSpPr/>
            <p:nvPr/>
          </p:nvSpPr>
          <p:spPr>
            <a:xfrm>
              <a:off x="4907953" y="2359107"/>
              <a:ext cx="1188000" cy="1512000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8</a:t>
              </a: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DAD4BAF5-DA89-4C28-ACBF-DB59AF0B6C36}"/>
                </a:ext>
              </a:extLst>
            </p:cNvPr>
            <p:cNvSpPr/>
            <p:nvPr/>
          </p:nvSpPr>
          <p:spPr>
            <a:xfrm>
              <a:off x="6225298" y="2359107"/>
              <a:ext cx="1188000" cy="1512000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7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BBB4DD3-6D2C-430A-8669-A82951CC29F1}"/>
                </a:ext>
              </a:extLst>
            </p:cNvPr>
            <p:cNvSpPr/>
            <p:nvPr/>
          </p:nvSpPr>
          <p:spPr>
            <a:xfrm>
              <a:off x="6440027" y="5904855"/>
              <a:ext cx="758541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8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</a:t>
              </a:r>
              <a:endParaRPr lang="en-GB" dirty="0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B1EE7B7E-42C7-4C35-991E-7D74A37E54ED}"/>
                </a:ext>
              </a:extLst>
            </p:cNvPr>
            <p:cNvSpPr/>
            <p:nvPr/>
          </p:nvSpPr>
          <p:spPr>
            <a:xfrm>
              <a:off x="5122682" y="5904855"/>
              <a:ext cx="758541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8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5</a:t>
              </a:r>
              <a:endParaRPr lang="en-GB" dirty="0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0155B926-6F14-4749-8850-11A23F65DC15}"/>
                </a:ext>
              </a:extLst>
            </p:cNvPr>
            <p:cNvSpPr/>
            <p:nvPr/>
          </p:nvSpPr>
          <p:spPr>
            <a:xfrm>
              <a:off x="3810290" y="5904854"/>
              <a:ext cx="758541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8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0</a:t>
              </a:r>
              <a:endParaRPr lang="en-GB" dirty="0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CBEC52DF-F50E-4085-9D88-3DB3E60E1C50}"/>
                </a:ext>
              </a:extLst>
            </p:cNvPr>
            <p:cNvSpPr/>
            <p:nvPr/>
          </p:nvSpPr>
          <p:spPr>
            <a:xfrm>
              <a:off x="2492945" y="5904854"/>
              <a:ext cx="758541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8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  <a:endParaRPr lang="en-GB" dirty="0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F3C8B5EC-DDE5-444F-B881-7CD1F5AEB32A}"/>
                </a:ext>
              </a:extLst>
            </p:cNvPr>
            <p:cNvSpPr/>
            <p:nvPr/>
          </p:nvSpPr>
          <p:spPr>
            <a:xfrm>
              <a:off x="3590608" y="4069851"/>
              <a:ext cx="1188000" cy="1512000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</a:t>
              </a: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920B18B7-F5A4-4842-B64D-9D7B564A7F1A}"/>
                </a:ext>
              </a:extLst>
            </p:cNvPr>
            <p:cNvSpPr/>
            <p:nvPr/>
          </p:nvSpPr>
          <p:spPr>
            <a:xfrm>
              <a:off x="4907953" y="4069851"/>
              <a:ext cx="1188000" cy="1512000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6</a:t>
              </a: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6E1422CB-003A-42B7-A6BB-E27EE6B0891F}"/>
                </a:ext>
              </a:extLst>
            </p:cNvPr>
            <p:cNvSpPr/>
            <p:nvPr/>
          </p:nvSpPr>
          <p:spPr>
            <a:xfrm>
              <a:off x="6225298" y="4069851"/>
              <a:ext cx="1188000" cy="1512000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5</a:t>
              </a:r>
            </a:p>
          </p:txBody>
        </p: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0F997CEC-A807-4E5D-A981-5E7DDA771FD3}"/>
                </a:ext>
              </a:extLst>
            </p:cNvPr>
            <p:cNvCxnSpPr>
              <a:cxnSpLocks/>
            </p:cNvCxnSpPr>
            <p:nvPr/>
          </p:nvCxnSpPr>
          <p:spPr>
            <a:xfrm>
              <a:off x="2278506" y="5853674"/>
              <a:ext cx="5292852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27FD0466-3563-453C-A156-521DC34DC9E1}"/>
                </a:ext>
              </a:extLst>
            </p:cNvPr>
            <p:cNvCxnSpPr>
              <a:cxnSpLocks/>
            </p:cNvCxnSpPr>
            <p:nvPr/>
          </p:nvCxnSpPr>
          <p:spPr>
            <a:xfrm>
              <a:off x="2278506" y="7238977"/>
              <a:ext cx="5292852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99B9FF90-DB0D-49F2-AF3E-1CD13BA53683}"/>
                </a:ext>
              </a:extLst>
            </p:cNvPr>
            <p:cNvSpPr/>
            <p:nvPr/>
          </p:nvSpPr>
          <p:spPr>
            <a:xfrm>
              <a:off x="2627889" y="4164131"/>
              <a:ext cx="800219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8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+</a:t>
              </a:r>
            </a:p>
          </p:txBody>
        </p: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C2566DDE-AE07-4D75-BD3C-D3C9C588CCB7}"/>
              </a:ext>
            </a:extLst>
          </p:cNvPr>
          <p:cNvSpPr/>
          <p:nvPr/>
        </p:nvSpPr>
        <p:spPr>
          <a:xfrm>
            <a:off x="5801963" y="6941690"/>
            <a:ext cx="65915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F42FB94-B5ED-4E71-83F7-CABD8920284F}"/>
              </a:ext>
            </a:extLst>
          </p:cNvPr>
          <p:cNvSpPr/>
          <p:nvPr/>
        </p:nvSpPr>
        <p:spPr>
          <a:xfrm>
            <a:off x="4484619" y="6941690"/>
            <a:ext cx="65915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DB6B521-E820-46E6-8203-E002C19A5C76}"/>
              </a:ext>
            </a:extLst>
          </p:cNvPr>
          <p:cNvSpPr/>
          <p:nvPr/>
        </p:nvSpPr>
        <p:spPr>
          <a:xfrm>
            <a:off x="508194" y="646030"/>
            <a:ext cx="62119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10: Missing digits addition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034462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49952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ADDITION AND SUBTRACTION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6" name="Group 45">
            <a:extLst>
              <a:ext uri="{FF2B5EF4-FFF2-40B4-BE49-F238E27FC236}">
                <a16:creationId xmlns:a16="http://schemas.microsoft.com/office/drawing/2014/main" id="{2542C969-0CEA-4B86-A3E6-C2F7F1053D2F}"/>
              </a:ext>
            </a:extLst>
          </p:cNvPr>
          <p:cNvGrpSpPr/>
          <p:nvPr/>
        </p:nvGrpSpPr>
        <p:grpSpPr>
          <a:xfrm>
            <a:off x="2908095" y="2012145"/>
            <a:ext cx="5292852" cy="4879870"/>
            <a:chOff x="2278506" y="2359107"/>
            <a:chExt cx="5292852" cy="487987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D8EC0B4-686C-4D2A-9DDA-F272FEDB061C}"/>
                </a:ext>
              </a:extLst>
            </p:cNvPr>
            <p:cNvSpPr/>
            <p:nvPr/>
          </p:nvSpPr>
          <p:spPr>
            <a:xfrm>
              <a:off x="3590608" y="2359107"/>
              <a:ext cx="1188000" cy="1512000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6</a:t>
              </a: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9D292C31-2B60-45FA-A7FC-370779080F7C}"/>
                </a:ext>
              </a:extLst>
            </p:cNvPr>
            <p:cNvSpPr/>
            <p:nvPr/>
          </p:nvSpPr>
          <p:spPr>
            <a:xfrm>
              <a:off x="4907953" y="2359107"/>
              <a:ext cx="1188000" cy="1512000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8</a:t>
              </a: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DAD4BAF5-DA89-4C28-ACBF-DB59AF0B6C36}"/>
                </a:ext>
              </a:extLst>
            </p:cNvPr>
            <p:cNvSpPr/>
            <p:nvPr/>
          </p:nvSpPr>
          <p:spPr>
            <a:xfrm>
              <a:off x="6225298" y="2359107"/>
              <a:ext cx="1188000" cy="1512000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7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BBB4DD3-6D2C-430A-8669-A82951CC29F1}"/>
                </a:ext>
              </a:extLst>
            </p:cNvPr>
            <p:cNvSpPr/>
            <p:nvPr/>
          </p:nvSpPr>
          <p:spPr>
            <a:xfrm>
              <a:off x="6440027" y="5904855"/>
              <a:ext cx="758541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8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</a:t>
              </a:r>
              <a:endParaRPr lang="en-GB" dirty="0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B1EE7B7E-42C7-4C35-991E-7D74A37E54ED}"/>
                </a:ext>
              </a:extLst>
            </p:cNvPr>
            <p:cNvSpPr/>
            <p:nvPr/>
          </p:nvSpPr>
          <p:spPr>
            <a:xfrm>
              <a:off x="5122682" y="5904855"/>
              <a:ext cx="758541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8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5</a:t>
              </a:r>
              <a:endParaRPr lang="en-GB" dirty="0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0155B926-6F14-4749-8850-11A23F65DC15}"/>
                </a:ext>
              </a:extLst>
            </p:cNvPr>
            <p:cNvSpPr/>
            <p:nvPr/>
          </p:nvSpPr>
          <p:spPr>
            <a:xfrm>
              <a:off x="3810290" y="5904854"/>
              <a:ext cx="758541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8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0</a:t>
              </a:r>
              <a:endParaRPr lang="en-GB" dirty="0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CBEC52DF-F50E-4085-9D88-3DB3E60E1C50}"/>
                </a:ext>
              </a:extLst>
            </p:cNvPr>
            <p:cNvSpPr/>
            <p:nvPr/>
          </p:nvSpPr>
          <p:spPr>
            <a:xfrm>
              <a:off x="2492945" y="5904854"/>
              <a:ext cx="758541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8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  <a:endParaRPr lang="en-GB" dirty="0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F3C8B5EC-DDE5-444F-B881-7CD1F5AEB32A}"/>
                </a:ext>
              </a:extLst>
            </p:cNvPr>
            <p:cNvSpPr/>
            <p:nvPr/>
          </p:nvSpPr>
          <p:spPr>
            <a:xfrm>
              <a:off x="3590608" y="4069851"/>
              <a:ext cx="1188000" cy="1512000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</a:t>
              </a: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920B18B7-F5A4-4842-B64D-9D7B564A7F1A}"/>
                </a:ext>
              </a:extLst>
            </p:cNvPr>
            <p:cNvSpPr/>
            <p:nvPr/>
          </p:nvSpPr>
          <p:spPr>
            <a:xfrm>
              <a:off x="4907953" y="4069851"/>
              <a:ext cx="1188000" cy="1512000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6</a:t>
              </a: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6E1422CB-003A-42B7-A6BB-E27EE6B0891F}"/>
                </a:ext>
              </a:extLst>
            </p:cNvPr>
            <p:cNvSpPr/>
            <p:nvPr/>
          </p:nvSpPr>
          <p:spPr>
            <a:xfrm>
              <a:off x="6225298" y="4069851"/>
              <a:ext cx="1188000" cy="1512000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5</a:t>
              </a:r>
            </a:p>
          </p:txBody>
        </p: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0F997CEC-A807-4E5D-A981-5E7DDA771FD3}"/>
                </a:ext>
              </a:extLst>
            </p:cNvPr>
            <p:cNvCxnSpPr>
              <a:cxnSpLocks/>
            </p:cNvCxnSpPr>
            <p:nvPr/>
          </p:nvCxnSpPr>
          <p:spPr>
            <a:xfrm>
              <a:off x="2278506" y="5853674"/>
              <a:ext cx="5292852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27FD0466-3563-453C-A156-521DC34DC9E1}"/>
                </a:ext>
              </a:extLst>
            </p:cNvPr>
            <p:cNvCxnSpPr>
              <a:cxnSpLocks/>
            </p:cNvCxnSpPr>
            <p:nvPr/>
          </p:nvCxnSpPr>
          <p:spPr>
            <a:xfrm>
              <a:off x="2278506" y="7238977"/>
              <a:ext cx="5292852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99B9FF90-DB0D-49F2-AF3E-1CD13BA53683}"/>
                </a:ext>
              </a:extLst>
            </p:cNvPr>
            <p:cNvSpPr/>
            <p:nvPr/>
          </p:nvSpPr>
          <p:spPr>
            <a:xfrm>
              <a:off x="2627889" y="4164131"/>
              <a:ext cx="800219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8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+</a:t>
              </a:r>
            </a:p>
          </p:txBody>
        </p: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C2566DDE-AE07-4D75-BD3C-D3C9C588CCB7}"/>
              </a:ext>
            </a:extLst>
          </p:cNvPr>
          <p:cNvSpPr/>
          <p:nvPr/>
        </p:nvSpPr>
        <p:spPr>
          <a:xfrm>
            <a:off x="5801963" y="6941690"/>
            <a:ext cx="65915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F42FB94-B5ED-4E71-83F7-CABD8920284F}"/>
              </a:ext>
            </a:extLst>
          </p:cNvPr>
          <p:cNvSpPr/>
          <p:nvPr/>
        </p:nvSpPr>
        <p:spPr>
          <a:xfrm>
            <a:off x="4484619" y="6941690"/>
            <a:ext cx="65915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5063F0D-720C-435C-8476-012D348A9A26}"/>
              </a:ext>
            </a:extLst>
          </p:cNvPr>
          <p:cNvSpPr/>
          <p:nvPr/>
        </p:nvSpPr>
        <p:spPr>
          <a:xfrm>
            <a:off x="508194" y="646030"/>
            <a:ext cx="62119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10: Missing digits addition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9564379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49952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ADDITION AND SUBTRACTION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D8EC0B4-686C-4D2A-9DDA-F272FEDB061C}"/>
              </a:ext>
            </a:extLst>
          </p:cNvPr>
          <p:cNvSpPr/>
          <p:nvPr/>
        </p:nvSpPr>
        <p:spPr>
          <a:xfrm>
            <a:off x="4220197" y="2476838"/>
            <a:ext cx="1188000" cy="151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9D292C31-2B60-45FA-A7FC-370779080F7C}"/>
              </a:ext>
            </a:extLst>
          </p:cNvPr>
          <p:cNvSpPr/>
          <p:nvPr/>
        </p:nvSpPr>
        <p:spPr>
          <a:xfrm>
            <a:off x="5537542" y="2476838"/>
            <a:ext cx="1188000" cy="151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AD4BAF5-DA89-4C28-ACBF-DB59AF0B6C36}"/>
              </a:ext>
            </a:extLst>
          </p:cNvPr>
          <p:cNvSpPr/>
          <p:nvPr/>
        </p:nvSpPr>
        <p:spPr>
          <a:xfrm>
            <a:off x="6854887" y="2476838"/>
            <a:ext cx="1188000" cy="151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BBB4DD3-6D2C-430A-8669-A82951CC29F1}"/>
              </a:ext>
            </a:extLst>
          </p:cNvPr>
          <p:cNvSpPr/>
          <p:nvPr/>
        </p:nvSpPr>
        <p:spPr>
          <a:xfrm>
            <a:off x="7069616" y="6022586"/>
            <a:ext cx="75854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endParaRPr lang="en-GB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B1EE7B7E-42C7-4C35-991E-7D74A37E54ED}"/>
              </a:ext>
            </a:extLst>
          </p:cNvPr>
          <p:cNvSpPr/>
          <p:nvPr/>
        </p:nvSpPr>
        <p:spPr>
          <a:xfrm>
            <a:off x="5752271" y="6022586"/>
            <a:ext cx="75854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endParaRPr lang="en-GB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0155B926-6F14-4749-8850-11A23F65DC15}"/>
              </a:ext>
            </a:extLst>
          </p:cNvPr>
          <p:cNvSpPr/>
          <p:nvPr/>
        </p:nvSpPr>
        <p:spPr>
          <a:xfrm>
            <a:off x="4439879" y="6022585"/>
            <a:ext cx="75854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</a:t>
            </a:r>
            <a:endParaRPr lang="en-GB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F3C8B5EC-DDE5-444F-B881-7CD1F5AEB32A}"/>
              </a:ext>
            </a:extLst>
          </p:cNvPr>
          <p:cNvSpPr/>
          <p:nvPr/>
        </p:nvSpPr>
        <p:spPr>
          <a:xfrm>
            <a:off x="4220197" y="4187582"/>
            <a:ext cx="1188000" cy="151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920B18B7-F5A4-4842-B64D-9D7B564A7F1A}"/>
              </a:ext>
            </a:extLst>
          </p:cNvPr>
          <p:cNvSpPr/>
          <p:nvPr/>
        </p:nvSpPr>
        <p:spPr>
          <a:xfrm>
            <a:off x="5537542" y="4187582"/>
            <a:ext cx="1188000" cy="151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6E1422CB-003A-42B7-A6BB-E27EE6B0891F}"/>
              </a:ext>
            </a:extLst>
          </p:cNvPr>
          <p:cNvSpPr/>
          <p:nvPr/>
        </p:nvSpPr>
        <p:spPr>
          <a:xfrm>
            <a:off x="6854887" y="4187582"/>
            <a:ext cx="1188000" cy="151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F997CEC-A807-4E5D-A981-5E7DDA771FD3}"/>
              </a:ext>
            </a:extLst>
          </p:cNvPr>
          <p:cNvCxnSpPr>
            <a:cxnSpLocks/>
          </p:cNvCxnSpPr>
          <p:nvPr/>
        </p:nvCxnSpPr>
        <p:spPr>
          <a:xfrm>
            <a:off x="3957405" y="5971405"/>
            <a:ext cx="4243542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38">
            <a:extLst>
              <a:ext uri="{FF2B5EF4-FFF2-40B4-BE49-F238E27FC236}">
                <a16:creationId xmlns:a16="http://schemas.microsoft.com/office/drawing/2014/main" id="{99B9FF90-DB0D-49F2-AF3E-1CD13BA53683}"/>
              </a:ext>
            </a:extLst>
          </p:cNvPr>
          <p:cNvSpPr/>
          <p:nvPr/>
        </p:nvSpPr>
        <p:spPr>
          <a:xfrm>
            <a:off x="3252377" y="3968237"/>
            <a:ext cx="628698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11500" b="1" dirty="0">
                <a:solidFill>
                  <a:prstClr val="black"/>
                </a:solidFill>
                <a:latin typeface="+mj-lt"/>
              </a:rPr>
              <a:t>-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80118A17-3333-4E03-BD84-469E094A653D}"/>
              </a:ext>
            </a:extLst>
          </p:cNvPr>
          <p:cNvCxnSpPr>
            <a:cxnSpLocks/>
          </p:cNvCxnSpPr>
          <p:nvPr/>
        </p:nvCxnSpPr>
        <p:spPr>
          <a:xfrm>
            <a:off x="3957405" y="7352991"/>
            <a:ext cx="4243542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0F8A7825-DABD-4DD0-8592-049B31AA9BE2}"/>
              </a:ext>
            </a:extLst>
          </p:cNvPr>
          <p:cNvSpPr/>
          <p:nvPr/>
        </p:nvSpPr>
        <p:spPr>
          <a:xfrm>
            <a:off x="508194" y="646030"/>
            <a:ext cx="67890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11: Missing digits subtraction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25899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49952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ADDITION AND SUBTRACTION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D8EC0B4-686C-4D2A-9DDA-F272FEDB061C}"/>
              </a:ext>
            </a:extLst>
          </p:cNvPr>
          <p:cNvSpPr/>
          <p:nvPr/>
        </p:nvSpPr>
        <p:spPr>
          <a:xfrm>
            <a:off x="4220197" y="2476838"/>
            <a:ext cx="1188000" cy="151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9D292C31-2B60-45FA-A7FC-370779080F7C}"/>
              </a:ext>
            </a:extLst>
          </p:cNvPr>
          <p:cNvSpPr/>
          <p:nvPr/>
        </p:nvSpPr>
        <p:spPr>
          <a:xfrm>
            <a:off x="5537542" y="2476838"/>
            <a:ext cx="1188000" cy="151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AD4BAF5-DA89-4C28-ACBF-DB59AF0B6C36}"/>
              </a:ext>
            </a:extLst>
          </p:cNvPr>
          <p:cNvSpPr/>
          <p:nvPr/>
        </p:nvSpPr>
        <p:spPr>
          <a:xfrm>
            <a:off x="6854887" y="2476838"/>
            <a:ext cx="1188000" cy="151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BBB4DD3-6D2C-430A-8669-A82951CC29F1}"/>
              </a:ext>
            </a:extLst>
          </p:cNvPr>
          <p:cNvSpPr/>
          <p:nvPr/>
        </p:nvSpPr>
        <p:spPr>
          <a:xfrm>
            <a:off x="7069616" y="6022586"/>
            <a:ext cx="75854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endParaRPr lang="en-GB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B1EE7B7E-42C7-4C35-991E-7D74A37E54ED}"/>
              </a:ext>
            </a:extLst>
          </p:cNvPr>
          <p:cNvSpPr/>
          <p:nvPr/>
        </p:nvSpPr>
        <p:spPr>
          <a:xfrm>
            <a:off x="5752271" y="6022586"/>
            <a:ext cx="75854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endParaRPr lang="en-GB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0155B926-6F14-4749-8850-11A23F65DC15}"/>
              </a:ext>
            </a:extLst>
          </p:cNvPr>
          <p:cNvSpPr/>
          <p:nvPr/>
        </p:nvSpPr>
        <p:spPr>
          <a:xfrm>
            <a:off x="4439879" y="6022585"/>
            <a:ext cx="75854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</a:t>
            </a:r>
            <a:endParaRPr lang="en-GB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F3C8B5EC-DDE5-444F-B881-7CD1F5AEB32A}"/>
              </a:ext>
            </a:extLst>
          </p:cNvPr>
          <p:cNvSpPr/>
          <p:nvPr/>
        </p:nvSpPr>
        <p:spPr>
          <a:xfrm>
            <a:off x="4220197" y="4187582"/>
            <a:ext cx="1188000" cy="151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920B18B7-F5A4-4842-B64D-9D7B564A7F1A}"/>
              </a:ext>
            </a:extLst>
          </p:cNvPr>
          <p:cNvSpPr/>
          <p:nvPr/>
        </p:nvSpPr>
        <p:spPr>
          <a:xfrm>
            <a:off x="5537542" y="4187582"/>
            <a:ext cx="1188000" cy="151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6E1422CB-003A-42B7-A6BB-E27EE6B0891F}"/>
              </a:ext>
            </a:extLst>
          </p:cNvPr>
          <p:cNvSpPr/>
          <p:nvPr/>
        </p:nvSpPr>
        <p:spPr>
          <a:xfrm>
            <a:off x="6854887" y="4187582"/>
            <a:ext cx="1188000" cy="151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9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F997CEC-A807-4E5D-A981-5E7DDA771FD3}"/>
              </a:ext>
            </a:extLst>
          </p:cNvPr>
          <p:cNvCxnSpPr>
            <a:cxnSpLocks/>
          </p:cNvCxnSpPr>
          <p:nvPr/>
        </p:nvCxnSpPr>
        <p:spPr>
          <a:xfrm>
            <a:off x="3957405" y="5971405"/>
            <a:ext cx="4243542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38">
            <a:extLst>
              <a:ext uri="{FF2B5EF4-FFF2-40B4-BE49-F238E27FC236}">
                <a16:creationId xmlns:a16="http://schemas.microsoft.com/office/drawing/2014/main" id="{99B9FF90-DB0D-49F2-AF3E-1CD13BA53683}"/>
              </a:ext>
            </a:extLst>
          </p:cNvPr>
          <p:cNvSpPr/>
          <p:nvPr/>
        </p:nvSpPr>
        <p:spPr>
          <a:xfrm>
            <a:off x="3252377" y="3968237"/>
            <a:ext cx="628698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11500" b="1" dirty="0">
                <a:solidFill>
                  <a:prstClr val="black"/>
                </a:solidFill>
                <a:latin typeface="+mj-lt"/>
              </a:rPr>
              <a:t>-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80118A17-3333-4E03-BD84-469E094A653D}"/>
              </a:ext>
            </a:extLst>
          </p:cNvPr>
          <p:cNvCxnSpPr>
            <a:cxnSpLocks/>
          </p:cNvCxnSpPr>
          <p:nvPr/>
        </p:nvCxnSpPr>
        <p:spPr>
          <a:xfrm>
            <a:off x="3957405" y="7352991"/>
            <a:ext cx="4243542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A610B44-0064-4B44-81CB-DA33C63DA9F2}"/>
              </a:ext>
            </a:extLst>
          </p:cNvPr>
          <p:cNvCxnSpPr/>
          <p:nvPr/>
        </p:nvCxnSpPr>
        <p:spPr>
          <a:xfrm flipV="1">
            <a:off x="5752271" y="2698230"/>
            <a:ext cx="758541" cy="1034321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0A6C943F-364D-485C-AF65-1B8829C878F8}"/>
              </a:ext>
            </a:extLst>
          </p:cNvPr>
          <p:cNvSpPr/>
          <p:nvPr/>
        </p:nvSpPr>
        <p:spPr>
          <a:xfrm>
            <a:off x="6725541" y="2324498"/>
            <a:ext cx="57259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5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ACDBF3F-478D-4E09-A31A-9487DE7AB8A1}"/>
              </a:ext>
            </a:extLst>
          </p:cNvPr>
          <p:cNvSpPr/>
          <p:nvPr/>
        </p:nvSpPr>
        <p:spPr>
          <a:xfrm>
            <a:off x="508194" y="646030"/>
            <a:ext cx="67890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11: Missing digits subtraction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18143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49952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ADDITION AND SUBTRACTION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D8EC0B4-686C-4D2A-9DDA-F272FEDB061C}"/>
              </a:ext>
            </a:extLst>
          </p:cNvPr>
          <p:cNvSpPr/>
          <p:nvPr/>
        </p:nvSpPr>
        <p:spPr>
          <a:xfrm>
            <a:off x="4220197" y="2476838"/>
            <a:ext cx="1188000" cy="151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9D292C31-2B60-45FA-A7FC-370779080F7C}"/>
              </a:ext>
            </a:extLst>
          </p:cNvPr>
          <p:cNvSpPr/>
          <p:nvPr/>
        </p:nvSpPr>
        <p:spPr>
          <a:xfrm>
            <a:off x="5537542" y="2476838"/>
            <a:ext cx="1188000" cy="151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AD4BAF5-DA89-4C28-ACBF-DB59AF0B6C36}"/>
              </a:ext>
            </a:extLst>
          </p:cNvPr>
          <p:cNvSpPr/>
          <p:nvPr/>
        </p:nvSpPr>
        <p:spPr>
          <a:xfrm>
            <a:off x="6854887" y="2476838"/>
            <a:ext cx="1188000" cy="151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BBB4DD3-6D2C-430A-8669-A82951CC29F1}"/>
              </a:ext>
            </a:extLst>
          </p:cNvPr>
          <p:cNvSpPr/>
          <p:nvPr/>
        </p:nvSpPr>
        <p:spPr>
          <a:xfrm>
            <a:off x="7069616" y="6022586"/>
            <a:ext cx="75854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endParaRPr lang="en-GB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B1EE7B7E-42C7-4C35-991E-7D74A37E54ED}"/>
              </a:ext>
            </a:extLst>
          </p:cNvPr>
          <p:cNvSpPr/>
          <p:nvPr/>
        </p:nvSpPr>
        <p:spPr>
          <a:xfrm>
            <a:off x="5752271" y="6022586"/>
            <a:ext cx="75854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endParaRPr lang="en-GB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0155B926-6F14-4749-8850-11A23F65DC15}"/>
              </a:ext>
            </a:extLst>
          </p:cNvPr>
          <p:cNvSpPr/>
          <p:nvPr/>
        </p:nvSpPr>
        <p:spPr>
          <a:xfrm>
            <a:off x="4439879" y="6022585"/>
            <a:ext cx="75854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</a:t>
            </a:r>
            <a:endParaRPr lang="en-GB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F3C8B5EC-DDE5-444F-B881-7CD1F5AEB32A}"/>
              </a:ext>
            </a:extLst>
          </p:cNvPr>
          <p:cNvSpPr/>
          <p:nvPr/>
        </p:nvSpPr>
        <p:spPr>
          <a:xfrm>
            <a:off x="4220197" y="4187582"/>
            <a:ext cx="1188000" cy="151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920B18B7-F5A4-4842-B64D-9D7B564A7F1A}"/>
              </a:ext>
            </a:extLst>
          </p:cNvPr>
          <p:cNvSpPr/>
          <p:nvPr/>
        </p:nvSpPr>
        <p:spPr>
          <a:xfrm>
            <a:off x="5537542" y="4187582"/>
            <a:ext cx="1188000" cy="151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6E1422CB-003A-42B7-A6BB-E27EE6B0891F}"/>
              </a:ext>
            </a:extLst>
          </p:cNvPr>
          <p:cNvSpPr/>
          <p:nvPr/>
        </p:nvSpPr>
        <p:spPr>
          <a:xfrm>
            <a:off x="6854887" y="4187582"/>
            <a:ext cx="1188000" cy="151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9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F997CEC-A807-4E5D-A981-5E7DDA771FD3}"/>
              </a:ext>
            </a:extLst>
          </p:cNvPr>
          <p:cNvCxnSpPr>
            <a:cxnSpLocks/>
          </p:cNvCxnSpPr>
          <p:nvPr/>
        </p:nvCxnSpPr>
        <p:spPr>
          <a:xfrm>
            <a:off x="3957405" y="5971405"/>
            <a:ext cx="4243542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38">
            <a:extLst>
              <a:ext uri="{FF2B5EF4-FFF2-40B4-BE49-F238E27FC236}">
                <a16:creationId xmlns:a16="http://schemas.microsoft.com/office/drawing/2014/main" id="{99B9FF90-DB0D-49F2-AF3E-1CD13BA53683}"/>
              </a:ext>
            </a:extLst>
          </p:cNvPr>
          <p:cNvSpPr/>
          <p:nvPr/>
        </p:nvSpPr>
        <p:spPr>
          <a:xfrm>
            <a:off x="3252377" y="3968237"/>
            <a:ext cx="628698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11500" b="1" dirty="0">
                <a:solidFill>
                  <a:prstClr val="black"/>
                </a:solidFill>
                <a:latin typeface="+mj-lt"/>
              </a:rPr>
              <a:t>-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80118A17-3333-4E03-BD84-469E094A653D}"/>
              </a:ext>
            </a:extLst>
          </p:cNvPr>
          <p:cNvCxnSpPr>
            <a:cxnSpLocks/>
          </p:cNvCxnSpPr>
          <p:nvPr/>
        </p:nvCxnSpPr>
        <p:spPr>
          <a:xfrm>
            <a:off x="3957405" y="7352991"/>
            <a:ext cx="4243542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A610B44-0064-4B44-81CB-DA33C63DA9F2}"/>
              </a:ext>
            </a:extLst>
          </p:cNvPr>
          <p:cNvCxnSpPr/>
          <p:nvPr/>
        </p:nvCxnSpPr>
        <p:spPr>
          <a:xfrm flipV="1">
            <a:off x="5752271" y="2698230"/>
            <a:ext cx="758541" cy="1034321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876272ED-A6BB-49A6-9B89-23ECA8AFBC58}"/>
              </a:ext>
            </a:extLst>
          </p:cNvPr>
          <p:cNvSpPr/>
          <p:nvPr/>
        </p:nvSpPr>
        <p:spPr>
          <a:xfrm>
            <a:off x="5799284" y="1396646"/>
            <a:ext cx="593432" cy="9694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5700" b="1" dirty="0">
                <a:solidFill>
                  <a:prstClr val="black"/>
                </a:solidFill>
                <a:latin typeface="Century Gothic" panose="020B0502020202020204" pitchFamily="34" charset="0"/>
              </a:rPr>
              <a:t>7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A6C943F-364D-485C-AF65-1B8829C878F8}"/>
              </a:ext>
            </a:extLst>
          </p:cNvPr>
          <p:cNvSpPr/>
          <p:nvPr/>
        </p:nvSpPr>
        <p:spPr>
          <a:xfrm>
            <a:off x="6725541" y="2324498"/>
            <a:ext cx="57259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5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696EA96-609C-485A-AB22-9D569C7CC5E2}"/>
              </a:ext>
            </a:extLst>
          </p:cNvPr>
          <p:cNvSpPr/>
          <p:nvPr/>
        </p:nvSpPr>
        <p:spPr>
          <a:xfrm>
            <a:off x="508194" y="646030"/>
            <a:ext cx="67890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11: Missing digits subtraction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0216148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49952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ADDITION AND SUBTRACTION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D8EC0B4-686C-4D2A-9DDA-F272FEDB061C}"/>
              </a:ext>
            </a:extLst>
          </p:cNvPr>
          <p:cNvSpPr/>
          <p:nvPr/>
        </p:nvSpPr>
        <p:spPr>
          <a:xfrm>
            <a:off x="4220197" y="2476838"/>
            <a:ext cx="1188000" cy="151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9D292C31-2B60-45FA-A7FC-370779080F7C}"/>
              </a:ext>
            </a:extLst>
          </p:cNvPr>
          <p:cNvSpPr/>
          <p:nvPr/>
        </p:nvSpPr>
        <p:spPr>
          <a:xfrm>
            <a:off x="5537542" y="2476838"/>
            <a:ext cx="1188000" cy="151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AD4BAF5-DA89-4C28-ACBF-DB59AF0B6C36}"/>
              </a:ext>
            </a:extLst>
          </p:cNvPr>
          <p:cNvSpPr/>
          <p:nvPr/>
        </p:nvSpPr>
        <p:spPr>
          <a:xfrm>
            <a:off x="6854887" y="2476838"/>
            <a:ext cx="1188000" cy="151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BBB4DD3-6D2C-430A-8669-A82951CC29F1}"/>
              </a:ext>
            </a:extLst>
          </p:cNvPr>
          <p:cNvSpPr/>
          <p:nvPr/>
        </p:nvSpPr>
        <p:spPr>
          <a:xfrm>
            <a:off x="7069616" y="6022586"/>
            <a:ext cx="75854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endParaRPr lang="en-GB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B1EE7B7E-42C7-4C35-991E-7D74A37E54ED}"/>
              </a:ext>
            </a:extLst>
          </p:cNvPr>
          <p:cNvSpPr/>
          <p:nvPr/>
        </p:nvSpPr>
        <p:spPr>
          <a:xfrm>
            <a:off x="5752271" y="6022586"/>
            <a:ext cx="75854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endParaRPr lang="en-GB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0155B926-6F14-4749-8850-11A23F65DC15}"/>
              </a:ext>
            </a:extLst>
          </p:cNvPr>
          <p:cNvSpPr/>
          <p:nvPr/>
        </p:nvSpPr>
        <p:spPr>
          <a:xfrm>
            <a:off x="4439879" y="6022585"/>
            <a:ext cx="75854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</a:t>
            </a:r>
            <a:endParaRPr lang="en-GB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F3C8B5EC-DDE5-444F-B881-7CD1F5AEB32A}"/>
              </a:ext>
            </a:extLst>
          </p:cNvPr>
          <p:cNvSpPr/>
          <p:nvPr/>
        </p:nvSpPr>
        <p:spPr>
          <a:xfrm>
            <a:off x="4220197" y="4187582"/>
            <a:ext cx="1188000" cy="151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920B18B7-F5A4-4842-B64D-9D7B564A7F1A}"/>
              </a:ext>
            </a:extLst>
          </p:cNvPr>
          <p:cNvSpPr/>
          <p:nvPr/>
        </p:nvSpPr>
        <p:spPr>
          <a:xfrm>
            <a:off x="5537542" y="4187582"/>
            <a:ext cx="1188000" cy="151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6E1422CB-003A-42B7-A6BB-E27EE6B0891F}"/>
              </a:ext>
            </a:extLst>
          </p:cNvPr>
          <p:cNvSpPr/>
          <p:nvPr/>
        </p:nvSpPr>
        <p:spPr>
          <a:xfrm>
            <a:off x="6854887" y="4187582"/>
            <a:ext cx="1188000" cy="151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9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F997CEC-A807-4E5D-A981-5E7DDA771FD3}"/>
              </a:ext>
            </a:extLst>
          </p:cNvPr>
          <p:cNvCxnSpPr>
            <a:cxnSpLocks/>
          </p:cNvCxnSpPr>
          <p:nvPr/>
        </p:nvCxnSpPr>
        <p:spPr>
          <a:xfrm>
            <a:off x="3957405" y="5971405"/>
            <a:ext cx="4243542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38">
            <a:extLst>
              <a:ext uri="{FF2B5EF4-FFF2-40B4-BE49-F238E27FC236}">
                <a16:creationId xmlns:a16="http://schemas.microsoft.com/office/drawing/2014/main" id="{99B9FF90-DB0D-49F2-AF3E-1CD13BA53683}"/>
              </a:ext>
            </a:extLst>
          </p:cNvPr>
          <p:cNvSpPr/>
          <p:nvPr/>
        </p:nvSpPr>
        <p:spPr>
          <a:xfrm>
            <a:off x="3252377" y="3968237"/>
            <a:ext cx="628698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11500" b="1" dirty="0">
                <a:solidFill>
                  <a:prstClr val="black"/>
                </a:solidFill>
                <a:latin typeface="+mj-lt"/>
              </a:rPr>
              <a:t>-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80118A17-3333-4E03-BD84-469E094A653D}"/>
              </a:ext>
            </a:extLst>
          </p:cNvPr>
          <p:cNvCxnSpPr>
            <a:cxnSpLocks/>
          </p:cNvCxnSpPr>
          <p:nvPr/>
        </p:nvCxnSpPr>
        <p:spPr>
          <a:xfrm>
            <a:off x="3957405" y="7352991"/>
            <a:ext cx="4243542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A610B44-0064-4B44-81CB-DA33C63DA9F2}"/>
              </a:ext>
            </a:extLst>
          </p:cNvPr>
          <p:cNvCxnSpPr/>
          <p:nvPr/>
        </p:nvCxnSpPr>
        <p:spPr>
          <a:xfrm flipV="1">
            <a:off x="5752271" y="2698230"/>
            <a:ext cx="758541" cy="1034321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876272ED-A6BB-49A6-9B89-23ECA8AFBC58}"/>
              </a:ext>
            </a:extLst>
          </p:cNvPr>
          <p:cNvSpPr/>
          <p:nvPr/>
        </p:nvSpPr>
        <p:spPr>
          <a:xfrm>
            <a:off x="5799284" y="1396646"/>
            <a:ext cx="593432" cy="9694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5700" b="1" dirty="0">
                <a:solidFill>
                  <a:prstClr val="black"/>
                </a:solidFill>
                <a:latin typeface="Century Gothic" panose="020B0502020202020204" pitchFamily="34" charset="0"/>
              </a:rPr>
              <a:t>7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A6C943F-364D-485C-AF65-1B8829C878F8}"/>
              </a:ext>
            </a:extLst>
          </p:cNvPr>
          <p:cNvSpPr/>
          <p:nvPr/>
        </p:nvSpPr>
        <p:spPr>
          <a:xfrm>
            <a:off x="6725541" y="2324498"/>
            <a:ext cx="57259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5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171A25A-8E39-4E92-AE8B-419C637426F4}"/>
              </a:ext>
            </a:extLst>
          </p:cNvPr>
          <p:cNvSpPr/>
          <p:nvPr/>
        </p:nvSpPr>
        <p:spPr>
          <a:xfrm>
            <a:off x="508194" y="646030"/>
            <a:ext cx="67890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11: Missing digits subtraction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9727093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49952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ADDITION AND SUBTRACTION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57486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12: Sum and difference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9AECFA9-4F12-42F3-9AEA-F9FC3462AC71}"/>
              </a:ext>
            </a:extLst>
          </p:cNvPr>
          <p:cNvSpPr/>
          <p:nvPr/>
        </p:nvSpPr>
        <p:spPr>
          <a:xfrm>
            <a:off x="508194" y="1284795"/>
            <a:ext cx="1022587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Two numbers: sum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=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9, difference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=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endParaRPr lang="en-GB" sz="2800" b="1" u="sng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FB45281-167D-41E9-A52A-070C1DAAB922}"/>
              </a:ext>
            </a:extLst>
          </p:cNvPr>
          <p:cNvSpPr/>
          <p:nvPr/>
        </p:nvSpPr>
        <p:spPr>
          <a:xfrm>
            <a:off x="8467520" y="2127886"/>
            <a:ext cx="2808000" cy="540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6</a:t>
            </a:r>
            <a:endParaRPr lang="en-GB" sz="1400" dirty="0">
              <a:solidFill>
                <a:schemeClr val="accent2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19528C4-A569-481A-81D1-D30BD9A079CE}"/>
              </a:ext>
            </a:extLst>
          </p:cNvPr>
          <p:cNvSpPr/>
          <p:nvPr/>
        </p:nvSpPr>
        <p:spPr>
          <a:xfrm>
            <a:off x="8467520" y="2677724"/>
            <a:ext cx="1404000" cy="540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3</a:t>
            </a:r>
            <a:endParaRPr lang="en-GB" sz="1400" dirty="0">
              <a:solidFill>
                <a:schemeClr val="accent2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E6392D7A-6965-42EB-A065-84BBFE797DDA}"/>
              </a:ext>
            </a:extLst>
          </p:cNvPr>
          <p:cNvSpPr/>
          <p:nvPr/>
        </p:nvSpPr>
        <p:spPr>
          <a:xfrm>
            <a:off x="3297055" y="2521168"/>
            <a:ext cx="2808000" cy="540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6</a:t>
            </a:r>
            <a:endParaRPr lang="en-GB" sz="1400" dirty="0">
              <a:solidFill>
                <a:schemeClr val="accent2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29E6474-F0B5-4203-8C27-B100637DF9FB}"/>
              </a:ext>
            </a:extLst>
          </p:cNvPr>
          <p:cNvSpPr/>
          <p:nvPr/>
        </p:nvSpPr>
        <p:spPr>
          <a:xfrm>
            <a:off x="523184" y="2559370"/>
            <a:ext cx="2020105" cy="830997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n-GB" sz="48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6</a:t>
            </a:r>
            <a:r>
              <a:rPr lang="en-GB" sz="36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 and </a:t>
            </a:r>
            <a:r>
              <a:rPr lang="en-GB" sz="48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3</a:t>
            </a:r>
            <a:endParaRPr lang="en-GB" sz="2000" dirty="0">
              <a:solidFill>
                <a:schemeClr val="accent2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3199107-9A04-4F4D-B460-F1C0E2AA851E}"/>
              </a:ext>
            </a:extLst>
          </p:cNvPr>
          <p:cNvSpPr/>
          <p:nvPr/>
        </p:nvSpPr>
        <p:spPr>
          <a:xfrm>
            <a:off x="4455519" y="3118071"/>
            <a:ext cx="18950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rgbClr val="ED7D31"/>
                </a:solidFill>
                <a:latin typeface="Century Gothic" panose="020B0502020202020204" pitchFamily="34" charset="0"/>
              </a:rPr>
              <a:t>sum = 9</a:t>
            </a:r>
            <a:endParaRPr lang="en-GB" sz="1400" dirty="0">
              <a:solidFill>
                <a:srgbClr val="ED7D31"/>
              </a:solidFill>
            </a:endParaRPr>
          </a:p>
        </p:txBody>
      </p:sp>
      <p:pic>
        <p:nvPicPr>
          <p:cNvPr id="31" name="Picture 4" descr="Image result for tick cross">
            <a:extLst>
              <a:ext uri="{FF2B5EF4-FFF2-40B4-BE49-F238E27FC236}">
                <a16:creationId xmlns:a16="http://schemas.microsoft.com/office/drawing/2014/main" id="{5538D0FA-856F-40DF-899C-59655C99DBD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5" r="50064" b="-9011"/>
          <a:stretch/>
        </p:blipFill>
        <p:spPr bwMode="auto">
          <a:xfrm>
            <a:off x="6303401" y="3090280"/>
            <a:ext cx="582344" cy="661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" descr="Image result for tick cross">
            <a:extLst>
              <a:ext uri="{FF2B5EF4-FFF2-40B4-BE49-F238E27FC236}">
                <a16:creationId xmlns:a16="http://schemas.microsoft.com/office/drawing/2014/main" id="{F94170B2-117C-4AB8-A0B4-89D0138F05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23" t="23232" r="6053"/>
          <a:stretch/>
        </p:blipFill>
        <p:spPr bwMode="auto">
          <a:xfrm>
            <a:off x="11464040" y="3343987"/>
            <a:ext cx="534472" cy="466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5FA7816A-0474-40A6-99E7-671F00E526F3}"/>
              </a:ext>
            </a:extLst>
          </p:cNvPr>
          <p:cNvSpPr/>
          <p:nvPr/>
        </p:nvSpPr>
        <p:spPr>
          <a:xfrm>
            <a:off x="8290553" y="3284184"/>
            <a:ext cx="32592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rgbClr val="ED7D31"/>
                </a:solidFill>
                <a:latin typeface="Century Gothic" panose="020B0502020202020204" pitchFamily="34" charset="0"/>
              </a:rPr>
              <a:t>difference = 3</a:t>
            </a:r>
            <a:endParaRPr lang="en-GB" sz="1400" dirty="0">
              <a:solidFill>
                <a:srgbClr val="ED7D31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B0F9E3A-9F57-43EB-A948-116FD31675A1}"/>
              </a:ext>
            </a:extLst>
          </p:cNvPr>
          <p:cNvSpPr/>
          <p:nvPr/>
        </p:nvSpPr>
        <p:spPr>
          <a:xfrm>
            <a:off x="6105055" y="2514400"/>
            <a:ext cx="1404000" cy="540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3</a:t>
            </a:r>
            <a:endParaRPr lang="en-GB" sz="1400" dirty="0">
              <a:solidFill>
                <a:schemeClr val="accent2"/>
              </a:solidFill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BAEE154C-85A1-4CC4-BDAB-2C15312C0C59}"/>
              </a:ext>
            </a:extLst>
          </p:cNvPr>
          <p:cNvCxnSpPr>
            <a:cxnSpLocks/>
          </p:cNvCxnSpPr>
          <p:nvPr/>
        </p:nvCxnSpPr>
        <p:spPr>
          <a:xfrm>
            <a:off x="9886510" y="2971744"/>
            <a:ext cx="1404000" cy="0"/>
          </a:xfrm>
          <a:prstGeom prst="straightConnector1">
            <a:avLst/>
          </a:prstGeom>
          <a:ln w="5715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2305015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49952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ADDITION AND SUBTRACTION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9AECFA9-4F12-42F3-9AEA-F9FC3462AC71}"/>
              </a:ext>
            </a:extLst>
          </p:cNvPr>
          <p:cNvSpPr/>
          <p:nvPr/>
        </p:nvSpPr>
        <p:spPr>
          <a:xfrm>
            <a:off x="508194" y="1284795"/>
            <a:ext cx="1022587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Two numbers: sum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=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9, difference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=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endParaRPr lang="en-GB" sz="2800" b="1" u="sng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FB45281-167D-41E9-A52A-070C1DAAB922}"/>
              </a:ext>
            </a:extLst>
          </p:cNvPr>
          <p:cNvSpPr/>
          <p:nvPr/>
        </p:nvSpPr>
        <p:spPr>
          <a:xfrm>
            <a:off x="8467520" y="2127886"/>
            <a:ext cx="2808000" cy="540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6</a:t>
            </a:r>
            <a:endParaRPr lang="en-GB" sz="1400" dirty="0">
              <a:solidFill>
                <a:schemeClr val="accent2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19528C4-A569-481A-81D1-D30BD9A079CE}"/>
              </a:ext>
            </a:extLst>
          </p:cNvPr>
          <p:cNvSpPr/>
          <p:nvPr/>
        </p:nvSpPr>
        <p:spPr>
          <a:xfrm>
            <a:off x="8467520" y="2677724"/>
            <a:ext cx="1404000" cy="540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3</a:t>
            </a:r>
            <a:endParaRPr lang="en-GB" sz="1400" dirty="0">
              <a:solidFill>
                <a:schemeClr val="accent2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E6392D7A-6965-42EB-A065-84BBFE797DDA}"/>
              </a:ext>
            </a:extLst>
          </p:cNvPr>
          <p:cNvSpPr/>
          <p:nvPr/>
        </p:nvSpPr>
        <p:spPr>
          <a:xfrm>
            <a:off x="3297055" y="2521168"/>
            <a:ext cx="2808000" cy="540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6</a:t>
            </a:r>
            <a:endParaRPr lang="en-GB" sz="1400" dirty="0">
              <a:solidFill>
                <a:schemeClr val="accent2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29E6474-F0B5-4203-8C27-B100637DF9FB}"/>
              </a:ext>
            </a:extLst>
          </p:cNvPr>
          <p:cNvSpPr/>
          <p:nvPr/>
        </p:nvSpPr>
        <p:spPr>
          <a:xfrm>
            <a:off x="523184" y="2559370"/>
            <a:ext cx="2020105" cy="830997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n-GB" sz="48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6</a:t>
            </a:r>
            <a:r>
              <a:rPr lang="en-GB" sz="36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 and </a:t>
            </a:r>
            <a:r>
              <a:rPr lang="en-GB" sz="48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3</a:t>
            </a:r>
            <a:endParaRPr lang="en-GB" sz="2000" dirty="0">
              <a:solidFill>
                <a:schemeClr val="accent2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3199107-9A04-4F4D-B460-F1C0E2AA851E}"/>
              </a:ext>
            </a:extLst>
          </p:cNvPr>
          <p:cNvSpPr/>
          <p:nvPr/>
        </p:nvSpPr>
        <p:spPr>
          <a:xfrm>
            <a:off x="4455519" y="3118071"/>
            <a:ext cx="18950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rgbClr val="ED7D31"/>
                </a:solidFill>
                <a:latin typeface="Century Gothic" panose="020B0502020202020204" pitchFamily="34" charset="0"/>
              </a:rPr>
              <a:t>sum = 9</a:t>
            </a:r>
            <a:endParaRPr lang="en-GB" sz="1400" dirty="0">
              <a:solidFill>
                <a:srgbClr val="ED7D31"/>
              </a:solidFill>
            </a:endParaRPr>
          </a:p>
        </p:txBody>
      </p:sp>
      <p:pic>
        <p:nvPicPr>
          <p:cNvPr id="31" name="Picture 4" descr="Image result for tick cross">
            <a:extLst>
              <a:ext uri="{FF2B5EF4-FFF2-40B4-BE49-F238E27FC236}">
                <a16:creationId xmlns:a16="http://schemas.microsoft.com/office/drawing/2014/main" id="{5538D0FA-856F-40DF-899C-59655C99DBD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5" r="50064" b="-9011"/>
          <a:stretch/>
        </p:blipFill>
        <p:spPr bwMode="auto">
          <a:xfrm>
            <a:off x="6303401" y="3090280"/>
            <a:ext cx="582344" cy="661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" descr="Image result for tick cross">
            <a:extLst>
              <a:ext uri="{FF2B5EF4-FFF2-40B4-BE49-F238E27FC236}">
                <a16:creationId xmlns:a16="http://schemas.microsoft.com/office/drawing/2014/main" id="{F94170B2-117C-4AB8-A0B4-89D0138F05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23" t="23232" r="6053"/>
          <a:stretch/>
        </p:blipFill>
        <p:spPr bwMode="auto">
          <a:xfrm>
            <a:off x="11464040" y="3343987"/>
            <a:ext cx="534472" cy="466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5FA7816A-0474-40A6-99E7-671F00E526F3}"/>
              </a:ext>
            </a:extLst>
          </p:cNvPr>
          <p:cNvSpPr/>
          <p:nvPr/>
        </p:nvSpPr>
        <p:spPr>
          <a:xfrm>
            <a:off x="8290553" y="3284184"/>
            <a:ext cx="32592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rgbClr val="ED7D31"/>
                </a:solidFill>
                <a:latin typeface="Century Gothic" panose="020B0502020202020204" pitchFamily="34" charset="0"/>
              </a:rPr>
              <a:t>difference = 3</a:t>
            </a:r>
            <a:endParaRPr lang="en-GB" sz="1400" dirty="0">
              <a:solidFill>
                <a:srgbClr val="ED7D31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B0F9E3A-9F57-43EB-A948-116FD31675A1}"/>
              </a:ext>
            </a:extLst>
          </p:cNvPr>
          <p:cNvSpPr/>
          <p:nvPr/>
        </p:nvSpPr>
        <p:spPr>
          <a:xfrm>
            <a:off x="6105055" y="2514400"/>
            <a:ext cx="1404000" cy="540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3</a:t>
            </a:r>
            <a:endParaRPr lang="en-GB" sz="1400" dirty="0">
              <a:solidFill>
                <a:schemeClr val="accent2"/>
              </a:solidFill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BAEE154C-85A1-4CC4-BDAB-2C15312C0C59}"/>
              </a:ext>
            </a:extLst>
          </p:cNvPr>
          <p:cNvCxnSpPr>
            <a:cxnSpLocks/>
          </p:cNvCxnSpPr>
          <p:nvPr/>
        </p:nvCxnSpPr>
        <p:spPr>
          <a:xfrm>
            <a:off x="9886510" y="2971744"/>
            <a:ext cx="1404000" cy="0"/>
          </a:xfrm>
          <a:prstGeom prst="straightConnector1">
            <a:avLst/>
          </a:prstGeom>
          <a:ln w="5715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ctangle 57">
            <a:extLst>
              <a:ext uri="{FF2B5EF4-FFF2-40B4-BE49-F238E27FC236}">
                <a16:creationId xmlns:a16="http://schemas.microsoft.com/office/drawing/2014/main" id="{9ED3A22D-81C7-4E97-B962-F3A66768E96D}"/>
              </a:ext>
            </a:extLst>
          </p:cNvPr>
          <p:cNvSpPr/>
          <p:nvPr/>
        </p:nvSpPr>
        <p:spPr>
          <a:xfrm>
            <a:off x="8455398" y="6613231"/>
            <a:ext cx="3276000" cy="540000"/>
          </a:xfrm>
          <a:prstGeom prst="rect">
            <a:avLst/>
          </a:prstGeom>
          <a:solidFill>
            <a:schemeClr val="bg1"/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7</a:t>
            </a:r>
            <a:endParaRPr lang="en-GB" sz="1400" dirty="0">
              <a:solidFill>
                <a:srgbClr val="00B050"/>
              </a:solidFill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0AEB638E-0E02-4784-BDCC-7C6A6CE1BC16}"/>
              </a:ext>
            </a:extLst>
          </p:cNvPr>
          <p:cNvSpPr/>
          <p:nvPr/>
        </p:nvSpPr>
        <p:spPr>
          <a:xfrm>
            <a:off x="8455398" y="7163069"/>
            <a:ext cx="936000" cy="540000"/>
          </a:xfrm>
          <a:prstGeom prst="rect">
            <a:avLst/>
          </a:prstGeom>
          <a:solidFill>
            <a:schemeClr val="bg1"/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2</a:t>
            </a:r>
            <a:endParaRPr lang="en-GB" sz="1400" dirty="0">
              <a:solidFill>
                <a:srgbClr val="00B050"/>
              </a:solidFill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43980007-CFE3-4F5B-AC83-6A7FDDA3B295}"/>
              </a:ext>
            </a:extLst>
          </p:cNvPr>
          <p:cNvSpPr/>
          <p:nvPr/>
        </p:nvSpPr>
        <p:spPr>
          <a:xfrm>
            <a:off x="3284933" y="7006513"/>
            <a:ext cx="3276000" cy="540000"/>
          </a:xfrm>
          <a:prstGeom prst="rect">
            <a:avLst/>
          </a:prstGeom>
          <a:solidFill>
            <a:schemeClr val="bg1"/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7</a:t>
            </a:r>
            <a:endParaRPr lang="en-GB" sz="1400" dirty="0">
              <a:solidFill>
                <a:srgbClr val="00B050"/>
              </a:solidFill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345CF3B9-E59A-45E3-A097-263CEA42A090}"/>
              </a:ext>
            </a:extLst>
          </p:cNvPr>
          <p:cNvSpPr/>
          <p:nvPr/>
        </p:nvSpPr>
        <p:spPr>
          <a:xfrm>
            <a:off x="511062" y="7044715"/>
            <a:ext cx="2020105" cy="830997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n-GB" sz="48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7</a:t>
            </a:r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 and </a:t>
            </a:r>
            <a:r>
              <a:rPr lang="en-GB" sz="48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2</a:t>
            </a:r>
            <a:endParaRPr lang="en-GB" sz="2000" dirty="0">
              <a:solidFill>
                <a:srgbClr val="00B050"/>
              </a:solidFill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56C52938-566B-4199-8A03-5ABB23D54D9E}"/>
              </a:ext>
            </a:extLst>
          </p:cNvPr>
          <p:cNvSpPr/>
          <p:nvPr/>
        </p:nvSpPr>
        <p:spPr>
          <a:xfrm>
            <a:off x="4443397" y="7603416"/>
            <a:ext cx="1895071" cy="646331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sum = 9</a:t>
            </a:r>
            <a:endParaRPr lang="en-GB" sz="1400" dirty="0">
              <a:solidFill>
                <a:srgbClr val="00B050"/>
              </a:solidFill>
            </a:endParaRPr>
          </a:p>
        </p:txBody>
      </p:sp>
      <p:pic>
        <p:nvPicPr>
          <p:cNvPr id="63" name="Picture 4" descr="Image result for tick cross">
            <a:extLst>
              <a:ext uri="{FF2B5EF4-FFF2-40B4-BE49-F238E27FC236}">
                <a16:creationId xmlns:a16="http://schemas.microsoft.com/office/drawing/2014/main" id="{BE089339-8B15-4449-A138-4794568F9D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5" r="50064" b="-9011"/>
          <a:stretch/>
        </p:blipFill>
        <p:spPr bwMode="auto">
          <a:xfrm>
            <a:off x="6291279" y="7590615"/>
            <a:ext cx="582344" cy="661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4" descr="Image result for tick cross">
            <a:extLst>
              <a:ext uri="{FF2B5EF4-FFF2-40B4-BE49-F238E27FC236}">
                <a16:creationId xmlns:a16="http://schemas.microsoft.com/office/drawing/2014/main" id="{36E558A4-7D61-4CD2-A352-3A4F4F105F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23" t="23232" r="6053"/>
          <a:stretch/>
        </p:blipFill>
        <p:spPr bwMode="auto">
          <a:xfrm>
            <a:off x="11451918" y="7829332"/>
            <a:ext cx="534472" cy="466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Rectangle 64">
            <a:extLst>
              <a:ext uri="{FF2B5EF4-FFF2-40B4-BE49-F238E27FC236}">
                <a16:creationId xmlns:a16="http://schemas.microsoft.com/office/drawing/2014/main" id="{C1E73E47-9AE7-40E3-8450-358958C96FC1}"/>
              </a:ext>
            </a:extLst>
          </p:cNvPr>
          <p:cNvSpPr/>
          <p:nvPr/>
        </p:nvSpPr>
        <p:spPr>
          <a:xfrm>
            <a:off x="8278431" y="7769529"/>
            <a:ext cx="3259226" cy="646331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difference = 5</a:t>
            </a:r>
            <a:endParaRPr lang="en-GB" sz="1400" dirty="0">
              <a:solidFill>
                <a:srgbClr val="00B050"/>
              </a:solidFill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D042D7CA-E5B4-4B79-A9C3-C068B3EF644F}"/>
              </a:ext>
            </a:extLst>
          </p:cNvPr>
          <p:cNvSpPr/>
          <p:nvPr/>
        </p:nvSpPr>
        <p:spPr>
          <a:xfrm>
            <a:off x="6572613" y="6999745"/>
            <a:ext cx="936000" cy="540000"/>
          </a:xfrm>
          <a:prstGeom prst="rect">
            <a:avLst/>
          </a:prstGeom>
          <a:solidFill>
            <a:schemeClr val="bg1"/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2</a:t>
            </a:r>
            <a:endParaRPr lang="en-GB" sz="1400" dirty="0">
              <a:solidFill>
                <a:srgbClr val="00B050"/>
              </a:solidFill>
            </a:endParaRPr>
          </a:p>
        </p:txBody>
      </p:sp>
      <p:cxnSp>
        <p:nvCxnSpPr>
          <p:cNvPr id="76" name="Straight Arrow Connector 75">
            <a:extLst>
              <a:ext uri="{FF2B5EF4-FFF2-40B4-BE49-F238E27FC236}">
                <a16:creationId xmlns:a16="http://schemas.microsoft.com/office/drawing/2014/main" id="{4EFDD9FB-D868-4011-B2AA-9B610A0B1D58}"/>
              </a:ext>
            </a:extLst>
          </p:cNvPr>
          <p:cNvCxnSpPr>
            <a:cxnSpLocks/>
          </p:cNvCxnSpPr>
          <p:nvPr/>
        </p:nvCxnSpPr>
        <p:spPr>
          <a:xfrm>
            <a:off x="9424684" y="7457089"/>
            <a:ext cx="2347200" cy="0"/>
          </a:xfrm>
          <a:prstGeom prst="straightConnector1">
            <a:avLst/>
          </a:prstGeom>
          <a:ln w="5715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56DDB821-91DB-45C5-A865-2F1CE658FAE9}"/>
              </a:ext>
            </a:extLst>
          </p:cNvPr>
          <p:cNvSpPr/>
          <p:nvPr/>
        </p:nvSpPr>
        <p:spPr>
          <a:xfrm>
            <a:off x="508194" y="646030"/>
            <a:ext cx="57486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12: Sum and difference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698020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49952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ADDITION AND SUBTRACTION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9AECFA9-4F12-42F3-9AEA-F9FC3462AC71}"/>
              </a:ext>
            </a:extLst>
          </p:cNvPr>
          <p:cNvSpPr/>
          <p:nvPr/>
        </p:nvSpPr>
        <p:spPr>
          <a:xfrm>
            <a:off x="508194" y="1284795"/>
            <a:ext cx="1022587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Two numbers: sum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=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9, difference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=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endParaRPr lang="en-GB" sz="2800" b="1" u="sng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FB45281-167D-41E9-A52A-070C1DAAB922}"/>
              </a:ext>
            </a:extLst>
          </p:cNvPr>
          <p:cNvSpPr/>
          <p:nvPr/>
        </p:nvSpPr>
        <p:spPr>
          <a:xfrm>
            <a:off x="8467520" y="2127886"/>
            <a:ext cx="2808000" cy="540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6</a:t>
            </a:r>
            <a:endParaRPr lang="en-GB" sz="1400" dirty="0">
              <a:solidFill>
                <a:schemeClr val="accent2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19528C4-A569-481A-81D1-D30BD9A079CE}"/>
              </a:ext>
            </a:extLst>
          </p:cNvPr>
          <p:cNvSpPr/>
          <p:nvPr/>
        </p:nvSpPr>
        <p:spPr>
          <a:xfrm>
            <a:off x="8467520" y="2677724"/>
            <a:ext cx="1404000" cy="540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3</a:t>
            </a:r>
            <a:endParaRPr lang="en-GB" sz="1400" dirty="0">
              <a:solidFill>
                <a:schemeClr val="accent2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E6392D7A-6965-42EB-A065-84BBFE797DDA}"/>
              </a:ext>
            </a:extLst>
          </p:cNvPr>
          <p:cNvSpPr/>
          <p:nvPr/>
        </p:nvSpPr>
        <p:spPr>
          <a:xfrm>
            <a:off x="3297055" y="2521168"/>
            <a:ext cx="2808000" cy="540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6</a:t>
            </a:r>
            <a:endParaRPr lang="en-GB" sz="1400" dirty="0">
              <a:solidFill>
                <a:schemeClr val="accent2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29E6474-F0B5-4203-8C27-B100637DF9FB}"/>
              </a:ext>
            </a:extLst>
          </p:cNvPr>
          <p:cNvSpPr/>
          <p:nvPr/>
        </p:nvSpPr>
        <p:spPr>
          <a:xfrm>
            <a:off x="523184" y="2559370"/>
            <a:ext cx="2020105" cy="830997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n-GB" sz="48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6</a:t>
            </a:r>
            <a:r>
              <a:rPr lang="en-GB" sz="36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 and </a:t>
            </a:r>
            <a:r>
              <a:rPr lang="en-GB" sz="48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3</a:t>
            </a:r>
            <a:endParaRPr lang="en-GB" sz="2000" dirty="0">
              <a:solidFill>
                <a:schemeClr val="accent2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3199107-9A04-4F4D-B460-F1C0E2AA851E}"/>
              </a:ext>
            </a:extLst>
          </p:cNvPr>
          <p:cNvSpPr/>
          <p:nvPr/>
        </p:nvSpPr>
        <p:spPr>
          <a:xfrm>
            <a:off x="4455519" y="3118071"/>
            <a:ext cx="18950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rgbClr val="ED7D31"/>
                </a:solidFill>
                <a:latin typeface="Century Gothic" panose="020B0502020202020204" pitchFamily="34" charset="0"/>
              </a:rPr>
              <a:t>sum = 9</a:t>
            </a:r>
            <a:endParaRPr lang="en-GB" sz="1400" dirty="0">
              <a:solidFill>
                <a:srgbClr val="ED7D31"/>
              </a:solidFill>
            </a:endParaRPr>
          </a:p>
        </p:txBody>
      </p:sp>
      <p:pic>
        <p:nvPicPr>
          <p:cNvPr id="31" name="Picture 4" descr="Image result for tick cross">
            <a:extLst>
              <a:ext uri="{FF2B5EF4-FFF2-40B4-BE49-F238E27FC236}">
                <a16:creationId xmlns:a16="http://schemas.microsoft.com/office/drawing/2014/main" id="{5538D0FA-856F-40DF-899C-59655C99DBD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5" r="50064" b="-9011"/>
          <a:stretch/>
        </p:blipFill>
        <p:spPr bwMode="auto">
          <a:xfrm>
            <a:off x="6303401" y="3090280"/>
            <a:ext cx="582344" cy="661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" descr="Image result for tick cross">
            <a:extLst>
              <a:ext uri="{FF2B5EF4-FFF2-40B4-BE49-F238E27FC236}">
                <a16:creationId xmlns:a16="http://schemas.microsoft.com/office/drawing/2014/main" id="{F94170B2-117C-4AB8-A0B4-89D0138F05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23" t="23232" r="6053"/>
          <a:stretch/>
        </p:blipFill>
        <p:spPr bwMode="auto">
          <a:xfrm>
            <a:off x="11464040" y="3343987"/>
            <a:ext cx="534472" cy="466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5FA7816A-0474-40A6-99E7-671F00E526F3}"/>
              </a:ext>
            </a:extLst>
          </p:cNvPr>
          <p:cNvSpPr/>
          <p:nvPr/>
        </p:nvSpPr>
        <p:spPr>
          <a:xfrm>
            <a:off x="8290553" y="3284184"/>
            <a:ext cx="32592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rgbClr val="ED7D31"/>
                </a:solidFill>
                <a:latin typeface="Century Gothic" panose="020B0502020202020204" pitchFamily="34" charset="0"/>
              </a:rPr>
              <a:t>difference = 3</a:t>
            </a:r>
            <a:endParaRPr lang="en-GB" sz="1400" dirty="0">
              <a:solidFill>
                <a:srgbClr val="ED7D31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B0F9E3A-9F57-43EB-A948-116FD31675A1}"/>
              </a:ext>
            </a:extLst>
          </p:cNvPr>
          <p:cNvSpPr/>
          <p:nvPr/>
        </p:nvSpPr>
        <p:spPr>
          <a:xfrm>
            <a:off x="6105055" y="2514400"/>
            <a:ext cx="1404000" cy="540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3</a:t>
            </a:r>
            <a:endParaRPr lang="en-GB" sz="1400" dirty="0">
              <a:solidFill>
                <a:schemeClr val="accent2"/>
              </a:solidFill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BAEE154C-85A1-4CC4-BDAB-2C15312C0C59}"/>
              </a:ext>
            </a:extLst>
          </p:cNvPr>
          <p:cNvCxnSpPr>
            <a:cxnSpLocks/>
          </p:cNvCxnSpPr>
          <p:nvPr/>
        </p:nvCxnSpPr>
        <p:spPr>
          <a:xfrm>
            <a:off x="9886510" y="2971744"/>
            <a:ext cx="1404000" cy="0"/>
          </a:xfrm>
          <a:prstGeom prst="straightConnector1">
            <a:avLst/>
          </a:prstGeom>
          <a:ln w="5715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ctangle 57">
            <a:extLst>
              <a:ext uri="{FF2B5EF4-FFF2-40B4-BE49-F238E27FC236}">
                <a16:creationId xmlns:a16="http://schemas.microsoft.com/office/drawing/2014/main" id="{9ED3A22D-81C7-4E97-B962-F3A66768E96D}"/>
              </a:ext>
            </a:extLst>
          </p:cNvPr>
          <p:cNvSpPr/>
          <p:nvPr/>
        </p:nvSpPr>
        <p:spPr>
          <a:xfrm>
            <a:off x="8455398" y="6613231"/>
            <a:ext cx="3276000" cy="540000"/>
          </a:xfrm>
          <a:prstGeom prst="rect">
            <a:avLst/>
          </a:prstGeom>
          <a:solidFill>
            <a:schemeClr val="bg1"/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7</a:t>
            </a:r>
            <a:endParaRPr lang="en-GB" sz="1400" dirty="0">
              <a:solidFill>
                <a:srgbClr val="00B050"/>
              </a:solidFill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0AEB638E-0E02-4784-BDCC-7C6A6CE1BC16}"/>
              </a:ext>
            </a:extLst>
          </p:cNvPr>
          <p:cNvSpPr/>
          <p:nvPr/>
        </p:nvSpPr>
        <p:spPr>
          <a:xfrm>
            <a:off x="8455398" y="7163069"/>
            <a:ext cx="936000" cy="540000"/>
          </a:xfrm>
          <a:prstGeom prst="rect">
            <a:avLst/>
          </a:prstGeom>
          <a:solidFill>
            <a:schemeClr val="bg1"/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2</a:t>
            </a:r>
            <a:endParaRPr lang="en-GB" sz="1400" dirty="0">
              <a:solidFill>
                <a:srgbClr val="00B050"/>
              </a:solidFill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43980007-CFE3-4F5B-AC83-6A7FDDA3B295}"/>
              </a:ext>
            </a:extLst>
          </p:cNvPr>
          <p:cNvSpPr/>
          <p:nvPr/>
        </p:nvSpPr>
        <p:spPr>
          <a:xfrm>
            <a:off x="3284933" y="7006513"/>
            <a:ext cx="3276000" cy="540000"/>
          </a:xfrm>
          <a:prstGeom prst="rect">
            <a:avLst/>
          </a:prstGeom>
          <a:solidFill>
            <a:schemeClr val="bg1"/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7</a:t>
            </a:r>
            <a:endParaRPr lang="en-GB" sz="1400" dirty="0">
              <a:solidFill>
                <a:srgbClr val="00B050"/>
              </a:solidFill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345CF3B9-E59A-45E3-A097-263CEA42A090}"/>
              </a:ext>
            </a:extLst>
          </p:cNvPr>
          <p:cNvSpPr/>
          <p:nvPr/>
        </p:nvSpPr>
        <p:spPr>
          <a:xfrm>
            <a:off x="511062" y="7044715"/>
            <a:ext cx="2020105" cy="830997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n-GB" sz="48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7</a:t>
            </a:r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 and </a:t>
            </a:r>
            <a:r>
              <a:rPr lang="en-GB" sz="48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2</a:t>
            </a:r>
            <a:endParaRPr lang="en-GB" sz="2000" dirty="0">
              <a:solidFill>
                <a:srgbClr val="00B050"/>
              </a:solidFill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56C52938-566B-4199-8A03-5ABB23D54D9E}"/>
              </a:ext>
            </a:extLst>
          </p:cNvPr>
          <p:cNvSpPr/>
          <p:nvPr/>
        </p:nvSpPr>
        <p:spPr>
          <a:xfrm>
            <a:off x="4443397" y="7603416"/>
            <a:ext cx="1895071" cy="646331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sum = 9</a:t>
            </a:r>
            <a:endParaRPr lang="en-GB" sz="1400" dirty="0">
              <a:solidFill>
                <a:srgbClr val="00B050"/>
              </a:solidFill>
            </a:endParaRPr>
          </a:p>
        </p:txBody>
      </p:sp>
      <p:pic>
        <p:nvPicPr>
          <p:cNvPr id="63" name="Picture 4" descr="Image result for tick cross">
            <a:extLst>
              <a:ext uri="{FF2B5EF4-FFF2-40B4-BE49-F238E27FC236}">
                <a16:creationId xmlns:a16="http://schemas.microsoft.com/office/drawing/2014/main" id="{BE089339-8B15-4449-A138-4794568F9D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5" r="50064" b="-9011"/>
          <a:stretch/>
        </p:blipFill>
        <p:spPr bwMode="auto">
          <a:xfrm>
            <a:off x="6291279" y="7590615"/>
            <a:ext cx="582344" cy="661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4" descr="Image result for tick cross">
            <a:extLst>
              <a:ext uri="{FF2B5EF4-FFF2-40B4-BE49-F238E27FC236}">
                <a16:creationId xmlns:a16="http://schemas.microsoft.com/office/drawing/2014/main" id="{36E558A4-7D61-4CD2-A352-3A4F4F105F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23" t="23232" r="6053"/>
          <a:stretch/>
        </p:blipFill>
        <p:spPr bwMode="auto">
          <a:xfrm>
            <a:off x="11451918" y="7829332"/>
            <a:ext cx="534472" cy="466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Rectangle 64">
            <a:extLst>
              <a:ext uri="{FF2B5EF4-FFF2-40B4-BE49-F238E27FC236}">
                <a16:creationId xmlns:a16="http://schemas.microsoft.com/office/drawing/2014/main" id="{C1E73E47-9AE7-40E3-8450-358958C96FC1}"/>
              </a:ext>
            </a:extLst>
          </p:cNvPr>
          <p:cNvSpPr/>
          <p:nvPr/>
        </p:nvSpPr>
        <p:spPr>
          <a:xfrm>
            <a:off x="8278431" y="7769529"/>
            <a:ext cx="3259226" cy="646331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difference = 5</a:t>
            </a:r>
            <a:endParaRPr lang="en-GB" sz="1400" dirty="0">
              <a:solidFill>
                <a:srgbClr val="00B050"/>
              </a:solidFill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D042D7CA-E5B4-4B79-A9C3-C068B3EF644F}"/>
              </a:ext>
            </a:extLst>
          </p:cNvPr>
          <p:cNvSpPr/>
          <p:nvPr/>
        </p:nvSpPr>
        <p:spPr>
          <a:xfrm>
            <a:off x="6572613" y="6999745"/>
            <a:ext cx="936000" cy="540000"/>
          </a:xfrm>
          <a:prstGeom prst="rect">
            <a:avLst/>
          </a:prstGeom>
          <a:solidFill>
            <a:schemeClr val="bg1"/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2</a:t>
            </a:r>
            <a:endParaRPr lang="en-GB" sz="1400" dirty="0">
              <a:solidFill>
                <a:srgbClr val="00B050"/>
              </a:solidFill>
            </a:endParaRPr>
          </a:p>
        </p:txBody>
      </p:sp>
      <p:cxnSp>
        <p:nvCxnSpPr>
          <p:cNvPr id="76" name="Straight Arrow Connector 75">
            <a:extLst>
              <a:ext uri="{FF2B5EF4-FFF2-40B4-BE49-F238E27FC236}">
                <a16:creationId xmlns:a16="http://schemas.microsoft.com/office/drawing/2014/main" id="{4EFDD9FB-D868-4011-B2AA-9B610A0B1D58}"/>
              </a:ext>
            </a:extLst>
          </p:cNvPr>
          <p:cNvCxnSpPr>
            <a:cxnSpLocks/>
          </p:cNvCxnSpPr>
          <p:nvPr/>
        </p:nvCxnSpPr>
        <p:spPr>
          <a:xfrm>
            <a:off x="9424684" y="7457089"/>
            <a:ext cx="2347200" cy="0"/>
          </a:xfrm>
          <a:prstGeom prst="straightConnector1">
            <a:avLst/>
          </a:prstGeom>
          <a:ln w="5715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76">
            <a:extLst>
              <a:ext uri="{FF2B5EF4-FFF2-40B4-BE49-F238E27FC236}">
                <a16:creationId xmlns:a16="http://schemas.microsoft.com/office/drawing/2014/main" id="{D27FE091-6F2E-432C-9093-AD7329F713CA}"/>
              </a:ext>
            </a:extLst>
          </p:cNvPr>
          <p:cNvSpPr/>
          <p:nvPr/>
        </p:nvSpPr>
        <p:spPr>
          <a:xfrm>
            <a:off x="8455398" y="4378858"/>
            <a:ext cx="3042000" cy="540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6.5</a:t>
            </a:r>
            <a:endParaRPr lang="en-GB" sz="1400" dirty="0">
              <a:solidFill>
                <a:schemeClr val="accent1"/>
              </a:solidFill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599083DB-CA98-4A9A-863D-FA783DA86350}"/>
              </a:ext>
            </a:extLst>
          </p:cNvPr>
          <p:cNvSpPr/>
          <p:nvPr/>
        </p:nvSpPr>
        <p:spPr>
          <a:xfrm>
            <a:off x="8455398" y="4928696"/>
            <a:ext cx="1170000" cy="540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2.5</a:t>
            </a:r>
            <a:endParaRPr lang="en-GB" sz="1400" dirty="0">
              <a:solidFill>
                <a:schemeClr val="accent1"/>
              </a:solidFill>
            </a:endParaRP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38930724-2379-4CE7-8FFA-9862146E4A84}"/>
              </a:ext>
            </a:extLst>
          </p:cNvPr>
          <p:cNvSpPr/>
          <p:nvPr/>
        </p:nvSpPr>
        <p:spPr>
          <a:xfrm>
            <a:off x="3284933" y="4772140"/>
            <a:ext cx="3042000" cy="540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6.5</a:t>
            </a:r>
            <a:endParaRPr lang="en-GB" sz="1400" dirty="0">
              <a:solidFill>
                <a:schemeClr val="accent1"/>
              </a:solidFill>
            </a:endParaRP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4B348574-41C3-4531-BA86-4E156F8F9C1D}"/>
              </a:ext>
            </a:extLst>
          </p:cNvPr>
          <p:cNvSpPr/>
          <p:nvPr/>
        </p:nvSpPr>
        <p:spPr>
          <a:xfrm>
            <a:off x="121322" y="4810342"/>
            <a:ext cx="3052439" cy="830997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n-GB" sz="48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6.5</a:t>
            </a: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and </a:t>
            </a:r>
            <a:r>
              <a:rPr lang="en-GB" sz="48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2.5</a:t>
            </a:r>
            <a:endParaRPr lang="en-GB" sz="2000" dirty="0">
              <a:solidFill>
                <a:schemeClr val="accent1"/>
              </a:solidFill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D4AD5319-DDBF-441F-A7CB-ED66CF8327D5}"/>
              </a:ext>
            </a:extLst>
          </p:cNvPr>
          <p:cNvSpPr/>
          <p:nvPr/>
        </p:nvSpPr>
        <p:spPr>
          <a:xfrm>
            <a:off x="4443397" y="5369043"/>
            <a:ext cx="18950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sum = 9</a:t>
            </a:r>
            <a:endParaRPr lang="en-GB" sz="1400" dirty="0">
              <a:solidFill>
                <a:schemeClr val="accent1"/>
              </a:solidFill>
            </a:endParaRPr>
          </a:p>
        </p:txBody>
      </p:sp>
      <p:pic>
        <p:nvPicPr>
          <p:cNvPr id="82" name="Picture 4" descr="Image result for tick cross">
            <a:extLst>
              <a:ext uri="{FF2B5EF4-FFF2-40B4-BE49-F238E27FC236}">
                <a16:creationId xmlns:a16="http://schemas.microsoft.com/office/drawing/2014/main" id="{8D2D464A-F1D0-455B-92F2-40B9A0A292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5" r="50064" b="-9011"/>
          <a:stretch/>
        </p:blipFill>
        <p:spPr bwMode="auto">
          <a:xfrm>
            <a:off x="6291279" y="5356242"/>
            <a:ext cx="582344" cy="661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4" name="Rectangle 83">
            <a:extLst>
              <a:ext uri="{FF2B5EF4-FFF2-40B4-BE49-F238E27FC236}">
                <a16:creationId xmlns:a16="http://schemas.microsoft.com/office/drawing/2014/main" id="{F2731A83-788A-49C6-B23E-40BFBC4C95E5}"/>
              </a:ext>
            </a:extLst>
          </p:cNvPr>
          <p:cNvSpPr/>
          <p:nvPr/>
        </p:nvSpPr>
        <p:spPr>
          <a:xfrm>
            <a:off x="8278431" y="5535156"/>
            <a:ext cx="32592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difference = 4</a:t>
            </a:r>
            <a:endParaRPr lang="en-GB" sz="1400" dirty="0">
              <a:solidFill>
                <a:schemeClr val="accent1"/>
              </a:solidFill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CCD82A03-CB39-446C-BC68-A3A8AA3635B9}"/>
              </a:ext>
            </a:extLst>
          </p:cNvPr>
          <p:cNvSpPr/>
          <p:nvPr/>
        </p:nvSpPr>
        <p:spPr>
          <a:xfrm>
            <a:off x="6332780" y="4765372"/>
            <a:ext cx="1170000" cy="540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2.5</a:t>
            </a:r>
            <a:endParaRPr lang="en-GB" sz="1400" dirty="0">
              <a:solidFill>
                <a:schemeClr val="accent1"/>
              </a:solidFill>
            </a:endParaRPr>
          </a:p>
        </p:txBody>
      </p:sp>
      <p:cxnSp>
        <p:nvCxnSpPr>
          <p:cNvPr id="86" name="Straight Arrow Connector 85">
            <a:extLst>
              <a:ext uri="{FF2B5EF4-FFF2-40B4-BE49-F238E27FC236}">
                <a16:creationId xmlns:a16="http://schemas.microsoft.com/office/drawing/2014/main" id="{E5F4FCBF-2D4F-407B-A159-037BE67811DF}"/>
              </a:ext>
            </a:extLst>
          </p:cNvPr>
          <p:cNvCxnSpPr>
            <a:cxnSpLocks/>
          </p:cNvCxnSpPr>
          <p:nvPr/>
        </p:nvCxnSpPr>
        <p:spPr>
          <a:xfrm>
            <a:off x="9874388" y="5222716"/>
            <a:ext cx="1404000" cy="0"/>
          </a:xfrm>
          <a:prstGeom prst="straightConnector1">
            <a:avLst/>
          </a:prstGeom>
          <a:ln w="571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7" name="Picture 4" descr="Image result for tick cross">
            <a:extLst>
              <a:ext uri="{FF2B5EF4-FFF2-40B4-BE49-F238E27FC236}">
                <a16:creationId xmlns:a16="http://schemas.microsoft.com/office/drawing/2014/main" id="{083D3F83-4CD2-4479-A61D-76F0BF7DCD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5" r="50064" b="-9011"/>
          <a:stretch/>
        </p:blipFill>
        <p:spPr bwMode="auto">
          <a:xfrm>
            <a:off x="11480712" y="5449289"/>
            <a:ext cx="582344" cy="661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5993F539-672A-4A84-B5D9-A72DD1632B3B}"/>
              </a:ext>
            </a:extLst>
          </p:cNvPr>
          <p:cNvSpPr/>
          <p:nvPr/>
        </p:nvSpPr>
        <p:spPr>
          <a:xfrm>
            <a:off x="508194" y="646030"/>
            <a:ext cx="57486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12: Sum and difference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173894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49952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ADDITION AND SUBTRACTION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66688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13: Four numbers challenge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D8EC0B4-686C-4D2A-9DDA-F272FEDB061C}"/>
              </a:ext>
            </a:extLst>
          </p:cNvPr>
          <p:cNvSpPr/>
          <p:nvPr/>
        </p:nvSpPr>
        <p:spPr>
          <a:xfrm>
            <a:off x="524393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7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ight Bracket 7">
            <a:extLst>
              <a:ext uri="{FF2B5EF4-FFF2-40B4-BE49-F238E27FC236}">
                <a16:creationId xmlns:a16="http://schemas.microsoft.com/office/drawing/2014/main" id="{37AADBAA-CCA3-4503-937B-9C7ED0EB373B}"/>
              </a:ext>
            </a:extLst>
          </p:cNvPr>
          <p:cNvSpPr/>
          <p:nvPr/>
        </p:nvSpPr>
        <p:spPr>
          <a:xfrm rot="16200000">
            <a:off x="3982194" y="-1072216"/>
            <a:ext cx="360000" cy="7308000"/>
          </a:xfrm>
          <a:prstGeom prst="righ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29EF5D-8C3A-40A3-822A-CF2C7EB331A1}"/>
              </a:ext>
            </a:extLst>
          </p:cNvPr>
          <p:cNvSpPr/>
          <p:nvPr/>
        </p:nvSpPr>
        <p:spPr>
          <a:xfrm>
            <a:off x="3205191" y="1568665"/>
            <a:ext cx="25859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sum = 23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E0EAC68-7E17-42A7-A33F-97931BA80EFF}"/>
              </a:ext>
            </a:extLst>
          </p:cNvPr>
          <p:cNvSpPr/>
          <p:nvPr/>
        </p:nvSpPr>
        <p:spPr>
          <a:xfrm>
            <a:off x="2160307" y="6198650"/>
            <a:ext cx="39356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difference = 6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06DD208-761E-44DC-B33F-E202B7B4A803}"/>
              </a:ext>
            </a:extLst>
          </p:cNvPr>
          <p:cNvSpPr/>
          <p:nvPr/>
        </p:nvSpPr>
        <p:spPr>
          <a:xfrm>
            <a:off x="435756" y="4720316"/>
            <a:ext cx="15872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smallest</a:t>
            </a:r>
            <a:endParaRPr lang="en-GB" sz="2800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AFA493EB-AC10-462E-8088-F4ECF71CB814}"/>
              </a:ext>
            </a:extLst>
          </p:cNvPr>
          <p:cNvSpPr/>
          <p:nvPr/>
        </p:nvSpPr>
        <p:spPr>
          <a:xfrm>
            <a:off x="6418841" y="4741168"/>
            <a:ext cx="13564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largest</a:t>
            </a:r>
            <a:endParaRPr lang="en-GB" sz="2800" dirty="0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CB853A02-B7F6-48A2-A0C8-1C7C442203FE}"/>
              </a:ext>
            </a:extLst>
          </p:cNvPr>
          <p:cNvCxnSpPr>
            <a:cxnSpLocks/>
          </p:cNvCxnSpPr>
          <p:nvPr/>
        </p:nvCxnSpPr>
        <p:spPr>
          <a:xfrm flipH="1" flipV="1">
            <a:off x="1244393" y="5213360"/>
            <a:ext cx="930904" cy="1183846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51">
            <a:extLst>
              <a:ext uri="{FF2B5EF4-FFF2-40B4-BE49-F238E27FC236}">
                <a16:creationId xmlns:a16="http://schemas.microsoft.com/office/drawing/2014/main" id="{9D292C31-2B60-45FA-A7FC-370779080F7C}"/>
              </a:ext>
            </a:extLst>
          </p:cNvPr>
          <p:cNvSpPr/>
          <p:nvPr/>
        </p:nvSpPr>
        <p:spPr>
          <a:xfrm>
            <a:off x="2468441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7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AD4BAF5-DA89-4C28-ACBF-DB59AF0B6C36}"/>
              </a:ext>
            </a:extLst>
          </p:cNvPr>
          <p:cNvSpPr/>
          <p:nvPr/>
        </p:nvSpPr>
        <p:spPr>
          <a:xfrm>
            <a:off x="4412489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7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17081140-8749-44E4-A971-550E23E44887}"/>
              </a:ext>
            </a:extLst>
          </p:cNvPr>
          <p:cNvSpPr/>
          <p:nvPr/>
        </p:nvSpPr>
        <p:spPr>
          <a:xfrm>
            <a:off x="6356537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7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CB2519FB-4F03-4A6B-92F5-4A7AD69B10E1}"/>
              </a:ext>
            </a:extLst>
          </p:cNvPr>
          <p:cNvCxnSpPr>
            <a:cxnSpLocks/>
          </p:cNvCxnSpPr>
          <p:nvPr/>
        </p:nvCxnSpPr>
        <p:spPr>
          <a:xfrm flipV="1">
            <a:off x="6035418" y="5253873"/>
            <a:ext cx="930904" cy="1183846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5903240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49952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ADDITION AND SUBTRACTION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D8EC0B4-686C-4D2A-9DDA-F272FEDB061C}"/>
              </a:ext>
            </a:extLst>
          </p:cNvPr>
          <p:cNvSpPr/>
          <p:nvPr/>
        </p:nvSpPr>
        <p:spPr>
          <a:xfrm>
            <a:off x="524393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8" name="Right Bracket 7">
            <a:extLst>
              <a:ext uri="{FF2B5EF4-FFF2-40B4-BE49-F238E27FC236}">
                <a16:creationId xmlns:a16="http://schemas.microsoft.com/office/drawing/2014/main" id="{37AADBAA-CCA3-4503-937B-9C7ED0EB373B}"/>
              </a:ext>
            </a:extLst>
          </p:cNvPr>
          <p:cNvSpPr/>
          <p:nvPr/>
        </p:nvSpPr>
        <p:spPr>
          <a:xfrm rot="16200000">
            <a:off x="3982194" y="-1072216"/>
            <a:ext cx="360000" cy="7308000"/>
          </a:xfrm>
          <a:prstGeom prst="righ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29EF5D-8C3A-40A3-822A-CF2C7EB331A1}"/>
              </a:ext>
            </a:extLst>
          </p:cNvPr>
          <p:cNvSpPr/>
          <p:nvPr/>
        </p:nvSpPr>
        <p:spPr>
          <a:xfrm>
            <a:off x="3205191" y="1568665"/>
            <a:ext cx="25859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sum = 23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E0EAC68-7E17-42A7-A33F-97931BA80EFF}"/>
              </a:ext>
            </a:extLst>
          </p:cNvPr>
          <p:cNvSpPr/>
          <p:nvPr/>
        </p:nvSpPr>
        <p:spPr>
          <a:xfrm>
            <a:off x="2160307" y="6198650"/>
            <a:ext cx="39356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difference = 6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06DD208-761E-44DC-B33F-E202B7B4A803}"/>
              </a:ext>
            </a:extLst>
          </p:cNvPr>
          <p:cNvSpPr/>
          <p:nvPr/>
        </p:nvSpPr>
        <p:spPr>
          <a:xfrm>
            <a:off x="435756" y="4720316"/>
            <a:ext cx="15872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smallest</a:t>
            </a:r>
            <a:endParaRPr lang="en-GB" sz="2800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AFA493EB-AC10-462E-8088-F4ECF71CB814}"/>
              </a:ext>
            </a:extLst>
          </p:cNvPr>
          <p:cNvSpPr/>
          <p:nvPr/>
        </p:nvSpPr>
        <p:spPr>
          <a:xfrm>
            <a:off x="6418841" y="4741168"/>
            <a:ext cx="13564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largest</a:t>
            </a:r>
            <a:endParaRPr lang="en-GB" sz="2800" dirty="0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CB853A02-B7F6-48A2-A0C8-1C7C442203FE}"/>
              </a:ext>
            </a:extLst>
          </p:cNvPr>
          <p:cNvCxnSpPr>
            <a:cxnSpLocks/>
          </p:cNvCxnSpPr>
          <p:nvPr/>
        </p:nvCxnSpPr>
        <p:spPr>
          <a:xfrm flipH="1" flipV="1">
            <a:off x="1244393" y="5213360"/>
            <a:ext cx="930904" cy="1183846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51">
            <a:extLst>
              <a:ext uri="{FF2B5EF4-FFF2-40B4-BE49-F238E27FC236}">
                <a16:creationId xmlns:a16="http://schemas.microsoft.com/office/drawing/2014/main" id="{9D292C31-2B60-45FA-A7FC-370779080F7C}"/>
              </a:ext>
            </a:extLst>
          </p:cNvPr>
          <p:cNvSpPr/>
          <p:nvPr/>
        </p:nvSpPr>
        <p:spPr>
          <a:xfrm>
            <a:off x="2468441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7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AD4BAF5-DA89-4C28-ACBF-DB59AF0B6C36}"/>
              </a:ext>
            </a:extLst>
          </p:cNvPr>
          <p:cNvSpPr/>
          <p:nvPr/>
        </p:nvSpPr>
        <p:spPr>
          <a:xfrm>
            <a:off x="4412489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7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17081140-8749-44E4-A971-550E23E44887}"/>
              </a:ext>
            </a:extLst>
          </p:cNvPr>
          <p:cNvSpPr/>
          <p:nvPr/>
        </p:nvSpPr>
        <p:spPr>
          <a:xfrm>
            <a:off x="6356537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7</a:t>
            </a:r>
          </a:p>
        </p:txBody>
      </p: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CB2519FB-4F03-4A6B-92F5-4A7AD69B10E1}"/>
              </a:ext>
            </a:extLst>
          </p:cNvPr>
          <p:cNvCxnSpPr>
            <a:cxnSpLocks/>
          </p:cNvCxnSpPr>
          <p:nvPr/>
        </p:nvCxnSpPr>
        <p:spPr>
          <a:xfrm flipV="1">
            <a:off x="6035418" y="5253873"/>
            <a:ext cx="930904" cy="1183846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33533EC5-1F22-4126-BE6A-4A9CD60328EB}"/>
              </a:ext>
            </a:extLst>
          </p:cNvPr>
          <p:cNvSpPr/>
          <p:nvPr/>
        </p:nvSpPr>
        <p:spPr>
          <a:xfrm>
            <a:off x="508194" y="646030"/>
            <a:ext cx="66688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13: Four numbers challenge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3984508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49952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ADDITION AND SUBTRACTION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D8EC0B4-686C-4D2A-9DDA-F272FEDB061C}"/>
              </a:ext>
            </a:extLst>
          </p:cNvPr>
          <p:cNvSpPr/>
          <p:nvPr/>
        </p:nvSpPr>
        <p:spPr>
          <a:xfrm>
            <a:off x="524393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8" name="Right Bracket 7">
            <a:extLst>
              <a:ext uri="{FF2B5EF4-FFF2-40B4-BE49-F238E27FC236}">
                <a16:creationId xmlns:a16="http://schemas.microsoft.com/office/drawing/2014/main" id="{37AADBAA-CCA3-4503-937B-9C7ED0EB373B}"/>
              </a:ext>
            </a:extLst>
          </p:cNvPr>
          <p:cNvSpPr/>
          <p:nvPr/>
        </p:nvSpPr>
        <p:spPr>
          <a:xfrm rot="16200000">
            <a:off x="3982194" y="-1072216"/>
            <a:ext cx="360000" cy="7308000"/>
          </a:xfrm>
          <a:prstGeom prst="righ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29EF5D-8C3A-40A3-822A-CF2C7EB331A1}"/>
              </a:ext>
            </a:extLst>
          </p:cNvPr>
          <p:cNvSpPr/>
          <p:nvPr/>
        </p:nvSpPr>
        <p:spPr>
          <a:xfrm>
            <a:off x="3205191" y="1568665"/>
            <a:ext cx="25859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sum = 23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E0EAC68-7E17-42A7-A33F-97931BA80EFF}"/>
              </a:ext>
            </a:extLst>
          </p:cNvPr>
          <p:cNvSpPr/>
          <p:nvPr/>
        </p:nvSpPr>
        <p:spPr>
          <a:xfrm>
            <a:off x="2160307" y="6198650"/>
            <a:ext cx="39356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difference = 6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06DD208-761E-44DC-B33F-E202B7B4A803}"/>
              </a:ext>
            </a:extLst>
          </p:cNvPr>
          <p:cNvSpPr/>
          <p:nvPr/>
        </p:nvSpPr>
        <p:spPr>
          <a:xfrm>
            <a:off x="435756" y="4720316"/>
            <a:ext cx="15872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smallest</a:t>
            </a:r>
            <a:endParaRPr lang="en-GB" sz="2800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AFA493EB-AC10-462E-8088-F4ECF71CB814}"/>
              </a:ext>
            </a:extLst>
          </p:cNvPr>
          <p:cNvSpPr/>
          <p:nvPr/>
        </p:nvSpPr>
        <p:spPr>
          <a:xfrm>
            <a:off x="6418841" y="4741168"/>
            <a:ext cx="13564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largest</a:t>
            </a:r>
            <a:endParaRPr lang="en-GB" sz="2800" dirty="0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CB853A02-B7F6-48A2-A0C8-1C7C442203FE}"/>
              </a:ext>
            </a:extLst>
          </p:cNvPr>
          <p:cNvCxnSpPr>
            <a:cxnSpLocks/>
          </p:cNvCxnSpPr>
          <p:nvPr/>
        </p:nvCxnSpPr>
        <p:spPr>
          <a:xfrm flipH="1" flipV="1">
            <a:off x="1244393" y="5213360"/>
            <a:ext cx="930904" cy="1183846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51">
            <a:extLst>
              <a:ext uri="{FF2B5EF4-FFF2-40B4-BE49-F238E27FC236}">
                <a16:creationId xmlns:a16="http://schemas.microsoft.com/office/drawing/2014/main" id="{9D292C31-2B60-45FA-A7FC-370779080F7C}"/>
              </a:ext>
            </a:extLst>
          </p:cNvPr>
          <p:cNvSpPr/>
          <p:nvPr/>
        </p:nvSpPr>
        <p:spPr>
          <a:xfrm>
            <a:off x="2468441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7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AD4BAF5-DA89-4C28-ACBF-DB59AF0B6C36}"/>
              </a:ext>
            </a:extLst>
          </p:cNvPr>
          <p:cNvSpPr/>
          <p:nvPr/>
        </p:nvSpPr>
        <p:spPr>
          <a:xfrm>
            <a:off x="4412489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7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17081140-8749-44E4-A971-550E23E44887}"/>
              </a:ext>
            </a:extLst>
          </p:cNvPr>
          <p:cNvSpPr/>
          <p:nvPr/>
        </p:nvSpPr>
        <p:spPr>
          <a:xfrm>
            <a:off x="6356537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7</a:t>
            </a:r>
          </a:p>
        </p:txBody>
      </p: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CB2519FB-4F03-4A6B-92F5-4A7AD69B10E1}"/>
              </a:ext>
            </a:extLst>
          </p:cNvPr>
          <p:cNvCxnSpPr>
            <a:cxnSpLocks/>
          </p:cNvCxnSpPr>
          <p:nvPr/>
        </p:nvCxnSpPr>
        <p:spPr>
          <a:xfrm flipV="1">
            <a:off x="6035418" y="5253873"/>
            <a:ext cx="930904" cy="1183846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ight Bracket 18">
            <a:extLst>
              <a:ext uri="{FF2B5EF4-FFF2-40B4-BE49-F238E27FC236}">
                <a16:creationId xmlns:a16="http://schemas.microsoft.com/office/drawing/2014/main" id="{476FE095-614E-4671-98B1-0F76697DE497}"/>
              </a:ext>
            </a:extLst>
          </p:cNvPr>
          <p:cNvSpPr/>
          <p:nvPr/>
        </p:nvSpPr>
        <p:spPr>
          <a:xfrm rot="5400000" flipV="1">
            <a:off x="4001418" y="3102986"/>
            <a:ext cx="360000" cy="3708000"/>
          </a:xfrm>
          <a:prstGeom prst="rightBracket">
            <a:avLst/>
          </a:prstGeom>
          <a:ln w="762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320EAA4-BED7-4259-BD94-9D4959AC1ABA}"/>
              </a:ext>
            </a:extLst>
          </p:cNvPr>
          <p:cNvSpPr/>
          <p:nvPr/>
        </p:nvSpPr>
        <p:spPr>
          <a:xfrm>
            <a:off x="2942572" y="5153903"/>
            <a:ext cx="237116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sum = 15</a:t>
            </a:r>
            <a:endParaRPr lang="en-GB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611D06A-8CF2-4D30-9F1B-EF083557928C}"/>
              </a:ext>
            </a:extLst>
          </p:cNvPr>
          <p:cNvSpPr/>
          <p:nvPr/>
        </p:nvSpPr>
        <p:spPr>
          <a:xfrm>
            <a:off x="508194" y="646030"/>
            <a:ext cx="66688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13: Four numbers challenge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6402168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49952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ADDITION AND SUBTRACTION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D8EC0B4-686C-4D2A-9DDA-F272FEDB061C}"/>
              </a:ext>
            </a:extLst>
          </p:cNvPr>
          <p:cNvSpPr/>
          <p:nvPr/>
        </p:nvSpPr>
        <p:spPr>
          <a:xfrm>
            <a:off x="524393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8" name="Right Bracket 7">
            <a:extLst>
              <a:ext uri="{FF2B5EF4-FFF2-40B4-BE49-F238E27FC236}">
                <a16:creationId xmlns:a16="http://schemas.microsoft.com/office/drawing/2014/main" id="{37AADBAA-CCA3-4503-937B-9C7ED0EB373B}"/>
              </a:ext>
            </a:extLst>
          </p:cNvPr>
          <p:cNvSpPr/>
          <p:nvPr/>
        </p:nvSpPr>
        <p:spPr>
          <a:xfrm rot="16200000">
            <a:off x="3982194" y="-1072216"/>
            <a:ext cx="360000" cy="7308000"/>
          </a:xfrm>
          <a:prstGeom prst="righ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29EF5D-8C3A-40A3-822A-CF2C7EB331A1}"/>
              </a:ext>
            </a:extLst>
          </p:cNvPr>
          <p:cNvSpPr/>
          <p:nvPr/>
        </p:nvSpPr>
        <p:spPr>
          <a:xfrm>
            <a:off x="3205191" y="1568665"/>
            <a:ext cx="25859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sum = 23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E0EAC68-7E17-42A7-A33F-97931BA80EFF}"/>
              </a:ext>
            </a:extLst>
          </p:cNvPr>
          <p:cNvSpPr/>
          <p:nvPr/>
        </p:nvSpPr>
        <p:spPr>
          <a:xfrm>
            <a:off x="2160307" y="6198650"/>
            <a:ext cx="39356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difference = 6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06DD208-761E-44DC-B33F-E202B7B4A803}"/>
              </a:ext>
            </a:extLst>
          </p:cNvPr>
          <p:cNvSpPr/>
          <p:nvPr/>
        </p:nvSpPr>
        <p:spPr>
          <a:xfrm>
            <a:off x="435756" y="4720316"/>
            <a:ext cx="15872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smallest</a:t>
            </a:r>
            <a:endParaRPr lang="en-GB" sz="2800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AFA493EB-AC10-462E-8088-F4ECF71CB814}"/>
              </a:ext>
            </a:extLst>
          </p:cNvPr>
          <p:cNvSpPr/>
          <p:nvPr/>
        </p:nvSpPr>
        <p:spPr>
          <a:xfrm>
            <a:off x="6418841" y="4741168"/>
            <a:ext cx="13564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largest</a:t>
            </a:r>
            <a:endParaRPr lang="en-GB" sz="2800" dirty="0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CB853A02-B7F6-48A2-A0C8-1C7C442203FE}"/>
              </a:ext>
            </a:extLst>
          </p:cNvPr>
          <p:cNvCxnSpPr>
            <a:cxnSpLocks/>
          </p:cNvCxnSpPr>
          <p:nvPr/>
        </p:nvCxnSpPr>
        <p:spPr>
          <a:xfrm flipH="1" flipV="1">
            <a:off x="1244393" y="5213360"/>
            <a:ext cx="930904" cy="1183846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51">
            <a:extLst>
              <a:ext uri="{FF2B5EF4-FFF2-40B4-BE49-F238E27FC236}">
                <a16:creationId xmlns:a16="http://schemas.microsoft.com/office/drawing/2014/main" id="{9D292C31-2B60-45FA-A7FC-370779080F7C}"/>
              </a:ext>
            </a:extLst>
          </p:cNvPr>
          <p:cNvSpPr/>
          <p:nvPr/>
        </p:nvSpPr>
        <p:spPr>
          <a:xfrm>
            <a:off x="2468441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7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AD4BAF5-DA89-4C28-ACBF-DB59AF0B6C36}"/>
              </a:ext>
            </a:extLst>
          </p:cNvPr>
          <p:cNvSpPr/>
          <p:nvPr/>
        </p:nvSpPr>
        <p:spPr>
          <a:xfrm>
            <a:off x="4412489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7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17081140-8749-44E4-A971-550E23E44887}"/>
              </a:ext>
            </a:extLst>
          </p:cNvPr>
          <p:cNvSpPr/>
          <p:nvPr/>
        </p:nvSpPr>
        <p:spPr>
          <a:xfrm>
            <a:off x="6356537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7</a:t>
            </a:r>
          </a:p>
        </p:txBody>
      </p: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CB2519FB-4F03-4A6B-92F5-4A7AD69B10E1}"/>
              </a:ext>
            </a:extLst>
          </p:cNvPr>
          <p:cNvCxnSpPr>
            <a:cxnSpLocks/>
          </p:cNvCxnSpPr>
          <p:nvPr/>
        </p:nvCxnSpPr>
        <p:spPr>
          <a:xfrm flipV="1">
            <a:off x="6035418" y="5253873"/>
            <a:ext cx="930904" cy="1183846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ight Bracket 18">
            <a:extLst>
              <a:ext uri="{FF2B5EF4-FFF2-40B4-BE49-F238E27FC236}">
                <a16:creationId xmlns:a16="http://schemas.microsoft.com/office/drawing/2014/main" id="{476FE095-614E-4671-98B1-0F76697DE497}"/>
              </a:ext>
            </a:extLst>
          </p:cNvPr>
          <p:cNvSpPr/>
          <p:nvPr/>
        </p:nvSpPr>
        <p:spPr>
          <a:xfrm rot="5400000" flipV="1">
            <a:off x="4001418" y="3102986"/>
            <a:ext cx="360000" cy="3708000"/>
          </a:xfrm>
          <a:prstGeom prst="rightBracket">
            <a:avLst/>
          </a:prstGeom>
          <a:ln w="762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320EAA4-BED7-4259-BD94-9D4959AC1ABA}"/>
              </a:ext>
            </a:extLst>
          </p:cNvPr>
          <p:cNvSpPr/>
          <p:nvPr/>
        </p:nvSpPr>
        <p:spPr>
          <a:xfrm>
            <a:off x="2942572" y="5153903"/>
            <a:ext cx="237116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sum = 15</a:t>
            </a:r>
            <a:endParaRPr lang="en-GB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62BDEF4-5C0F-4221-8CE3-D5AD79C70F9C}"/>
              </a:ext>
            </a:extLst>
          </p:cNvPr>
          <p:cNvSpPr/>
          <p:nvPr/>
        </p:nvSpPr>
        <p:spPr>
          <a:xfrm>
            <a:off x="296275" y="7340515"/>
            <a:ext cx="11575426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3500" b="1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Not possible with two whole numbers less than 7</a:t>
            </a:r>
            <a:endParaRPr lang="en-GB" sz="3500" dirty="0">
              <a:solidFill>
                <a:srgbClr val="E7E6E6">
                  <a:lumMod val="50000"/>
                </a:srgbClr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7A0211A-D165-48D6-B8F4-9E51320B5624}"/>
              </a:ext>
            </a:extLst>
          </p:cNvPr>
          <p:cNvSpPr/>
          <p:nvPr/>
        </p:nvSpPr>
        <p:spPr>
          <a:xfrm>
            <a:off x="508194" y="646030"/>
            <a:ext cx="66688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13: Four numbers challenge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701874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49952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ADDITION AND SUBTRACTION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D8EC0B4-686C-4D2A-9DDA-F272FEDB061C}"/>
              </a:ext>
            </a:extLst>
          </p:cNvPr>
          <p:cNvSpPr/>
          <p:nvPr/>
        </p:nvSpPr>
        <p:spPr>
          <a:xfrm>
            <a:off x="524393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8" name="Right Bracket 7">
            <a:extLst>
              <a:ext uri="{FF2B5EF4-FFF2-40B4-BE49-F238E27FC236}">
                <a16:creationId xmlns:a16="http://schemas.microsoft.com/office/drawing/2014/main" id="{37AADBAA-CCA3-4503-937B-9C7ED0EB373B}"/>
              </a:ext>
            </a:extLst>
          </p:cNvPr>
          <p:cNvSpPr/>
          <p:nvPr/>
        </p:nvSpPr>
        <p:spPr>
          <a:xfrm rot="16200000">
            <a:off x="3982194" y="-1072216"/>
            <a:ext cx="360000" cy="7308000"/>
          </a:xfrm>
          <a:prstGeom prst="righ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29EF5D-8C3A-40A3-822A-CF2C7EB331A1}"/>
              </a:ext>
            </a:extLst>
          </p:cNvPr>
          <p:cNvSpPr/>
          <p:nvPr/>
        </p:nvSpPr>
        <p:spPr>
          <a:xfrm>
            <a:off x="3205191" y="1568665"/>
            <a:ext cx="25859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sum = 23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E0EAC68-7E17-42A7-A33F-97931BA80EFF}"/>
              </a:ext>
            </a:extLst>
          </p:cNvPr>
          <p:cNvSpPr/>
          <p:nvPr/>
        </p:nvSpPr>
        <p:spPr>
          <a:xfrm>
            <a:off x="2160307" y="6198650"/>
            <a:ext cx="39356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difference = 6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06DD208-761E-44DC-B33F-E202B7B4A803}"/>
              </a:ext>
            </a:extLst>
          </p:cNvPr>
          <p:cNvSpPr/>
          <p:nvPr/>
        </p:nvSpPr>
        <p:spPr>
          <a:xfrm>
            <a:off x="435756" y="4720316"/>
            <a:ext cx="15872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smallest</a:t>
            </a:r>
            <a:endParaRPr lang="en-GB" sz="2800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AFA493EB-AC10-462E-8088-F4ECF71CB814}"/>
              </a:ext>
            </a:extLst>
          </p:cNvPr>
          <p:cNvSpPr/>
          <p:nvPr/>
        </p:nvSpPr>
        <p:spPr>
          <a:xfrm>
            <a:off x="6418841" y="4741168"/>
            <a:ext cx="13564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largest</a:t>
            </a:r>
            <a:endParaRPr lang="en-GB" sz="2800" dirty="0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CB853A02-B7F6-48A2-A0C8-1C7C442203FE}"/>
              </a:ext>
            </a:extLst>
          </p:cNvPr>
          <p:cNvCxnSpPr>
            <a:cxnSpLocks/>
          </p:cNvCxnSpPr>
          <p:nvPr/>
        </p:nvCxnSpPr>
        <p:spPr>
          <a:xfrm flipH="1" flipV="1">
            <a:off x="1244393" y="5213360"/>
            <a:ext cx="930904" cy="1183846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51">
            <a:extLst>
              <a:ext uri="{FF2B5EF4-FFF2-40B4-BE49-F238E27FC236}">
                <a16:creationId xmlns:a16="http://schemas.microsoft.com/office/drawing/2014/main" id="{9D292C31-2B60-45FA-A7FC-370779080F7C}"/>
              </a:ext>
            </a:extLst>
          </p:cNvPr>
          <p:cNvSpPr/>
          <p:nvPr/>
        </p:nvSpPr>
        <p:spPr>
          <a:xfrm>
            <a:off x="2468441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7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AD4BAF5-DA89-4C28-ACBF-DB59AF0B6C36}"/>
              </a:ext>
            </a:extLst>
          </p:cNvPr>
          <p:cNvSpPr/>
          <p:nvPr/>
        </p:nvSpPr>
        <p:spPr>
          <a:xfrm>
            <a:off x="4412489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7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17081140-8749-44E4-A971-550E23E44887}"/>
              </a:ext>
            </a:extLst>
          </p:cNvPr>
          <p:cNvSpPr/>
          <p:nvPr/>
        </p:nvSpPr>
        <p:spPr>
          <a:xfrm>
            <a:off x="6356537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8</a:t>
            </a:r>
          </a:p>
        </p:txBody>
      </p: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CB2519FB-4F03-4A6B-92F5-4A7AD69B10E1}"/>
              </a:ext>
            </a:extLst>
          </p:cNvPr>
          <p:cNvCxnSpPr>
            <a:cxnSpLocks/>
          </p:cNvCxnSpPr>
          <p:nvPr/>
        </p:nvCxnSpPr>
        <p:spPr>
          <a:xfrm flipV="1">
            <a:off x="6035418" y="5253873"/>
            <a:ext cx="930904" cy="1183846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ight Bracket 18">
            <a:extLst>
              <a:ext uri="{FF2B5EF4-FFF2-40B4-BE49-F238E27FC236}">
                <a16:creationId xmlns:a16="http://schemas.microsoft.com/office/drawing/2014/main" id="{476FE095-614E-4671-98B1-0F76697DE497}"/>
              </a:ext>
            </a:extLst>
          </p:cNvPr>
          <p:cNvSpPr/>
          <p:nvPr/>
        </p:nvSpPr>
        <p:spPr>
          <a:xfrm rot="5400000" flipV="1">
            <a:off x="4001418" y="3102986"/>
            <a:ext cx="360000" cy="3708000"/>
          </a:xfrm>
          <a:prstGeom prst="rightBracket">
            <a:avLst/>
          </a:prstGeom>
          <a:ln w="762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320EAA4-BED7-4259-BD94-9D4959AC1ABA}"/>
              </a:ext>
            </a:extLst>
          </p:cNvPr>
          <p:cNvSpPr/>
          <p:nvPr/>
        </p:nvSpPr>
        <p:spPr>
          <a:xfrm>
            <a:off x="2942572" y="5153903"/>
            <a:ext cx="237116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sum = 13</a:t>
            </a:r>
            <a:endParaRPr lang="en-GB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3F15047-2EFE-42DA-88E2-37F467793C2F}"/>
              </a:ext>
            </a:extLst>
          </p:cNvPr>
          <p:cNvSpPr/>
          <p:nvPr/>
        </p:nvSpPr>
        <p:spPr>
          <a:xfrm>
            <a:off x="508194" y="646030"/>
            <a:ext cx="66688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13: Four numbers challenge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030619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49952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ADDITION AND SUBTRACTION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D8EC0B4-686C-4D2A-9DDA-F272FEDB061C}"/>
              </a:ext>
            </a:extLst>
          </p:cNvPr>
          <p:cNvSpPr/>
          <p:nvPr/>
        </p:nvSpPr>
        <p:spPr>
          <a:xfrm>
            <a:off x="524393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8" name="Right Bracket 7">
            <a:extLst>
              <a:ext uri="{FF2B5EF4-FFF2-40B4-BE49-F238E27FC236}">
                <a16:creationId xmlns:a16="http://schemas.microsoft.com/office/drawing/2014/main" id="{37AADBAA-CCA3-4503-937B-9C7ED0EB373B}"/>
              </a:ext>
            </a:extLst>
          </p:cNvPr>
          <p:cNvSpPr/>
          <p:nvPr/>
        </p:nvSpPr>
        <p:spPr>
          <a:xfrm rot="16200000">
            <a:off x="3982194" y="-1072216"/>
            <a:ext cx="360000" cy="7308000"/>
          </a:xfrm>
          <a:prstGeom prst="righ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29EF5D-8C3A-40A3-822A-CF2C7EB331A1}"/>
              </a:ext>
            </a:extLst>
          </p:cNvPr>
          <p:cNvSpPr/>
          <p:nvPr/>
        </p:nvSpPr>
        <p:spPr>
          <a:xfrm>
            <a:off x="3205191" y="1568665"/>
            <a:ext cx="25859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sum = 23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E0EAC68-7E17-42A7-A33F-97931BA80EFF}"/>
              </a:ext>
            </a:extLst>
          </p:cNvPr>
          <p:cNvSpPr/>
          <p:nvPr/>
        </p:nvSpPr>
        <p:spPr>
          <a:xfrm>
            <a:off x="2160307" y="6198650"/>
            <a:ext cx="39356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difference = 6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06DD208-761E-44DC-B33F-E202B7B4A803}"/>
              </a:ext>
            </a:extLst>
          </p:cNvPr>
          <p:cNvSpPr/>
          <p:nvPr/>
        </p:nvSpPr>
        <p:spPr>
          <a:xfrm>
            <a:off x="435756" y="4720316"/>
            <a:ext cx="15872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smallest</a:t>
            </a:r>
            <a:endParaRPr lang="en-GB" sz="2800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AFA493EB-AC10-462E-8088-F4ECF71CB814}"/>
              </a:ext>
            </a:extLst>
          </p:cNvPr>
          <p:cNvSpPr/>
          <p:nvPr/>
        </p:nvSpPr>
        <p:spPr>
          <a:xfrm>
            <a:off x="6418841" y="4741168"/>
            <a:ext cx="13564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largest</a:t>
            </a:r>
            <a:endParaRPr lang="en-GB" sz="2800" dirty="0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CB853A02-B7F6-48A2-A0C8-1C7C442203FE}"/>
              </a:ext>
            </a:extLst>
          </p:cNvPr>
          <p:cNvCxnSpPr>
            <a:cxnSpLocks/>
          </p:cNvCxnSpPr>
          <p:nvPr/>
        </p:nvCxnSpPr>
        <p:spPr>
          <a:xfrm flipH="1" flipV="1">
            <a:off x="1244393" y="5213360"/>
            <a:ext cx="930904" cy="1183846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51">
            <a:extLst>
              <a:ext uri="{FF2B5EF4-FFF2-40B4-BE49-F238E27FC236}">
                <a16:creationId xmlns:a16="http://schemas.microsoft.com/office/drawing/2014/main" id="{9D292C31-2B60-45FA-A7FC-370779080F7C}"/>
              </a:ext>
            </a:extLst>
          </p:cNvPr>
          <p:cNvSpPr/>
          <p:nvPr/>
        </p:nvSpPr>
        <p:spPr>
          <a:xfrm>
            <a:off x="2468441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AD4BAF5-DA89-4C28-ACBF-DB59AF0B6C36}"/>
              </a:ext>
            </a:extLst>
          </p:cNvPr>
          <p:cNvSpPr/>
          <p:nvPr/>
        </p:nvSpPr>
        <p:spPr>
          <a:xfrm>
            <a:off x="4412489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7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17081140-8749-44E4-A971-550E23E44887}"/>
              </a:ext>
            </a:extLst>
          </p:cNvPr>
          <p:cNvSpPr/>
          <p:nvPr/>
        </p:nvSpPr>
        <p:spPr>
          <a:xfrm>
            <a:off x="6356537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8</a:t>
            </a:r>
          </a:p>
        </p:txBody>
      </p: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CB2519FB-4F03-4A6B-92F5-4A7AD69B10E1}"/>
              </a:ext>
            </a:extLst>
          </p:cNvPr>
          <p:cNvCxnSpPr>
            <a:cxnSpLocks/>
          </p:cNvCxnSpPr>
          <p:nvPr/>
        </p:nvCxnSpPr>
        <p:spPr>
          <a:xfrm flipV="1">
            <a:off x="6035418" y="5253873"/>
            <a:ext cx="930904" cy="1183846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ight Bracket 18">
            <a:extLst>
              <a:ext uri="{FF2B5EF4-FFF2-40B4-BE49-F238E27FC236}">
                <a16:creationId xmlns:a16="http://schemas.microsoft.com/office/drawing/2014/main" id="{476FE095-614E-4671-98B1-0F76697DE497}"/>
              </a:ext>
            </a:extLst>
          </p:cNvPr>
          <p:cNvSpPr/>
          <p:nvPr/>
        </p:nvSpPr>
        <p:spPr>
          <a:xfrm rot="5400000" flipV="1">
            <a:off x="4001418" y="3102986"/>
            <a:ext cx="360000" cy="3708000"/>
          </a:xfrm>
          <a:prstGeom prst="rightBracket">
            <a:avLst/>
          </a:prstGeom>
          <a:ln w="762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320EAA4-BED7-4259-BD94-9D4959AC1ABA}"/>
              </a:ext>
            </a:extLst>
          </p:cNvPr>
          <p:cNvSpPr/>
          <p:nvPr/>
        </p:nvSpPr>
        <p:spPr>
          <a:xfrm>
            <a:off x="2942572" y="5153903"/>
            <a:ext cx="237116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sum = 13</a:t>
            </a:r>
            <a:endParaRPr lang="en-GB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E65510E-2318-422E-BDA7-80A3FA3B397F}"/>
              </a:ext>
            </a:extLst>
          </p:cNvPr>
          <p:cNvSpPr/>
          <p:nvPr/>
        </p:nvSpPr>
        <p:spPr>
          <a:xfrm>
            <a:off x="508194" y="646030"/>
            <a:ext cx="66688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13: Four numbers challenge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B7027A3-3956-4465-918D-6CAD01D422CD}"/>
              </a:ext>
            </a:extLst>
          </p:cNvPr>
          <p:cNvSpPr/>
          <p:nvPr/>
        </p:nvSpPr>
        <p:spPr>
          <a:xfrm>
            <a:off x="8872026" y="2092317"/>
            <a:ext cx="2430474" cy="15234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GB" sz="4400" b="1" u="sng" dirty="0">
                <a:solidFill>
                  <a:schemeClr val="accent2"/>
                </a:solidFill>
                <a:latin typeface="Century Gothic" panose="020B0502020202020204" pitchFamily="34" charset="0"/>
              </a:rPr>
              <a:t>Answers</a:t>
            </a:r>
          </a:p>
          <a:p>
            <a:pPr>
              <a:spcAft>
                <a:spcPts val="600"/>
              </a:spcAft>
            </a:pPr>
            <a:r>
              <a:rPr lang="en-GB" sz="44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2, 6, 7, 8</a:t>
            </a:r>
          </a:p>
        </p:txBody>
      </p:sp>
    </p:spTree>
    <p:extLst>
      <p:ext uri="{BB962C8B-B14F-4D97-AF65-F5344CB8AC3E}">
        <p14:creationId xmlns:p14="http://schemas.microsoft.com/office/powerpoint/2010/main" val="1105335182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49952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ADDITION AND SUBTRACTION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D8EC0B4-686C-4D2A-9DDA-F272FEDB061C}"/>
              </a:ext>
            </a:extLst>
          </p:cNvPr>
          <p:cNvSpPr/>
          <p:nvPr/>
        </p:nvSpPr>
        <p:spPr>
          <a:xfrm>
            <a:off x="524393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8" name="Right Bracket 7">
            <a:extLst>
              <a:ext uri="{FF2B5EF4-FFF2-40B4-BE49-F238E27FC236}">
                <a16:creationId xmlns:a16="http://schemas.microsoft.com/office/drawing/2014/main" id="{37AADBAA-CCA3-4503-937B-9C7ED0EB373B}"/>
              </a:ext>
            </a:extLst>
          </p:cNvPr>
          <p:cNvSpPr/>
          <p:nvPr/>
        </p:nvSpPr>
        <p:spPr>
          <a:xfrm rot="16200000">
            <a:off x="3982194" y="-1072216"/>
            <a:ext cx="360000" cy="7308000"/>
          </a:xfrm>
          <a:prstGeom prst="righ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29EF5D-8C3A-40A3-822A-CF2C7EB331A1}"/>
              </a:ext>
            </a:extLst>
          </p:cNvPr>
          <p:cNvSpPr/>
          <p:nvPr/>
        </p:nvSpPr>
        <p:spPr>
          <a:xfrm>
            <a:off x="3205191" y="1568665"/>
            <a:ext cx="25859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sum = 23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E0EAC68-7E17-42A7-A33F-97931BA80EFF}"/>
              </a:ext>
            </a:extLst>
          </p:cNvPr>
          <p:cNvSpPr/>
          <p:nvPr/>
        </p:nvSpPr>
        <p:spPr>
          <a:xfrm>
            <a:off x="2160307" y="6198650"/>
            <a:ext cx="39356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difference = 6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06DD208-761E-44DC-B33F-E202B7B4A803}"/>
              </a:ext>
            </a:extLst>
          </p:cNvPr>
          <p:cNvSpPr/>
          <p:nvPr/>
        </p:nvSpPr>
        <p:spPr>
          <a:xfrm>
            <a:off x="435756" y="4720316"/>
            <a:ext cx="15872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smallest</a:t>
            </a:r>
            <a:endParaRPr lang="en-GB" sz="2800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AFA493EB-AC10-462E-8088-F4ECF71CB814}"/>
              </a:ext>
            </a:extLst>
          </p:cNvPr>
          <p:cNvSpPr/>
          <p:nvPr/>
        </p:nvSpPr>
        <p:spPr>
          <a:xfrm>
            <a:off x="6418841" y="4741168"/>
            <a:ext cx="13564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largest</a:t>
            </a:r>
            <a:endParaRPr lang="en-GB" sz="2800" dirty="0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CB853A02-B7F6-48A2-A0C8-1C7C442203FE}"/>
              </a:ext>
            </a:extLst>
          </p:cNvPr>
          <p:cNvCxnSpPr>
            <a:cxnSpLocks/>
          </p:cNvCxnSpPr>
          <p:nvPr/>
        </p:nvCxnSpPr>
        <p:spPr>
          <a:xfrm flipH="1" flipV="1">
            <a:off x="1244393" y="5213360"/>
            <a:ext cx="930904" cy="1183846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51">
            <a:extLst>
              <a:ext uri="{FF2B5EF4-FFF2-40B4-BE49-F238E27FC236}">
                <a16:creationId xmlns:a16="http://schemas.microsoft.com/office/drawing/2014/main" id="{9D292C31-2B60-45FA-A7FC-370779080F7C}"/>
              </a:ext>
            </a:extLst>
          </p:cNvPr>
          <p:cNvSpPr/>
          <p:nvPr/>
        </p:nvSpPr>
        <p:spPr>
          <a:xfrm>
            <a:off x="2468441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AD4BAF5-DA89-4C28-ACBF-DB59AF0B6C36}"/>
              </a:ext>
            </a:extLst>
          </p:cNvPr>
          <p:cNvSpPr/>
          <p:nvPr/>
        </p:nvSpPr>
        <p:spPr>
          <a:xfrm>
            <a:off x="4412489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7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17081140-8749-44E4-A971-550E23E44887}"/>
              </a:ext>
            </a:extLst>
          </p:cNvPr>
          <p:cNvSpPr/>
          <p:nvPr/>
        </p:nvSpPr>
        <p:spPr>
          <a:xfrm>
            <a:off x="6356537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8</a:t>
            </a:r>
          </a:p>
        </p:txBody>
      </p: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CB2519FB-4F03-4A6B-92F5-4A7AD69B10E1}"/>
              </a:ext>
            </a:extLst>
          </p:cNvPr>
          <p:cNvCxnSpPr>
            <a:cxnSpLocks/>
          </p:cNvCxnSpPr>
          <p:nvPr/>
        </p:nvCxnSpPr>
        <p:spPr>
          <a:xfrm flipV="1">
            <a:off x="6035418" y="5253873"/>
            <a:ext cx="930904" cy="1183846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ight Bracket 18">
            <a:extLst>
              <a:ext uri="{FF2B5EF4-FFF2-40B4-BE49-F238E27FC236}">
                <a16:creationId xmlns:a16="http://schemas.microsoft.com/office/drawing/2014/main" id="{476FE095-614E-4671-98B1-0F76697DE497}"/>
              </a:ext>
            </a:extLst>
          </p:cNvPr>
          <p:cNvSpPr/>
          <p:nvPr/>
        </p:nvSpPr>
        <p:spPr>
          <a:xfrm rot="5400000" flipV="1">
            <a:off x="4001418" y="3102986"/>
            <a:ext cx="360000" cy="3708000"/>
          </a:xfrm>
          <a:prstGeom prst="rightBracket">
            <a:avLst/>
          </a:prstGeom>
          <a:ln w="762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320EAA4-BED7-4259-BD94-9D4959AC1ABA}"/>
              </a:ext>
            </a:extLst>
          </p:cNvPr>
          <p:cNvSpPr/>
          <p:nvPr/>
        </p:nvSpPr>
        <p:spPr>
          <a:xfrm>
            <a:off x="2942572" y="5153903"/>
            <a:ext cx="237116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sum = 13</a:t>
            </a:r>
            <a:endParaRPr lang="en-GB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62BDEF4-5C0F-4221-8CE3-D5AD79C70F9C}"/>
              </a:ext>
            </a:extLst>
          </p:cNvPr>
          <p:cNvSpPr/>
          <p:nvPr/>
        </p:nvSpPr>
        <p:spPr>
          <a:xfrm>
            <a:off x="296274" y="7340515"/>
            <a:ext cx="11895725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3500" b="1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7 and 6 only numbers less than 8 with sum of 13</a:t>
            </a:r>
            <a:endParaRPr lang="en-GB" sz="3500" dirty="0">
              <a:solidFill>
                <a:srgbClr val="E7E6E6">
                  <a:lumMod val="50000"/>
                </a:srgbClr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05D73AC-788A-4874-9886-C959A1E25B00}"/>
              </a:ext>
            </a:extLst>
          </p:cNvPr>
          <p:cNvSpPr/>
          <p:nvPr/>
        </p:nvSpPr>
        <p:spPr>
          <a:xfrm>
            <a:off x="508194" y="646030"/>
            <a:ext cx="66688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13: Four numbers challenge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5AC6F80-933C-4CD5-8982-DF26F45F7FB3}"/>
              </a:ext>
            </a:extLst>
          </p:cNvPr>
          <p:cNvSpPr/>
          <p:nvPr/>
        </p:nvSpPr>
        <p:spPr>
          <a:xfrm>
            <a:off x="8872026" y="2092317"/>
            <a:ext cx="2430474" cy="15234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GB" sz="4400" b="1" u="sng" dirty="0">
                <a:solidFill>
                  <a:schemeClr val="accent2"/>
                </a:solidFill>
                <a:latin typeface="Century Gothic" panose="020B0502020202020204" pitchFamily="34" charset="0"/>
              </a:rPr>
              <a:t>Answers</a:t>
            </a:r>
          </a:p>
          <a:p>
            <a:pPr>
              <a:spcAft>
                <a:spcPts val="600"/>
              </a:spcAft>
            </a:pPr>
            <a:r>
              <a:rPr lang="en-GB" sz="44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2, 6, 7, 8</a:t>
            </a:r>
          </a:p>
        </p:txBody>
      </p:sp>
    </p:spTree>
    <p:extLst>
      <p:ext uri="{BB962C8B-B14F-4D97-AF65-F5344CB8AC3E}">
        <p14:creationId xmlns:p14="http://schemas.microsoft.com/office/powerpoint/2010/main" val="2990614259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49952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ADDITION AND SUBTRACTION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D8EC0B4-686C-4D2A-9DDA-F272FEDB061C}"/>
              </a:ext>
            </a:extLst>
          </p:cNvPr>
          <p:cNvSpPr/>
          <p:nvPr/>
        </p:nvSpPr>
        <p:spPr>
          <a:xfrm>
            <a:off x="524393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8" name="Right Bracket 7">
            <a:extLst>
              <a:ext uri="{FF2B5EF4-FFF2-40B4-BE49-F238E27FC236}">
                <a16:creationId xmlns:a16="http://schemas.microsoft.com/office/drawing/2014/main" id="{37AADBAA-CCA3-4503-937B-9C7ED0EB373B}"/>
              </a:ext>
            </a:extLst>
          </p:cNvPr>
          <p:cNvSpPr/>
          <p:nvPr/>
        </p:nvSpPr>
        <p:spPr>
          <a:xfrm rot="16200000">
            <a:off x="3982194" y="-1072216"/>
            <a:ext cx="360000" cy="7308000"/>
          </a:xfrm>
          <a:prstGeom prst="righ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29EF5D-8C3A-40A3-822A-CF2C7EB331A1}"/>
              </a:ext>
            </a:extLst>
          </p:cNvPr>
          <p:cNvSpPr/>
          <p:nvPr/>
        </p:nvSpPr>
        <p:spPr>
          <a:xfrm>
            <a:off x="3205191" y="1568665"/>
            <a:ext cx="25859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sum = 23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E0EAC68-7E17-42A7-A33F-97931BA80EFF}"/>
              </a:ext>
            </a:extLst>
          </p:cNvPr>
          <p:cNvSpPr/>
          <p:nvPr/>
        </p:nvSpPr>
        <p:spPr>
          <a:xfrm>
            <a:off x="2160307" y="6198650"/>
            <a:ext cx="39356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difference = 6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06DD208-761E-44DC-B33F-E202B7B4A803}"/>
              </a:ext>
            </a:extLst>
          </p:cNvPr>
          <p:cNvSpPr/>
          <p:nvPr/>
        </p:nvSpPr>
        <p:spPr>
          <a:xfrm>
            <a:off x="435756" y="4720316"/>
            <a:ext cx="15872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smallest</a:t>
            </a:r>
            <a:endParaRPr lang="en-GB" sz="2800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AFA493EB-AC10-462E-8088-F4ECF71CB814}"/>
              </a:ext>
            </a:extLst>
          </p:cNvPr>
          <p:cNvSpPr/>
          <p:nvPr/>
        </p:nvSpPr>
        <p:spPr>
          <a:xfrm>
            <a:off x="6418841" y="4741168"/>
            <a:ext cx="13564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largest</a:t>
            </a:r>
            <a:endParaRPr lang="en-GB" sz="2800" dirty="0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CB853A02-B7F6-48A2-A0C8-1C7C442203FE}"/>
              </a:ext>
            </a:extLst>
          </p:cNvPr>
          <p:cNvCxnSpPr>
            <a:cxnSpLocks/>
          </p:cNvCxnSpPr>
          <p:nvPr/>
        </p:nvCxnSpPr>
        <p:spPr>
          <a:xfrm flipH="1" flipV="1">
            <a:off x="1244393" y="5213360"/>
            <a:ext cx="930904" cy="1183846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51">
            <a:extLst>
              <a:ext uri="{FF2B5EF4-FFF2-40B4-BE49-F238E27FC236}">
                <a16:creationId xmlns:a16="http://schemas.microsoft.com/office/drawing/2014/main" id="{9D292C31-2B60-45FA-A7FC-370779080F7C}"/>
              </a:ext>
            </a:extLst>
          </p:cNvPr>
          <p:cNvSpPr/>
          <p:nvPr/>
        </p:nvSpPr>
        <p:spPr>
          <a:xfrm>
            <a:off x="2468441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7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AD4BAF5-DA89-4C28-ACBF-DB59AF0B6C36}"/>
              </a:ext>
            </a:extLst>
          </p:cNvPr>
          <p:cNvSpPr/>
          <p:nvPr/>
        </p:nvSpPr>
        <p:spPr>
          <a:xfrm>
            <a:off x="4412489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7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17081140-8749-44E4-A971-550E23E44887}"/>
              </a:ext>
            </a:extLst>
          </p:cNvPr>
          <p:cNvSpPr/>
          <p:nvPr/>
        </p:nvSpPr>
        <p:spPr>
          <a:xfrm>
            <a:off x="6356537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9</a:t>
            </a:r>
          </a:p>
        </p:txBody>
      </p: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CB2519FB-4F03-4A6B-92F5-4A7AD69B10E1}"/>
              </a:ext>
            </a:extLst>
          </p:cNvPr>
          <p:cNvCxnSpPr>
            <a:cxnSpLocks/>
          </p:cNvCxnSpPr>
          <p:nvPr/>
        </p:nvCxnSpPr>
        <p:spPr>
          <a:xfrm flipV="1">
            <a:off x="6035418" y="5253873"/>
            <a:ext cx="930904" cy="1183846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ight Bracket 18">
            <a:extLst>
              <a:ext uri="{FF2B5EF4-FFF2-40B4-BE49-F238E27FC236}">
                <a16:creationId xmlns:a16="http://schemas.microsoft.com/office/drawing/2014/main" id="{476FE095-614E-4671-98B1-0F76697DE497}"/>
              </a:ext>
            </a:extLst>
          </p:cNvPr>
          <p:cNvSpPr/>
          <p:nvPr/>
        </p:nvSpPr>
        <p:spPr>
          <a:xfrm rot="5400000" flipV="1">
            <a:off x="4001418" y="3102986"/>
            <a:ext cx="360000" cy="3708000"/>
          </a:xfrm>
          <a:prstGeom prst="rightBracket">
            <a:avLst/>
          </a:prstGeom>
          <a:ln w="762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320EAA4-BED7-4259-BD94-9D4959AC1ABA}"/>
              </a:ext>
            </a:extLst>
          </p:cNvPr>
          <p:cNvSpPr/>
          <p:nvPr/>
        </p:nvSpPr>
        <p:spPr>
          <a:xfrm>
            <a:off x="2942572" y="5153903"/>
            <a:ext cx="237116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sum = 11</a:t>
            </a:r>
            <a:endParaRPr lang="en-GB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631EA11-4360-4E0B-8842-B4786ECE789E}"/>
              </a:ext>
            </a:extLst>
          </p:cNvPr>
          <p:cNvSpPr/>
          <p:nvPr/>
        </p:nvSpPr>
        <p:spPr>
          <a:xfrm>
            <a:off x="508194" y="646030"/>
            <a:ext cx="66688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13: Four numbers challenge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48CE7AE-26D8-45FF-98E1-DB223D75CA56}"/>
              </a:ext>
            </a:extLst>
          </p:cNvPr>
          <p:cNvSpPr/>
          <p:nvPr/>
        </p:nvSpPr>
        <p:spPr>
          <a:xfrm>
            <a:off x="8872026" y="2092317"/>
            <a:ext cx="2430474" cy="15234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GB" sz="4400" b="1" u="sng" dirty="0">
                <a:solidFill>
                  <a:schemeClr val="accent2"/>
                </a:solidFill>
                <a:latin typeface="Century Gothic" panose="020B0502020202020204" pitchFamily="34" charset="0"/>
              </a:rPr>
              <a:t>Answers</a:t>
            </a:r>
          </a:p>
          <a:p>
            <a:pPr>
              <a:spcAft>
                <a:spcPts val="600"/>
              </a:spcAft>
            </a:pPr>
            <a:r>
              <a:rPr lang="en-GB" sz="44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2, 6, 7, 8</a:t>
            </a:r>
          </a:p>
        </p:txBody>
      </p:sp>
    </p:spTree>
    <p:extLst>
      <p:ext uri="{BB962C8B-B14F-4D97-AF65-F5344CB8AC3E}">
        <p14:creationId xmlns:p14="http://schemas.microsoft.com/office/powerpoint/2010/main" val="3086774213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49952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ADDITION AND SUBTRACTION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D8EC0B4-686C-4D2A-9DDA-F272FEDB061C}"/>
              </a:ext>
            </a:extLst>
          </p:cNvPr>
          <p:cNvSpPr/>
          <p:nvPr/>
        </p:nvSpPr>
        <p:spPr>
          <a:xfrm>
            <a:off x="524393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8" name="Right Bracket 7">
            <a:extLst>
              <a:ext uri="{FF2B5EF4-FFF2-40B4-BE49-F238E27FC236}">
                <a16:creationId xmlns:a16="http://schemas.microsoft.com/office/drawing/2014/main" id="{37AADBAA-CCA3-4503-937B-9C7ED0EB373B}"/>
              </a:ext>
            </a:extLst>
          </p:cNvPr>
          <p:cNvSpPr/>
          <p:nvPr/>
        </p:nvSpPr>
        <p:spPr>
          <a:xfrm rot="16200000">
            <a:off x="3982194" y="-1072216"/>
            <a:ext cx="360000" cy="7308000"/>
          </a:xfrm>
          <a:prstGeom prst="righ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29EF5D-8C3A-40A3-822A-CF2C7EB331A1}"/>
              </a:ext>
            </a:extLst>
          </p:cNvPr>
          <p:cNvSpPr/>
          <p:nvPr/>
        </p:nvSpPr>
        <p:spPr>
          <a:xfrm>
            <a:off x="3205191" y="1568665"/>
            <a:ext cx="25859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sum = 23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E0EAC68-7E17-42A7-A33F-97931BA80EFF}"/>
              </a:ext>
            </a:extLst>
          </p:cNvPr>
          <p:cNvSpPr/>
          <p:nvPr/>
        </p:nvSpPr>
        <p:spPr>
          <a:xfrm>
            <a:off x="2160307" y="6198650"/>
            <a:ext cx="39356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difference = 6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06DD208-761E-44DC-B33F-E202B7B4A803}"/>
              </a:ext>
            </a:extLst>
          </p:cNvPr>
          <p:cNvSpPr/>
          <p:nvPr/>
        </p:nvSpPr>
        <p:spPr>
          <a:xfrm>
            <a:off x="435756" y="4720316"/>
            <a:ext cx="15872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smallest</a:t>
            </a:r>
            <a:endParaRPr lang="en-GB" sz="2800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AFA493EB-AC10-462E-8088-F4ECF71CB814}"/>
              </a:ext>
            </a:extLst>
          </p:cNvPr>
          <p:cNvSpPr/>
          <p:nvPr/>
        </p:nvSpPr>
        <p:spPr>
          <a:xfrm>
            <a:off x="6418841" y="4741168"/>
            <a:ext cx="13564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largest</a:t>
            </a:r>
            <a:endParaRPr lang="en-GB" sz="2800" dirty="0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CB853A02-B7F6-48A2-A0C8-1C7C442203FE}"/>
              </a:ext>
            </a:extLst>
          </p:cNvPr>
          <p:cNvCxnSpPr>
            <a:cxnSpLocks/>
          </p:cNvCxnSpPr>
          <p:nvPr/>
        </p:nvCxnSpPr>
        <p:spPr>
          <a:xfrm flipH="1" flipV="1">
            <a:off x="1244393" y="5213360"/>
            <a:ext cx="930904" cy="1183846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51">
            <a:extLst>
              <a:ext uri="{FF2B5EF4-FFF2-40B4-BE49-F238E27FC236}">
                <a16:creationId xmlns:a16="http://schemas.microsoft.com/office/drawing/2014/main" id="{9D292C31-2B60-45FA-A7FC-370779080F7C}"/>
              </a:ext>
            </a:extLst>
          </p:cNvPr>
          <p:cNvSpPr/>
          <p:nvPr/>
        </p:nvSpPr>
        <p:spPr>
          <a:xfrm>
            <a:off x="2468441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5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AD4BAF5-DA89-4C28-ACBF-DB59AF0B6C36}"/>
              </a:ext>
            </a:extLst>
          </p:cNvPr>
          <p:cNvSpPr/>
          <p:nvPr/>
        </p:nvSpPr>
        <p:spPr>
          <a:xfrm>
            <a:off x="4412489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17081140-8749-44E4-A971-550E23E44887}"/>
              </a:ext>
            </a:extLst>
          </p:cNvPr>
          <p:cNvSpPr/>
          <p:nvPr/>
        </p:nvSpPr>
        <p:spPr>
          <a:xfrm>
            <a:off x="6356537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9</a:t>
            </a:r>
          </a:p>
        </p:txBody>
      </p: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CB2519FB-4F03-4A6B-92F5-4A7AD69B10E1}"/>
              </a:ext>
            </a:extLst>
          </p:cNvPr>
          <p:cNvCxnSpPr>
            <a:cxnSpLocks/>
          </p:cNvCxnSpPr>
          <p:nvPr/>
        </p:nvCxnSpPr>
        <p:spPr>
          <a:xfrm flipV="1">
            <a:off x="6035418" y="5253873"/>
            <a:ext cx="930904" cy="1183846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ight Bracket 18">
            <a:extLst>
              <a:ext uri="{FF2B5EF4-FFF2-40B4-BE49-F238E27FC236}">
                <a16:creationId xmlns:a16="http://schemas.microsoft.com/office/drawing/2014/main" id="{476FE095-614E-4671-98B1-0F76697DE497}"/>
              </a:ext>
            </a:extLst>
          </p:cNvPr>
          <p:cNvSpPr/>
          <p:nvPr/>
        </p:nvSpPr>
        <p:spPr>
          <a:xfrm rot="5400000" flipV="1">
            <a:off x="4001418" y="3102986"/>
            <a:ext cx="360000" cy="3708000"/>
          </a:xfrm>
          <a:prstGeom prst="rightBracket">
            <a:avLst/>
          </a:prstGeom>
          <a:ln w="762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320EAA4-BED7-4259-BD94-9D4959AC1ABA}"/>
              </a:ext>
            </a:extLst>
          </p:cNvPr>
          <p:cNvSpPr/>
          <p:nvPr/>
        </p:nvSpPr>
        <p:spPr>
          <a:xfrm>
            <a:off x="2942572" y="5153903"/>
            <a:ext cx="237116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sum = 11</a:t>
            </a:r>
            <a:endParaRPr lang="en-GB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045B299-4D64-451E-BA5D-22C57CB7E713}"/>
              </a:ext>
            </a:extLst>
          </p:cNvPr>
          <p:cNvSpPr/>
          <p:nvPr/>
        </p:nvSpPr>
        <p:spPr>
          <a:xfrm>
            <a:off x="508194" y="646030"/>
            <a:ext cx="66688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13: Four numbers challenge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7B3D506-903D-4C2F-8EF1-04467C1B3900}"/>
              </a:ext>
            </a:extLst>
          </p:cNvPr>
          <p:cNvSpPr/>
          <p:nvPr/>
        </p:nvSpPr>
        <p:spPr>
          <a:xfrm>
            <a:off x="8872026" y="2092317"/>
            <a:ext cx="2430474" cy="22775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GB" sz="4400" b="1" u="sng" dirty="0">
                <a:solidFill>
                  <a:schemeClr val="accent2"/>
                </a:solidFill>
                <a:latin typeface="Century Gothic" panose="020B0502020202020204" pitchFamily="34" charset="0"/>
              </a:rPr>
              <a:t>Answers</a:t>
            </a:r>
          </a:p>
          <a:p>
            <a:pPr>
              <a:spcAft>
                <a:spcPts val="600"/>
              </a:spcAft>
            </a:pPr>
            <a:r>
              <a:rPr lang="en-GB" sz="44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2, 6, 7, 8</a:t>
            </a:r>
          </a:p>
          <a:p>
            <a:pPr>
              <a:spcAft>
                <a:spcPts val="600"/>
              </a:spcAft>
            </a:pPr>
            <a:r>
              <a:rPr lang="en-GB" sz="44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3, 5, 6, 9</a:t>
            </a:r>
          </a:p>
        </p:txBody>
      </p:sp>
    </p:spTree>
    <p:extLst>
      <p:ext uri="{BB962C8B-B14F-4D97-AF65-F5344CB8AC3E}">
        <p14:creationId xmlns:p14="http://schemas.microsoft.com/office/powerpoint/2010/main" val="1099577933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49952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ADDITION AND SUBTRACTION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D8EC0B4-686C-4D2A-9DDA-F272FEDB061C}"/>
              </a:ext>
            </a:extLst>
          </p:cNvPr>
          <p:cNvSpPr/>
          <p:nvPr/>
        </p:nvSpPr>
        <p:spPr>
          <a:xfrm>
            <a:off x="524393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8" name="Right Bracket 7">
            <a:extLst>
              <a:ext uri="{FF2B5EF4-FFF2-40B4-BE49-F238E27FC236}">
                <a16:creationId xmlns:a16="http://schemas.microsoft.com/office/drawing/2014/main" id="{37AADBAA-CCA3-4503-937B-9C7ED0EB373B}"/>
              </a:ext>
            </a:extLst>
          </p:cNvPr>
          <p:cNvSpPr/>
          <p:nvPr/>
        </p:nvSpPr>
        <p:spPr>
          <a:xfrm rot="16200000">
            <a:off x="3982194" y="-1072216"/>
            <a:ext cx="360000" cy="7308000"/>
          </a:xfrm>
          <a:prstGeom prst="righ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29EF5D-8C3A-40A3-822A-CF2C7EB331A1}"/>
              </a:ext>
            </a:extLst>
          </p:cNvPr>
          <p:cNvSpPr/>
          <p:nvPr/>
        </p:nvSpPr>
        <p:spPr>
          <a:xfrm>
            <a:off x="3205191" y="1568665"/>
            <a:ext cx="25859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sum = 23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E0EAC68-7E17-42A7-A33F-97931BA80EFF}"/>
              </a:ext>
            </a:extLst>
          </p:cNvPr>
          <p:cNvSpPr/>
          <p:nvPr/>
        </p:nvSpPr>
        <p:spPr>
          <a:xfrm>
            <a:off x="2160307" y="6198650"/>
            <a:ext cx="39356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difference = 6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06DD208-761E-44DC-B33F-E202B7B4A803}"/>
              </a:ext>
            </a:extLst>
          </p:cNvPr>
          <p:cNvSpPr/>
          <p:nvPr/>
        </p:nvSpPr>
        <p:spPr>
          <a:xfrm>
            <a:off x="435756" y="4720316"/>
            <a:ext cx="15872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smallest</a:t>
            </a:r>
            <a:endParaRPr lang="en-GB" sz="2800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AFA493EB-AC10-462E-8088-F4ECF71CB814}"/>
              </a:ext>
            </a:extLst>
          </p:cNvPr>
          <p:cNvSpPr/>
          <p:nvPr/>
        </p:nvSpPr>
        <p:spPr>
          <a:xfrm>
            <a:off x="6418841" y="4741168"/>
            <a:ext cx="13564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largest</a:t>
            </a:r>
            <a:endParaRPr lang="en-GB" sz="2800" dirty="0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CB853A02-B7F6-48A2-A0C8-1C7C442203FE}"/>
              </a:ext>
            </a:extLst>
          </p:cNvPr>
          <p:cNvCxnSpPr>
            <a:cxnSpLocks/>
          </p:cNvCxnSpPr>
          <p:nvPr/>
        </p:nvCxnSpPr>
        <p:spPr>
          <a:xfrm flipH="1" flipV="1">
            <a:off x="1244393" y="5213360"/>
            <a:ext cx="930904" cy="1183846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51">
            <a:extLst>
              <a:ext uri="{FF2B5EF4-FFF2-40B4-BE49-F238E27FC236}">
                <a16:creationId xmlns:a16="http://schemas.microsoft.com/office/drawing/2014/main" id="{9D292C31-2B60-45FA-A7FC-370779080F7C}"/>
              </a:ext>
            </a:extLst>
          </p:cNvPr>
          <p:cNvSpPr/>
          <p:nvPr/>
        </p:nvSpPr>
        <p:spPr>
          <a:xfrm>
            <a:off x="2468441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AD4BAF5-DA89-4C28-ACBF-DB59AF0B6C36}"/>
              </a:ext>
            </a:extLst>
          </p:cNvPr>
          <p:cNvSpPr/>
          <p:nvPr/>
        </p:nvSpPr>
        <p:spPr>
          <a:xfrm>
            <a:off x="4412489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7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17081140-8749-44E4-A971-550E23E44887}"/>
              </a:ext>
            </a:extLst>
          </p:cNvPr>
          <p:cNvSpPr/>
          <p:nvPr/>
        </p:nvSpPr>
        <p:spPr>
          <a:xfrm>
            <a:off x="6356537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9</a:t>
            </a:r>
          </a:p>
        </p:txBody>
      </p: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CB2519FB-4F03-4A6B-92F5-4A7AD69B10E1}"/>
              </a:ext>
            </a:extLst>
          </p:cNvPr>
          <p:cNvCxnSpPr>
            <a:cxnSpLocks/>
          </p:cNvCxnSpPr>
          <p:nvPr/>
        </p:nvCxnSpPr>
        <p:spPr>
          <a:xfrm flipV="1">
            <a:off x="6035418" y="5253873"/>
            <a:ext cx="930904" cy="1183846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ight Bracket 18">
            <a:extLst>
              <a:ext uri="{FF2B5EF4-FFF2-40B4-BE49-F238E27FC236}">
                <a16:creationId xmlns:a16="http://schemas.microsoft.com/office/drawing/2014/main" id="{476FE095-614E-4671-98B1-0F76697DE497}"/>
              </a:ext>
            </a:extLst>
          </p:cNvPr>
          <p:cNvSpPr/>
          <p:nvPr/>
        </p:nvSpPr>
        <p:spPr>
          <a:xfrm rot="5400000" flipV="1">
            <a:off x="4001418" y="3102986"/>
            <a:ext cx="360000" cy="3708000"/>
          </a:xfrm>
          <a:prstGeom prst="rightBracket">
            <a:avLst/>
          </a:prstGeom>
          <a:ln w="762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320EAA4-BED7-4259-BD94-9D4959AC1ABA}"/>
              </a:ext>
            </a:extLst>
          </p:cNvPr>
          <p:cNvSpPr/>
          <p:nvPr/>
        </p:nvSpPr>
        <p:spPr>
          <a:xfrm>
            <a:off x="2942572" y="5153903"/>
            <a:ext cx="237116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sum = 11</a:t>
            </a:r>
            <a:endParaRPr lang="en-GB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A8CB7D4-AA2E-4F85-9AC8-65A18F8BA50C}"/>
              </a:ext>
            </a:extLst>
          </p:cNvPr>
          <p:cNvSpPr/>
          <p:nvPr/>
        </p:nvSpPr>
        <p:spPr>
          <a:xfrm>
            <a:off x="8872026" y="2092317"/>
            <a:ext cx="2430474" cy="30315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GB" sz="4400" b="1" u="sng" dirty="0">
                <a:solidFill>
                  <a:schemeClr val="accent2"/>
                </a:solidFill>
                <a:latin typeface="Century Gothic" panose="020B0502020202020204" pitchFamily="34" charset="0"/>
              </a:rPr>
              <a:t>Answers</a:t>
            </a:r>
          </a:p>
          <a:p>
            <a:pPr>
              <a:spcAft>
                <a:spcPts val="600"/>
              </a:spcAft>
            </a:pPr>
            <a:r>
              <a:rPr lang="en-GB" sz="44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2, 6, 7, 8</a:t>
            </a:r>
          </a:p>
          <a:p>
            <a:pPr>
              <a:spcAft>
                <a:spcPts val="600"/>
              </a:spcAft>
            </a:pPr>
            <a:r>
              <a:rPr lang="en-GB" sz="44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3, 5, 6, 9</a:t>
            </a:r>
          </a:p>
          <a:p>
            <a:pPr>
              <a:spcAft>
                <a:spcPts val="600"/>
              </a:spcAft>
            </a:pPr>
            <a:r>
              <a:rPr lang="en-GB" sz="44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3, 4, 7, 9</a:t>
            </a:r>
            <a:endParaRPr lang="en-GB" sz="2400" dirty="0">
              <a:solidFill>
                <a:schemeClr val="accent2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3179E4F-2383-46AA-BE24-E792ADE53D03}"/>
              </a:ext>
            </a:extLst>
          </p:cNvPr>
          <p:cNvSpPr/>
          <p:nvPr/>
        </p:nvSpPr>
        <p:spPr>
          <a:xfrm>
            <a:off x="508194" y="646030"/>
            <a:ext cx="66688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13: Four numbers challenge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0939611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49952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ADDITION AND SUBTRACTION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D8EC0B4-686C-4D2A-9DDA-F272FEDB061C}"/>
              </a:ext>
            </a:extLst>
          </p:cNvPr>
          <p:cNvSpPr/>
          <p:nvPr/>
        </p:nvSpPr>
        <p:spPr>
          <a:xfrm>
            <a:off x="524393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8" name="Right Bracket 7">
            <a:extLst>
              <a:ext uri="{FF2B5EF4-FFF2-40B4-BE49-F238E27FC236}">
                <a16:creationId xmlns:a16="http://schemas.microsoft.com/office/drawing/2014/main" id="{37AADBAA-CCA3-4503-937B-9C7ED0EB373B}"/>
              </a:ext>
            </a:extLst>
          </p:cNvPr>
          <p:cNvSpPr/>
          <p:nvPr/>
        </p:nvSpPr>
        <p:spPr>
          <a:xfrm rot="16200000">
            <a:off x="3982194" y="-1072216"/>
            <a:ext cx="360000" cy="7308000"/>
          </a:xfrm>
          <a:prstGeom prst="righ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29EF5D-8C3A-40A3-822A-CF2C7EB331A1}"/>
              </a:ext>
            </a:extLst>
          </p:cNvPr>
          <p:cNvSpPr/>
          <p:nvPr/>
        </p:nvSpPr>
        <p:spPr>
          <a:xfrm>
            <a:off x="3205191" y="1568665"/>
            <a:ext cx="25859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sum = 23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E0EAC68-7E17-42A7-A33F-97931BA80EFF}"/>
              </a:ext>
            </a:extLst>
          </p:cNvPr>
          <p:cNvSpPr/>
          <p:nvPr/>
        </p:nvSpPr>
        <p:spPr>
          <a:xfrm>
            <a:off x="2160307" y="6198650"/>
            <a:ext cx="39356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difference = 6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06DD208-761E-44DC-B33F-E202B7B4A803}"/>
              </a:ext>
            </a:extLst>
          </p:cNvPr>
          <p:cNvSpPr/>
          <p:nvPr/>
        </p:nvSpPr>
        <p:spPr>
          <a:xfrm>
            <a:off x="435756" y="4720316"/>
            <a:ext cx="15872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smallest</a:t>
            </a:r>
            <a:endParaRPr lang="en-GB" sz="2800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AFA493EB-AC10-462E-8088-F4ECF71CB814}"/>
              </a:ext>
            </a:extLst>
          </p:cNvPr>
          <p:cNvSpPr/>
          <p:nvPr/>
        </p:nvSpPr>
        <p:spPr>
          <a:xfrm>
            <a:off x="6418841" y="4741168"/>
            <a:ext cx="13564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largest</a:t>
            </a:r>
            <a:endParaRPr lang="en-GB" sz="2800" dirty="0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CB853A02-B7F6-48A2-A0C8-1C7C442203FE}"/>
              </a:ext>
            </a:extLst>
          </p:cNvPr>
          <p:cNvCxnSpPr>
            <a:cxnSpLocks/>
          </p:cNvCxnSpPr>
          <p:nvPr/>
        </p:nvCxnSpPr>
        <p:spPr>
          <a:xfrm flipH="1" flipV="1">
            <a:off x="1244393" y="5213360"/>
            <a:ext cx="930904" cy="1183846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51">
            <a:extLst>
              <a:ext uri="{FF2B5EF4-FFF2-40B4-BE49-F238E27FC236}">
                <a16:creationId xmlns:a16="http://schemas.microsoft.com/office/drawing/2014/main" id="{9D292C31-2B60-45FA-A7FC-370779080F7C}"/>
              </a:ext>
            </a:extLst>
          </p:cNvPr>
          <p:cNvSpPr/>
          <p:nvPr/>
        </p:nvSpPr>
        <p:spPr>
          <a:xfrm>
            <a:off x="2468441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7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AD4BAF5-DA89-4C28-ACBF-DB59AF0B6C36}"/>
              </a:ext>
            </a:extLst>
          </p:cNvPr>
          <p:cNvSpPr/>
          <p:nvPr/>
        </p:nvSpPr>
        <p:spPr>
          <a:xfrm>
            <a:off x="4412489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7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17081140-8749-44E4-A971-550E23E44887}"/>
              </a:ext>
            </a:extLst>
          </p:cNvPr>
          <p:cNvSpPr/>
          <p:nvPr/>
        </p:nvSpPr>
        <p:spPr>
          <a:xfrm>
            <a:off x="6356537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10</a:t>
            </a:r>
          </a:p>
        </p:txBody>
      </p: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CB2519FB-4F03-4A6B-92F5-4A7AD69B10E1}"/>
              </a:ext>
            </a:extLst>
          </p:cNvPr>
          <p:cNvCxnSpPr>
            <a:cxnSpLocks/>
          </p:cNvCxnSpPr>
          <p:nvPr/>
        </p:nvCxnSpPr>
        <p:spPr>
          <a:xfrm flipV="1">
            <a:off x="6035418" y="5253873"/>
            <a:ext cx="930904" cy="1183846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ight Bracket 18">
            <a:extLst>
              <a:ext uri="{FF2B5EF4-FFF2-40B4-BE49-F238E27FC236}">
                <a16:creationId xmlns:a16="http://schemas.microsoft.com/office/drawing/2014/main" id="{476FE095-614E-4671-98B1-0F76697DE497}"/>
              </a:ext>
            </a:extLst>
          </p:cNvPr>
          <p:cNvSpPr/>
          <p:nvPr/>
        </p:nvSpPr>
        <p:spPr>
          <a:xfrm rot="5400000" flipV="1">
            <a:off x="4001418" y="3102986"/>
            <a:ext cx="360000" cy="3708000"/>
          </a:xfrm>
          <a:prstGeom prst="rightBracket">
            <a:avLst/>
          </a:prstGeom>
          <a:ln w="762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320EAA4-BED7-4259-BD94-9D4959AC1ABA}"/>
              </a:ext>
            </a:extLst>
          </p:cNvPr>
          <p:cNvSpPr/>
          <p:nvPr/>
        </p:nvSpPr>
        <p:spPr>
          <a:xfrm>
            <a:off x="2942572" y="5153903"/>
            <a:ext cx="20842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sum = 9</a:t>
            </a:r>
            <a:endParaRPr lang="en-GB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A8CB7D4-AA2E-4F85-9AC8-65A18F8BA50C}"/>
              </a:ext>
            </a:extLst>
          </p:cNvPr>
          <p:cNvSpPr/>
          <p:nvPr/>
        </p:nvSpPr>
        <p:spPr>
          <a:xfrm>
            <a:off x="8872026" y="2092317"/>
            <a:ext cx="2430474" cy="30315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GB" sz="4400" b="1" u="sng" dirty="0">
                <a:solidFill>
                  <a:schemeClr val="accent2"/>
                </a:solidFill>
                <a:latin typeface="Century Gothic" panose="020B0502020202020204" pitchFamily="34" charset="0"/>
              </a:rPr>
              <a:t>Answers</a:t>
            </a:r>
          </a:p>
          <a:p>
            <a:pPr>
              <a:spcAft>
                <a:spcPts val="600"/>
              </a:spcAft>
            </a:pPr>
            <a:r>
              <a:rPr lang="en-GB" sz="44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2, 6, 7, 8</a:t>
            </a:r>
          </a:p>
          <a:p>
            <a:pPr>
              <a:spcAft>
                <a:spcPts val="600"/>
              </a:spcAft>
            </a:pPr>
            <a:r>
              <a:rPr lang="en-GB" sz="44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3, 5, 6, 9</a:t>
            </a:r>
          </a:p>
          <a:p>
            <a:pPr>
              <a:spcAft>
                <a:spcPts val="600"/>
              </a:spcAft>
            </a:pPr>
            <a:r>
              <a:rPr lang="en-GB" sz="44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3, 4, 7, 9</a:t>
            </a:r>
            <a:endParaRPr lang="en-GB" sz="2400" dirty="0">
              <a:solidFill>
                <a:schemeClr val="accent2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6835067-B687-42F9-AF77-CA030CC23832}"/>
              </a:ext>
            </a:extLst>
          </p:cNvPr>
          <p:cNvSpPr/>
          <p:nvPr/>
        </p:nvSpPr>
        <p:spPr>
          <a:xfrm>
            <a:off x="508194" y="646030"/>
            <a:ext cx="66688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13: Four numbers challenge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518589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49952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ADDITION AND SUBTRACTION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D8EC0B4-686C-4D2A-9DDA-F272FEDB061C}"/>
              </a:ext>
            </a:extLst>
          </p:cNvPr>
          <p:cNvSpPr/>
          <p:nvPr/>
        </p:nvSpPr>
        <p:spPr>
          <a:xfrm>
            <a:off x="524393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8" name="Right Bracket 7">
            <a:extLst>
              <a:ext uri="{FF2B5EF4-FFF2-40B4-BE49-F238E27FC236}">
                <a16:creationId xmlns:a16="http://schemas.microsoft.com/office/drawing/2014/main" id="{37AADBAA-CCA3-4503-937B-9C7ED0EB373B}"/>
              </a:ext>
            </a:extLst>
          </p:cNvPr>
          <p:cNvSpPr/>
          <p:nvPr/>
        </p:nvSpPr>
        <p:spPr>
          <a:xfrm rot="16200000">
            <a:off x="3982194" y="-1072216"/>
            <a:ext cx="360000" cy="7308000"/>
          </a:xfrm>
          <a:prstGeom prst="righ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29EF5D-8C3A-40A3-822A-CF2C7EB331A1}"/>
              </a:ext>
            </a:extLst>
          </p:cNvPr>
          <p:cNvSpPr/>
          <p:nvPr/>
        </p:nvSpPr>
        <p:spPr>
          <a:xfrm>
            <a:off x="3205191" y="1568665"/>
            <a:ext cx="25859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sum = 23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E0EAC68-7E17-42A7-A33F-97931BA80EFF}"/>
              </a:ext>
            </a:extLst>
          </p:cNvPr>
          <p:cNvSpPr/>
          <p:nvPr/>
        </p:nvSpPr>
        <p:spPr>
          <a:xfrm>
            <a:off x="2160307" y="6198650"/>
            <a:ext cx="39356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difference = 6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06DD208-761E-44DC-B33F-E202B7B4A803}"/>
              </a:ext>
            </a:extLst>
          </p:cNvPr>
          <p:cNvSpPr/>
          <p:nvPr/>
        </p:nvSpPr>
        <p:spPr>
          <a:xfrm>
            <a:off x="435756" y="4720316"/>
            <a:ext cx="15872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smallest</a:t>
            </a:r>
            <a:endParaRPr lang="en-GB" sz="2800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AFA493EB-AC10-462E-8088-F4ECF71CB814}"/>
              </a:ext>
            </a:extLst>
          </p:cNvPr>
          <p:cNvSpPr/>
          <p:nvPr/>
        </p:nvSpPr>
        <p:spPr>
          <a:xfrm>
            <a:off x="6418841" y="4741168"/>
            <a:ext cx="13564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largest</a:t>
            </a:r>
            <a:endParaRPr lang="en-GB" sz="2800" dirty="0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CB853A02-B7F6-48A2-A0C8-1C7C442203FE}"/>
              </a:ext>
            </a:extLst>
          </p:cNvPr>
          <p:cNvCxnSpPr>
            <a:cxnSpLocks/>
          </p:cNvCxnSpPr>
          <p:nvPr/>
        </p:nvCxnSpPr>
        <p:spPr>
          <a:xfrm flipH="1" flipV="1">
            <a:off x="1244393" y="5213360"/>
            <a:ext cx="930904" cy="1183846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51">
            <a:extLst>
              <a:ext uri="{FF2B5EF4-FFF2-40B4-BE49-F238E27FC236}">
                <a16:creationId xmlns:a16="http://schemas.microsoft.com/office/drawing/2014/main" id="{9D292C31-2B60-45FA-A7FC-370779080F7C}"/>
              </a:ext>
            </a:extLst>
          </p:cNvPr>
          <p:cNvSpPr/>
          <p:nvPr/>
        </p:nvSpPr>
        <p:spPr>
          <a:xfrm>
            <a:off x="2468441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7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AD4BAF5-DA89-4C28-ACBF-DB59AF0B6C36}"/>
              </a:ext>
            </a:extLst>
          </p:cNvPr>
          <p:cNvSpPr/>
          <p:nvPr/>
        </p:nvSpPr>
        <p:spPr>
          <a:xfrm>
            <a:off x="4412489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7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17081140-8749-44E4-A971-550E23E44887}"/>
              </a:ext>
            </a:extLst>
          </p:cNvPr>
          <p:cNvSpPr/>
          <p:nvPr/>
        </p:nvSpPr>
        <p:spPr>
          <a:xfrm>
            <a:off x="6356537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10</a:t>
            </a:r>
          </a:p>
        </p:txBody>
      </p: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CB2519FB-4F03-4A6B-92F5-4A7AD69B10E1}"/>
              </a:ext>
            </a:extLst>
          </p:cNvPr>
          <p:cNvCxnSpPr>
            <a:cxnSpLocks/>
          </p:cNvCxnSpPr>
          <p:nvPr/>
        </p:nvCxnSpPr>
        <p:spPr>
          <a:xfrm flipV="1">
            <a:off x="6035418" y="5253873"/>
            <a:ext cx="930904" cy="1183846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ight Bracket 18">
            <a:extLst>
              <a:ext uri="{FF2B5EF4-FFF2-40B4-BE49-F238E27FC236}">
                <a16:creationId xmlns:a16="http://schemas.microsoft.com/office/drawing/2014/main" id="{476FE095-614E-4671-98B1-0F76697DE497}"/>
              </a:ext>
            </a:extLst>
          </p:cNvPr>
          <p:cNvSpPr/>
          <p:nvPr/>
        </p:nvSpPr>
        <p:spPr>
          <a:xfrm rot="5400000" flipV="1">
            <a:off x="4001418" y="3102986"/>
            <a:ext cx="360000" cy="3708000"/>
          </a:xfrm>
          <a:prstGeom prst="rightBracket">
            <a:avLst/>
          </a:prstGeom>
          <a:ln w="762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320EAA4-BED7-4259-BD94-9D4959AC1ABA}"/>
              </a:ext>
            </a:extLst>
          </p:cNvPr>
          <p:cNvSpPr/>
          <p:nvPr/>
        </p:nvSpPr>
        <p:spPr>
          <a:xfrm>
            <a:off x="2942572" y="5153903"/>
            <a:ext cx="20842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sum = 9</a:t>
            </a:r>
            <a:endParaRPr lang="en-GB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A8CB7D4-AA2E-4F85-9AC8-65A18F8BA50C}"/>
              </a:ext>
            </a:extLst>
          </p:cNvPr>
          <p:cNvSpPr/>
          <p:nvPr/>
        </p:nvSpPr>
        <p:spPr>
          <a:xfrm>
            <a:off x="8872026" y="2092317"/>
            <a:ext cx="2430474" cy="30315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GB" sz="4400" b="1" u="sng" dirty="0">
                <a:solidFill>
                  <a:schemeClr val="accent2"/>
                </a:solidFill>
                <a:latin typeface="Century Gothic" panose="020B0502020202020204" pitchFamily="34" charset="0"/>
              </a:rPr>
              <a:t>Answers</a:t>
            </a:r>
          </a:p>
          <a:p>
            <a:pPr>
              <a:spcAft>
                <a:spcPts val="600"/>
              </a:spcAft>
            </a:pPr>
            <a:r>
              <a:rPr lang="en-GB" sz="44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2, 6, 7, 8</a:t>
            </a:r>
          </a:p>
          <a:p>
            <a:pPr>
              <a:spcAft>
                <a:spcPts val="600"/>
              </a:spcAft>
            </a:pPr>
            <a:r>
              <a:rPr lang="en-GB" sz="44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3, 5, 6, 9</a:t>
            </a:r>
          </a:p>
          <a:p>
            <a:pPr>
              <a:spcAft>
                <a:spcPts val="600"/>
              </a:spcAft>
            </a:pPr>
            <a:r>
              <a:rPr lang="en-GB" sz="44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3, 4, 7, 9</a:t>
            </a:r>
            <a:endParaRPr lang="en-GB" sz="2400" dirty="0">
              <a:solidFill>
                <a:schemeClr val="accent2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D615FF2-C346-4796-97D0-777F6F6467C3}"/>
              </a:ext>
            </a:extLst>
          </p:cNvPr>
          <p:cNvSpPr/>
          <p:nvPr/>
        </p:nvSpPr>
        <p:spPr>
          <a:xfrm>
            <a:off x="296275" y="7340515"/>
            <a:ext cx="11575426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3500" b="1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Not possible with two whole numbers greater than 4</a:t>
            </a:r>
            <a:endParaRPr lang="en-GB" sz="3500" dirty="0">
              <a:solidFill>
                <a:srgbClr val="E7E6E6">
                  <a:lumMod val="50000"/>
                </a:srgbClr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0E6881F-FB71-4540-91C9-DECF2168B0FB}"/>
              </a:ext>
            </a:extLst>
          </p:cNvPr>
          <p:cNvSpPr/>
          <p:nvPr/>
        </p:nvSpPr>
        <p:spPr>
          <a:xfrm>
            <a:off x="508194" y="646030"/>
            <a:ext cx="66688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13: Four numbers challenge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21779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49952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ADDITION AND SUBTRACTION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D8EC0B4-686C-4D2A-9DDA-F272FEDB061C}"/>
              </a:ext>
            </a:extLst>
          </p:cNvPr>
          <p:cNvSpPr/>
          <p:nvPr/>
        </p:nvSpPr>
        <p:spPr>
          <a:xfrm>
            <a:off x="524393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8" name="Right Bracket 7">
            <a:extLst>
              <a:ext uri="{FF2B5EF4-FFF2-40B4-BE49-F238E27FC236}">
                <a16:creationId xmlns:a16="http://schemas.microsoft.com/office/drawing/2014/main" id="{37AADBAA-CCA3-4503-937B-9C7ED0EB373B}"/>
              </a:ext>
            </a:extLst>
          </p:cNvPr>
          <p:cNvSpPr/>
          <p:nvPr/>
        </p:nvSpPr>
        <p:spPr>
          <a:xfrm rot="16200000">
            <a:off x="3982194" y="-1072216"/>
            <a:ext cx="360000" cy="7308000"/>
          </a:xfrm>
          <a:prstGeom prst="righ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29EF5D-8C3A-40A3-822A-CF2C7EB331A1}"/>
              </a:ext>
            </a:extLst>
          </p:cNvPr>
          <p:cNvSpPr/>
          <p:nvPr/>
        </p:nvSpPr>
        <p:spPr>
          <a:xfrm>
            <a:off x="3205191" y="1568665"/>
            <a:ext cx="25859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sum = 23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E0EAC68-7E17-42A7-A33F-97931BA80EFF}"/>
              </a:ext>
            </a:extLst>
          </p:cNvPr>
          <p:cNvSpPr/>
          <p:nvPr/>
        </p:nvSpPr>
        <p:spPr>
          <a:xfrm>
            <a:off x="2160307" y="6198650"/>
            <a:ext cx="39356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difference = 6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06DD208-761E-44DC-B33F-E202B7B4A803}"/>
              </a:ext>
            </a:extLst>
          </p:cNvPr>
          <p:cNvSpPr/>
          <p:nvPr/>
        </p:nvSpPr>
        <p:spPr>
          <a:xfrm>
            <a:off x="435756" y="4720316"/>
            <a:ext cx="15872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smallest</a:t>
            </a:r>
            <a:endParaRPr lang="en-GB" sz="2800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AFA493EB-AC10-462E-8088-F4ECF71CB814}"/>
              </a:ext>
            </a:extLst>
          </p:cNvPr>
          <p:cNvSpPr/>
          <p:nvPr/>
        </p:nvSpPr>
        <p:spPr>
          <a:xfrm>
            <a:off x="6418841" y="4741168"/>
            <a:ext cx="13564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largest</a:t>
            </a:r>
            <a:endParaRPr lang="en-GB" sz="2800" dirty="0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CB853A02-B7F6-48A2-A0C8-1C7C442203FE}"/>
              </a:ext>
            </a:extLst>
          </p:cNvPr>
          <p:cNvCxnSpPr>
            <a:cxnSpLocks/>
          </p:cNvCxnSpPr>
          <p:nvPr/>
        </p:nvCxnSpPr>
        <p:spPr>
          <a:xfrm flipH="1" flipV="1">
            <a:off x="1244393" y="5213360"/>
            <a:ext cx="930904" cy="1183846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51">
            <a:extLst>
              <a:ext uri="{FF2B5EF4-FFF2-40B4-BE49-F238E27FC236}">
                <a16:creationId xmlns:a16="http://schemas.microsoft.com/office/drawing/2014/main" id="{9D292C31-2B60-45FA-A7FC-370779080F7C}"/>
              </a:ext>
            </a:extLst>
          </p:cNvPr>
          <p:cNvSpPr/>
          <p:nvPr/>
        </p:nvSpPr>
        <p:spPr>
          <a:xfrm>
            <a:off x="2468441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7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AD4BAF5-DA89-4C28-ACBF-DB59AF0B6C36}"/>
              </a:ext>
            </a:extLst>
          </p:cNvPr>
          <p:cNvSpPr/>
          <p:nvPr/>
        </p:nvSpPr>
        <p:spPr>
          <a:xfrm>
            <a:off x="4412489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7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17081140-8749-44E4-A971-550E23E44887}"/>
              </a:ext>
            </a:extLst>
          </p:cNvPr>
          <p:cNvSpPr/>
          <p:nvPr/>
        </p:nvSpPr>
        <p:spPr>
          <a:xfrm>
            <a:off x="6356537" y="2936739"/>
            <a:ext cx="1440000" cy="172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10</a:t>
            </a:r>
          </a:p>
        </p:txBody>
      </p: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CB2519FB-4F03-4A6B-92F5-4A7AD69B10E1}"/>
              </a:ext>
            </a:extLst>
          </p:cNvPr>
          <p:cNvCxnSpPr>
            <a:cxnSpLocks/>
          </p:cNvCxnSpPr>
          <p:nvPr/>
        </p:nvCxnSpPr>
        <p:spPr>
          <a:xfrm flipV="1">
            <a:off x="6035418" y="5253873"/>
            <a:ext cx="930904" cy="1183846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ight Bracket 18">
            <a:extLst>
              <a:ext uri="{FF2B5EF4-FFF2-40B4-BE49-F238E27FC236}">
                <a16:creationId xmlns:a16="http://schemas.microsoft.com/office/drawing/2014/main" id="{476FE095-614E-4671-98B1-0F76697DE497}"/>
              </a:ext>
            </a:extLst>
          </p:cNvPr>
          <p:cNvSpPr/>
          <p:nvPr/>
        </p:nvSpPr>
        <p:spPr>
          <a:xfrm rot="5400000" flipV="1">
            <a:off x="4001418" y="3102986"/>
            <a:ext cx="360000" cy="3708000"/>
          </a:xfrm>
          <a:prstGeom prst="rightBracket">
            <a:avLst/>
          </a:prstGeom>
          <a:ln w="762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320EAA4-BED7-4259-BD94-9D4959AC1ABA}"/>
              </a:ext>
            </a:extLst>
          </p:cNvPr>
          <p:cNvSpPr/>
          <p:nvPr/>
        </p:nvSpPr>
        <p:spPr>
          <a:xfrm>
            <a:off x="2942572" y="5153903"/>
            <a:ext cx="20842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sum = 9</a:t>
            </a:r>
            <a:endParaRPr lang="en-GB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A8CB7D4-AA2E-4F85-9AC8-65A18F8BA50C}"/>
              </a:ext>
            </a:extLst>
          </p:cNvPr>
          <p:cNvSpPr/>
          <p:nvPr/>
        </p:nvSpPr>
        <p:spPr>
          <a:xfrm>
            <a:off x="8872026" y="2092317"/>
            <a:ext cx="2430474" cy="30315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GB" sz="4400" b="1" u="sng" dirty="0">
                <a:solidFill>
                  <a:schemeClr val="accent2"/>
                </a:solidFill>
                <a:latin typeface="Century Gothic" panose="020B0502020202020204" pitchFamily="34" charset="0"/>
              </a:rPr>
              <a:t>Answers</a:t>
            </a:r>
          </a:p>
          <a:p>
            <a:pPr>
              <a:spcAft>
                <a:spcPts val="600"/>
              </a:spcAft>
            </a:pPr>
            <a:r>
              <a:rPr lang="en-GB" sz="44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2, 6, 7, 8</a:t>
            </a:r>
          </a:p>
          <a:p>
            <a:pPr>
              <a:spcAft>
                <a:spcPts val="600"/>
              </a:spcAft>
            </a:pPr>
            <a:r>
              <a:rPr lang="en-GB" sz="44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3, 5, 6, 9</a:t>
            </a:r>
          </a:p>
          <a:p>
            <a:pPr>
              <a:spcAft>
                <a:spcPts val="600"/>
              </a:spcAft>
            </a:pPr>
            <a:r>
              <a:rPr lang="en-GB" sz="44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3, 4, 7, 9</a:t>
            </a:r>
            <a:endParaRPr lang="en-GB" sz="2400" dirty="0">
              <a:solidFill>
                <a:schemeClr val="accent2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D615FF2-C346-4796-97D0-777F6F6467C3}"/>
              </a:ext>
            </a:extLst>
          </p:cNvPr>
          <p:cNvSpPr/>
          <p:nvPr/>
        </p:nvSpPr>
        <p:spPr>
          <a:xfrm>
            <a:off x="296275" y="7340515"/>
            <a:ext cx="11575426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3500" b="1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Not possible with two whole numbers greater than 4</a:t>
            </a:r>
            <a:endParaRPr lang="en-GB" sz="3500" dirty="0">
              <a:solidFill>
                <a:srgbClr val="E7E6E6">
                  <a:lumMod val="50000"/>
                </a:srgbClr>
              </a:solidFill>
            </a:endParaRP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55F8E5F3-BFA8-44D0-9DF7-22F9F6F90BF0}"/>
              </a:ext>
            </a:extLst>
          </p:cNvPr>
          <p:cNvCxnSpPr>
            <a:cxnSpLocks/>
          </p:cNvCxnSpPr>
          <p:nvPr/>
        </p:nvCxnSpPr>
        <p:spPr>
          <a:xfrm flipV="1">
            <a:off x="9732936" y="5062866"/>
            <a:ext cx="314257" cy="783425"/>
          </a:xfrm>
          <a:prstGeom prst="straightConnector1">
            <a:avLst/>
          </a:prstGeom>
          <a:ln w="76200" cap="rnd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501FE169-47BF-46C7-A986-5D80B3B93F57}"/>
              </a:ext>
            </a:extLst>
          </p:cNvPr>
          <p:cNvSpPr/>
          <p:nvPr/>
        </p:nvSpPr>
        <p:spPr>
          <a:xfrm>
            <a:off x="8370329" y="5786608"/>
            <a:ext cx="31715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ED7D31"/>
                </a:solidFill>
                <a:latin typeface="Century Gothic" panose="020B0502020202020204" pitchFamily="34" charset="0"/>
              </a:rPr>
              <a:t>All possible answers</a:t>
            </a:r>
            <a:endParaRPr lang="en-GB" sz="140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4E940CF-E5AD-4A3F-A500-7ED6AEBF945C}"/>
              </a:ext>
            </a:extLst>
          </p:cNvPr>
          <p:cNvSpPr/>
          <p:nvPr/>
        </p:nvSpPr>
        <p:spPr>
          <a:xfrm>
            <a:off x="508194" y="646030"/>
            <a:ext cx="66688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13: Four numbers challenge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538685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49952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ADDITION AND SUBTRACTION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A6C6C6A2-1061-4C72-8890-5A13ECC4EAC9}"/>
              </a:ext>
            </a:extLst>
          </p:cNvPr>
          <p:cNvSpPr/>
          <p:nvPr/>
        </p:nvSpPr>
        <p:spPr>
          <a:xfrm>
            <a:off x="2290963" y="3916645"/>
            <a:ext cx="6896104" cy="119435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3200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321E7B5A-0E5A-4E96-A748-C837B27CF8F0}"/>
              </a:ext>
            </a:extLst>
          </p:cNvPr>
          <p:cNvSpPr/>
          <p:nvPr/>
        </p:nvSpPr>
        <p:spPr>
          <a:xfrm>
            <a:off x="2290963" y="5183370"/>
            <a:ext cx="2700000" cy="1194358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3200" dirty="0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AC3DB315-8B06-4610-8F4D-C794760C6D0D}"/>
              </a:ext>
            </a:extLst>
          </p:cNvPr>
          <p:cNvSpPr/>
          <p:nvPr/>
        </p:nvSpPr>
        <p:spPr>
          <a:xfrm>
            <a:off x="1216468" y="4183682"/>
            <a:ext cx="104227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tea</a:t>
            </a:r>
            <a:endParaRPr lang="en-GB" sz="4000" b="1" dirty="0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F2A2EB69-3C49-4084-B473-CB1550BB47BB}"/>
              </a:ext>
            </a:extLst>
          </p:cNvPr>
          <p:cNvSpPr/>
          <p:nvPr/>
        </p:nvSpPr>
        <p:spPr>
          <a:xfrm>
            <a:off x="472675" y="5440444"/>
            <a:ext cx="178606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biscuit</a:t>
            </a:r>
            <a:endParaRPr lang="en-GB" sz="4000" b="1" dirty="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53607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14: Café calculations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9AECFA9-4F12-42F3-9AEA-F9FC3462AC71}"/>
              </a:ext>
            </a:extLst>
          </p:cNvPr>
          <p:cNvSpPr/>
          <p:nvPr/>
        </p:nvSpPr>
        <p:spPr>
          <a:xfrm>
            <a:off x="1607584" y="1850892"/>
            <a:ext cx="826380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800" dirty="0">
                <a:solidFill>
                  <a:prstClr val="black"/>
                </a:solidFill>
                <a:latin typeface="Century Gothic" panose="020B0502020202020204" pitchFamily="34" charset="0"/>
              </a:rPr>
              <a:t>Tea costs more than biscuit</a:t>
            </a:r>
            <a:endParaRPr lang="en-GB" sz="3200" b="1" dirty="0">
              <a:solidFill>
                <a:prstClr val="black"/>
              </a:solidFill>
            </a:endParaRPr>
          </a:p>
          <a:p>
            <a:endParaRPr lang="en-GB" sz="3200" b="1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377967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49952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ADDITION AND SUBTRACTION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A6C6C6A2-1061-4C72-8890-5A13ECC4EAC9}"/>
              </a:ext>
            </a:extLst>
          </p:cNvPr>
          <p:cNvSpPr/>
          <p:nvPr/>
        </p:nvSpPr>
        <p:spPr>
          <a:xfrm>
            <a:off x="2290963" y="3916645"/>
            <a:ext cx="6896104" cy="119435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3200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321E7B5A-0E5A-4E96-A748-C837B27CF8F0}"/>
              </a:ext>
            </a:extLst>
          </p:cNvPr>
          <p:cNvSpPr/>
          <p:nvPr/>
        </p:nvSpPr>
        <p:spPr>
          <a:xfrm>
            <a:off x="2290963" y="5183370"/>
            <a:ext cx="2700000" cy="1194358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3200" dirty="0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AC3DB315-8B06-4610-8F4D-C794760C6D0D}"/>
              </a:ext>
            </a:extLst>
          </p:cNvPr>
          <p:cNvSpPr/>
          <p:nvPr/>
        </p:nvSpPr>
        <p:spPr>
          <a:xfrm>
            <a:off x="1216468" y="4183682"/>
            <a:ext cx="104227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tea</a:t>
            </a:r>
            <a:endParaRPr lang="en-GB" sz="4000" b="1" dirty="0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F2A2EB69-3C49-4084-B473-CB1550BB47BB}"/>
              </a:ext>
            </a:extLst>
          </p:cNvPr>
          <p:cNvSpPr/>
          <p:nvPr/>
        </p:nvSpPr>
        <p:spPr>
          <a:xfrm>
            <a:off x="472675" y="5440444"/>
            <a:ext cx="178606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biscuit</a:t>
            </a:r>
            <a:endParaRPr lang="en-GB" sz="4000" b="1" dirty="0"/>
          </a:p>
        </p:txBody>
      </p:sp>
      <p:sp>
        <p:nvSpPr>
          <p:cNvPr id="74" name="Right Bracket 73">
            <a:extLst>
              <a:ext uri="{FF2B5EF4-FFF2-40B4-BE49-F238E27FC236}">
                <a16:creationId xmlns:a16="http://schemas.microsoft.com/office/drawing/2014/main" id="{D64C61E6-031B-4DAA-A1E5-60BA3B892A88}"/>
              </a:ext>
            </a:extLst>
          </p:cNvPr>
          <p:cNvSpPr/>
          <p:nvPr/>
        </p:nvSpPr>
        <p:spPr>
          <a:xfrm>
            <a:off x="9357450" y="3916645"/>
            <a:ext cx="434280" cy="2411999"/>
          </a:xfrm>
          <a:prstGeom prst="rightBracket">
            <a:avLst/>
          </a:prstGeom>
          <a:ln w="762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320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068456D7-7241-47B4-A316-A57BC6C4F099}"/>
              </a:ext>
            </a:extLst>
          </p:cNvPr>
          <p:cNvSpPr/>
          <p:nvPr/>
        </p:nvSpPr>
        <p:spPr>
          <a:xfrm>
            <a:off x="9860301" y="4789184"/>
            <a:ext cx="147668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£1.30</a:t>
            </a:r>
            <a:endParaRPr lang="en-GB" sz="6000" b="1" dirty="0">
              <a:solidFill>
                <a:prstClr val="black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9AECFA9-4F12-42F3-9AEA-F9FC3462AC71}"/>
              </a:ext>
            </a:extLst>
          </p:cNvPr>
          <p:cNvSpPr/>
          <p:nvPr/>
        </p:nvSpPr>
        <p:spPr>
          <a:xfrm>
            <a:off x="1607584" y="1850892"/>
            <a:ext cx="695895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800" dirty="0">
                <a:solidFill>
                  <a:prstClr val="black"/>
                </a:solidFill>
                <a:latin typeface="Century Gothic" panose="020B0502020202020204" pitchFamily="34" charset="0"/>
              </a:rPr>
              <a:t>Tea and biscuit = </a:t>
            </a:r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£1.30</a:t>
            </a:r>
            <a:endParaRPr lang="en-GB" sz="3200" b="1" dirty="0">
              <a:solidFill>
                <a:prstClr val="black"/>
              </a:solidFill>
            </a:endParaRPr>
          </a:p>
          <a:p>
            <a:endParaRPr lang="en-GB" sz="3200" b="1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DC99A0B4-143D-4F70-9C47-354488156A91}"/>
              </a:ext>
            </a:extLst>
          </p:cNvPr>
          <p:cNvSpPr/>
          <p:nvPr/>
        </p:nvSpPr>
        <p:spPr>
          <a:xfrm>
            <a:off x="508194" y="646030"/>
            <a:ext cx="53607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14: Café calculations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13951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49952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ADDITION AND SUBTRACTION</a:t>
            </a:r>
          </a:p>
        </p:txBody>
      </p:sp>
      <p:cxnSp>
        <p:nvCxnSpPr>
          <p:cNvPr id="66" name="Straight Arrow Connector 65">
            <a:extLst>
              <a:ext uri="{FF2B5EF4-FFF2-40B4-BE49-F238E27FC236}">
                <a16:creationId xmlns:a16="http://schemas.microsoft.com/office/drawing/2014/main" id="{BB0A9298-4A5B-485C-A428-62198DA30EFF}"/>
              </a:ext>
            </a:extLst>
          </p:cNvPr>
          <p:cNvCxnSpPr>
            <a:cxnSpLocks/>
          </p:cNvCxnSpPr>
          <p:nvPr/>
        </p:nvCxnSpPr>
        <p:spPr>
          <a:xfrm>
            <a:off x="5005953" y="5394129"/>
            <a:ext cx="4212000" cy="0"/>
          </a:xfrm>
          <a:prstGeom prst="straightConnector1">
            <a:avLst/>
          </a:prstGeom>
          <a:ln w="76200">
            <a:solidFill>
              <a:schemeClr val="bg2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Rectangle 67">
            <a:extLst>
              <a:ext uri="{FF2B5EF4-FFF2-40B4-BE49-F238E27FC236}">
                <a16:creationId xmlns:a16="http://schemas.microsoft.com/office/drawing/2014/main" id="{A6C6C6A2-1061-4C72-8890-5A13ECC4EAC9}"/>
              </a:ext>
            </a:extLst>
          </p:cNvPr>
          <p:cNvSpPr/>
          <p:nvPr/>
        </p:nvSpPr>
        <p:spPr>
          <a:xfrm>
            <a:off x="2290963" y="3916645"/>
            <a:ext cx="6896104" cy="119435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3200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321E7B5A-0E5A-4E96-A748-C837B27CF8F0}"/>
              </a:ext>
            </a:extLst>
          </p:cNvPr>
          <p:cNvSpPr/>
          <p:nvPr/>
        </p:nvSpPr>
        <p:spPr>
          <a:xfrm>
            <a:off x="2290963" y="5183370"/>
            <a:ext cx="2700000" cy="1194358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3200" dirty="0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9F4AE34-871C-40AF-B2FE-D4DC845DE066}"/>
              </a:ext>
            </a:extLst>
          </p:cNvPr>
          <p:cNvSpPr/>
          <p:nvPr/>
        </p:nvSpPr>
        <p:spPr>
          <a:xfrm>
            <a:off x="6561161" y="5441596"/>
            <a:ext cx="1101584" cy="707886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60p</a:t>
            </a:r>
            <a:endParaRPr lang="en-GB" sz="4000" b="1" dirty="0">
              <a:solidFill>
                <a:prstClr val="black"/>
              </a:solidFill>
            </a:endParaRPr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968531AD-57A1-4386-858E-D2A96465E2B0}"/>
              </a:ext>
            </a:extLst>
          </p:cNvPr>
          <p:cNvCxnSpPr>
            <a:cxnSpLocks/>
          </p:cNvCxnSpPr>
          <p:nvPr/>
        </p:nvCxnSpPr>
        <p:spPr>
          <a:xfrm flipV="1">
            <a:off x="4991202" y="3886665"/>
            <a:ext cx="0" cy="1194358"/>
          </a:xfrm>
          <a:prstGeom prst="line">
            <a:avLst/>
          </a:prstGeom>
          <a:ln w="76200">
            <a:solidFill>
              <a:schemeClr val="bg2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Rectangle 71">
            <a:extLst>
              <a:ext uri="{FF2B5EF4-FFF2-40B4-BE49-F238E27FC236}">
                <a16:creationId xmlns:a16="http://schemas.microsoft.com/office/drawing/2014/main" id="{AC3DB315-8B06-4610-8F4D-C794760C6D0D}"/>
              </a:ext>
            </a:extLst>
          </p:cNvPr>
          <p:cNvSpPr/>
          <p:nvPr/>
        </p:nvSpPr>
        <p:spPr>
          <a:xfrm>
            <a:off x="1216468" y="4183682"/>
            <a:ext cx="104227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tea</a:t>
            </a:r>
            <a:endParaRPr lang="en-GB" sz="4000" b="1" dirty="0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F2A2EB69-3C49-4084-B473-CB1550BB47BB}"/>
              </a:ext>
            </a:extLst>
          </p:cNvPr>
          <p:cNvSpPr/>
          <p:nvPr/>
        </p:nvSpPr>
        <p:spPr>
          <a:xfrm>
            <a:off x="472675" y="5440444"/>
            <a:ext cx="178606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biscuit</a:t>
            </a:r>
            <a:endParaRPr lang="en-GB" sz="4000" b="1" dirty="0"/>
          </a:p>
        </p:txBody>
      </p:sp>
      <p:sp>
        <p:nvSpPr>
          <p:cNvPr id="74" name="Right Bracket 73">
            <a:extLst>
              <a:ext uri="{FF2B5EF4-FFF2-40B4-BE49-F238E27FC236}">
                <a16:creationId xmlns:a16="http://schemas.microsoft.com/office/drawing/2014/main" id="{D64C61E6-031B-4DAA-A1E5-60BA3B892A88}"/>
              </a:ext>
            </a:extLst>
          </p:cNvPr>
          <p:cNvSpPr/>
          <p:nvPr/>
        </p:nvSpPr>
        <p:spPr>
          <a:xfrm>
            <a:off x="9357450" y="3916645"/>
            <a:ext cx="434280" cy="2411999"/>
          </a:xfrm>
          <a:prstGeom prst="rightBracket">
            <a:avLst/>
          </a:prstGeom>
          <a:ln w="762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320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068456D7-7241-47B4-A316-A57BC6C4F099}"/>
              </a:ext>
            </a:extLst>
          </p:cNvPr>
          <p:cNvSpPr/>
          <p:nvPr/>
        </p:nvSpPr>
        <p:spPr>
          <a:xfrm>
            <a:off x="9860301" y="4789184"/>
            <a:ext cx="147668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£1.30</a:t>
            </a:r>
            <a:endParaRPr lang="en-GB" sz="6000" b="1" dirty="0">
              <a:solidFill>
                <a:prstClr val="black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9AECFA9-4F12-42F3-9AEA-F9FC3462AC71}"/>
              </a:ext>
            </a:extLst>
          </p:cNvPr>
          <p:cNvSpPr/>
          <p:nvPr/>
        </p:nvSpPr>
        <p:spPr>
          <a:xfrm>
            <a:off x="1607584" y="1850892"/>
            <a:ext cx="788068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800" dirty="0">
                <a:solidFill>
                  <a:prstClr val="black"/>
                </a:solidFill>
                <a:latin typeface="Century Gothic" panose="020B0502020202020204" pitchFamily="34" charset="0"/>
              </a:rPr>
              <a:t>Tea </a:t>
            </a:r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60p</a:t>
            </a:r>
            <a:r>
              <a:rPr lang="en-GB" sz="4800" dirty="0">
                <a:solidFill>
                  <a:prstClr val="black"/>
                </a:solidFill>
                <a:latin typeface="Century Gothic" panose="020B0502020202020204" pitchFamily="34" charset="0"/>
              </a:rPr>
              <a:t> more than biscuit</a:t>
            </a:r>
            <a:endParaRPr lang="en-GB" sz="3200" b="1" dirty="0">
              <a:solidFill>
                <a:prstClr val="black"/>
              </a:solidFill>
            </a:endParaRPr>
          </a:p>
          <a:p>
            <a:endParaRPr lang="en-GB" sz="3200" b="1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FE0104E6-8AE1-4392-A81B-05179277B2F3}"/>
              </a:ext>
            </a:extLst>
          </p:cNvPr>
          <p:cNvSpPr/>
          <p:nvPr/>
        </p:nvSpPr>
        <p:spPr>
          <a:xfrm>
            <a:off x="508194" y="646030"/>
            <a:ext cx="53607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14: Café calculations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0218648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49952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ADDITION AND SUBTRACTION</a:t>
            </a:r>
          </a:p>
        </p:txBody>
      </p:sp>
      <p:cxnSp>
        <p:nvCxnSpPr>
          <p:cNvPr id="66" name="Straight Arrow Connector 65">
            <a:extLst>
              <a:ext uri="{FF2B5EF4-FFF2-40B4-BE49-F238E27FC236}">
                <a16:creationId xmlns:a16="http://schemas.microsoft.com/office/drawing/2014/main" id="{BB0A9298-4A5B-485C-A428-62198DA30EFF}"/>
              </a:ext>
            </a:extLst>
          </p:cNvPr>
          <p:cNvCxnSpPr>
            <a:cxnSpLocks/>
          </p:cNvCxnSpPr>
          <p:nvPr/>
        </p:nvCxnSpPr>
        <p:spPr>
          <a:xfrm>
            <a:off x="5005953" y="5394129"/>
            <a:ext cx="4212000" cy="0"/>
          </a:xfrm>
          <a:prstGeom prst="straightConnector1">
            <a:avLst/>
          </a:prstGeom>
          <a:ln w="76200">
            <a:solidFill>
              <a:schemeClr val="bg2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Rectangle 67">
            <a:extLst>
              <a:ext uri="{FF2B5EF4-FFF2-40B4-BE49-F238E27FC236}">
                <a16:creationId xmlns:a16="http://schemas.microsoft.com/office/drawing/2014/main" id="{A6C6C6A2-1061-4C72-8890-5A13ECC4EAC9}"/>
              </a:ext>
            </a:extLst>
          </p:cNvPr>
          <p:cNvSpPr/>
          <p:nvPr/>
        </p:nvSpPr>
        <p:spPr>
          <a:xfrm>
            <a:off x="2290963" y="3916645"/>
            <a:ext cx="6896104" cy="119435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3200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321E7B5A-0E5A-4E96-A748-C837B27CF8F0}"/>
              </a:ext>
            </a:extLst>
          </p:cNvPr>
          <p:cNvSpPr/>
          <p:nvPr/>
        </p:nvSpPr>
        <p:spPr>
          <a:xfrm>
            <a:off x="2290963" y="5183370"/>
            <a:ext cx="2700000" cy="1194358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3200" dirty="0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9F4AE34-871C-40AF-B2FE-D4DC845DE066}"/>
              </a:ext>
            </a:extLst>
          </p:cNvPr>
          <p:cNvSpPr/>
          <p:nvPr/>
        </p:nvSpPr>
        <p:spPr>
          <a:xfrm>
            <a:off x="6561161" y="5441596"/>
            <a:ext cx="1101584" cy="707886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60p</a:t>
            </a:r>
            <a:endParaRPr lang="en-GB" sz="4000" b="1" dirty="0">
              <a:solidFill>
                <a:prstClr val="black"/>
              </a:solidFill>
            </a:endParaRPr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968531AD-57A1-4386-858E-D2A96465E2B0}"/>
              </a:ext>
            </a:extLst>
          </p:cNvPr>
          <p:cNvCxnSpPr>
            <a:cxnSpLocks/>
          </p:cNvCxnSpPr>
          <p:nvPr/>
        </p:nvCxnSpPr>
        <p:spPr>
          <a:xfrm flipV="1">
            <a:off x="4991202" y="3886665"/>
            <a:ext cx="0" cy="1194358"/>
          </a:xfrm>
          <a:prstGeom prst="line">
            <a:avLst/>
          </a:prstGeom>
          <a:ln w="76200">
            <a:solidFill>
              <a:schemeClr val="bg2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Rectangle 71">
            <a:extLst>
              <a:ext uri="{FF2B5EF4-FFF2-40B4-BE49-F238E27FC236}">
                <a16:creationId xmlns:a16="http://schemas.microsoft.com/office/drawing/2014/main" id="{AC3DB315-8B06-4610-8F4D-C794760C6D0D}"/>
              </a:ext>
            </a:extLst>
          </p:cNvPr>
          <p:cNvSpPr/>
          <p:nvPr/>
        </p:nvSpPr>
        <p:spPr>
          <a:xfrm>
            <a:off x="1216468" y="4183682"/>
            <a:ext cx="104227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tea</a:t>
            </a:r>
            <a:endParaRPr lang="en-GB" sz="4000" b="1" dirty="0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F2A2EB69-3C49-4084-B473-CB1550BB47BB}"/>
              </a:ext>
            </a:extLst>
          </p:cNvPr>
          <p:cNvSpPr/>
          <p:nvPr/>
        </p:nvSpPr>
        <p:spPr>
          <a:xfrm>
            <a:off x="472675" y="5440444"/>
            <a:ext cx="178606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biscuit</a:t>
            </a:r>
            <a:endParaRPr lang="en-GB" sz="4000" b="1" dirty="0"/>
          </a:p>
        </p:txBody>
      </p:sp>
      <p:sp>
        <p:nvSpPr>
          <p:cNvPr id="74" name="Right Bracket 73">
            <a:extLst>
              <a:ext uri="{FF2B5EF4-FFF2-40B4-BE49-F238E27FC236}">
                <a16:creationId xmlns:a16="http://schemas.microsoft.com/office/drawing/2014/main" id="{D64C61E6-031B-4DAA-A1E5-60BA3B892A88}"/>
              </a:ext>
            </a:extLst>
          </p:cNvPr>
          <p:cNvSpPr/>
          <p:nvPr/>
        </p:nvSpPr>
        <p:spPr>
          <a:xfrm>
            <a:off x="9357450" y="3916645"/>
            <a:ext cx="434280" cy="2411999"/>
          </a:xfrm>
          <a:prstGeom prst="rightBracket">
            <a:avLst/>
          </a:prstGeom>
          <a:ln w="762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320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068456D7-7241-47B4-A316-A57BC6C4F099}"/>
              </a:ext>
            </a:extLst>
          </p:cNvPr>
          <p:cNvSpPr/>
          <p:nvPr/>
        </p:nvSpPr>
        <p:spPr>
          <a:xfrm>
            <a:off x="9860301" y="4789184"/>
            <a:ext cx="147668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£1.30</a:t>
            </a:r>
            <a:endParaRPr lang="en-GB" sz="6000" b="1" dirty="0">
              <a:solidFill>
                <a:prstClr val="black"/>
              </a:solidFill>
            </a:endParaRP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D673C7DF-5BEE-4899-BE6A-E46E7E0F6C2B}"/>
              </a:ext>
            </a:extLst>
          </p:cNvPr>
          <p:cNvCxnSpPr>
            <a:cxnSpLocks/>
          </p:cNvCxnSpPr>
          <p:nvPr/>
        </p:nvCxnSpPr>
        <p:spPr>
          <a:xfrm flipH="1">
            <a:off x="3425125" y="2653151"/>
            <a:ext cx="683949" cy="1946630"/>
          </a:xfrm>
          <a:prstGeom prst="straightConnector1">
            <a:avLst/>
          </a:prstGeom>
          <a:ln w="76200" cap="rnd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94676C65-B2A2-4A48-9FCC-1FBBF7C9E80B}"/>
              </a:ext>
            </a:extLst>
          </p:cNvPr>
          <p:cNvCxnSpPr>
            <a:cxnSpLocks/>
          </p:cNvCxnSpPr>
          <p:nvPr/>
        </p:nvCxnSpPr>
        <p:spPr>
          <a:xfrm flipH="1">
            <a:off x="3640963" y="2653151"/>
            <a:ext cx="468112" cy="3165654"/>
          </a:xfrm>
          <a:prstGeom prst="straightConnector1">
            <a:avLst/>
          </a:prstGeom>
          <a:ln w="76200" cap="rnd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69AECFA9-4F12-42F3-9AEA-F9FC3462AC71}"/>
              </a:ext>
            </a:extLst>
          </p:cNvPr>
          <p:cNvSpPr/>
          <p:nvPr/>
        </p:nvSpPr>
        <p:spPr>
          <a:xfrm>
            <a:off x="1607584" y="1850892"/>
            <a:ext cx="952215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800" dirty="0">
                <a:solidFill>
                  <a:prstClr val="black"/>
                </a:solidFill>
                <a:latin typeface="Century Gothic" panose="020B0502020202020204" pitchFamily="34" charset="0"/>
              </a:rPr>
              <a:t>Two sections : £1.30 – 60p = </a:t>
            </a:r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70p</a:t>
            </a:r>
            <a:endParaRPr lang="en-GB" sz="3200" b="1" dirty="0">
              <a:solidFill>
                <a:prstClr val="black"/>
              </a:solidFill>
            </a:endParaRPr>
          </a:p>
          <a:p>
            <a:endParaRPr lang="en-GB" sz="3200" b="1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EBE293AD-78B0-45A4-A322-488598971389}"/>
              </a:ext>
            </a:extLst>
          </p:cNvPr>
          <p:cNvSpPr/>
          <p:nvPr/>
        </p:nvSpPr>
        <p:spPr>
          <a:xfrm>
            <a:off x="508194" y="646030"/>
            <a:ext cx="53607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14: Café calculations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994513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49952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ADDITION AND SUBTRACTION</a:t>
            </a:r>
          </a:p>
        </p:txBody>
      </p:sp>
      <p:cxnSp>
        <p:nvCxnSpPr>
          <p:cNvPr id="66" name="Straight Arrow Connector 65">
            <a:extLst>
              <a:ext uri="{FF2B5EF4-FFF2-40B4-BE49-F238E27FC236}">
                <a16:creationId xmlns:a16="http://schemas.microsoft.com/office/drawing/2014/main" id="{BB0A9298-4A5B-485C-A428-62198DA30EFF}"/>
              </a:ext>
            </a:extLst>
          </p:cNvPr>
          <p:cNvCxnSpPr>
            <a:cxnSpLocks/>
          </p:cNvCxnSpPr>
          <p:nvPr/>
        </p:nvCxnSpPr>
        <p:spPr>
          <a:xfrm>
            <a:off x="5005953" y="5394129"/>
            <a:ext cx="4212000" cy="0"/>
          </a:xfrm>
          <a:prstGeom prst="straightConnector1">
            <a:avLst/>
          </a:prstGeom>
          <a:ln w="76200">
            <a:solidFill>
              <a:schemeClr val="bg2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Rectangle 67">
            <a:extLst>
              <a:ext uri="{FF2B5EF4-FFF2-40B4-BE49-F238E27FC236}">
                <a16:creationId xmlns:a16="http://schemas.microsoft.com/office/drawing/2014/main" id="{A6C6C6A2-1061-4C72-8890-5A13ECC4EAC9}"/>
              </a:ext>
            </a:extLst>
          </p:cNvPr>
          <p:cNvSpPr/>
          <p:nvPr/>
        </p:nvSpPr>
        <p:spPr>
          <a:xfrm>
            <a:off x="2290963" y="3916645"/>
            <a:ext cx="6896104" cy="119435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3200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321E7B5A-0E5A-4E96-A748-C837B27CF8F0}"/>
              </a:ext>
            </a:extLst>
          </p:cNvPr>
          <p:cNvSpPr/>
          <p:nvPr/>
        </p:nvSpPr>
        <p:spPr>
          <a:xfrm>
            <a:off x="2290963" y="5183370"/>
            <a:ext cx="2700000" cy="1194358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3200" dirty="0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9F4AE34-871C-40AF-B2FE-D4DC845DE066}"/>
              </a:ext>
            </a:extLst>
          </p:cNvPr>
          <p:cNvSpPr/>
          <p:nvPr/>
        </p:nvSpPr>
        <p:spPr>
          <a:xfrm>
            <a:off x="6561161" y="5441596"/>
            <a:ext cx="1101584" cy="707886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60p</a:t>
            </a:r>
            <a:endParaRPr lang="en-GB" sz="4000" b="1" dirty="0">
              <a:solidFill>
                <a:prstClr val="black"/>
              </a:solidFill>
            </a:endParaRPr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968531AD-57A1-4386-858E-D2A96465E2B0}"/>
              </a:ext>
            </a:extLst>
          </p:cNvPr>
          <p:cNvCxnSpPr>
            <a:cxnSpLocks/>
          </p:cNvCxnSpPr>
          <p:nvPr/>
        </p:nvCxnSpPr>
        <p:spPr>
          <a:xfrm flipV="1">
            <a:off x="4991202" y="3886665"/>
            <a:ext cx="0" cy="1194358"/>
          </a:xfrm>
          <a:prstGeom prst="line">
            <a:avLst/>
          </a:prstGeom>
          <a:ln w="76200">
            <a:solidFill>
              <a:schemeClr val="bg2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Rectangle 71">
            <a:extLst>
              <a:ext uri="{FF2B5EF4-FFF2-40B4-BE49-F238E27FC236}">
                <a16:creationId xmlns:a16="http://schemas.microsoft.com/office/drawing/2014/main" id="{AC3DB315-8B06-4610-8F4D-C794760C6D0D}"/>
              </a:ext>
            </a:extLst>
          </p:cNvPr>
          <p:cNvSpPr/>
          <p:nvPr/>
        </p:nvSpPr>
        <p:spPr>
          <a:xfrm>
            <a:off x="1216468" y="4183682"/>
            <a:ext cx="104227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tea</a:t>
            </a:r>
            <a:endParaRPr lang="en-GB" sz="4000" b="1" dirty="0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F2A2EB69-3C49-4084-B473-CB1550BB47BB}"/>
              </a:ext>
            </a:extLst>
          </p:cNvPr>
          <p:cNvSpPr/>
          <p:nvPr/>
        </p:nvSpPr>
        <p:spPr>
          <a:xfrm>
            <a:off x="472675" y="5440444"/>
            <a:ext cx="178606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biscuit</a:t>
            </a:r>
            <a:endParaRPr lang="en-GB" sz="4000" b="1" dirty="0"/>
          </a:p>
        </p:txBody>
      </p:sp>
      <p:sp>
        <p:nvSpPr>
          <p:cNvPr id="74" name="Right Bracket 73">
            <a:extLst>
              <a:ext uri="{FF2B5EF4-FFF2-40B4-BE49-F238E27FC236}">
                <a16:creationId xmlns:a16="http://schemas.microsoft.com/office/drawing/2014/main" id="{D64C61E6-031B-4DAA-A1E5-60BA3B892A88}"/>
              </a:ext>
            </a:extLst>
          </p:cNvPr>
          <p:cNvSpPr/>
          <p:nvPr/>
        </p:nvSpPr>
        <p:spPr>
          <a:xfrm>
            <a:off x="9357450" y="3916645"/>
            <a:ext cx="434280" cy="2411999"/>
          </a:xfrm>
          <a:prstGeom prst="rightBracket">
            <a:avLst/>
          </a:prstGeom>
          <a:ln w="762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320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068456D7-7241-47B4-A316-A57BC6C4F099}"/>
              </a:ext>
            </a:extLst>
          </p:cNvPr>
          <p:cNvSpPr/>
          <p:nvPr/>
        </p:nvSpPr>
        <p:spPr>
          <a:xfrm>
            <a:off x="9860301" y="4789184"/>
            <a:ext cx="147668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£1.30</a:t>
            </a:r>
            <a:endParaRPr lang="en-GB" sz="6000" b="1" dirty="0">
              <a:solidFill>
                <a:prstClr val="black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9AECFA9-4F12-42F3-9AEA-F9FC3462AC71}"/>
              </a:ext>
            </a:extLst>
          </p:cNvPr>
          <p:cNvSpPr/>
          <p:nvPr/>
        </p:nvSpPr>
        <p:spPr>
          <a:xfrm>
            <a:off x="1607584" y="1850892"/>
            <a:ext cx="829586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>
                <a:solidFill>
                  <a:prstClr val="black"/>
                </a:solidFill>
                <a:latin typeface="Century Gothic" panose="020B0502020202020204" pitchFamily="34" charset="0"/>
              </a:rPr>
              <a:t>Each section: 70p ÷ 2 = </a:t>
            </a:r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35p</a:t>
            </a:r>
            <a:endParaRPr lang="en-GB" sz="3200" b="1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9FED8425-5F07-4886-9CD8-3637F40ED5E5}"/>
              </a:ext>
            </a:extLst>
          </p:cNvPr>
          <p:cNvCxnSpPr>
            <a:cxnSpLocks/>
          </p:cNvCxnSpPr>
          <p:nvPr/>
        </p:nvCxnSpPr>
        <p:spPr>
          <a:xfrm>
            <a:off x="2258740" y="3671234"/>
            <a:ext cx="2754000" cy="0"/>
          </a:xfrm>
          <a:prstGeom prst="straightConnector1">
            <a:avLst/>
          </a:prstGeom>
          <a:ln w="76200">
            <a:solidFill>
              <a:schemeClr val="bg2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>
            <a:extLst>
              <a:ext uri="{FF2B5EF4-FFF2-40B4-BE49-F238E27FC236}">
                <a16:creationId xmlns:a16="http://schemas.microsoft.com/office/drawing/2014/main" id="{AA72C7EB-49C5-461F-89DC-3BCF8930639B}"/>
              </a:ext>
            </a:extLst>
          </p:cNvPr>
          <p:cNvSpPr/>
          <p:nvPr/>
        </p:nvSpPr>
        <p:spPr>
          <a:xfrm>
            <a:off x="3087352" y="2928968"/>
            <a:ext cx="1096775" cy="707886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35p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1A03818-6597-47DA-8A69-A67141B7EF88}"/>
              </a:ext>
            </a:extLst>
          </p:cNvPr>
          <p:cNvSpPr/>
          <p:nvPr/>
        </p:nvSpPr>
        <p:spPr>
          <a:xfrm>
            <a:off x="3087352" y="5426606"/>
            <a:ext cx="1096775" cy="707886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35p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92592D7-28A9-4E68-9928-BEAEE934159E}"/>
              </a:ext>
            </a:extLst>
          </p:cNvPr>
          <p:cNvSpPr/>
          <p:nvPr/>
        </p:nvSpPr>
        <p:spPr>
          <a:xfrm>
            <a:off x="508194" y="646030"/>
            <a:ext cx="53607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14: Café calculations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195582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49952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ADDITION AND SUBTRACTION</a:t>
            </a:r>
          </a:p>
        </p:txBody>
      </p:sp>
      <p:cxnSp>
        <p:nvCxnSpPr>
          <p:cNvPr id="66" name="Straight Arrow Connector 65">
            <a:extLst>
              <a:ext uri="{FF2B5EF4-FFF2-40B4-BE49-F238E27FC236}">
                <a16:creationId xmlns:a16="http://schemas.microsoft.com/office/drawing/2014/main" id="{BB0A9298-4A5B-485C-A428-62198DA30EFF}"/>
              </a:ext>
            </a:extLst>
          </p:cNvPr>
          <p:cNvCxnSpPr>
            <a:cxnSpLocks/>
          </p:cNvCxnSpPr>
          <p:nvPr/>
        </p:nvCxnSpPr>
        <p:spPr>
          <a:xfrm>
            <a:off x="5005953" y="5394129"/>
            <a:ext cx="4212000" cy="0"/>
          </a:xfrm>
          <a:prstGeom prst="straightConnector1">
            <a:avLst/>
          </a:prstGeom>
          <a:ln w="76200">
            <a:solidFill>
              <a:schemeClr val="bg2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Rectangle 67">
            <a:extLst>
              <a:ext uri="{FF2B5EF4-FFF2-40B4-BE49-F238E27FC236}">
                <a16:creationId xmlns:a16="http://schemas.microsoft.com/office/drawing/2014/main" id="{A6C6C6A2-1061-4C72-8890-5A13ECC4EAC9}"/>
              </a:ext>
            </a:extLst>
          </p:cNvPr>
          <p:cNvSpPr/>
          <p:nvPr/>
        </p:nvSpPr>
        <p:spPr>
          <a:xfrm>
            <a:off x="2290963" y="3916645"/>
            <a:ext cx="6896104" cy="119435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3200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321E7B5A-0E5A-4E96-A748-C837B27CF8F0}"/>
              </a:ext>
            </a:extLst>
          </p:cNvPr>
          <p:cNvSpPr/>
          <p:nvPr/>
        </p:nvSpPr>
        <p:spPr>
          <a:xfrm>
            <a:off x="2290963" y="5183370"/>
            <a:ext cx="2700000" cy="1194358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3200" dirty="0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9F4AE34-871C-40AF-B2FE-D4DC845DE066}"/>
              </a:ext>
            </a:extLst>
          </p:cNvPr>
          <p:cNvSpPr/>
          <p:nvPr/>
        </p:nvSpPr>
        <p:spPr>
          <a:xfrm>
            <a:off x="6561161" y="5441596"/>
            <a:ext cx="1101584" cy="707886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60p</a:t>
            </a:r>
            <a:endParaRPr lang="en-GB" sz="4000" b="1" dirty="0">
              <a:solidFill>
                <a:prstClr val="black"/>
              </a:solidFill>
            </a:endParaRPr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968531AD-57A1-4386-858E-D2A96465E2B0}"/>
              </a:ext>
            </a:extLst>
          </p:cNvPr>
          <p:cNvCxnSpPr>
            <a:cxnSpLocks/>
          </p:cNvCxnSpPr>
          <p:nvPr/>
        </p:nvCxnSpPr>
        <p:spPr>
          <a:xfrm flipV="1">
            <a:off x="4991202" y="3886665"/>
            <a:ext cx="0" cy="1194358"/>
          </a:xfrm>
          <a:prstGeom prst="line">
            <a:avLst/>
          </a:prstGeom>
          <a:ln w="76200">
            <a:solidFill>
              <a:schemeClr val="bg2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Rectangle 71">
            <a:extLst>
              <a:ext uri="{FF2B5EF4-FFF2-40B4-BE49-F238E27FC236}">
                <a16:creationId xmlns:a16="http://schemas.microsoft.com/office/drawing/2014/main" id="{AC3DB315-8B06-4610-8F4D-C794760C6D0D}"/>
              </a:ext>
            </a:extLst>
          </p:cNvPr>
          <p:cNvSpPr/>
          <p:nvPr/>
        </p:nvSpPr>
        <p:spPr>
          <a:xfrm>
            <a:off x="1216468" y="4183682"/>
            <a:ext cx="104227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tea</a:t>
            </a:r>
            <a:endParaRPr lang="en-GB" sz="4000" b="1" dirty="0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F2A2EB69-3C49-4084-B473-CB1550BB47BB}"/>
              </a:ext>
            </a:extLst>
          </p:cNvPr>
          <p:cNvSpPr/>
          <p:nvPr/>
        </p:nvSpPr>
        <p:spPr>
          <a:xfrm>
            <a:off x="472675" y="5440444"/>
            <a:ext cx="178606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biscuit</a:t>
            </a:r>
            <a:endParaRPr lang="en-GB" sz="4000" b="1" dirty="0"/>
          </a:p>
        </p:txBody>
      </p:sp>
      <p:sp>
        <p:nvSpPr>
          <p:cNvPr id="74" name="Right Bracket 73">
            <a:extLst>
              <a:ext uri="{FF2B5EF4-FFF2-40B4-BE49-F238E27FC236}">
                <a16:creationId xmlns:a16="http://schemas.microsoft.com/office/drawing/2014/main" id="{D64C61E6-031B-4DAA-A1E5-60BA3B892A88}"/>
              </a:ext>
            </a:extLst>
          </p:cNvPr>
          <p:cNvSpPr/>
          <p:nvPr/>
        </p:nvSpPr>
        <p:spPr>
          <a:xfrm>
            <a:off x="9357450" y="3916645"/>
            <a:ext cx="434280" cy="2411999"/>
          </a:xfrm>
          <a:prstGeom prst="rightBracket">
            <a:avLst/>
          </a:prstGeom>
          <a:ln w="762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320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068456D7-7241-47B4-A316-A57BC6C4F099}"/>
              </a:ext>
            </a:extLst>
          </p:cNvPr>
          <p:cNvSpPr/>
          <p:nvPr/>
        </p:nvSpPr>
        <p:spPr>
          <a:xfrm>
            <a:off x="9860301" y="4789184"/>
            <a:ext cx="147668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£1.30</a:t>
            </a:r>
            <a:endParaRPr lang="en-GB" sz="6000" b="1" dirty="0">
              <a:solidFill>
                <a:prstClr val="black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9AECFA9-4F12-42F3-9AEA-F9FC3462AC71}"/>
              </a:ext>
            </a:extLst>
          </p:cNvPr>
          <p:cNvSpPr/>
          <p:nvPr/>
        </p:nvSpPr>
        <p:spPr>
          <a:xfrm>
            <a:off x="1607584" y="1850892"/>
            <a:ext cx="578716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>
                <a:solidFill>
                  <a:prstClr val="black"/>
                </a:solidFill>
                <a:latin typeface="Century Gothic" panose="020B0502020202020204" pitchFamily="34" charset="0"/>
              </a:rPr>
              <a:t>A biscuit costs </a:t>
            </a:r>
            <a:r>
              <a:rPr lang="en-GB" sz="4800" b="1" u="sng" dirty="0">
                <a:solidFill>
                  <a:prstClr val="black"/>
                </a:solidFill>
                <a:latin typeface="Century Gothic" panose="020B0502020202020204" pitchFamily="34" charset="0"/>
              </a:rPr>
              <a:t>35p</a:t>
            </a:r>
            <a:endParaRPr lang="en-GB" sz="3200" b="1" u="sng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B405024-6611-4FE9-8510-CCCC7CFF9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9FED8425-5F07-4886-9CD8-3637F40ED5E5}"/>
              </a:ext>
            </a:extLst>
          </p:cNvPr>
          <p:cNvCxnSpPr>
            <a:cxnSpLocks/>
          </p:cNvCxnSpPr>
          <p:nvPr/>
        </p:nvCxnSpPr>
        <p:spPr>
          <a:xfrm>
            <a:off x="2258740" y="3671234"/>
            <a:ext cx="2754000" cy="0"/>
          </a:xfrm>
          <a:prstGeom prst="straightConnector1">
            <a:avLst/>
          </a:prstGeom>
          <a:ln w="76200">
            <a:solidFill>
              <a:schemeClr val="bg2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>
            <a:extLst>
              <a:ext uri="{FF2B5EF4-FFF2-40B4-BE49-F238E27FC236}">
                <a16:creationId xmlns:a16="http://schemas.microsoft.com/office/drawing/2014/main" id="{AA72C7EB-49C5-461F-89DC-3BCF8930639B}"/>
              </a:ext>
            </a:extLst>
          </p:cNvPr>
          <p:cNvSpPr/>
          <p:nvPr/>
        </p:nvSpPr>
        <p:spPr>
          <a:xfrm>
            <a:off x="3087352" y="2928968"/>
            <a:ext cx="1096775" cy="707886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35p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1A03818-6597-47DA-8A69-A67141B7EF88}"/>
              </a:ext>
            </a:extLst>
          </p:cNvPr>
          <p:cNvSpPr/>
          <p:nvPr/>
        </p:nvSpPr>
        <p:spPr>
          <a:xfrm>
            <a:off x="3087352" y="5426606"/>
            <a:ext cx="1096775" cy="707886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35p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137EBDF-13E0-42C4-B648-7C0965832F1C}"/>
              </a:ext>
            </a:extLst>
          </p:cNvPr>
          <p:cNvSpPr/>
          <p:nvPr/>
        </p:nvSpPr>
        <p:spPr>
          <a:xfrm>
            <a:off x="508194" y="646030"/>
            <a:ext cx="53607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14: Café calculations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4414704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72539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15: Multiplication missing digits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6A2F210-A588-4E4E-9A9A-469F4C7B2AF0}"/>
              </a:ext>
            </a:extLst>
          </p:cNvPr>
          <p:cNvSpPr/>
          <p:nvPr/>
        </p:nvSpPr>
        <p:spPr>
          <a:xfrm>
            <a:off x="2786028" y="1973005"/>
            <a:ext cx="6960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latin typeface="Century Gothic" panose="020B0502020202020204" pitchFamily="34" charset="0"/>
              </a:rPr>
              <a:t>6</a:t>
            </a:r>
            <a:endParaRPr lang="en-GB" sz="72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28206DC-69B4-4A44-AD03-06958688AE37}"/>
              </a:ext>
            </a:extLst>
          </p:cNvPr>
          <p:cNvSpPr/>
          <p:nvPr/>
        </p:nvSpPr>
        <p:spPr>
          <a:xfrm>
            <a:off x="3525480" y="2903478"/>
            <a:ext cx="6960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latin typeface="Century Gothic" panose="020B0502020202020204" pitchFamily="34" charset="0"/>
              </a:rPr>
              <a:t>3</a:t>
            </a:r>
            <a:endParaRPr lang="en-GB" sz="720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F951147-90EB-4028-BBF4-B49486740676}"/>
              </a:ext>
            </a:extLst>
          </p:cNvPr>
          <p:cNvSpPr/>
          <p:nvPr/>
        </p:nvSpPr>
        <p:spPr>
          <a:xfrm>
            <a:off x="508194" y="3950345"/>
            <a:ext cx="3713310" cy="33055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7200" dirty="0">
                <a:latin typeface="Century Gothic" panose="020B0502020202020204" pitchFamily="34" charset="0"/>
              </a:rPr>
              <a:t>2 0 4</a:t>
            </a:r>
          </a:p>
          <a:p>
            <a:pPr algn="r">
              <a:lnSpc>
                <a:spcPct val="90000"/>
              </a:lnSpc>
            </a:pPr>
            <a:r>
              <a:rPr lang="en-GB" sz="7200" dirty="0">
                <a:latin typeface="Century Gothic" panose="020B0502020202020204" pitchFamily="34" charset="0"/>
              </a:rPr>
              <a:t>2 7 2 0</a:t>
            </a:r>
          </a:p>
          <a:p>
            <a:pPr algn="r"/>
            <a:r>
              <a:rPr lang="en-GB" sz="7200" dirty="0">
                <a:latin typeface="Century Gothic" panose="020B0502020202020204" pitchFamily="34" charset="0"/>
              </a:rPr>
              <a:t>2 9 2 4</a:t>
            </a:r>
            <a:endParaRPr lang="en-GB" sz="72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A0B26B2-7847-414B-BE92-FAF7FB699135}"/>
              </a:ext>
            </a:extLst>
          </p:cNvPr>
          <p:cNvSpPr txBox="1"/>
          <p:nvPr/>
        </p:nvSpPr>
        <p:spPr>
          <a:xfrm>
            <a:off x="2041914" y="2892438"/>
            <a:ext cx="7441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dirty="0">
                <a:latin typeface="Century Gothic" panose="020B0502020202020204" pitchFamily="34" charset="0"/>
              </a:rPr>
              <a:t>×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1521BB1-4DEB-4A9B-B319-563836618D5D}"/>
              </a:ext>
            </a:extLst>
          </p:cNvPr>
          <p:cNvCxnSpPr/>
          <p:nvPr/>
        </p:nvCxnSpPr>
        <p:spPr>
          <a:xfrm flipH="1">
            <a:off x="1209072" y="7088675"/>
            <a:ext cx="3096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0BEBDB4F-E861-4F21-A1DD-BAFBAA7C353C}"/>
              </a:ext>
            </a:extLst>
          </p:cNvPr>
          <p:cNvCxnSpPr/>
          <p:nvPr/>
        </p:nvCxnSpPr>
        <p:spPr>
          <a:xfrm flipH="1">
            <a:off x="1209072" y="6071493"/>
            <a:ext cx="3096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D811EEE6-2F44-4239-B3E6-441B74AB87F8}"/>
              </a:ext>
            </a:extLst>
          </p:cNvPr>
          <p:cNvCxnSpPr/>
          <p:nvPr/>
        </p:nvCxnSpPr>
        <p:spPr>
          <a:xfrm flipH="1">
            <a:off x="1209072" y="4033586"/>
            <a:ext cx="3096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D3C11969-4DF6-489A-BF3F-57407CAA3991}"/>
              </a:ext>
            </a:extLst>
          </p:cNvPr>
          <p:cNvSpPr/>
          <p:nvPr/>
        </p:nvSpPr>
        <p:spPr>
          <a:xfrm>
            <a:off x="3493194" y="2112223"/>
            <a:ext cx="720000" cy="82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01BC718-C178-451A-BA74-1573DF5CFFE0}"/>
              </a:ext>
            </a:extLst>
          </p:cNvPr>
          <p:cNvSpPr/>
          <p:nvPr/>
        </p:nvSpPr>
        <p:spPr>
          <a:xfrm>
            <a:off x="2773194" y="3046340"/>
            <a:ext cx="720000" cy="82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9285CE9-2B2C-4029-8BD2-C905876ABE20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</p:spTree>
    <p:extLst>
      <p:ext uri="{BB962C8B-B14F-4D97-AF65-F5344CB8AC3E}">
        <p14:creationId xmlns:p14="http://schemas.microsoft.com/office/powerpoint/2010/main" val="2764285112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6A2F210-A588-4E4E-9A9A-469F4C7B2AF0}"/>
              </a:ext>
            </a:extLst>
          </p:cNvPr>
          <p:cNvSpPr/>
          <p:nvPr/>
        </p:nvSpPr>
        <p:spPr>
          <a:xfrm>
            <a:off x="2786028" y="1973005"/>
            <a:ext cx="6960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solidFill>
                  <a:schemeClr val="accent1"/>
                </a:solidFill>
                <a:latin typeface="Century Gothic" panose="020B0502020202020204" pitchFamily="34" charset="0"/>
              </a:rPr>
              <a:t>6</a:t>
            </a:r>
            <a:endParaRPr lang="en-GB" sz="7200" dirty="0">
              <a:solidFill>
                <a:schemeClr val="accent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28206DC-69B4-4A44-AD03-06958688AE37}"/>
              </a:ext>
            </a:extLst>
          </p:cNvPr>
          <p:cNvSpPr/>
          <p:nvPr/>
        </p:nvSpPr>
        <p:spPr>
          <a:xfrm>
            <a:off x="3525480" y="2903478"/>
            <a:ext cx="6960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solidFill>
                  <a:schemeClr val="accent1"/>
                </a:solidFill>
                <a:latin typeface="Century Gothic" panose="020B0502020202020204" pitchFamily="34" charset="0"/>
              </a:rPr>
              <a:t>3</a:t>
            </a:r>
            <a:endParaRPr lang="en-GB" sz="7200" dirty="0">
              <a:solidFill>
                <a:schemeClr val="accent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F951147-90EB-4028-BBF4-B49486740676}"/>
              </a:ext>
            </a:extLst>
          </p:cNvPr>
          <p:cNvSpPr/>
          <p:nvPr/>
        </p:nvSpPr>
        <p:spPr>
          <a:xfrm>
            <a:off x="508194" y="3950345"/>
            <a:ext cx="3713310" cy="33055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7200" dirty="0">
                <a:solidFill>
                  <a:schemeClr val="accent1"/>
                </a:solidFill>
                <a:latin typeface="Century Gothic" panose="020B0502020202020204" pitchFamily="34" charset="0"/>
              </a:rPr>
              <a:t>2 0 4</a:t>
            </a:r>
          </a:p>
          <a:p>
            <a:pPr algn="r">
              <a:lnSpc>
                <a:spcPct val="90000"/>
              </a:lnSpc>
            </a:pPr>
            <a:r>
              <a:rPr lang="en-GB" sz="7200" dirty="0">
                <a:latin typeface="Century Gothic" panose="020B0502020202020204" pitchFamily="34" charset="0"/>
              </a:rPr>
              <a:t>2 7 2 0</a:t>
            </a:r>
          </a:p>
          <a:p>
            <a:pPr algn="r"/>
            <a:r>
              <a:rPr lang="en-GB" sz="7200" dirty="0">
                <a:latin typeface="Century Gothic" panose="020B0502020202020204" pitchFamily="34" charset="0"/>
              </a:rPr>
              <a:t>2 9 2 4</a:t>
            </a:r>
            <a:endParaRPr lang="en-GB" sz="72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A0B26B2-7847-414B-BE92-FAF7FB699135}"/>
              </a:ext>
            </a:extLst>
          </p:cNvPr>
          <p:cNvSpPr txBox="1"/>
          <p:nvPr/>
        </p:nvSpPr>
        <p:spPr>
          <a:xfrm>
            <a:off x="2041914" y="2892438"/>
            <a:ext cx="7441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dirty="0">
                <a:latin typeface="Century Gothic" panose="020B0502020202020204" pitchFamily="34" charset="0"/>
              </a:rPr>
              <a:t>×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1521BB1-4DEB-4A9B-B319-563836618D5D}"/>
              </a:ext>
            </a:extLst>
          </p:cNvPr>
          <p:cNvCxnSpPr/>
          <p:nvPr/>
        </p:nvCxnSpPr>
        <p:spPr>
          <a:xfrm flipH="1">
            <a:off x="1209072" y="7088675"/>
            <a:ext cx="3096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0BEBDB4F-E861-4F21-A1DD-BAFBAA7C353C}"/>
              </a:ext>
            </a:extLst>
          </p:cNvPr>
          <p:cNvCxnSpPr/>
          <p:nvPr/>
        </p:nvCxnSpPr>
        <p:spPr>
          <a:xfrm flipH="1">
            <a:off x="1209072" y="6071493"/>
            <a:ext cx="3096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D811EEE6-2F44-4239-B3E6-441B74AB87F8}"/>
              </a:ext>
            </a:extLst>
          </p:cNvPr>
          <p:cNvCxnSpPr/>
          <p:nvPr/>
        </p:nvCxnSpPr>
        <p:spPr>
          <a:xfrm flipH="1">
            <a:off x="1209072" y="4033586"/>
            <a:ext cx="3096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D3C11969-4DF6-489A-BF3F-57407CAA3991}"/>
              </a:ext>
            </a:extLst>
          </p:cNvPr>
          <p:cNvSpPr/>
          <p:nvPr/>
        </p:nvSpPr>
        <p:spPr>
          <a:xfrm>
            <a:off x="3493194" y="2112223"/>
            <a:ext cx="720000" cy="82800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01BC718-C178-451A-BA74-1573DF5CFFE0}"/>
              </a:ext>
            </a:extLst>
          </p:cNvPr>
          <p:cNvSpPr/>
          <p:nvPr/>
        </p:nvSpPr>
        <p:spPr>
          <a:xfrm>
            <a:off x="2773194" y="3046340"/>
            <a:ext cx="720000" cy="82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B35D819-4E04-4D19-93FD-479BE0BAC422}"/>
              </a:ext>
            </a:extLst>
          </p:cNvPr>
          <p:cNvSpPr/>
          <p:nvPr/>
        </p:nvSpPr>
        <p:spPr>
          <a:xfrm>
            <a:off x="5745365" y="2002984"/>
            <a:ext cx="520687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6    ×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3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=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204</a:t>
            </a:r>
            <a:endParaRPr lang="en-GB" sz="7200" dirty="0">
              <a:solidFill>
                <a:srgbClr val="4472C4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A09C3CB-04D1-4133-AC8B-A64939E1BACC}"/>
              </a:ext>
            </a:extLst>
          </p:cNvPr>
          <p:cNvSpPr/>
          <p:nvPr/>
        </p:nvSpPr>
        <p:spPr>
          <a:xfrm>
            <a:off x="6476507" y="2117846"/>
            <a:ext cx="720000" cy="82800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C089BE1-CF1B-45A0-902E-A61C7A5C335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110B4B2B-ABB9-4D91-82A1-57C575DD4774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9D663F6-AADC-441E-A32D-811424DB5A63}"/>
              </a:ext>
            </a:extLst>
          </p:cNvPr>
          <p:cNvSpPr/>
          <p:nvPr/>
        </p:nvSpPr>
        <p:spPr>
          <a:xfrm>
            <a:off x="508194" y="646030"/>
            <a:ext cx="72539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15: Multiplication missing digits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497116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6A2F210-A588-4E4E-9A9A-469F4C7B2AF0}"/>
              </a:ext>
            </a:extLst>
          </p:cNvPr>
          <p:cNvSpPr/>
          <p:nvPr/>
        </p:nvSpPr>
        <p:spPr>
          <a:xfrm>
            <a:off x="2786028" y="1973005"/>
            <a:ext cx="6960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solidFill>
                  <a:schemeClr val="accent1"/>
                </a:solidFill>
                <a:latin typeface="Century Gothic" panose="020B0502020202020204" pitchFamily="34" charset="0"/>
              </a:rPr>
              <a:t>6</a:t>
            </a:r>
            <a:endParaRPr lang="en-GB" sz="7200" dirty="0">
              <a:solidFill>
                <a:schemeClr val="accent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28206DC-69B4-4A44-AD03-06958688AE37}"/>
              </a:ext>
            </a:extLst>
          </p:cNvPr>
          <p:cNvSpPr/>
          <p:nvPr/>
        </p:nvSpPr>
        <p:spPr>
          <a:xfrm>
            <a:off x="3525480" y="2903478"/>
            <a:ext cx="6960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solidFill>
                  <a:schemeClr val="accent1"/>
                </a:solidFill>
                <a:latin typeface="Century Gothic" panose="020B0502020202020204" pitchFamily="34" charset="0"/>
              </a:rPr>
              <a:t>3</a:t>
            </a:r>
            <a:endParaRPr lang="en-GB" sz="7200" dirty="0">
              <a:solidFill>
                <a:schemeClr val="accent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F951147-90EB-4028-BBF4-B49486740676}"/>
              </a:ext>
            </a:extLst>
          </p:cNvPr>
          <p:cNvSpPr/>
          <p:nvPr/>
        </p:nvSpPr>
        <p:spPr>
          <a:xfrm>
            <a:off x="508194" y="3950345"/>
            <a:ext cx="3713310" cy="33055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7200" dirty="0">
                <a:solidFill>
                  <a:schemeClr val="accent1"/>
                </a:solidFill>
                <a:latin typeface="Century Gothic" panose="020B0502020202020204" pitchFamily="34" charset="0"/>
              </a:rPr>
              <a:t>2 0 4</a:t>
            </a:r>
          </a:p>
          <a:p>
            <a:pPr algn="r">
              <a:lnSpc>
                <a:spcPct val="90000"/>
              </a:lnSpc>
            </a:pPr>
            <a:r>
              <a:rPr lang="en-GB" sz="7200" dirty="0">
                <a:latin typeface="Century Gothic" panose="020B0502020202020204" pitchFamily="34" charset="0"/>
              </a:rPr>
              <a:t>2 7 2 0</a:t>
            </a:r>
          </a:p>
          <a:p>
            <a:pPr algn="r"/>
            <a:r>
              <a:rPr lang="en-GB" sz="7200" dirty="0">
                <a:latin typeface="Century Gothic" panose="020B0502020202020204" pitchFamily="34" charset="0"/>
              </a:rPr>
              <a:t>2 9 2 4</a:t>
            </a:r>
            <a:endParaRPr lang="en-GB" sz="72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A0B26B2-7847-414B-BE92-FAF7FB699135}"/>
              </a:ext>
            </a:extLst>
          </p:cNvPr>
          <p:cNvSpPr txBox="1"/>
          <p:nvPr/>
        </p:nvSpPr>
        <p:spPr>
          <a:xfrm>
            <a:off x="2041914" y="2892438"/>
            <a:ext cx="7441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dirty="0">
                <a:latin typeface="Century Gothic" panose="020B0502020202020204" pitchFamily="34" charset="0"/>
              </a:rPr>
              <a:t>×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1521BB1-4DEB-4A9B-B319-563836618D5D}"/>
              </a:ext>
            </a:extLst>
          </p:cNvPr>
          <p:cNvCxnSpPr/>
          <p:nvPr/>
        </p:nvCxnSpPr>
        <p:spPr>
          <a:xfrm flipH="1">
            <a:off x="1209072" y="7088675"/>
            <a:ext cx="3096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0BEBDB4F-E861-4F21-A1DD-BAFBAA7C353C}"/>
              </a:ext>
            </a:extLst>
          </p:cNvPr>
          <p:cNvCxnSpPr/>
          <p:nvPr/>
        </p:nvCxnSpPr>
        <p:spPr>
          <a:xfrm flipH="1">
            <a:off x="1209072" y="6071493"/>
            <a:ext cx="3096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D811EEE6-2F44-4239-B3E6-441B74AB87F8}"/>
              </a:ext>
            </a:extLst>
          </p:cNvPr>
          <p:cNvCxnSpPr/>
          <p:nvPr/>
        </p:nvCxnSpPr>
        <p:spPr>
          <a:xfrm flipH="1">
            <a:off x="1209072" y="4033586"/>
            <a:ext cx="3096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D3C11969-4DF6-489A-BF3F-57407CAA3991}"/>
              </a:ext>
            </a:extLst>
          </p:cNvPr>
          <p:cNvSpPr/>
          <p:nvPr/>
        </p:nvSpPr>
        <p:spPr>
          <a:xfrm>
            <a:off x="3493194" y="2112223"/>
            <a:ext cx="720000" cy="82800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01BC718-C178-451A-BA74-1573DF5CFFE0}"/>
              </a:ext>
            </a:extLst>
          </p:cNvPr>
          <p:cNvSpPr/>
          <p:nvPr/>
        </p:nvSpPr>
        <p:spPr>
          <a:xfrm>
            <a:off x="2773194" y="3046340"/>
            <a:ext cx="720000" cy="82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B35D819-4E04-4D19-93FD-479BE0BAC422}"/>
              </a:ext>
            </a:extLst>
          </p:cNvPr>
          <p:cNvSpPr/>
          <p:nvPr/>
        </p:nvSpPr>
        <p:spPr>
          <a:xfrm>
            <a:off x="5745365" y="1973004"/>
            <a:ext cx="5280613" cy="26930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3000"/>
              </a:spcAft>
            </a:pP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6    ×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3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=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204</a:t>
            </a:r>
          </a:p>
          <a:p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60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×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3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=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180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A09C3CB-04D1-4133-AC8B-A64939E1BACC}"/>
              </a:ext>
            </a:extLst>
          </p:cNvPr>
          <p:cNvSpPr/>
          <p:nvPr/>
        </p:nvSpPr>
        <p:spPr>
          <a:xfrm>
            <a:off x="6476507" y="2117846"/>
            <a:ext cx="720000" cy="82800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3EDE075-EA9E-4A98-B32E-44F28F043F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B17E7D3B-8270-4514-B55A-D88B21554205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1E9469F-D837-40E7-B6DF-5E6FEF1C8C52}"/>
              </a:ext>
            </a:extLst>
          </p:cNvPr>
          <p:cNvSpPr/>
          <p:nvPr/>
        </p:nvSpPr>
        <p:spPr>
          <a:xfrm>
            <a:off x="508194" y="646030"/>
            <a:ext cx="72539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15: Multiplication missing digits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1429715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6A2F210-A588-4E4E-9A9A-469F4C7B2AF0}"/>
              </a:ext>
            </a:extLst>
          </p:cNvPr>
          <p:cNvSpPr/>
          <p:nvPr/>
        </p:nvSpPr>
        <p:spPr>
          <a:xfrm>
            <a:off x="2786028" y="1973005"/>
            <a:ext cx="6960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solidFill>
                  <a:schemeClr val="accent1"/>
                </a:solidFill>
                <a:latin typeface="Century Gothic" panose="020B0502020202020204" pitchFamily="34" charset="0"/>
              </a:rPr>
              <a:t>6</a:t>
            </a:r>
            <a:endParaRPr lang="en-GB" sz="7200" dirty="0">
              <a:solidFill>
                <a:schemeClr val="accent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28206DC-69B4-4A44-AD03-06958688AE37}"/>
              </a:ext>
            </a:extLst>
          </p:cNvPr>
          <p:cNvSpPr/>
          <p:nvPr/>
        </p:nvSpPr>
        <p:spPr>
          <a:xfrm>
            <a:off x="3525480" y="2903478"/>
            <a:ext cx="6960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solidFill>
                  <a:schemeClr val="accent1"/>
                </a:solidFill>
                <a:latin typeface="Century Gothic" panose="020B0502020202020204" pitchFamily="34" charset="0"/>
              </a:rPr>
              <a:t>3</a:t>
            </a:r>
            <a:endParaRPr lang="en-GB" sz="7200" dirty="0">
              <a:solidFill>
                <a:schemeClr val="accent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F951147-90EB-4028-BBF4-B49486740676}"/>
              </a:ext>
            </a:extLst>
          </p:cNvPr>
          <p:cNvSpPr/>
          <p:nvPr/>
        </p:nvSpPr>
        <p:spPr>
          <a:xfrm>
            <a:off x="508194" y="3950345"/>
            <a:ext cx="3713310" cy="33055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7200" dirty="0">
                <a:solidFill>
                  <a:schemeClr val="accent1"/>
                </a:solidFill>
                <a:latin typeface="Century Gothic" panose="020B0502020202020204" pitchFamily="34" charset="0"/>
              </a:rPr>
              <a:t>2 0 4</a:t>
            </a:r>
          </a:p>
          <a:p>
            <a:pPr algn="r">
              <a:lnSpc>
                <a:spcPct val="90000"/>
              </a:lnSpc>
            </a:pPr>
            <a:r>
              <a:rPr lang="en-GB" sz="7200" dirty="0">
                <a:latin typeface="Century Gothic" panose="020B0502020202020204" pitchFamily="34" charset="0"/>
              </a:rPr>
              <a:t>2 7 2 0</a:t>
            </a:r>
          </a:p>
          <a:p>
            <a:pPr algn="r"/>
            <a:r>
              <a:rPr lang="en-GB" sz="7200" dirty="0">
                <a:latin typeface="Century Gothic" panose="020B0502020202020204" pitchFamily="34" charset="0"/>
              </a:rPr>
              <a:t>2 9 2 4</a:t>
            </a:r>
            <a:endParaRPr lang="en-GB" sz="72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A0B26B2-7847-414B-BE92-FAF7FB699135}"/>
              </a:ext>
            </a:extLst>
          </p:cNvPr>
          <p:cNvSpPr txBox="1"/>
          <p:nvPr/>
        </p:nvSpPr>
        <p:spPr>
          <a:xfrm>
            <a:off x="2041914" y="2892438"/>
            <a:ext cx="7441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dirty="0">
                <a:latin typeface="Century Gothic" panose="020B0502020202020204" pitchFamily="34" charset="0"/>
              </a:rPr>
              <a:t>×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1521BB1-4DEB-4A9B-B319-563836618D5D}"/>
              </a:ext>
            </a:extLst>
          </p:cNvPr>
          <p:cNvCxnSpPr/>
          <p:nvPr/>
        </p:nvCxnSpPr>
        <p:spPr>
          <a:xfrm flipH="1">
            <a:off x="1209072" y="7088675"/>
            <a:ext cx="3096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0BEBDB4F-E861-4F21-A1DD-BAFBAA7C353C}"/>
              </a:ext>
            </a:extLst>
          </p:cNvPr>
          <p:cNvCxnSpPr/>
          <p:nvPr/>
        </p:nvCxnSpPr>
        <p:spPr>
          <a:xfrm flipH="1">
            <a:off x="1209072" y="6071493"/>
            <a:ext cx="3096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D811EEE6-2F44-4239-B3E6-441B74AB87F8}"/>
              </a:ext>
            </a:extLst>
          </p:cNvPr>
          <p:cNvCxnSpPr/>
          <p:nvPr/>
        </p:nvCxnSpPr>
        <p:spPr>
          <a:xfrm flipH="1">
            <a:off x="1209072" y="4033586"/>
            <a:ext cx="3096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D3C11969-4DF6-489A-BF3F-57407CAA3991}"/>
              </a:ext>
            </a:extLst>
          </p:cNvPr>
          <p:cNvSpPr/>
          <p:nvPr/>
        </p:nvSpPr>
        <p:spPr>
          <a:xfrm>
            <a:off x="3493194" y="2112223"/>
            <a:ext cx="720000" cy="82800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01BC718-C178-451A-BA74-1573DF5CFFE0}"/>
              </a:ext>
            </a:extLst>
          </p:cNvPr>
          <p:cNvSpPr/>
          <p:nvPr/>
        </p:nvSpPr>
        <p:spPr>
          <a:xfrm>
            <a:off x="2773194" y="3046340"/>
            <a:ext cx="720000" cy="82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B35D819-4E04-4D19-93FD-479BE0BAC422}"/>
              </a:ext>
            </a:extLst>
          </p:cNvPr>
          <p:cNvSpPr/>
          <p:nvPr/>
        </p:nvSpPr>
        <p:spPr>
          <a:xfrm>
            <a:off x="5745365" y="1973004"/>
            <a:ext cx="5178021" cy="41857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3000"/>
              </a:spcAft>
            </a:pP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6    ×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3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=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204</a:t>
            </a:r>
          </a:p>
          <a:p>
            <a:pPr>
              <a:spcAft>
                <a:spcPts val="3000"/>
              </a:spcAft>
            </a:pP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60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×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3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=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180</a:t>
            </a:r>
          </a:p>
          <a:p>
            <a:pPr>
              <a:spcAft>
                <a:spcPts val="3000"/>
              </a:spcAft>
            </a:pP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8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×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3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=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24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A09C3CB-04D1-4133-AC8B-A64939E1BACC}"/>
              </a:ext>
            </a:extLst>
          </p:cNvPr>
          <p:cNvSpPr/>
          <p:nvPr/>
        </p:nvSpPr>
        <p:spPr>
          <a:xfrm>
            <a:off x="6476507" y="2117846"/>
            <a:ext cx="720000" cy="82800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E4F629F-4FBE-48E3-9105-C819811BB4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86C4D905-EEC6-4E26-A593-DE9C4E60F9DB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0D94E1E-5DFD-4111-9B1E-40468EF494C0}"/>
              </a:ext>
            </a:extLst>
          </p:cNvPr>
          <p:cNvSpPr/>
          <p:nvPr/>
        </p:nvSpPr>
        <p:spPr>
          <a:xfrm>
            <a:off x="508194" y="646030"/>
            <a:ext cx="72539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15: Multiplication missing digits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8517282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6A2F210-A588-4E4E-9A9A-469F4C7B2AF0}"/>
              </a:ext>
            </a:extLst>
          </p:cNvPr>
          <p:cNvSpPr/>
          <p:nvPr/>
        </p:nvSpPr>
        <p:spPr>
          <a:xfrm>
            <a:off x="2786028" y="1973005"/>
            <a:ext cx="6960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solidFill>
                  <a:schemeClr val="accent1"/>
                </a:solidFill>
                <a:latin typeface="Century Gothic" panose="020B0502020202020204" pitchFamily="34" charset="0"/>
              </a:rPr>
              <a:t>6</a:t>
            </a:r>
            <a:endParaRPr lang="en-GB" sz="7200" dirty="0">
              <a:solidFill>
                <a:schemeClr val="accent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28206DC-69B4-4A44-AD03-06958688AE37}"/>
              </a:ext>
            </a:extLst>
          </p:cNvPr>
          <p:cNvSpPr/>
          <p:nvPr/>
        </p:nvSpPr>
        <p:spPr>
          <a:xfrm>
            <a:off x="3525480" y="2903478"/>
            <a:ext cx="6960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solidFill>
                  <a:schemeClr val="accent1"/>
                </a:solidFill>
                <a:latin typeface="Century Gothic" panose="020B0502020202020204" pitchFamily="34" charset="0"/>
              </a:rPr>
              <a:t>3</a:t>
            </a:r>
            <a:endParaRPr lang="en-GB" sz="7200" dirty="0">
              <a:solidFill>
                <a:schemeClr val="accent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F951147-90EB-4028-BBF4-B49486740676}"/>
              </a:ext>
            </a:extLst>
          </p:cNvPr>
          <p:cNvSpPr/>
          <p:nvPr/>
        </p:nvSpPr>
        <p:spPr>
          <a:xfrm>
            <a:off x="508194" y="3950345"/>
            <a:ext cx="3713310" cy="33055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7200" dirty="0">
                <a:solidFill>
                  <a:schemeClr val="accent1"/>
                </a:solidFill>
                <a:latin typeface="Century Gothic" panose="020B0502020202020204" pitchFamily="34" charset="0"/>
              </a:rPr>
              <a:t>2 0 4</a:t>
            </a:r>
          </a:p>
          <a:p>
            <a:pPr algn="r">
              <a:lnSpc>
                <a:spcPct val="90000"/>
              </a:lnSpc>
            </a:pPr>
            <a:r>
              <a:rPr lang="en-GB" sz="7200" dirty="0">
                <a:latin typeface="Century Gothic" panose="020B0502020202020204" pitchFamily="34" charset="0"/>
              </a:rPr>
              <a:t>2 7 2 0</a:t>
            </a:r>
          </a:p>
          <a:p>
            <a:pPr algn="r"/>
            <a:r>
              <a:rPr lang="en-GB" sz="7200" dirty="0">
                <a:latin typeface="Century Gothic" panose="020B0502020202020204" pitchFamily="34" charset="0"/>
              </a:rPr>
              <a:t>2 9 2 4</a:t>
            </a:r>
            <a:endParaRPr lang="en-GB" sz="72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A0B26B2-7847-414B-BE92-FAF7FB699135}"/>
              </a:ext>
            </a:extLst>
          </p:cNvPr>
          <p:cNvSpPr txBox="1"/>
          <p:nvPr/>
        </p:nvSpPr>
        <p:spPr>
          <a:xfrm>
            <a:off x="2041914" y="2892438"/>
            <a:ext cx="7441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dirty="0">
                <a:latin typeface="Century Gothic" panose="020B0502020202020204" pitchFamily="34" charset="0"/>
              </a:rPr>
              <a:t>×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1521BB1-4DEB-4A9B-B319-563836618D5D}"/>
              </a:ext>
            </a:extLst>
          </p:cNvPr>
          <p:cNvCxnSpPr/>
          <p:nvPr/>
        </p:nvCxnSpPr>
        <p:spPr>
          <a:xfrm flipH="1">
            <a:off x="1209072" y="7088675"/>
            <a:ext cx="3096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0BEBDB4F-E861-4F21-A1DD-BAFBAA7C353C}"/>
              </a:ext>
            </a:extLst>
          </p:cNvPr>
          <p:cNvCxnSpPr/>
          <p:nvPr/>
        </p:nvCxnSpPr>
        <p:spPr>
          <a:xfrm flipH="1">
            <a:off x="1209072" y="6071493"/>
            <a:ext cx="3096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D811EEE6-2F44-4239-B3E6-441B74AB87F8}"/>
              </a:ext>
            </a:extLst>
          </p:cNvPr>
          <p:cNvCxnSpPr/>
          <p:nvPr/>
        </p:nvCxnSpPr>
        <p:spPr>
          <a:xfrm flipH="1">
            <a:off x="1209072" y="4033586"/>
            <a:ext cx="3096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D3C11969-4DF6-489A-BF3F-57407CAA3991}"/>
              </a:ext>
            </a:extLst>
          </p:cNvPr>
          <p:cNvSpPr/>
          <p:nvPr/>
        </p:nvSpPr>
        <p:spPr>
          <a:xfrm>
            <a:off x="3493194" y="2112223"/>
            <a:ext cx="720000" cy="82800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01BC718-C178-451A-BA74-1573DF5CFFE0}"/>
              </a:ext>
            </a:extLst>
          </p:cNvPr>
          <p:cNvSpPr/>
          <p:nvPr/>
        </p:nvSpPr>
        <p:spPr>
          <a:xfrm>
            <a:off x="2773194" y="3046340"/>
            <a:ext cx="720000" cy="82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B35D819-4E04-4D19-93FD-479BE0BAC422}"/>
              </a:ext>
            </a:extLst>
          </p:cNvPr>
          <p:cNvSpPr/>
          <p:nvPr/>
        </p:nvSpPr>
        <p:spPr>
          <a:xfrm>
            <a:off x="5745365" y="1973004"/>
            <a:ext cx="5791970" cy="56784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3000"/>
              </a:spcAft>
            </a:pP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6    ×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3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=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204</a:t>
            </a:r>
          </a:p>
          <a:p>
            <a:pPr>
              <a:spcAft>
                <a:spcPts val="3000"/>
              </a:spcAft>
            </a:pP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60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×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3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=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180</a:t>
            </a:r>
          </a:p>
          <a:p>
            <a:pPr>
              <a:spcAft>
                <a:spcPts val="3000"/>
              </a:spcAft>
            </a:pP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8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×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3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=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24</a:t>
            </a:r>
          </a:p>
          <a:p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180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+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24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=</a:t>
            </a:r>
            <a:r>
              <a:rPr lang="en-GB" sz="2800" dirty="0">
                <a:solidFill>
                  <a:srgbClr val="4472C4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204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A09C3CB-04D1-4133-AC8B-A64939E1BACC}"/>
              </a:ext>
            </a:extLst>
          </p:cNvPr>
          <p:cNvSpPr/>
          <p:nvPr/>
        </p:nvSpPr>
        <p:spPr>
          <a:xfrm>
            <a:off x="6476507" y="2117846"/>
            <a:ext cx="720000" cy="82800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A4F1351-39D4-4BF7-9C9E-C785A7D87958}"/>
              </a:ext>
            </a:extLst>
          </p:cNvPr>
          <p:cNvSpPr/>
          <p:nvPr/>
        </p:nvSpPr>
        <p:spPr>
          <a:xfrm>
            <a:off x="3519659" y="1948790"/>
            <a:ext cx="6960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solidFill>
                  <a:srgbClr val="4472C4"/>
                </a:solidFill>
                <a:latin typeface="Century Gothic" panose="020B0502020202020204" pitchFamily="34" charset="0"/>
              </a:rPr>
              <a:t>8</a:t>
            </a:r>
            <a:endParaRPr lang="en-GB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11A9EDC-AB97-4CB9-A8FF-9CDFBE7561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F75D0B59-9162-42A9-93B0-C2C587A924F8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FDB23FB-7622-42C7-8806-B7AF6A4ABE6A}"/>
              </a:ext>
            </a:extLst>
          </p:cNvPr>
          <p:cNvSpPr/>
          <p:nvPr/>
        </p:nvSpPr>
        <p:spPr>
          <a:xfrm>
            <a:off x="508194" y="646030"/>
            <a:ext cx="72539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15: Multiplication missing digits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444123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6A2F210-A588-4E4E-9A9A-469F4C7B2AF0}"/>
              </a:ext>
            </a:extLst>
          </p:cNvPr>
          <p:cNvSpPr/>
          <p:nvPr/>
        </p:nvSpPr>
        <p:spPr>
          <a:xfrm>
            <a:off x="2786028" y="1973005"/>
            <a:ext cx="6960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  <a:endParaRPr lang="en-GB" sz="7200" dirty="0">
              <a:solidFill>
                <a:srgbClr val="FF000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28206DC-69B4-4A44-AD03-06958688AE37}"/>
              </a:ext>
            </a:extLst>
          </p:cNvPr>
          <p:cNvSpPr/>
          <p:nvPr/>
        </p:nvSpPr>
        <p:spPr>
          <a:xfrm>
            <a:off x="3525480" y="2903478"/>
            <a:ext cx="6960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latin typeface="Century Gothic" panose="020B0502020202020204" pitchFamily="34" charset="0"/>
              </a:rPr>
              <a:t>3</a:t>
            </a:r>
            <a:endParaRPr lang="en-GB" sz="720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F951147-90EB-4028-BBF4-B49486740676}"/>
              </a:ext>
            </a:extLst>
          </p:cNvPr>
          <p:cNvSpPr/>
          <p:nvPr/>
        </p:nvSpPr>
        <p:spPr>
          <a:xfrm>
            <a:off x="508194" y="3950345"/>
            <a:ext cx="3713310" cy="33055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7200" dirty="0">
                <a:latin typeface="Century Gothic" panose="020B0502020202020204" pitchFamily="34" charset="0"/>
              </a:rPr>
              <a:t>2 0 4</a:t>
            </a:r>
          </a:p>
          <a:p>
            <a:pPr algn="r">
              <a:lnSpc>
                <a:spcPct val="90000"/>
              </a:lnSpc>
            </a:pPr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2 7 2 0</a:t>
            </a:r>
          </a:p>
          <a:p>
            <a:pPr algn="r"/>
            <a:r>
              <a:rPr lang="en-GB" sz="7200" dirty="0">
                <a:latin typeface="Century Gothic" panose="020B0502020202020204" pitchFamily="34" charset="0"/>
              </a:rPr>
              <a:t>2 9 2 4</a:t>
            </a:r>
            <a:endParaRPr lang="en-GB" sz="72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A0B26B2-7847-414B-BE92-FAF7FB699135}"/>
              </a:ext>
            </a:extLst>
          </p:cNvPr>
          <p:cNvSpPr txBox="1"/>
          <p:nvPr/>
        </p:nvSpPr>
        <p:spPr>
          <a:xfrm>
            <a:off x="2041914" y="2892438"/>
            <a:ext cx="7441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dirty="0">
                <a:latin typeface="Century Gothic" panose="020B0502020202020204" pitchFamily="34" charset="0"/>
              </a:rPr>
              <a:t>×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1521BB1-4DEB-4A9B-B319-563836618D5D}"/>
              </a:ext>
            </a:extLst>
          </p:cNvPr>
          <p:cNvCxnSpPr/>
          <p:nvPr/>
        </p:nvCxnSpPr>
        <p:spPr>
          <a:xfrm flipH="1">
            <a:off x="1209072" y="7088675"/>
            <a:ext cx="3096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0BEBDB4F-E861-4F21-A1DD-BAFBAA7C353C}"/>
              </a:ext>
            </a:extLst>
          </p:cNvPr>
          <p:cNvCxnSpPr/>
          <p:nvPr/>
        </p:nvCxnSpPr>
        <p:spPr>
          <a:xfrm flipH="1">
            <a:off x="1209072" y="6071493"/>
            <a:ext cx="3096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D811EEE6-2F44-4239-B3E6-441B74AB87F8}"/>
              </a:ext>
            </a:extLst>
          </p:cNvPr>
          <p:cNvCxnSpPr/>
          <p:nvPr/>
        </p:nvCxnSpPr>
        <p:spPr>
          <a:xfrm flipH="1">
            <a:off x="1209072" y="4033586"/>
            <a:ext cx="3096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D3C11969-4DF6-489A-BF3F-57407CAA3991}"/>
              </a:ext>
            </a:extLst>
          </p:cNvPr>
          <p:cNvSpPr/>
          <p:nvPr/>
        </p:nvSpPr>
        <p:spPr>
          <a:xfrm>
            <a:off x="3493194" y="2112223"/>
            <a:ext cx="720000" cy="82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01BC718-C178-451A-BA74-1573DF5CFFE0}"/>
              </a:ext>
            </a:extLst>
          </p:cNvPr>
          <p:cNvSpPr/>
          <p:nvPr/>
        </p:nvSpPr>
        <p:spPr>
          <a:xfrm>
            <a:off x="2773194" y="3046340"/>
            <a:ext cx="720000" cy="828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B35D819-4E04-4D19-93FD-479BE0BAC422}"/>
              </a:ext>
            </a:extLst>
          </p:cNvPr>
          <p:cNvSpPr/>
          <p:nvPr/>
        </p:nvSpPr>
        <p:spPr>
          <a:xfrm>
            <a:off x="5608104" y="1973005"/>
            <a:ext cx="607570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3000"/>
              </a:spcAft>
            </a:pPr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68</a:t>
            </a:r>
            <a:r>
              <a:rPr lang="en-GB" sz="2800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×</a:t>
            </a:r>
            <a:r>
              <a:rPr lang="en-GB" sz="2800" dirty="0">
                <a:solidFill>
                  <a:srgbClr val="FF0000"/>
                </a:solidFill>
                <a:latin typeface="Century Gothic" panose="020B0502020202020204" pitchFamily="34" charset="0"/>
              </a:rPr>
              <a:t>         </a:t>
            </a:r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0</a:t>
            </a:r>
            <a:r>
              <a:rPr lang="en-GB" sz="2800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=</a:t>
            </a:r>
            <a:r>
              <a:rPr lang="en-GB" sz="2800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2720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A4F1351-39D4-4BF7-9C9E-C785A7D87958}"/>
              </a:ext>
            </a:extLst>
          </p:cNvPr>
          <p:cNvSpPr/>
          <p:nvPr/>
        </p:nvSpPr>
        <p:spPr>
          <a:xfrm>
            <a:off x="3519659" y="1948790"/>
            <a:ext cx="6960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8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9D59CF8-6F23-4945-9CAC-6610A1E91E18}"/>
              </a:ext>
            </a:extLst>
          </p:cNvPr>
          <p:cNvSpPr/>
          <p:nvPr/>
        </p:nvSpPr>
        <p:spPr>
          <a:xfrm>
            <a:off x="7437636" y="2134955"/>
            <a:ext cx="720000" cy="828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86CD7835-3185-47FD-9C98-0662300DB5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C04B7141-E4F5-45B9-8AD3-115EEBCE082B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582DB25-B232-42A8-BB26-308A44995EC6}"/>
              </a:ext>
            </a:extLst>
          </p:cNvPr>
          <p:cNvSpPr/>
          <p:nvPr/>
        </p:nvSpPr>
        <p:spPr>
          <a:xfrm>
            <a:off x="508194" y="646030"/>
            <a:ext cx="72539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15: Multiplication missing digits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440344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6A2F210-A588-4E4E-9A9A-469F4C7B2AF0}"/>
              </a:ext>
            </a:extLst>
          </p:cNvPr>
          <p:cNvSpPr/>
          <p:nvPr/>
        </p:nvSpPr>
        <p:spPr>
          <a:xfrm>
            <a:off x="2786028" y="1973005"/>
            <a:ext cx="6960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  <a:endParaRPr lang="en-GB" sz="7200" dirty="0">
              <a:solidFill>
                <a:srgbClr val="FF000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28206DC-69B4-4A44-AD03-06958688AE37}"/>
              </a:ext>
            </a:extLst>
          </p:cNvPr>
          <p:cNvSpPr/>
          <p:nvPr/>
        </p:nvSpPr>
        <p:spPr>
          <a:xfrm>
            <a:off x="3525480" y="2903478"/>
            <a:ext cx="6960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latin typeface="Century Gothic" panose="020B0502020202020204" pitchFamily="34" charset="0"/>
              </a:rPr>
              <a:t>3</a:t>
            </a:r>
            <a:endParaRPr lang="en-GB" sz="720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F951147-90EB-4028-BBF4-B49486740676}"/>
              </a:ext>
            </a:extLst>
          </p:cNvPr>
          <p:cNvSpPr/>
          <p:nvPr/>
        </p:nvSpPr>
        <p:spPr>
          <a:xfrm>
            <a:off x="508194" y="3950345"/>
            <a:ext cx="3713310" cy="33055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7200" dirty="0">
                <a:latin typeface="Century Gothic" panose="020B0502020202020204" pitchFamily="34" charset="0"/>
              </a:rPr>
              <a:t>2 0 4</a:t>
            </a:r>
          </a:p>
          <a:p>
            <a:pPr algn="r">
              <a:lnSpc>
                <a:spcPct val="90000"/>
              </a:lnSpc>
            </a:pPr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2 7 2 0</a:t>
            </a:r>
          </a:p>
          <a:p>
            <a:pPr algn="r"/>
            <a:r>
              <a:rPr lang="en-GB" sz="7200" dirty="0">
                <a:latin typeface="Century Gothic" panose="020B0502020202020204" pitchFamily="34" charset="0"/>
              </a:rPr>
              <a:t>2 9 2 4</a:t>
            </a:r>
            <a:endParaRPr lang="en-GB" sz="72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A0B26B2-7847-414B-BE92-FAF7FB699135}"/>
              </a:ext>
            </a:extLst>
          </p:cNvPr>
          <p:cNvSpPr txBox="1"/>
          <p:nvPr/>
        </p:nvSpPr>
        <p:spPr>
          <a:xfrm>
            <a:off x="2041914" y="2892438"/>
            <a:ext cx="7441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dirty="0">
                <a:latin typeface="Century Gothic" panose="020B0502020202020204" pitchFamily="34" charset="0"/>
              </a:rPr>
              <a:t>×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1521BB1-4DEB-4A9B-B319-563836618D5D}"/>
              </a:ext>
            </a:extLst>
          </p:cNvPr>
          <p:cNvCxnSpPr/>
          <p:nvPr/>
        </p:nvCxnSpPr>
        <p:spPr>
          <a:xfrm flipH="1">
            <a:off x="1209072" y="7088675"/>
            <a:ext cx="3096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0BEBDB4F-E861-4F21-A1DD-BAFBAA7C353C}"/>
              </a:ext>
            </a:extLst>
          </p:cNvPr>
          <p:cNvCxnSpPr/>
          <p:nvPr/>
        </p:nvCxnSpPr>
        <p:spPr>
          <a:xfrm flipH="1">
            <a:off x="1209072" y="6071493"/>
            <a:ext cx="3096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D811EEE6-2F44-4239-B3E6-441B74AB87F8}"/>
              </a:ext>
            </a:extLst>
          </p:cNvPr>
          <p:cNvCxnSpPr/>
          <p:nvPr/>
        </p:nvCxnSpPr>
        <p:spPr>
          <a:xfrm flipH="1">
            <a:off x="1209072" y="4033586"/>
            <a:ext cx="3096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D3C11969-4DF6-489A-BF3F-57407CAA3991}"/>
              </a:ext>
            </a:extLst>
          </p:cNvPr>
          <p:cNvSpPr/>
          <p:nvPr/>
        </p:nvSpPr>
        <p:spPr>
          <a:xfrm>
            <a:off x="3493194" y="2112223"/>
            <a:ext cx="720000" cy="82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01BC718-C178-451A-BA74-1573DF5CFFE0}"/>
              </a:ext>
            </a:extLst>
          </p:cNvPr>
          <p:cNvSpPr/>
          <p:nvPr/>
        </p:nvSpPr>
        <p:spPr>
          <a:xfrm>
            <a:off x="2773194" y="3046340"/>
            <a:ext cx="720000" cy="828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B35D819-4E04-4D19-93FD-479BE0BAC422}"/>
              </a:ext>
            </a:extLst>
          </p:cNvPr>
          <p:cNvSpPr/>
          <p:nvPr/>
        </p:nvSpPr>
        <p:spPr>
          <a:xfrm>
            <a:off x="5608104" y="1973005"/>
            <a:ext cx="607570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3000"/>
              </a:spcAft>
            </a:pPr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68</a:t>
            </a:r>
            <a:r>
              <a:rPr lang="en-GB" sz="2800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×</a:t>
            </a:r>
            <a:r>
              <a:rPr lang="en-GB" sz="2800" dirty="0">
                <a:solidFill>
                  <a:srgbClr val="FF0000"/>
                </a:solidFill>
                <a:latin typeface="Century Gothic" panose="020B0502020202020204" pitchFamily="34" charset="0"/>
              </a:rPr>
              <a:t>         </a:t>
            </a:r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0</a:t>
            </a:r>
            <a:r>
              <a:rPr lang="en-GB" sz="2800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=</a:t>
            </a:r>
            <a:r>
              <a:rPr lang="en-GB" sz="2800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2720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A4F1351-39D4-4BF7-9C9E-C785A7D87958}"/>
              </a:ext>
            </a:extLst>
          </p:cNvPr>
          <p:cNvSpPr/>
          <p:nvPr/>
        </p:nvSpPr>
        <p:spPr>
          <a:xfrm>
            <a:off x="3519659" y="1948790"/>
            <a:ext cx="6960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8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9D59CF8-6F23-4945-9CAC-6610A1E91E18}"/>
              </a:ext>
            </a:extLst>
          </p:cNvPr>
          <p:cNvSpPr/>
          <p:nvPr/>
        </p:nvSpPr>
        <p:spPr>
          <a:xfrm>
            <a:off x="7437636" y="2134955"/>
            <a:ext cx="720000" cy="828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hought Bubble: Cloud 6">
            <a:extLst>
              <a:ext uri="{FF2B5EF4-FFF2-40B4-BE49-F238E27FC236}">
                <a16:creationId xmlns:a16="http://schemas.microsoft.com/office/drawing/2014/main" id="{527A8D1C-1E99-4CAB-910C-7A31BF6307A7}"/>
              </a:ext>
            </a:extLst>
          </p:cNvPr>
          <p:cNvSpPr/>
          <p:nvPr/>
        </p:nvSpPr>
        <p:spPr>
          <a:xfrm>
            <a:off x="5201261" y="3503642"/>
            <a:ext cx="6273036" cy="2169430"/>
          </a:xfrm>
          <a:prstGeom prst="cloudCallout">
            <a:avLst>
              <a:gd name="adj1" fmla="val 48830"/>
              <a:gd name="adj2" fmla="val 60056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BD2CDC8-9611-46F2-9F9E-21332E4D46DE}"/>
              </a:ext>
            </a:extLst>
          </p:cNvPr>
          <p:cNvSpPr/>
          <p:nvPr/>
        </p:nvSpPr>
        <p:spPr>
          <a:xfrm>
            <a:off x="6371928" y="4004913"/>
            <a:ext cx="4296072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</a:pPr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Round 68 to 70 to do an estimate.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A96CC84B-E185-418B-A3B8-065417943DC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3726EC2B-8A16-436D-9D51-575F1A1FCDC0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135A826-A47D-4A0A-83CF-74E47971095C}"/>
              </a:ext>
            </a:extLst>
          </p:cNvPr>
          <p:cNvSpPr/>
          <p:nvPr/>
        </p:nvSpPr>
        <p:spPr>
          <a:xfrm>
            <a:off x="508194" y="646030"/>
            <a:ext cx="72539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15: Multiplication missing digits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091872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6A2F210-A588-4E4E-9A9A-469F4C7B2AF0}"/>
              </a:ext>
            </a:extLst>
          </p:cNvPr>
          <p:cNvSpPr/>
          <p:nvPr/>
        </p:nvSpPr>
        <p:spPr>
          <a:xfrm>
            <a:off x="2786028" y="1973005"/>
            <a:ext cx="6960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  <a:endParaRPr lang="en-GB" sz="7200" dirty="0">
              <a:solidFill>
                <a:srgbClr val="FF000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28206DC-69B4-4A44-AD03-06958688AE37}"/>
              </a:ext>
            </a:extLst>
          </p:cNvPr>
          <p:cNvSpPr/>
          <p:nvPr/>
        </p:nvSpPr>
        <p:spPr>
          <a:xfrm>
            <a:off x="3525480" y="2903478"/>
            <a:ext cx="6960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latin typeface="Century Gothic" panose="020B0502020202020204" pitchFamily="34" charset="0"/>
              </a:rPr>
              <a:t>3</a:t>
            </a:r>
            <a:endParaRPr lang="en-GB" sz="720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F951147-90EB-4028-BBF4-B49486740676}"/>
              </a:ext>
            </a:extLst>
          </p:cNvPr>
          <p:cNvSpPr/>
          <p:nvPr/>
        </p:nvSpPr>
        <p:spPr>
          <a:xfrm>
            <a:off x="508194" y="3950345"/>
            <a:ext cx="3713310" cy="33055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7200" dirty="0">
                <a:latin typeface="Century Gothic" panose="020B0502020202020204" pitchFamily="34" charset="0"/>
              </a:rPr>
              <a:t>2 0 4</a:t>
            </a:r>
          </a:p>
          <a:p>
            <a:pPr algn="r">
              <a:lnSpc>
                <a:spcPct val="90000"/>
              </a:lnSpc>
            </a:pPr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2 7 2 0</a:t>
            </a:r>
          </a:p>
          <a:p>
            <a:pPr algn="r"/>
            <a:r>
              <a:rPr lang="en-GB" sz="7200" dirty="0">
                <a:latin typeface="Century Gothic" panose="020B0502020202020204" pitchFamily="34" charset="0"/>
              </a:rPr>
              <a:t>2 9 2 4</a:t>
            </a:r>
            <a:endParaRPr lang="en-GB" sz="72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A0B26B2-7847-414B-BE92-FAF7FB699135}"/>
              </a:ext>
            </a:extLst>
          </p:cNvPr>
          <p:cNvSpPr txBox="1"/>
          <p:nvPr/>
        </p:nvSpPr>
        <p:spPr>
          <a:xfrm>
            <a:off x="2041914" y="2892438"/>
            <a:ext cx="7441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dirty="0">
                <a:latin typeface="Century Gothic" panose="020B0502020202020204" pitchFamily="34" charset="0"/>
              </a:rPr>
              <a:t>×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1521BB1-4DEB-4A9B-B319-563836618D5D}"/>
              </a:ext>
            </a:extLst>
          </p:cNvPr>
          <p:cNvCxnSpPr/>
          <p:nvPr/>
        </p:nvCxnSpPr>
        <p:spPr>
          <a:xfrm flipH="1">
            <a:off x="1209072" y="7088675"/>
            <a:ext cx="3096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0BEBDB4F-E861-4F21-A1DD-BAFBAA7C353C}"/>
              </a:ext>
            </a:extLst>
          </p:cNvPr>
          <p:cNvCxnSpPr/>
          <p:nvPr/>
        </p:nvCxnSpPr>
        <p:spPr>
          <a:xfrm flipH="1">
            <a:off x="1209072" y="6071493"/>
            <a:ext cx="3096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D811EEE6-2F44-4239-B3E6-441B74AB87F8}"/>
              </a:ext>
            </a:extLst>
          </p:cNvPr>
          <p:cNvCxnSpPr/>
          <p:nvPr/>
        </p:nvCxnSpPr>
        <p:spPr>
          <a:xfrm flipH="1">
            <a:off x="1209072" y="4033586"/>
            <a:ext cx="3096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D3C11969-4DF6-489A-BF3F-57407CAA3991}"/>
              </a:ext>
            </a:extLst>
          </p:cNvPr>
          <p:cNvSpPr/>
          <p:nvPr/>
        </p:nvSpPr>
        <p:spPr>
          <a:xfrm>
            <a:off x="3493194" y="2112223"/>
            <a:ext cx="720000" cy="82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01BC718-C178-451A-BA74-1573DF5CFFE0}"/>
              </a:ext>
            </a:extLst>
          </p:cNvPr>
          <p:cNvSpPr/>
          <p:nvPr/>
        </p:nvSpPr>
        <p:spPr>
          <a:xfrm>
            <a:off x="2773194" y="3046340"/>
            <a:ext cx="720000" cy="828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B35D819-4E04-4D19-93FD-479BE0BAC422}"/>
              </a:ext>
            </a:extLst>
          </p:cNvPr>
          <p:cNvSpPr/>
          <p:nvPr/>
        </p:nvSpPr>
        <p:spPr>
          <a:xfrm>
            <a:off x="5608104" y="1973005"/>
            <a:ext cx="607570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3000"/>
              </a:spcAft>
            </a:pPr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68</a:t>
            </a:r>
            <a:r>
              <a:rPr lang="en-GB" sz="2800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×</a:t>
            </a:r>
            <a:r>
              <a:rPr lang="en-GB" sz="2800" dirty="0">
                <a:solidFill>
                  <a:srgbClr val="FF0000"/>
                </a:solidFill>
                <a:latin typeface="Century Gothic" panose="020B0502020202020204" pitchFamily="34" charset="0"/>
              </a:rPr>
              <a:t>         </a:t>
            </a:r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0</a:t>
            </a:r>
            <a:r>
              <a:rPr lang="en-GB" sz="2800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=</a:t>
            </a:r>
            <a:r>
              <a:rPr lang="en-GB" sz="2800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2720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A4F1351-39D4-4BF7-9C9E-C785A7D87958}"/>
              </a:ext>
            </a:extLst>
          </p:cNvPr>
          <p:cNvSpPr/>
          <p:nvPr/>
        </p:nvSpPr>
        <p:spPr>
          <a:xfrm>
            <a:off x="3519659" y="1948790"/>
            <a:ext cx="6960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8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9D59CF8-6F23-4945-9CAC-6610A1E91E18}"/>
              </a:ext>
            </a:extLst>
          </p:cNvPr>
          <p:cNvSpPr/>
          <p:nvPr/>
        </p:nvSpPr>
        <p:spPr>
          <a:xfrm>
            <a:off x="7437636" y="2134955"/>
            <a:ext cx="720000" cy="828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hought Bubble: Cloud 6">
            <a:extLst>
              <a:ext uri="{FF2B5EF4-FFF2-40B4-BE49-F238E27FC236}">
                <a16:creationId xmlns:a16="http://schemas.microsoft.com/office/drawing/2014/main" id="{527A8D1C-1E99-4CAB-910C-7A31BF6307A7}"/>
              </a:ext>
            </a:extLst>
          </p:cNvPr>
          <p:cNvSpPr/>
          <p:nvPr/>
        </p:nvSpPr>
        <p:spPr>
          <a:xfrm>
            <a:off x="5201261" y="3503642"/>
            <a:ext cx="6273036" cy="2169430"/>
          </a:xfrm>
          <a:prstGeom prst="cloudCallout">
            <a:avLst>
              <a:gd name="adj1" fmla="val 48830"/>
              <a:gd name="adj2" fmla="val 60056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BD2CDC8-9611-46F2-9F9E-21332E4D46DE}"/>
              </a:ext>
            </a:extLst>
          </p:cNvPr>
          <p:cNvSpPr/>
          <p:nvPr/>
        </p:nvSpPr>
        <p:spPr>
          <a:xfrm>
            <a:off x="6371928" y="4004913"/>
            <a:ext cx="4296072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</a:pPr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Round 68 to 70 to do an estimate.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F1FC290-52A4-463F-9AA8-C5E8D66AC995}"/>
              </a:ext>
            </a:extLst>
          </p:cNvPr>
          <p:cNvCxnSpPr>
            <a:cxnSpLocks/>
          </p:cNvCxnSpPr>
          <p:nvPr/>
        </p:nvCxnSpPr>
        <p:spPr>
          <a:xfrm flipH="1" flipV="1">
            <a:off x="3346369" y="5785722"/>
            <a:ext cx="2747008" cy="974509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hought Bubble: Cloud 27">
            <a:extLst>
              <a:ext uri="{FF2B5EF4-FFF2-40B4-BE49-F238E27FC236}">
                <a16:creationId xmlns:a16="http://schemas.microsoft.com/office/drawing/2014/main" id="{FAD2FD52-1BAB-476B-8FF7-80E20C11F55F}"/>
              </a:ext>
            </a:extLst>
          </p:cNvPr>
          <p:cNvSpPr/>
          <p:nvPr/>
        </p:nvSpPr>
        <p:spPr>
          <a:xfrm>
            <a:off x="5483788" y="6326331"/>
            <a:ext cx="5707981" cy="1746095"/>
          </a:xfrm>
          <a:prstGeom prst="cloudCallout">
            <a:avLst>
              <a:gd name="adj1" fmla="val -57880"/>
              <a:gd name="adj2" fmla="val 59043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236DE2E-2754-4D7E-946F-88395D79F8A4}"/>
              </a:ext>
            </a:extLst>
          </p:cNvPr>
          <p:cNvSpPr/>
          <p:nvPr/>
        </p:nvSpPr>
        <p:spPr>
          <a:xfrm>
            <a:off x="6501239" y="6614423"/>
            <a:ext cx="40374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How can I make the 2 tens?</a:t>
            </a:r>
            <a:endParaRPr lang="en-GB" sz="1600" dirty="0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4387EEEC-93AC-46F5-8952-9E818F6D92A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06A70C34-D16B-442B-BC5B-087DBDA9FF7D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2216CCF-60CB-43FD-828A-27DB12D9F249}"/>
              </a:ext>
            </a:extLst>
          </p:cNvPr>
          <p:cNvSpPr/>
          <p:nvPr/>
        </p:nvSpPr>
        <p:spPr>
          <a:xfrm>
            <a:off x="508194" y="646030"/>
            <a:ext cx="72539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15: Multiplication missing digits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5251909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6A2F210-A588-4E4E-9A9A-469F4C7B2AF0}"/>
              </a:ext>
            </a:extLst>
          </p:cNvPr>
          <p:cNvSpPr/>
          <p:nvPr/>
        </p:nvSpPr>
        <p:spPr>
          <a:xfrm>
            <a:off x="2786028" y="1973005"/>
            <a:ext cx="6960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  <a:endParaRPr lang="en-GB" sz="7200" dirty="0">
              <a:solidFill>
                <a:srgbClr val="FF000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28206DC-69B4-4A44-AD03-06958688AE37}"/>
              </a:ext>
            </a:extLst>
          </p:cNvPr>
          <p:cNvSpPr/>
          <p:nvPr/>
        </p:nvSpPr>
        <p:spPr>
          <a:xfrm>
            <a:off x="3525480" y="2903478"/>
            <a:ext cx="6960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latin typeface="Century Gothic" panose="020B0502020202020204" pitchFamily="34" charset="0"/>
              </a:rPr>
              <a:t>3</a:t>
            </a:r>
            <a:endParaRPr lang="en-GB" sz="720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F951147-90EB-4028-BBF4-B49486740676}"/>
              </a:ext>
            </a:extLst>
          </p:cNvPr>
          <p:cNvSpPr/>
          <p:nvPr/>
        </p:nvSpPr>
        <p:spPr>
          <a:xfrm>
            <a:off x="508194" y="3950345"/>
            <a:ext cx="3713310" cy="33055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7200" dirty="0">
                <a:latin typeface="Century Gothic" panose="020B0502020202020204" pitchFamily="34" charset="0"/>
              </a:rPr>
              <a:t>2 0 4</a:t>
            </a:r>
          </a:p>
          <a:p>
            <a:pPr algn="r">
              <a:lnSpc>
                <a:spcPct val="90000"/>
              </a:lnSpc>
            </a:pPr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2 7 2 0</a:t>
            </a:r>
          </a:p>
          <a:p>
            <a:pPr algn="r"/>
            <a:r>
              <a:rPr lang="en-GB" sz="7200" dirty="0">
                <a:latin typeface="Century Gothic" panose="020B0502020202020204" pitchFamily="34" charset="0"/>
              </a:rPr>
              <a:t>2 9 2 4</a:t>
            </a:r>
            <a:endParaRPr lang="en-GB" sz="72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A0B26B2-7847-414B-BE92-FAF7FB699135}"/>
              </a:ext>
            </a:extLst>
          </p:cNvPr>
          <p:cNvSpPr txBox="1"/>
          <p:nvPr/>
        </p:nvSpPr>
        <p:spPr>
          <a:xfrm>
            <a:off x="2041914" y="2892438"/>
            <a:ext cx="7441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dirty="0">
                <a:latin typeface="Century Gothic" panose="020B0502020202020204" pitchFamily="34" charset="0"/>
              </a:rPr>
              <a:t>×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1521BB1-4DEB-4A9B-B319-563836618D5D}"/>
              </a:ext>
            </a:extLst>
          </p:cNvPr>
          <p:cNvCxnSpPr/>
          <p:nvPr/>
        </p:nvCxnSpPr>
        <p:spPr>
          <a:xfrm flipH="1">
            <a:off x="1209072" y="7088675"/>
            <a:ext cx="3096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0BEBDB4F-E861-4F21-A1DD-BAFBAA7C353C}"/>
              </a:ext>
            </a:extLst>
          </p:cNvPr>
          <p:cNvCxnSpPr/>
          <p:nvPr/>
        </p:nvCxnSpPr>
        <p:spPr>
          <a:xfrm flipH="1">
            <a:off x="1209072" y="6071493"/>
            <a:ext cx="3096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D811EEE6-2F44-4239-B3E6-441B74AB87F8}"/>
              </a:ext>
            </a:extLst>
          </p:cNvPr>
          <p:cNvCxnSpPr/>
          <p:nvPr/>
        </p:nvCxnSpPr>
        <p:spPr>
          <a:xfrm flipH="1">
            <a:off x="1209072" y="4033586"/>
            <a:ext cx="3096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D3C11969-4DF6-489A-BF3F-57407CAA3991}"/>
              </a:ext>
            </a:extLst>
          </p:cNvPr>
          <p:cNvSpPr/>
          <p:nvPr/>
        </p:nvSpPr>
        <p:spPr>
          <a:xfrm>
            <a:off x="3493194" y="2112223"/>
            <a:ext cx="720000" cy="82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01BC718-C178-451A-BA74-1573DF5CFFE0}"/>
              </a:ext>
            </a:extLst>
          </p:cNvPr>
          <p:cNvSpPr/>
          <p:nvPr/>
        </p:nvSpPr>
        <p:spPr>
          <a:xfrm>
            <a:off x="2773194" y="3046340"/>
            <a:ext cx="720000" cy="828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B35D819-4E04-4D19-93FD-479BE0BAC422}"/>
              </a:ext>
            </a:extLst>
          </p:cNvPr>
          <p:cNvSpPr/>
          <p:nvPr/>
        </p:nvSpPr>
        <p:spPr>
          <a:xfrm>
            <a:off x="5608104" y="1973005"/>
            <a:ext cx="607570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3000"/>
              </a:spcAft>
            </a:pPr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68</a:t>
            </a:r>
            <a:r>
              <a:rPr lang="en-GB" sz="2800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×</a:t>
            </a:r>
            <a:r>
              <a:rPr lang="en-GB" sz="2800" dirty="0">
                <a:solidFill>
                  <a:srgbClr val="FF0000"/>
                </a:solidFill>
                <a:latin typeface="Century Gothic" panose="020B0502020202020204" pitchFamily="34" charset="0"/>
              </a:rPr>
              <a:t>         </a:t>
            </a:r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0</a:t>
            </a:r>
            <a:r>
              <a:rPr lang="en-GB" sz="2800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=</a:t>
            </a:r>
            <a:r>
              <a:rPr lang="en-GB" sz="2800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2720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A4F1351-39D4-4BF7-9C9E-C785A7D87958}"/>
              </a:ext>
            </a:extLst>
          </p:cNvPr>
          <p:cNvSpPr/>
          <p:nvPr/>
        </p:nvSpPr>
        <p:spPr>
          <a:xfrm>
            <a:off x="3519659" y="1948790"/>
            <a:ext cx="6960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8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9D59CF8-6F23-4945-9CAC-6610A1E91E18}"/>
              </a:ext>
            </a:extLst>
          </p:cNvPr>
          <p:cNvSpPr/>
          <p:nvPr/>
        </p:nvSpPr>
        <p:spPr>
          <a:xfrm>
            <a:off x="7437636" y="2134955"/>
            <a:ext cx="720000" cy="828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hought Bubble: Cloud 6">
            <a:extLst>
              <a:ext uri="{FF2B5EF4-FFF2-40B4-BE49-F238E27FC236}">
                <a16:creationId xmlns:a16="http://schemas.microsoft.com/office/drawing/2014/main" id="{527A8D1C-1E99-4CAB-910C-7A31BF6307A7}"/>
              </a:ext>
            </a:extLst>
          </p:cNvPr>
          <p:cNvSpPr/>
          <p:nvPr/>
        </p:nvSpPr>
        <p:spPr>
          <a:xfrm>
            <a:off x="5201261" y="3503642"/>
            <a:ext cx="6273036" cy="2169430"/>
          </a:xfrm>
          <a:prstGeom prst="cloudCallout">
            <a:avLst>
              <a:gd name="adj1" fmla="val 48830"/>
              <a:gd name="adj2" fmla="val 60056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BD2CDC8-9611-46F2-9F9E-21332E4D46DE}"/>
              </a:ext>
            </a:extLst>
          </p:cNvPr>
          <p:cNvSpPr/>
          <p:nvPr/>
        </p:nvSpPr>
        <p:spPr>
          <a:xfrm>
            <a:off x="6299412" y="4158668"/>
            <a:ext cx="4693085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</a:pPr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70</a:t>
            </a:r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×</a:t>
            </a:r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8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0</a:t>
            </a:r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=</a:t>
            </a:r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2800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F1FC290-52A4-463F-9AA8-C5E8D66AC995}"/>
              </a:ext>
            </a:extLst>
          </p:cNvPr>
          <p:cNvCxnSpPr>
            <a:cxnSpLocks/>
          </p:cNvCxnSpPr>
          <p:nvPr/>
        </p:nvCxnSpPr>
        <p:spPr>
          <a:xfrm flipH="1" flipV="1">
            <a:off x="3346369" y="5785722"/>
            <a:ext cx="2747008" cy="974509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hought Bubble: Cloud 27">
            <a:extLst>
              <a:ext uri="{FF2B5EF4-FFF2-40B4-BE49-F238E27FC236}">
                <a16:creationId xmlns:a16="http://schemas.microsoft.com/office/drawing/2014/main" id="{FAD2FD52-1BAB-476B-8FF7-80E20C11F55F}"/>
              </a:ext>
            </a:extLst>
          </p:cNvPr>
          <p:cNvSpPr/>
          <p:nvPr/>
        </p:nvSpPr>
        <p:spPr>
          <a:xfrm>
            <a:off x="5483788" y="6326331"/>
            <a:ext cx="5707981" cy="1746095"/>
          </a:xfrm>
          <a:prstGeom prst="cloudCallout">
            <a:avLst>
              <a:gd name="adj1" fmla="val -57880"/>
              <a:gd name="adj2" fmla="val 59043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236DE2E-2754-4D7E-946F-88395D79F8A4}"/>
              </a:ext>
            </a:extLst>
          </p:cNvPr>
          <p:cNvSpPr/>
          <p:nvPr/>
        </p:nvSpPr>
        <p:spPr>
          <a:xfrm>
            <a:off x="6784132" y="6749553"/>
            <a:ext cx="27470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</a:t>
            </a:r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×</a:t>
            </a:r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8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=</a:t>
            </a:r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</a:t>
            </a:r>
            <a:r>
              <a:rPr lang="en-GB" sz="48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2</a:t>
            </a:r>
            <a:endParaRPr lang="en-GB" sz="2400" u="sng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6243144-824F-4A88-9D83-301930A57CA5}"/>
              </a:ext>
            </a:extLst>
          </p:cNvPr>
          <p:cNvSpPr/>
          <p:nvPr/>
        </p:nvSpPr>
        <p:spPr>
          <a:xfrm>
            <a:off x="2778367" y="2904376"/>
            <a:ext cx="6960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7200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3CE73473-8DE0-4D7C-9018-4B36DE82B0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9391FDDE-FDDC-403E-9285-A12453E7DDC4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2FE0F3A-D0A6-4EE7-967E-62FE2E404B73}"/>
              </a:ext>
            </a:extLst>
          </p:cNvPr>
          <p:cNvSpPr/>
          <p:nvPr/>
        </p:nvSpPr>
        <p:spPr>
          <a:xfrm>
            <a:off x="508194" y="646030"/>
            <a:ext cx="72539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15: Multiplication missing digits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126849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B6243144-824F-4A88-9D83-301930A57CA5}"/>
              </a:ext>
            </a:extLst>
          </p:cNvPr>
          <p:cNvSpPr/>
          <p:nvPr/>
        </p:nvSpPr>
        <p:spPr>
          <a:xfrm>
            <a:off x="2778367" y="2904376"/>
            <a:ext cx="6960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7200" dirty="0">
                <a:latin typeface="Century Gothic" panose="020B0502020202020204" pitchFamily="34" charset="0"/>
              </a:rPr>
              <a:t>4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72539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15: Multiplication missing digits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6A2F210-A588-4E4E-9A9A-469F4C7B2AF0}"/>
              </a:ext>
            </a:extLst>
          </p:cNvPr>
          <p:cNvSpPr/>
          <p:nvPr/>
        </p:nvSpPr>
        <p:spPr>
          <a:xfrm>
            <a:off x="2786028" y="1973005"/>
            <a:ext cx="6960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latin typeface="Century Gothic" panose="020B0502020202020204" pitchFamily="34" charset="0"/>
              </a:rPr>
              <a:t>6</a:t>
            </a:r>
            <a:endParaRPr lang="en-GB" sz="72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28206DC-69B4-4A44-AD03-06958688AE37}"/>
              </a:ext>
            </a:extLst>
          </p:cNvPr>
          <p:cNvSpPr/>
          <p:nvPr/>
        </p:nvSpPr>
        <p:spPr>
          <a:xfrm>
            <a:off x="3525480" y="2903478"/>
            <a:ext cx="6960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latin typeface="Century Gothic" panose="020B0502020202020204" pitchFamily="34" charset="0"/>
              </a:rPr>
              <a:t>3</a:t>
            </a:r>
            <a:endParaRPr lang="en-GB" sz="720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F951147-90EB-4028-BBF4-B49486740676}"/>
              </a:ext>
            </a:extLst>
          </p:cNvPr>
          <p:cNvSpPr/>
          <p:nvPr/>
        </p:nvSpPr>
        <p:spPr>
          <a:xfrm>
            <a:off x="508194" y="3950345"/>
            <a:ext cx="3713310" cy="33055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7200" dirty="0">
                <a:latin typeface="Century Gothic" panose="020B0502020202020204" pitchFamily="34" charset="0"/>
              </a:rPr>
              <a:t>2 0 4</a:t>
            </a:r>
          </a:p>
          <a:p>
            <a:pPr algn="r">
              <a:lnSpc>
                <a:spcPct val="90000"/>
              </a:lnSpc>
            </a:pPr>
            <a:r>
              <a:rPr lang="en-GB" sz="7200" dirty="0">
                <a:latin typeface="Century Gothic" panose="020B0502020202020204" pitchFamily="34" charset="0"/>
              </a:rPr>
              <a:t>2 7 2 0</a:t>
            </a:r>
          </a:p>
          <a:p>
            <a:pPr algn="r"/>
            <a:r>
              <a:rPr lang="en-GB" sz="7200" dirty="0">
                <a:latin typeface="Century Gothic" panose="020B0502020202020204" pitchFamily="34" charset="0"/>
              </a:rPr>
              <a:t>2 9 2 4</a:t>
            </a:r>
            <a:endParaRPr lang="en-GB" sz="72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A0B26B2-7847-414B-BE92-FAF7FB699135}"/>
              </a:ext>
            </a:extLst>
          </p:cNvPr>
          <p:cNvSpPr txBox="1"/>
          <p:nvPr/>
        </p:nvSpPr>
        <p:spPr>
          <a:xfrm>
            <a:off x="2041914" y="2892438"/>
            <a:ext cx="7441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dirty="0">
                <a:latin typeface="Century Gothic" panose="020B0502020202020204" pitchFamily="34" charset="0"/>
              </a:rPr>
              <a:t>×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1521BB1-4DEB-4A9B-B319-563836618D5D}"/>
              </a:ext>
            </a:extLst>
          </p:cNvPr>
          <p:cNvCxnSpPr/>
          <p:nvPr/>
        </p:nvCxnSpPr>
        <p:spPr>
          <a:xfrm flipH="1">
            <a:off x="1209072" y="7088675"/>
            <a:ext cx="3096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0BEBDB4F-E861-4F21-A1DD-BAFBAA7C353C}"/>
              </a:ext>
            </a:extLst>
          </p:cNvPr>
          <p:cNvCxnSpPr/>
          <p:nvPr/>
        </p:nvCxnSpPr>
        <p:spPr>
          <a:xfrm flipH="1">
            <a:off x="1209072" y="6071493"/>
            <a:ext cx="3096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D811EEE6-2F44-4239-B3E6-441B74AB87F8}"/>
              </a:ext>
            </a:extLst>
          </p:cNvPr>
          <p:cNvCxnSpPr/>
          <p:nvPr/>
        </p:nvCxnSpPr>
        <p:spPr>
          <a:xfrm flipH="1">
            <a:off x="1209072" y="4033586"/>
            <a:ext cx="3096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D3C11969-4DF6-489A-BF3F-57407CAA3991}"/>
              </a:ext>
            </a:extLst>
          </p:cNvPr>
          <p:cNvSpPr/>
          <p:nvPr/>
        </p:nvSpPr>
        <p:spPr>
          <a:xfrm>
            <a:off x="3493194" y="2112223"/>
            <a:ext cx="720000" cy="82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01BC718-C178-451A-BA74-1573DF5CFFE0}"/>
              </a:ext>
            </a:extLst>
          </p:cNvPr>
          <p:cNvSpPr/>
          <p:nvPr/>
        </p:nvSpPr>
        <p:spPr>
          <a:xfrm>
            <a:off x="2773194" y="3046340"/>
            <a:ext cx="720000" cy="82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A4F1351-39D4-4BF7-9C9E-C785A7D87958}"/>
              </a:ext>
            </a:extLst>
          </p:cNvPr>
          <p:cNvSpPr/>
          <p:nvPr/>
        </p:nvSpPr>
        <p:spPr>
          <a:xfrm>
            <a:off x="3519659" y="1948790"/>
            <a:ext cx="6960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latin typeface="Century Gothic" panose="020B0502020202020204" pitchFamily="34" charset="0"/>
              </a:rPr>
              <a:t>8</a:t>
            </a:r>
            <a:endParaRPr lang="en-GB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6956056-B7C2-4AA8-80F3-CD73665057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701372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63081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16: Remainder of one-half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6956056-B7C2-4AA8-80F3-CD73665057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839F3669-A9E4-48C0-8C6F-61A217A4B926}"/>
              </a:ext>
            </a:extLst>
          </p:cNvPr>
          <p:cNvGrpSpPr/>
          <p:nvPr/>
        </p:nvGrpSpPr>
        <p:grpSpPr>
          <a:xfrm>
            <a:off x="1494291" y="1934858"/>
            <a:ext cx="8474166" cy="3176802"/>
            <a:chOff x="1314411" y="2022258"/>
            <a:chExt cx="8474166" cy="3176802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006484C-999D-474C-BE4F-37CADFD0BFDA}"/>
                </a:ext>
              </a:extLst>
            </p:cNvPr>
            <p:cNvSpPr/>
            <p:nvPr/>
          </p:nvSpPr>
          <p:spPr>
            <a:xfrm>
              <a:off x="6068089" y="3043372"/>
              <a:ext cx="681597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6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=</a:t>
              </a:r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F5251AA0-93B9-47FF-A0DF-17FFDBD02C86}"/>
                </a:ext>
              </a:extLst>
            </p:cNvPr>
            <p:cNvCxnSpPr>
              <a:cxnSpLocks/>
            </p:cNvCxnSpPr>
            <p:nvPr/>
          </p:nvCxnSpPr>
          <p:spPr>
            <a:xfrm>
              <a:off x="8310440" y="3604889"/>
              <a:ext cx="1478137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049B477-5B58-4C0A-8493-173762516EDD}"/>
                </a:ext>
              </a:extLst>
            </p:cNvPr>
            <p:cNvSpPr/>
            <p:nvPr/>
          </p:nvSpPr>
          <p:spPr>
            <a:xfrm>
              <a:off x="8545402" y="3977467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CFB6F88-CA8F-4652-9422-68936774B430}"/>
                </a:ext>
              </a:extLst>
            </p:cNvPr>
            <p:cNvSpPr/>
            <p:nvPr/>
          </p:nvSpPr>
          <p:spPr>
            <a:xfrm>
              <a:off x="8537266" y="2022258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686289-5825-493A-9DA3-3B9A8548970F}"/>
                </a:ext>
              </a:extLst>
            </p:cNvPr>
            <p:cNvSpPr/>
            <p:nvPr/>
          </p:nvSpPr>
          <p:spPr>
            <a:xfrm>
              <a:off x="8742134" y="2120306"/>
              <a:ext cx="644728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400" b="1" dirty="0">
                  <a:latin typeface="Century Gothic" panose="020B0502020202020204" pitchFamily="34" charset="0"/>
                </a:rPr>
                <a:t>1</a:t>
              </a:r>
              <a:endParaRPr lang="en-GB" sz="6400" b="1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7782E72-6DA9-478D-9C26-F703EDCD8E2D}"/>
                </a:ext>
              </a:extLst>
            </p:cNvPr>
            <p:cNvSpPr/>
            <p:nvPr/>
          </p:nvSpPr>
          <p:spPr>
            <a:xfrm>
              <a:off x="8742134" y="4071884"/>
              <a:ext cx="644728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400" b="1" dirty="0">
                  <a:latin typeface="Century Gothic" panose="020B0502020202020204" pitchFamily="34" charset="0"/>
                </a:rPr>
                <a:t>2</a:t>
              </a:r>
              <a:endParaRPr lang="en-GB" sz="6400" b="1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63E11A4-CC7C-4A17-A791-D73292FAB689}"/>
                </a:ext>
              </a:extLst>
            </p:cNvPr>
            <p:cNvSpPr/>
            <p:nvPr/>
          </p:nvSpPr>
          <p:spPr>
            <a:xfrm>
              <a:off x="7019240" y="2971185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961639B-6807-4504-97CD-E4410B30A914}"/>
                </a:ext>
              </a:extLst>
            </p:cNvPr>
            <p:cNvSpPr/>
            <p:nvPr/>
          </p:nvSpPr>
          <p:spPr>
            <a:xfrm>
              <a:off x="4782243" y="2965356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CB4CD69-364D-4F62-BB41-7716011684F0}"/>
                </a:ext>
              </a:extLst>
            </p:cNvPr>
            <p:cNvSpPr/>
            <p:nvPr/>
          </p:nvSpPr>
          <p:spPr>
            <a:xfrm>
              <a:off x="4982302" y="3067523"/>
              <a:ext cx="644728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400" b="1" dirty="0">
                  <a:latin typeface="Century Gothic" panose="020B0502020202020204" pitchFamily="34" charset="0"/>
                </a:rPr>
                <a:t>8</a:t>
              </a:r>
              <a:endParaRPr lang="en-GB" sz="6400" b="1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C14BE9C-347A-48E8-B44B-F10E7D338B70}"/>
                </a:ext>
              </a:extLst>
            </p:cNvPr>
            <p:cNvSpPr/>
            <p:nvPr/>
          </p:nvSpPr>
          <p:spPr>
            <a:xfrm>
              <a:off x="3891170" y="3039636"/>
              <a:ext cx="635110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6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÷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F02ACDD5-8140-4F0F-8CFE-97BC195167B0}"/>
                </a:ext>
              </a:extLst>
            </p:cNvPr>
            <p:cNvSpPr/>
            <p:nvPr/>
          </p:nvSpPr>
          <p:spPr>
            <a:xfrm>
              <a:off x="2549223" y="2965356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92704E0-6BB9-4838-BCF3-661A5CB59605}"/>
                </a:ext>
              </a:extLst>
            </p:cNvPr>
            <p:cNvSpPr/>
            <p:nvPr/>
          </p:nvSpPr>
          <p:spPr>
            <a:xfrm>
              <a:off x="1314411" y="2962034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33EC4D09-1BAA-4B80-9433-9C51F0C67C41}"/>
                  </a:ext>
                </a:extLst>
              </p:cNvPr>
              <p:cNvSpPr/>
              <p:nvPr/>
            </p:nvSpPr>
            <p:spPr>
              <a:xfrm>
                <a:off x="373510" y="5647688"/>
                <a:ext cx="11439350" cy="97853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3900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When </a:t>
                </a:r>
                <a:r>
                  <a:rPr lang="en-GB" sz="39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÷ 8</a:t>
                </a:r>
                <a:r>
                  <a:rPr lang="en-GB" sz="3900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, a remainder of        is equivalent to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0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0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endParaRPr lang="en-GB" sz="4000" b="1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33EC4D09-1BAA-4B80-9433-9C51F0C67C4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510" y="5647688"/>
                <a:ext cx="11439350" cy="978538"/>
              </a:xfrm>
              <a:prstGeom prst="rect">
                <a:avLst/>
              </a:prstGeom>
              <a:blipFill>
                <a:blip r:embed="rId3"/>
                <a:stretch>
                  <a:fillRect l="-1811" b="-993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Rectangle 22">
            <a:extLst>
              <a:ext uri="{FF2B5EF4-FFF2-40B4-BE49-F238E27FC236}">
                <a16:creationId xmlns:a16="http://schemas.microsoft.com/office/drawing/2014/main" id="{60526EF7-7773-4E85-91CA-8301E669E050}"/>
              </a:ext>
            </a:extLst>
          </p:cNvPr>
          <p:cNvSpPr/>
          <p:nvPr/>
        </p:nvSpPr>
        <p:spPr>
          <a:xfrm>
            <a:off x="6752190" y="5671829"/>
            <a:ext cx="684000" cy="7920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0657823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6956056-B7C2-4AA8-80F3-CD73665057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839F3669-A9E4-48C0-8C6F-61A217A4B926}"/>
              </a:ext>
            </a:extLst>
          </p:cNvPr>
          <p:cNvGrpSpPr/>
          <p:nvPr/>
        </p:nvGrpSpPr>
        <p:grpSpPr>
          <a:xfrm>
            <a:off x="1494291" y="1934858"/>
            <a:ext cx="8474166" cy="3176802"/>
            <a:chOff x="1314411" y="2022258"/>
            <a:chExt cx="8474166" cy="3176802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006484C-999D-474C-BE4F-37CADFD0BFDA}"/>
                </a:ext>
              </a:extLst>
            </p:cNvPr>
            <p:cNvSpPr/>
            <p:nvPr/>
          </p:nvSpPr>
          <p:spPr>
            <a:xfrm>
              <a:off x="6068089" y="3043372"/>
              <a:ext cx="681597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6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=</a:t>
              </a:r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F5251AA0-93B9-47FF-A0DF-17FFDBD02C86}"/>
                </a:ext>
              </a:extLst>
            </p:cNvPr>
            <p:cNvCxnSpPr>
              <a:cxnSpLocks/>
            </p:cNvCxnSpPr>
            <p:nvPr/>
          </p:nvCxnSpPr>
          <p:spPr>
            <a:xfrm>
              <a:off x="8310440" y="3604889"/>
              <a:ext cx="1478137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049B477-5B58-4C0A-8493-173762516EDD}"/>
                </a:ext>
              </a:extLst>
            </p:cNvPr>
            <p:cNvSpPr/>
            <p:nvPr/>
          </p:nvSpPr>
          <p:spPr>
            <a:xfrm>
              <a:off x="8545402" y="3977467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CFB6F88-CA8F-4652-9422-68936774B430}"/>
                </a:ext>
              </a:extLst>
            </p:cNvPr>
            <p:cNvSpPr/>
            <p:nvPr/>
          </p:nvSpPr>
          <p:spPr>
            <a:xfrm>
              <a:off x="8537266" y="2022258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686289-5825-493A-9DA3-3B9A8548970F}"/>
                </a:ext>
              </a:extLst>
            </p:cNvPr>
            <p:cNvSpPr/>
            <p:nvPr/>
          </p:nvSpPr>
          <p:spPr>
            <a:xfrm>
              <a:off x="8742134" y="2120306"/>
              <a:ext cx="644728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400" b="1" dirty="0">
                  <a:latin typeface="Century Gothic" panose="020B0502020202020204" pitchFamily="34" charset="0"/>
                </a:rPr>
                <a:t>1</a:t>
              </a:r>
              <a:endParaRPr lang="en-GB" sz="6400" b="1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7782E72-6DA9-478D-9C26-F703EDCD8E2D}"/>
                </a:ext>
              </a:extLst>
            </p:cNvPr>
            <p:cNvSpPr/>
            <p:nvPr/>
          </p:nvSpPr>
          <p:spPr>
            <a:xfrm>
              <a:off x="8742134" y="4071884"/>
              <a:ext cx="644728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400" b="1" dirty="0">
                  <a:latin typeface="Century Gothic" panose="020B0502020202020204" pitchFamily="34" charset="0"/>
                </a:rPr>
                <a:t>2</a:t>
              </a:r>
              <a:endParaRPr lang="en-GB" sz="6400" b="1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63E11A4-CC7C-4A17-A791-D73292FAB689}"/>
                </a:ext>
              </a:extLst>
            </p:cNvPr>
            <p:cNvSpPr/>
            <p:nvPr/>
          </p:nvSpPr>
          <p:spPr>
            <a:xfrm>
              <a:off x="7019240" y="2971185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961639B-6807-4504-97CD-E4410B30A914}"/>
                </a:ext>
              </a:extLst>
            </p:cNvPr>
            <p:cNvSpPr/>
            <p:nvPr/>
          </p:nvSpPr>
          <p:spPr>
            <a:xfrm>
              <a:off x="4782243" y="2965356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CB4CD69-364D-4F62-BB41-7716011684F0}"/>
                </a:ext>
              </a:extLst>
            </p:cNvPr>
            <p:cNvSpPr/>
            <p:nvPr/>
          </p:nvSpPr>
          <p:spPr>
            <a:xfrm>
              <a:off x="4982302" y="3067523"/>
              <a:ext cx="644728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400" b="1" dirty="0">
                  <a:latin typeface="Century Gothic" panose="020B0502020202020204" pitchFamily="34" charset="0"/>
                </a:rPr>
                <a:t>8</a:t>
              </a:r>
              <a:endParaRPr lang="en-GB" sz="6400" b="1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C14BE9C-347A-48E8-B44B-F10E7D338B70}"/>
                </a:ext>
              </a:extLst>
            </p:cNvPr>
            <p:cNvSpPr/>
            <p:nvPr/>
          </p:nvSpPr>
          <p:spPr>
            <a:xfrm>
              <a:off x="3891170" y="3039636"/>
              <a:ext cx="635110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6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÷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F02ACDD5-8140-4F0F-8CFE-97BC195167B0}"/>
                </a:ext>
              </a:extLst>
            </p:cNvPr>
            <p:cNvSpPr/>
            <p:nvPr/>
          </p:nvSpPr>
          <p:spPr>
            <a:xfrm>
              <a:off x="2549223" y="2965356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92704E0-6BB9-4838-BCF3-661A5CB59605}"/>
                </a:ext>
              </a:extLst>
            </p:cNvPr>
            <p:cNvSpPr/>
            <p:nvPr/>
          </p:nvSpPr>
          <p:spPr>
            <a:xfrm>
              <a:off x="1314411" y="2962034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33EC4D09-1BAA-4B80-9433-9C51F0C67C41}"/>
                  </a:ext>
                </a:extLst>
              </p:cNvPr>
              <p:cNvSpPr/>
              <p:nvPr/>
            </p:nvSpPr>
            <p:spPr>
              <a:xfrm>
                <a:off x="373510" y="5647688"/>
                <a:ext cx="11439350" cy="97853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3900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When </a:t>
                </a:r>
                <a:r>
                  <a:rPr lang="en-GB" sz="39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÷ 8</a:t>
                </a:r>
                <a:r>
                  <a:rPr lang="en-GB" sz="3900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, a remainder of        is equivalent to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0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0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endParaRPr lang="en-GB" sz="4000" b="1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33EC4D09-1BAA-4B80-9433-9C51F0C67C4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510" y="5647688"/>
                <a:ext cx="11439350" cy="978538"/>
              </a:xfrm>
              <a:prstGeom prst="rect">
                <a:avLst/>
              </a:prstGeom>
              <a:blipFill>
                <a:blip r:embed="rId3"/>
                <a:stretch>
                  <a:fillRect l="-1811" b="-993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Rectangle 22">
            <a:extLst>
              <a:ext uri="{FF2B5EF4-FFF2-40B4-BE49-F238E27FC236}">
                <a16:creationId xmlns:a16="http://schemas.microsoft.com/office/drawing/2014/main" id="{60526EF7-7773-4E85-91CA-8301E669E050}"/>
              </a:ext>
            </a:extLst>
          </p:cNvPr>
          <p:cNvSpPr/>
          <p:nvPr/>
        </p:nvSpPr>
        <p:spPr>
          <a:xfrm>
            <a:off x="6752190" y="5671829"/>
            <a:ext cx="684000" cy="7920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165BEC1-0E7D-4B01-881A-7446B9DA383C}"/>
              </a:ext>
            </a:extLst>
          </p:cNvPr>
          <p:cNvSpPr/>
          <p:nvPr/>
        </p:nvSpPr>
        <p:spPr>
          <a:xfrm>
            <a:off x="6846604" y="5756342"/>
            <a:ext cx="465192" cy="6924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9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  <a:endParaRPr lang="en-GB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32202D5C-9A84-48AC-AFE4-CC6C9ADA2708}"/>
                  </a:ext>
                </a:extLst>
              </p:cNvPr>
              <p:cNvSpPr/>
              <p:nvPr/>
            </p:nvSpPr>
            <p:spPr>
              <a:xfrm>
                <a:off x="1502376" y="7043643"/>
                <a:ext cx="8815234" cy="93980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9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Example: </a:t>
                </a:r>
                <a:r>
                  <a:rPr lang="en-GB" sz="3900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20</a:t>
                </a:r>
                <a:r>
                  <a:rPr lang="en-GB" sz="2000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GB" sz="3900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÷</a:t>
                </a:r>
                <a:r>
                  <a:rPr lang="en-GB" sz="2000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GB" sz="3900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8 </a:t>
                </a:r>
                <a:r>
                  <a:rPr lang="en-GB" sz="3900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= 2 </a:t>
                </a:r>
                <a:r>
                  <a:rPr lang="en-GB" sz="3900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remainder 4 </a:t>
                </a:r>
                <a:r>
                  <a:rPr lang="en-GB" sz="3900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= 2</a:t>
                </a:r>
                <a:r>
                  <a:rPr lang="en-GB" sz="2000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9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9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39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GB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32202D5C-9A84-48AC-AFE4-CC6C9ADA270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2376" y="7043643"/>
                <a:ext cx="8815234" cy="939809"/>
              </a:xfrm>
              <a:prstGeom prst="rect">
                <a:avLst/>
              </a:prstGeom>
              <a:blipFill>
                <a:blip r:embed="rId4"/>
                <a:stretch>
                  <a:fillRect l="-2350" b="-1096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ctangle 24">
            <a:extLst>
              <a:ext uri="{FF2B5EF4-FFF2-40B4-BE49-F238E27FC236}">
                <a16:creationId xmlns:a16="http://schemas.microsoft.com/office/drawing/2014/main" id="{5A1DC9DC-63E8-403D-B952-363EC736E50F}"/>
              </a:ext>
            </a:extLst>
          </p:cNvPr>
          <p:cNvSpPr/>
          <p:nvPr/>
        </p:nvSpPr>
        <p:spPr>
          <a:xfrm>
            <a:off x="508194" y="646030"/>
            <a:ext cx="63081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16: Remainder of one-half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89866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6956056-B7C2-4AA8-80F3-CD73665057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839F3669-A9E4-48C0-8C6F-61A217A4B926}"/>
              </a:ext>
            </a:extLst>
          </p:cNvPr>
          <p:cNvGrpSpPr/>
          <p:nvPr/>
        </p:nvGrpSpPr>
        <p:grpSpPr>
          <a:xfrm>
            <a:off x="1494291" y="1934858"/>
            <a:ext cx="8474166" cy="3176802"/>
            <a:chOff x="1314411" y="2022258"/>
            <a:chExt cx="8474166" cy="3176802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006484C-999D-474C-BE4F-37CADFD0BFDA}"/>
                </a:ext>
              </a:extLst>
            </p:cNvPr>
            <p:cNvSpPr/>
            <p:nvPr/>
          </p:nvSpPr>
          <p:spPr>
            <a:xfrm>
              <a:off x="6068089" y="3043372"/>
              <a:ext cx="681597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6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=</a:t>
              </a:r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F5251AA0-93B9-47FF-A0DF-17FFDBD02C86}"/>
                </a:ext>
              </a:extLst>
            </p:cNvPr>
            <p:cNvCxnSpPr>
              <a:cxnSpLocks/>
            </p:cNvCxnSpPr>
            <p:nvPr/>
          </p:nvCxnSpPr>
          <p:spPr>
            <a:xfrm>
              <a:off x="8310440" y="3604889"/>
              <a:ext cx="1478137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049B477-5B58-4C0A-8493-173762516EDD}"/>
                </a:ext>
              </a:extLst>
            </p:cNvPr>
            <p:cNvSpPr/>
            <p:nvPr/>
          </p:nvSpPr>
          <p:spPr>
            <a:xfrm>
              <a:off x="8545402" y="3977467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CFB6F88-CA8F-4652-9422-68936774B430}"/>
                </a:ext>
              </a:extLst>
            </p:cNvPr>
            <p:cNvSpPr/>
            <p:nvPr/>
          </p:nvSpPr>
          <p:spPr>
            <a:xfrm>
              <a:off x="8537266" y="2022258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686289-5825-493A-9DA3-3B9A8548970F}"/>
                </a:ext>
              </a:extLst>
            </p:cNvPr>
            <p:cNvSpPr/>
            <p:nvPr/>
          </p:nvSpPr>
          <p:spPr>
            <a:xfrm>
              <a:off x="8742134" y="2120306"/>
              <a:ext cx="644728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400" b="1" dirty="0">
                  <a:latin typeface="Century Gothic" panose="020B0502020202020204" pitchFamily="34" charset="0"/>
                </a:rPr>
                <a:t>1</a:t>
              </a:r>
              <a:endParaRPr lang="en-GB" sz="6400" b="1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7782E72-6DA9-478D-9C26-F703EDCD8E2D}"/>
                </a:ext>
              </a:extLst>
            </p:cNvPr>
            <p:cNvSpPr/>
            <p:nvPr/>
          </p:nvSpPr>
          <p:spPr>
            <a:xfrm>
              <a:off x="8742134" y="4071884"/>
              <a:ext cx="644728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400" b="1" dirty="0">
                  <a:latin typeface="Century Gothic" panose="020B0502020202020204" pitchFamily="34" charset="0"/>
                </a:rPr>
                <a:t>2</a:t>
              </a:r>
              <a:endParaRPr lang="en-GB" sz="6400" b="1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63E11A4-CC7C-4A17-A791-D73292FAB689}"/>
                </a:ext>
              </a:extLst>
            </p:cNvPr>
            <p:cNvSpPr/>
            <p:nvPr/>
          </p:nvSpPr>
          <p:spPr>
            <a:xfrm>
              <a:off x="7019240" y="2971185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961639B-6807-4504-97CD-E4410B30A914}"/>
                </a:ext>
              </a:extLst>
            </p:cNvPr>
            <p:cNvSpPr/>
            <p:nvPr/>
          </p:nvSpPr>
          <p:spPr>
            <a:xfrm>
              <a:off x="4782243" y="2965356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CB4CD69-364D-4F62-BB41-7716011684F0}"/>
                </a:ext>
              </a:extLst>
            </p:cNvPr>
            <p:cNvSpPr/>
            <p:nvPr/>
          </p:nvSpPr>
          <p:spPr>
            <a:xfrm>
              <a:off x="4982302" y="3067523"/>
              <a:ext cx="644728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400" b="1" dirty="0">
                  <a:latin typeface="Century Gothic" panose="020B0502020202020204" pitchFamily="34" charset="0"/>
                </a:rPr>
                <a:t>8</a:t>
              </a:r>
              <a:endParaRPr lang="en-GB" sz="6400" b="1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C14BE9C-347A-48E8-B44B-F10E7D338B70}"/>
                </a:ext>
              </a:extLst>
            </p:cNvPr>
            <p:cNvSpPr/>
            <p:nvPr/>
          </p:nvSpPr>
          <p:spPr>
            <a:xfrm>
              <a:off x="3891170" y="3039636"/>
              <a:ext cx="635110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6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÷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F02ACDD5-8140-4F0F-8CFE-97BC195167B0}"/>
                </a:ext>
              </a:extLst>
            </p:cNvPr>
            <p:cNvSpPr/>
            <p:nvPr/>
          </p:nvSpPr>
          <p:spPr>
            <a:xfrm>
              <a:off x="2549223" y="2965356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92704E0-6BB9-4838-BCF3-661A5CB59605}"/>
                </a:ext>
              </a:extLst>
            </p:cNvPr>
            <p:cNvSpPr/>
            <p:nvPr/>
          </p:nvSpPr>
          <p:spPr>
            <a:xfrm>
              <a:off x="1314411" y="2962034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33EC4D09-1BAA-4B80-9433-9C51F0C67C41}"/>
              </a:ext>
            </a:extLst>
          </p:cNvPr>
          <p:cNvSpPr/>
          <p:nvPr/>
        </p:nvSpPr>
        <p:spPr>
          <a:xfrm>
            <a:off x="10961397" y="1078075"/>
            <a:ext cx="655949" cy="7209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7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8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9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endParaRPr lang="en-GB" sz="4800" b="1" dirty="0">
              <a:solidFill>
                <a:prstClr val="black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2202D5C-9A84-48AC-AFE4-CC6C9ADA2708}"/>
              </a:ext>
            </a:extLst>
          </p:cNvPr>
          <p:cNvSpPr/>
          <p:nvPr/>
        </p:nvSpPr>
        <p:spPr>
          <a:xfrm>
            <a:off x="523540" y="1354325"/>
            <a:ext cx="714812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Example method: </a:t>
            </a:r>
            <a:r>
              <a:rPr lang="en-GB" sz="3400" dirty="0">
                <a:solidFill>
                  <a:schemeClr val="tx1"/>
                </a:solidFill>
                <a:latin typeface="Century Gothic" panose="020B0502020202020204" pitchFamily="34" charset="0"/>
              </a:rPr>
              <a:t>work out which digits can go in this place.</a:t>
            </a:r>
            <a:endParaRPr lang="en-GB" sz="3400" dirty="0">
              <a:solidFill>
                <a:schemeClr val="tx1"/>
              </a:solidFill>
            </a:endParaRP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5DFCC3B5-7F7E-4062-BEAC-B70EEC333AB7}"/>
              </a:ext>
            </a:extLst>
          </p:cNvPr>
          <p:cNvCxnSpPr>
            <a:cxnSpLocks/>
          </p:cNvCxnSpPr>
          <p:nvPr/>
        </p:nvCxnSpPr>
        <p:spPr>
          <a:xfrm>
            <a:off x="6782614" y="2427271"/>
            <a:ext cx="825058" cy="978538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oup 28">
            <a:extLst>
              <a:ext uri="{FF2B5EF4-FFF2-40B4-BE49-F238E27FC236}">
                <a16:creationId xmlns:a16="http://schemas.microsoft.com/office/drawing/2014/main" id="{C738B442-0869-49DC-8B15-7889F0E07EFA}"/>
              </a:ext>
            </a:extLst>
          </p:cNvPr>
          <p:cNvGrpSpPr/>
          <p:nvPr/>
        </p:nvGrpSpPr>
        <p:grpSpPr>
          <a:xfrm>
            <a:off x="11036211" y="1954993"/>
            <a:ext cx="340800" cy="434715"/>
            <a:chOff x="6993636" y="5782308"/>
            <a:chExt cx="340800" cy="434715"/>
          </a:xfrm>
        </p:grpSpPr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19E6EC0B-7980-4B30-A04C-E1814BEDFF54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9F8F391-CB19-4CAC-8FF0-EB516F330A7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9A12FA9B-6F10-49CF-B597-11E3EF567E62}"/>
              </a:ext>
            </a:extLst>
          </p:cNvPr>
          <p:cNvGrpSpPr/>
          <p:nvPr/>
        </p:nvGrpSpPr>
        <p:grpSpPr>
          <a:xfrm>
            <a:off x="11036209" y="6921348"/>
            <a:ext cx="340800" cy="434715"/>
            <a:chOff x="6993636" y="5782308"/>
            <a:chExt cx="340800" cy="434715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5D354E04-CB80-4D5C-BD4A-A992AD16927A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27E8D740-1B0A-4911-AEF7-9B15F9C5061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314E7DB8-1DBB-4AE9-909C-645FC2448F95}"/>
              </a:ext>
            </a:extLst>
          </p:cNvPr>
          <p:cNvGrpSpPr/>
          <p:nvPr/>
        </p:nvGrpSpPr>
        <p:grpSpPr>
          <a:xfrm>
            <a:off x="11036210" y="2655237"/>
            <a:ext cx="340800" cy="434715"/>
            <a:chOff x="6993636" y="5782308"/>
            <a:chExt cx="340800" cy="434715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F87DAAE-C5DF-499E-ACFB-517864E48103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6C501522-F0C6-405B-92AC-E998AEA9B47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0D4AC522-B7A6-45F7-AAD6-ECAABBED5F02}"/>
              </a:ext>
            </a:extLst>
          </p:cNvPr>
          <p:cNvGrpSpPr/>
          <p:nvPr/>
        </p:nvGrpSpPr>
        <p:grpSpPr>
          <a:xfrm>
            <a:off x="11036211" y="1246356"/>
            <a:ext cx="340800" cy="434715"/>
            <a:chOff x="6993636" y="5782308"/>
            <a:chExt cx="340800" cy="434715"/>
          </a:xfrm>
        </p:grpSpPr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38A2F267-E23A-4AEA-AFFE-EFAFF1D86617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102EBE61-A66A-49E2-9466-3EA1FCB8A65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8FDE5CFA-B0F5-4C37-96C2-8ADF2A08FF6B}"/>
              </a:ext>
            </a:extLst>
          </p:cNvPr>
          <p:cNvSpPr/>
          <p:nvPr/>
        </p:nvSpPr>
        <p:spPr>
          <a:xfrm>
            <a:off x="508194" y="646030"/>
            <a:ext cx="63081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16: Remainder of one-half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680883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6CF3A27C-953D-4BAB-87B1-A5915F3F493A}"/>
                  </a:ext>
                </a:extLst>
              </p:cNvPr>
              <p:cNvSpPr/>
              <p:nvPr/>
            </p:nvSpPr>
            <p:spPr>
              <a:xfrm>
                <a:off x="589644" y="4412846"/>
                <a:ext cx="9858500" cy="354475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spcAft>
                    <a:spcPts val="300"/>
                  </a:spcAft>
                </a:pP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Try </a:t>
                </a:r>
                <a:r>
                  <a:rPr lang="en-GB" sz="44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3</a:t>
                </a: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:</a:t>
                </a:r>
              </a:p>
              <a:p>
                <a:pPr lvl="0">
                  <a:spcAft>
                    <a:spcPts val="300"/>
                  </a:spcAft>
                </a:pPr>
                <a:endParaRPr lang="en-GB" sz="11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  <a:p>
                <a:pPr lvl="0">
                  <a:spcAft>
                    <a:spcPts val="1200"/>
                  </a:spcAft>
                </a:pP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28</a:t>
                </a:r>
                <a:r>
                  <a:rPr lang="en-GB" sz="28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÷</a:t>
                </a:r>
                <a:r>
                  <a:rPr lang="en-GB" sz="28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8 = </a:t>
                </a:r>
                <a:r>
                  <a:rPr lang="en-GB" sz="44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3</a:t>
                </a:r>
                <a:r>
                  <a:rPr lang="en-GB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4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4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4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endParaRPr lang="en-GB" sz="44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  <a:p>
                <a:pPr lvl="0">
                  <a:spcAft>
                    <a:spcPts val="300"/>
                  </a:spcAft>
                </a:pP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NOT a solution </a:t>
                </a:r>
                <a:r>
                  <a:rPr lang="en-GB" sz="4400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as the digits 2 and 8 are used twice. </a:t>
                </a:r>
              </a:p>
            </p:txBody>
          </p:sp>
        </mc:Choice>
        <mc:Fallback xmlns=""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6CF3A27C-953D-4BAB-87B1-A5915F3F493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644" y="4412846"/>
                <a:ext cx="9858500" cy="3544753"/>
              </a:xfrm>
              <a:prstGeom prst="rect">
                <a:avLst/>
              </a:prstGeom>
              <a:blipFill>
                <a:blip r:embed="rId2"/>
                <a:stretch>
                  <a:fillRect l="-2536" t="-3614" r="-1175" b="-60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6956056-B7C2-4AA8-80F3-CD73665057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839F3669-A9E4-48C0-8C6F-61A217A4B926}"/>
              </a:ext>
            </a:extLst>
          </p:cNvPr>
          <p:cNvGrpSpPr/>
          <p:nvPr/>
        </p:nvGrpSpPr>
        <p:grpSpPr>
          <a:xfrm>
            <a:off x="1494291" y="1934858"/>
            <a:ext cx="8474166" cy="3176802"/>
            <a:chOff x="1314411" y="2022258"/>
            <a:chExt cx="8474166" cy="3176802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006484C-999D-474C-BE4F-37CADFD0BFDA}"/>
                </a:ext>
              </a:extLst>
            </p:cNvPr>
            <p:cNvSpPr/>
            <p:nvPr/>
          </p:nvSpPr>
          <p:spPr>
            <a:xfrm>
              <a:off x="6068089" y="3043372"/>
              <a:ext cx="681597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6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=</a:t>
              </a:r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F5251AA0-93B9-47FF-A0DF-17FFDBD02C86}"/>
                </a:ext>
              </a:extLst>
            </p:cNvPr>
            <p:cNvCxnSpPr>
              <a:cxnSpLocks/>
            </p:cNvCxnSpPr>
            <p:nvPr/>
          </p:nvCxnSpPr>
          <p:spPr>
            <a:xfrm>
              <a:off x="8310440" y="3604889"/>
              <a:ext cx="1478137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049B477-5B58-4C0A-8493-173762516EDD}"/>
                </a:ext>
              </a:extLst>
            </p:cNvPr>
            <p:cNvSpPr/>
            <p:nvPr/>
          </p:nvSpPr>
          <p:spPr>
            <a:xfrm>
              <a:off x="8545402" y="3977467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CFB6F88-CA8F-4652-9422-68936774B430}"/>
                </a:ext>
              </a:extLst>
            </p:cNvPr>
            <p:cNvSpPr/>
            <p:nvPr/>
          </p:nvSpPr>
          <p:spPr>
            <a:xfrm>
              <a:off x="8537266" y="2022258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686289-5825-493A-9DA3-3B9A8548970F}"/>
                </a:ext>
              </a:extLst>
            </p:cNvPr>
            <p:cNvSpPr/>
            <p:nvPr/>
          </p:nvSpPr>
          <p:spPr>
            <a:xfrm>
              <a:off x="8742134" y="2120306"/>
              <a:ext cx="644728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400" b="1" dirty="0">
                  <a:latin typeface="Century Gothic" panose="020B0502020202020204" pitchFamily="34" charset="0"/>
                </a:rPr>
                <a:t>1</a:t>
              </a:r>
              <a:endParaRPr lang="en-GB" sz="6400" b="1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7782E72-6DA9-478D-9C26-F703EDCD8E2D}"/>
                </a:ext>
              </a:extLst>
            </p:cNvPr>
            <p:cNvSpPr/>
            <p:nvPr/>
          </p:nvSpPr>
          <p:spPr>
            <a:xfrm>
              <a:off x="8742134" y="4071884"/>
              <a:ext cx="644728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400" b="1" dirty="0">
                  <a:latin typeface="Century Gothic" panose="020B0502020202020204" pitchFamily="34" charset="0"/>
                </a:rPr>
                <a:t>2</a:t>
              </a:r>
              <a:endParaRPr lang="en-GB" sz="6400" b="1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63E11A4-CC7C-4A17-A791-D73292FAB689}"/>
                </a:ext>
              </a:extLst>
            </p:cNvPr>
            <p:cNvSpPr/>
            <p:nvPr/>
          </p:nvSpPr>
          <p:spPr>
            <a:xfrm>
              <a:off x="7019240" y="2971185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961639B-6807-4504-97CD-E4410B30A914}"/>
                </a:ext>
              </a:extLst>
            </p:cNvPr>
            <p:cNvSpPr/>
            <p:nvPr/>
          </p:nvSpPr>
          <p:spPr>
            <a:xfrm>
              <a:off x="4782243" y="2965356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CB4CD69-364D-4F62-BB41-7716011684F0}"/>
                </a:ext>
              </a:extLst>
            </p:cNvPr>
            <p:cNvSpPr/>
            <p:nvPr/>
          </p:nvSpPr>
          <p:spPr>
            <a:xfrm>
              <a:off x="4982302" y="3067523"/>
              <a:ext cx="644728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400" b="1" dirty="0">
                  <a:latin typeface="Century Gothic" panose="020B0502020202020204" pitchFamily="34" charset="0"/>
                </a:rPr>
                <a:t>8</a:t>
              </a:r>
              <a:endParaRPr lang="en-GB" sz="6400" b="1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C14BE9C-347A-48E8-B44B-F10E7D338B70}"/>
                </a:ext>
              </a:extLst>
            </p:cNvPr>
            <p:cNvSpPr/>
            <p:nvPr/>
          </p:nvSpPr>
          <p:spPr>
            <a:xfrm>
              <a:off x="3891170" y="3039636"/>
              <a:ext cx="635110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6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÷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F02ACDD5-8140-4F0F-8CFE-97BC195167B0}"/>
                </a:ext>
              </a:extLst>
            </p:cNvPr>
            <p:cNvSpPr/>
            <p:nvPr/>
          </p:nvSpPr>
          <p:spPr>
            <a:xfrm>
              <a:off x="2549223" y="2965356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92704E0-6BB9-4838-BCF3-661A5CB59605}"/>
                </a:ext>
              </a:extLst>
            </p:cNvPr>
            <p:cNvSpPr/>
            <p:nvPr/>
          </p:nvSpPr>
          <p:spPr>
            <a:xfrm>
              <a:off x="1314411" y="2962034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33EC4D09-1BAA-4B80-9433-9C51F0C67C41}"/>
              </a:ext>
            </a:extLst>
          </p:cNvPr>
          <p:cNvSpPr/>
          <p:nvPr/>
        </p:nvSpPr>
        <p:spPr>
          <a:xfrm>
            <a:off x="10961397" y="1078075"/>
            <a:ext cx="655949" cy="7209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7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8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9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endParaRPr lang="en-GB" sz="4800" b="1" dirty="0">
              <a:solidFill>
                <a:prstClr val="black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2202D5C-9A84-48AC-AFE4-CC6C9ADA2708}"/>
              </a:ext>
            </a:extLst>
          </p:cNvPr>
          <p:cNvSpPr/>
          <p:nvPr/>
        </p:nvSpPr>
        <p:spPr>
          <a:xfrm>
            <a:off x="523540" y="1354325"/>
            <a:ext cx="714812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Example method: </a:t>
            </a:r>
            <a:r>
              <a:rPr lang="en-GB" sz="3400" dirty="0">
                <a:solidFill>
                  <a:schemeClr val="tx1"/>
                </a:solidFill>
                <a:latin typeface="Century Gothic" panose="020B0502020202020204" pitchFamily="34" charset="0"/>
              </a:rPr>
              <a:t>work out which digits can go in this place.</a:t>
            </a:r>
            <a:endParaRPr lang="en-GB" sz="3400" dirty="0">
              <a:solidFill>
                <a:schemeClr val="tx1"/>
              </a:solidFill>
            </a:endParaRP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5DFCC3B5-7F7E-4062-BEAC-B70EEC333AB7}"/>
              </a:ext>
            </a:extLst>
          </p:cNvPr>
          <p:cNvCxnSpPr>
            <a:cxnSpLocks/>
          </p:cNvCxnSpPr>
          <p:nvPr/>
        </p:nvCxnSpPr>
        <p:spPr>
          <a:xfrm>
            <a:off x="6782614" y="2427271"/>
            <a:ext cx="825058" cy="978538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oup 28">
            <a:extLst>
              <a:ext uri="{FF2B5EF4-FFF2-40B4-BE49-F238E27FC236}">
                <a16:creationId xmlns:a16="http://schemas.microsoft.com/office/drawing/2014/main" id="{C738B442-0869-49DC-8B15-7889F0E07EFA}"/>
              </a:ext>
            </a:extLst>
          </p:cNvPr>
          <p:cNvGrpSpPr/>
          <p:nvPr/>
        </p:nvGrpSpPr>
        <p:grpSpPr>
          <a:xfrm>
            <a:off x="11036211" y="1954993"/>
            <a:ext cx="340800" cy="434715"/>
            <a:chOff x="6993636" y="5782308"/>
            <a:chExt cx="340800" cy="434715"/>
          </a:xfrm>
        </p:grpSpPr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19E6EC0B-7980-4B30-A04C-E1814BEDFF54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9F8F391-CB19-4CAC-8FF0-EB516F330A7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9A12FA9B-6F10-49CF-B597-11E3EF567E62}"/>
              </a:ext>
            </a:extLst>
          </p:cNvPr>
          <p:cNvGrpSpPr/>
          <p:nvPr/>
        </p:nvGrpSpPr>
        <p:grpSpPr>
          <a:xfrm>
            <a:off x="11036209" y="6921348"/>
            <a:ext cx="340800" cy="434715"/>
            <a:chOff x="6993636" y="5782308"/>
            <a:chExt cx="340800" cy="434715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5D354E04-CB80-4D5C-BD4A-A992AD16927A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27E8D740-1B0A-4911-AEF7-9B15F9C5061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314E7DB8-1DBB-4AE9-909C-645FC2448F95}"/>
              </a:ext>
            </a:extLst>
          </p:cNvPr>
          <p:cNvGrpSpPr/>
          <p:nvPr/>
        </p:nvGrpSpPr>
        <p:grpSpPr>
          <a:xfrm>
            <a:off x="11036210" y="2655237"/>
            <a:ext cx="340800" cy="434715"/>
            <a:chOff x="6993636" y="5782308"/>
            <a:chExt cx="340800" cy="434715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F87DAAE-C5DF-499E-ACFB-517864E48103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6C501522-F0C6-405B-92AC-E998AEA9B47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0D4AC522-B7A6-45F7-AAD6-ECAABBED5F02}"/>
              </a:ext>
            </a:extLst>
          </p:cNvPr>
          <p:cNvGrpSpPr/>
          <p:nvPr/>
        </p:nvGrpSpPr>
        <p:grpSpPr>
          <a:xfrm>
            <a:off x="11036211" y="1246356"/>
            <a:ext cx="340800" cy="434715"/>
            <a:chOff x="6993636" y="5782308"/>
            <a:chExt cx="340800" cy="434715"/>
          </a:xfrm>
        </p:grpSpPr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38A2F267-E23A-4AEA-AFFE-EFAFF1D86617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102EBE61-A66A-49E2-9466-3EA1FCB8A65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85946375-AA57-4F35-9247-06CF5BC3B7DC}"/>
              </a:ext>
            </a:extLst>
          </p:cNvPr>
          <p:cNvGrpSpPr/>
          <p:nvPr/>
        </p:nvGrpSpPr>
        <p:grpSpPr>
          <a:xfrm>
            <a:off x="11036208" y="3376491"/>
            <a:ext cx="340800" cy="434715"/>
            <a:chOff x="6993636" y="5782308"/>
            <a:chExt cx="340800" cy="434715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28D2F9EF-5EDC-4D91-A66C-582CA1D4F0A8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97B9FF3-28D7-470E-BE88-E205C104012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Rectangle 44">
            <a:extLst>
              <a:ext uri="{FF2B5EF4-FFF2-40B4-BE49-F238E27FC236}">
                <a16:creationId xmlns:a16="http://schemas.microsoft.com/office/drawing/2014/main" id="{75BE799D-03F5-4D40-A32F-8D81D23689B1}"/>
              </a:ext>
            </a:extLst>
          </p:cNvPr>
          <p:cNvSpPr/>
          <p:nvPr/>
        </p:nvSpPr>
        <p:spPr>
          <a:xfrm>
            <a:off x="508194" y="646030"/>
            <a:ext cx="63081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16: Remainder of one-half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419954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6956056-B7C2-4AA8-80F3-CD73665057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839F3669-A9E4-48C0-8C6F-61A217A4B926}"/>
              </a:ext>
            </a:extLst>
          </p:cNvPr>
          <p:cNvGrpSpPr/>
          <p:nvPr/>
        </p:nvGrpSpPr>
        <p:grpSpPr>
          <a:xfrm>
            <a:off x="1494291" y="1934858"/>
            <a:ext cx="8474166" cy="3176802"/>
            <a:chOff x="1314411" y="2022258"/>
            <a:chExt cx="8474166" cy="3176802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006484C-999D-474C-BE4F-37CADFD0BFDA}"/>
                </a:ext>
              </a:extLst>
            </p:cNvPr>
            <p:cNvSpPr/>
            <p:nvPr/>
          </p:nvSpPr>
          <p:spPr>
            <a:xfrm>
              <a:off x="6068089" y="3043372"/>
              <a:ext cx="681597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6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=</a:t>
              </a:r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F5251AA0-93B9-47FF-A0DF-17FFDBD02C86}"/>
                </a:ext>
              </a:extLst>
            </p:cNvPr>
            <p:cNvCxnSpPr>
              <a:cxnSpLocks/>
            </p:cNvCxnSpPr>
            <p:nvPr/>
          </p:nvCxnSpPr>
          <p:spPr>
            <a:xfrm>
              <a:off x="8310440" y="3604889"/>
              <a:ext cx="1478137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049B477-5B58-4C0A-8493-173762516EDD}"/>
                </a:ext>
              </a:extLst>
            </p:cNvPr>
            <p:cNvSpPr/>
            <p:nvPr/>
          </p:nvSpPr>
          <p:spPr>
            <a:xfrm>
              <a:off x="8545402" y="3977467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CFB6F88-CA8F-4652-9422-68936774B430}"/>
                </a:ext>
              </a:extLst>
            </p:cNvPr>
            <p:cNvSpPr/>
            <p:nvPr/>
          </p:nvSpPr>
          <p:spPr>
            <a:xfrm>
              <a:off x="8537266" y="2022258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686289-5825-493A-9DA3-3B9A8548970F}"/>
                </a:ext>
              </a:extLst>
            </p:cNvPr>
            <p:cNvSpPr/>
            <p:nvPr/>
          </p:nvSpPr>
          <p:spPr>
            <a:xfrm>
              <a:off x="8742134" y="2120306"/>
              <a:ext cx="644728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400" b="1" dirty="0">
                  <a:latin typeface="Century Gothic" panose="020B0502020202020204" pitchFamily="34" charset="0"/>
                </a:rPr>
                <a:t>1</a:t>
              </a:r>
              <a:endParaRPr lang="en-GB" sz="6400" b="1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7782E72-6DA9-478D-9C26-F703EDCD8E2D}"/>
                </a:ext>
              </a:extLst>
            </p:cNvPr>
            <p:cNvSpPr/>
            <p:nvPr/>
          </p:nvSpPr>
          <p:spPr>
            <a:xfrm>
              <a:off x="8742134" y="4071884"/>
              <a:ext cx="644728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400" b="1" dirty="0">
                  <a:latin typeface="Century Gothic" panose="020B0502020202020204" pitchFamily="34" charset="0"/>
                </a:rPr>
                <a:t>2</a:t>
              </a:r>
              <a:endParaRPr lang="en-GB" sz="6400" b="1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63E11A4-CC7C-4A17-A791-D73292FAB689}"/>
                </a:ext>
              </a:extLst>
            </p:cNvPr>
            <p:cNvSpPr/>
            <p:nvPr/>
          </p:nvSpPr>
          <p:spPr>
            <a:xfrm>
              <a:off x="7019240" y="2971185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961639B-6807-4504-97CD-E4410B30A914}"/>
                </a:ext>
              </a:extLst>
            </p:cNvPr>
            <p:cNvSpPr/>
            <p:nvPr/>
          </p:nvSpPr>
          <p:spPr>
            <a:xfrm>
              <a:off x="4782243" y="2965356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CB4CD69-364D-4F62-BB41-7716011684F0}"/>
                </a:ext>
              </a:extLst>
            </p:cNvPr>
            <p:cNvSpPr/>
            <p:nvPr/>
          </p:nvSpPr>
          <p:spPr>
            <a:xfrm>
              <a:off x="4982302" y="3067523"/>
              <a:ext cx="644728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400" b="1" dirty="0">
                  <a:latin typeface="Century Gothic" panose="020B0502020202020204" pitchFamily="34" charset="0"/>
                </a:rPr>
                <a:t>8</a:t>
              </a:r>
              <a:endParaRPr lang="en-GB" sz="6400" b="1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C14BE9C-347A-48E8-B44B-F10E7D338B70}"/>
                </a:ext>
              </a:extLst>
            </p:cNvPr>
            <p:cNvSpPr/>
            <p:nvPr/>
          </p:nvSpPr>
          <p:spPr>
            <a:xfrm>
              <a:off x="3891170" y="3039636"/>
              <a:ext cx="635110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6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÷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F02ACDD5-8140-4F0F-8CFE-97BC195167B0}"/>
                </a:ext>
              </a:extLst>
            </p:cNvPr>
            <p:cNvSpPr/>
            <p:nvPr/>
          </p:nvSpPr>
          <p:spPr>
            <a:xfrm>
              <a:off x="2549223" y="2965356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92704E0-6BB9-4838-BCF3-661A5CB59605}"/>
                </a:ext>
              </a:extLst>
            </p:cNvPr>
            <p:cNvSpPr/>
            <p:nvPr/>
          </p:nvSpPr>
          <p:spPr>
            <a:xfrm>
              <a:off x="1314411" y="2962034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33EC4D09-1BAA-4B80-9433-9C51F0C67C41}"/>
              </a:ext>
            </a:extLst>
          </p:cNvPr>
          <p:cNvSpPr/>
          <p:nvPr/>
        </p:nvSpPr>
        <p:spPr>
          <a:xfrm>
            <a:off x="10961397" y="1078075"/>
            <a:ext cx="655949" cy="7209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7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8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9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endParaRPr lang="en-GB" sz="4800" b="1" dirty="0">
              <a:solidFill>
                <a:prstClr val="black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2202D5C-9A84-48AC-AFE4-CC6C9ADA2708}"/>
              </a:ext>
            </a:extLst>
          </p:cNvPr>
          <p:cNvSpPr/>
          <p:nvPr/>
        </p:nvSpPr>
        <p:spPr>
          <a:xfrm>
            <a:off x="523540" y="1354325"/>
            <a:ext cx="714812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Example method: </a:t>
            </a:r>
            <a:r>
              <a:rPr lang="en-GB" sz="3400" dirty="0">
                <a:solidFill>
                  <a:schemeClr val="tx1"/>
                </a:solidFill>
                <a:latin typeface="Century Gothic" panose="020B0502020202020204" pitchFamily="34" charset="0"/>
              </a:rPr>
              <a:t>work out which digits can go in this place.</a:t>
            </a:r>
            <a:endParaRPr lang="en-GB" sz="3400" dirty="0">
              <a:solidFill>
                <a:schemeClr val="tx1"/>
              </a:solidFill>
            </a:endParaRP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5DFCC3B5-7F7E-4062-BEAC-B70EEC333AB7}"/>
              </a:ext>
            </a:extLst>
          </p:cNvPr>
          <p:cNvCxnSpPr>
            <a:cxnSpLocks/>
          </p:cNvCxnSpPr>
          <p:nvPr/>
        </p:nvCxnSpPr>
        <p:spPr>
          <a:xfrm>
            <a:off x="6782614" y="2427271"/>
            <a:ext cx="825058" cy="978538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oup 28">
            <a:extLst>
              <a:ext uri="{FF2B5EF4-FFF2-40B4-BE49-F238E27FC236}">
                <a16:creationId xmlns:a16="http://schemas.microsoft.com/office/drawing/2014/main" id="{C738B442-0869-49DC-8B15-7889F0E07EFA}"/>
              </a:ext>
            </a:extLst>
          </p:cNvPr>
          <p:cNvGrpSpPr/>
          <p:nvPr/>
        </p:nvGrpSpPr>
        <p:grpSpPr>
          <a:xfrm>
            <a:off x="11036211" y="1954993"/>
            <a:ext cx="340800" cy="434715"/>
            <a:chOff x="6993636" y="5782308"/>
            <a:chExt cx="340800" cy="434715"/>
          </a:xfrm>
        </p:grpSpPr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19E6EC0B-7980-4B30-A04C-E1814BEDFF54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9F8F391-CB19-4CAC-8FF0-EB516F330A7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9A12FA9B-6F10-49CF-B597-11E3EF567E62}"/>
              </a:ext>
            </a:extLst>
          </p:cNvPr>
          <p:cNvGrpSpPr/>
          <p:nvPr/>
        </p:nvGrpSpPr>
        <p:grpSpPr>
          <a:xfrm>
            <a:off x="11036209" y="6921348"/>
            <a:ext cx="340800" cy="434715"/>
            <a:chOff x="6993636" y="5782308"/>
            <a:chExt cx="340800" cy="434715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5D354E04-CB80-4D5C-BD4A-A992AD16927A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27E8D740-1B0A-4911-AEF7-9B15F9C5061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314E7DB8-1DBB-4AE9-909C-645FC2448F95}"/>
              </a:ext>
            </a:extLst>
          </p:cNvPr>
          <p:cNvGrpSpPr/>
          <p:nvPr/>
        </p:nvGrpSpPr>
        <p:grpSpPr>
          <a:xfrm>
            <a:off x="11036210" y="2655237"/>
            <a:ext cx="340800" cy="434715"/>
            <a:chOff x="6993636" y="5782308"/>
            <a:chExt cx="340800" cy="434715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F87DAAE-C5DF-499E-ACFB-517864E48103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6C501522-F0C6-405B-92AC-E998AEA9B47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0D4AC522-B7A6-45F7-AAD6-ECAABBED5F02}"/>
              </a:ext>
            </a:extLst>
          </p:cNvPr>
          <p:cNvGrpSpPr/>
          <p:nvPr/>
        </p:nvGrpSpPr>
        <p:grpSpPr>
          <a:xfrm>
            <a:off x="11036211" y="1246356"/>
            <a:ext cx="340800" cy="434715"/>
            <a:chOff x="6993636" y="5782308"/>
            <a:chExt cx="340800" cy="434715"/>
          </a:xfrm>
        </p:grpSpPr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38A2F267-E23A-4AEA-AFFE-EFAFF1D86617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102EBE61-A66A-49E2-9466-3EA1FCB8A65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6CF3A27C-953D-4BAB-87B1-A5915F3F493A}"/>
                  </a:ext>
                </a:extLst>
              </p:cNvPr>
              <p:cNvSpPr/>
              <p:nvPr/>
            </p:nvSpPr>
            <p:spPr>
              <a:xfrm>
                <a:off x="589644" y="4412846"/>
                <a:ext cx="9858500" cy="28214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spcAft>
                    <a:spcPts val="300"/>
                  </a:spcAft>
                </a:pP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Try </a:t>
                </a:r>
                <a:r>
                  <a:rPr lang="en-GB" sz="44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4</a:t>
                </a: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:</a:t>
                </a:r>
              </a:p>
              <a:p>
                <a:pPr lvl="0">
                  <a:spcAft>
                    <a:spcPts val="300"/>
                  </a:spcAft>
                </a:pPr>
                <a:endParaRPr lang="en-GB" sz="11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  <a:p>
                <a:pPr lvl="0">
                  <a:spcAft>
                    <a:spcPts val="1200"/>
                  </a:spcAft>
                </a:pP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36</a:t>
                </a:r>
                <a:r>
                  <a:rPr lang="en-GB" sz="28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÷</a:t>
                </a:r>
                <a:r>
                  <a:rPr lang="en-GB" sz="28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8 = </a:t>
                </a:r>
                <a:r>
                  <a:rPr lang="en-GB" sz="44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4</a:t>
                </a:r>
                <a:r>
                  <a:rPr lang="en-GB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4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4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4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endParaRPr lang="en-GB" sz="44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  <a:p>
                <a:pPr lvl="0">
                  <a:spcAft>
                    <a:spcPts val="300"/>
                  </a:spcAft>
                </a:pP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This is a possible solution.</a:t>
                </a:r>
                <a:r>
                  <a:rPr lang="en-GB" sz="4400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6CF3A27C-953D-4BAB-87B1-A5915F3F493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644" y="4412846"/>
                <a:ext cx="9858500" cy="2821478"/>
              </a:xfrm>
              <a:prstGeom prst="rect">
                <a:avLst/>
              </a:prstGeom>
              <a:blipFill>
                <a:blip r:embed="rId3"/>
                <a:stretch>
                  <a:fillRect l="-2536" t="-4536" b="-928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2" name="Group 41">
            <a:extLst>
              <a:ext uri="{FF2B5EF4-FFF2-40B4-BE49-F238E27FC236}">
                <a16:creationId xmlns:a16="http://schemas.microsoft.com/office/drawing/2014/main" id="{20AA7C0A-0EF2-4E4F-B415-A24043AACCFA}"/>
              </a:ext>
            </a:extLst>
          </p:cNvPr>
          <p:cNvGrpSpPr/>
          <p:nvPr/>
        </p:nvGrpSpPr>
        <p:grpSpPr>
          <a:xfrm>
            <a:off x="11036208" y="3376491"/>
            <a:ext cx="340800" cy="434715"/>
            <a:chOff x="6993636" y="5782308"/>
            <a:chExt cx="340800" cy="434715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0C9D0CA8-6F2B-4463-A142-73212EF33DEC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8802AAB5-362D-4E8C-A1FA-CF3743811C5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Oval 44">
            <a:extLst>
              <a:ext uri="{FF2B5EF4-FFF2-40B4-BE49-F238E27FC236}">
                <a16:creationId xmlns:a16="http://schemas.microsoft.com/office/drawing/2014/main" id="{CF632143-79F5-4ACD-983E-F452BF6C4A9B}"/>
              </a:ext>
            </a:extLst>
          </p:cNvPr>
          <p:cNvSpPr/>
          <p:nvPr/>
        </p:nvSpPr>
        <p:spPr>
          <a:xfrm>
            <a:off x="10958302" y="4029089"/>
            <a:ext cx="536059" cy="564847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4224FB9-9902-4409-BE4B-53CB5D003823}"/>
              </a:ext>
            </a:extLst>
          </p:cNvPr>
          <p:cNvSpPr/>
          <p:nvPr/>
        </p:nvSpPr>
        <p:spPr>
          <a:xfrm>
            <a:off x="508194" y="646030"/>
            <a:ext cx="63081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16: Remainder of one-half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794983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6956056-B7C2-4AA8-80F3-CD73665057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839F3669-A9E4-48C0-8C6F-61A217A4B926}"/>
              </a:ext>
            </a:extLst>
          </p:cNvPr>
          <p:cNvGrpSpPr/>
          <p:nvPr/>
        </p:nvGrpSpPr>
        <p:grpSpPr>
          <a:xfrm>
            <a:off x="1494291" y="1934858"/>
            <a:ext cx="8474166" cy="3176802"/>
            <a:chOff x="1314411" y="2022258"/>
            <a:chExt cx="8474166" cy="3176802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006484C-999D-474C-BE4F-37CADFD0BFDA}"/>
                </a:ext>
              </a:extLst>
            </p:cNvPr>
            <p:cNvSpPr/>
            <p:nvPr/>
          </p:nvSpPr>
          <p:spPr>
            <a:xfrm>
              <a:off x="6068089" y="3043372"/>
              <a:ext cx="681597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6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=</a:t>
              </a:r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F5251AA0-93B9-47FF-A0DF-17FFDBD02C86}"/>
                </a:ext>
              </a:extLst>
            </p:cNvPr>
            <p:cNvCxnSpPr>
              <a:cxnSpLocks/>
            </p:cNvCxnSpPr>
            <p:nvPr/>
          </p:nvCxnSpPr>
          <p:spPr>
            <a:xfrm>
              <a:off x="8310440" y="3604889"/>
              <a:ext cx="1478137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049B477-5B58-4C0A-8493-173762516EDD}"/>
                </a:ext>
              </a:extLst>
            </p:cNvPr>
            <p:cNvSpPr/>
            <p:nvPr/>
          </p:nvSpPr>
          <p:spPr>
            <a:xfrm>
              <a:off x="8545402" y="3977467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CFB6F88-CA8F-4652-9422-68936774B430}"/>
                </a:ext>
              </a:extLst>
            </p:cNvPr>
            <p:cNvSpPr/>
            <p:nvPr/>
          </p:nvSpPr>
          <p:spPr>
            <a:xfrm>
              <a:off x="8537266" y="2022258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686289-5825-493A-9DA3-3B9A8548970F}"/>
                </a:ext>
              </a:extLst>
            </p:cNvPr>
            <p:cNvSpPr/>
            <p:nvPr/>
          </p:nvSpPr>
          <p:spPr>
            <a:xfrm>
              <a:off x="8742134" y="2120306"/>
              <a:ext cx="644728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400" b="1" dirty="0">
                  <a:latin typeface="Century Gothic" panose="020B0502020202020204" pitchFamily="34" charset="0"/>
                </a:rPr>
                <a:t>1</a:t>
              </a:r>
              <a:endParaRPr lang="en-GB" sz="6400" b="1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7782E72-6DA9-478D-9C26-F703EDCD8E2D}"/>
                </a:ext>
              </a:extLst>
            </p:cNvPr>
            <p:cNvSpPr/>
            <p:nvPr/>
          </p:nvSpPr>
          <p:spPr>
            <a:xfrm>
              <a:off x="8742134" y="4071884"/>
              <a:ext cx="644728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400" b="1" dirty="0">
                  <a:latin typeface="Century Gothic" panose="020B0502020202020204" pitchFamily="34" charset="0"/>
                </a:rPr>
                <a:t>2</a:t>
              </a:r>
              <a:endParaRPr lang="en-GB" sz="6400" b="1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63E11A4-CC7C-4A17-A791-D73292FAB689}"/>
                </a:ext>
              </a:extLst>
            </p:cNvPr>
            <p:cNvSpPr/>
            <p:nvPr/>
          </p:nvSpPr>
          <p:spPr>
            <a:xfrm>
              <a:off x="7019240" y="2971185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961639B-6807-4504-97CD-E4410B30A914}"/>
                </a:ext>
              </a:extLst>
            </p:cNvPr>
            <p:cNvSpPr/>
            <p:nvPr/>
          </p:nvSpPr>
          <p:spPr>
            <a:xfrm>
              <a:off x="4782243" y="2965356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CB4CD69-364D-4F62-BB41-7716011684F0}"/>
                </a:ext>
              </a:extLst>
            </p:cNvPr>
            <p:cNvSpPr/>
            <p:nvPr/>
          </p:nvSpPr>
          <p:spPr>
            <a:xfrm>
              <a:off x="4982302" y="3067523"/>
              <a:ext cx="644728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400" b="1" dirty="0">
                  <a:latin typeface="Century Gothic" panose="020B0502020202020204" pitchFamily="34" charset="0"/>
                </a:rPr>
                <a:t>8</a:t>
              </a:r>
              <a:endParaRPr lang="en-GB" sz="6400" b="1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C14BE9C-347A-48E8-B44B-F10E7D338B70}"/>
                </a:ext>
              </a:extLst>
            </p:cNvPr>
            <p:cNvSpPr/>
            <p:nvPr/>
          </p:nvSpPr>
          <p:spPr>
            <a:xfrm>
              <a:off x="3891170" y="3039636"/>
              <a:ext cx="635110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6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÷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F02ACDD5-8140-4F0F-8CFE-97BC195167B0}"/>
                </a:ext>
              </a:extLst>
            </p:cNvPr>
            <p:cNvSpPr/>
            <p:nvPr/>
          </p:nvSpPr>
          <p:spPr>
            <a:xfrm>
              <a:off x="2549223" y="2965356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92704E0-6BB9-4838-BCF3-661A5CB59605}"/>
                </a:ext>
              </a:extLst>
            </p:cNvPr>
            <p:cNvSpPr/>
            <p:nvPr/>
          </p:nvSpPr>
          <p:spPr>
            <a:xfrm>
              <a:off x="1314411" y="2962034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33EC4D09-1BAA-4B80-9433-9C51F0C67C41}"/>
              </a:ext>
            </a:extLst>
          </p:cNvPr>
          <p:cNvSpPr/>
          <p:nvPr/>
        </p:nvSpPr>
        <p:spPr>
          <a:xfrm>
            <a:off x="10961397" y="1078075"/>
            <a:ext cx="655949" cy="7209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7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8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9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endParaRPr lang="en-GB" sz="4800" b="1" dirty="0">
              <a:solidFill>
                <a:prstClr val="black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2202D5C-9A84-48AC-AFE4-CC6C9ADA2708}"/>
              </a:ext>
            </a:extLst>
          </p:cNvPr>
          <p:cNvSpPr/>
          <p:nvPr/>
        </p:nvSpPr>
        <p:spPr>
          <a:xfrm>
            <a:off x="523540" y="1354325"/>
            <a:ext cx="714812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Example method: </a:t>
            </a:r>
            <a:r>
              <a:rPr lang="en-GB" sz="3400" dirty="0">
                <a:solidFill>
                  <a:schemeClr val="tx1"/>
                </a:solidFill>
                <a:latin typeface="Century Gothic" panose="020B0502020202020204" pitchFamily="34" charset="0"/>
              </a:rPr>
              <a:t>work out which digits can go in this place.</a:t>
            </a:r>
            <a:endParaRPr lang="en-GB" sz="3400" dirty="0">
              <a:solidFill>
                <a:schemeClr val="tx1"/>
              </a:solidFill>
            </a:endParaRP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5DFCC3B5-7F7E-4062-BEAC-B70EEC333AB7}"/>
              </a:ext>
            </a:extLst>
          </p:cNvPr>
          <p:cNvCxnSpPr>
            <a:cxnSpLocks/>
          </p:cNvCxnSpPr>
          <p:nvPr/>
        </p:nvCxnSpPr>
        <p:spPr>
          <a:xfrm>
            <a:off x="6782614" y="2427271"/>
            <a:ext cx="825058" cy="978538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oup 28">
            <a:extLst>
              <a:ext uri="{FF2B5EF4-FFF2-40B4-BE49-F238E27FC236}">
                <a16:creationId xmlns:a16="http://schemas.microsoft.com/office/drawing/2014/main" id="{C738B442-0869-49DC-8B15-7889F0E07EFA}"/>
              </a:ext>
            </a:extLst>
          </p:cNvPr>
          <p:cNvGrpSpPr/>
          <p:nvPr/>
        </p:nvGrpSpPr>
        <p:grpSpPr>
          <a:xfrm>
            <a:off x="11036211" y="1954993"/>
            <a:ext cx="340800" cy="434715"/>
            <a:chOff x="6993636" y="5782308"/>
            <a:chExt cx="340800" cy="434715"/>
          </a:xfrm>
        </p:grpSpPr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19E6EC0B-7980-4B30-A04C-E1814BEDFF54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9F8F391-CB19-4CAC-8FF0-EB516F330A7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9A12FA9B-6F10-49CF-B597-11E3EF567E62}"/>
              </a:ext>
            </a:extLst>
          </p:cNvPr>
          <p:cNvGrpSpPr/>
          <p:nvPr/>
        </p:nvGrpSpPr>
        <p:grpSpPr>
          <a:xfrm>
            <a:off x="11036209" y="6921348"/>
            <a:ext cx="340800" cy="434715"/>
            <a:chOff x="6993636" y="5782308"/>
            <a:chExt cx="340800" cy="434715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5D354E04-CB80-4D5C-BD4A-A992AD16927A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27E8D740-1B0A-4911-AEF7-9B15F9C5061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314E7DB8-1DBB-4AE9-909C-645FC2448F95}"/>
              </a:ext>
            </a:extLst>
          </p:cNvPr>
          <p:cNvGrpSpPr/>
          <p:nvPr/>
        </p:nvGrpSpPr>
        <p:grpSpPr>
          <a:xfrm>
            <a:off x="11036210" y="2655237"/>
            <a:ext cx="340800" cy="434715"/>
            <a:chOff x="6993636" y="5782308"/>
            <a:chExt cx="340800" cy="434715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F87DAAE-C5DF-499E-ACFB-517864E48103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6C501522-F0C6-405B-92AC-E998AEA9B47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0D4AC522-B7A6-45F7-AAD6-ECAABBED5F02}"/>
              </a:ext>
            </a:extLst>
          </p:cNvPr>
          <p:cNvGrpSpPr/>
          <p:nvPr/>
        </p:nvGrpSpPr>
        <p:grpSpPr>
          <a:xfrm>
            <a:off x="11036211" y="1246356"/>
            <a:ext cx="340800" cy="434715"/>
            <a:chOff x="6993636" y="5782308"/>
            <a:chExt cx="340800" cy="434715"/>
          </a:xfrm>
        </p:grpSpPr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38A2F267-E23A-4AEA-AFFE-EFAFF1D86617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102EBE61-A66A-49E2-9466-3EA1FCB8A65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Oval 30">
            <a:extLst>
              <a:ext uri="{FF2B5EF4-FFF2-40B4-BE49-F238E27FC236}">
                <a16:creationId xmlns:a16="http://schemas.microsoft.com/office/drawing/2014/main" id="{DDB90EE0-1D00-4D9A-A16E-E2474551AE26}"/>
              </a:ext>
            </a:extLst>
          </p:cNvPr>
          <p:cNvSpPr/>
          <p:nvPr/>
        </p:nvSpPr>
        <p:spPr>
          <a:xfrm>
            <a:off x="10958302" y="4029089"/>
            <a:ext cx="536059" cy="564847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6CF3A27C-953D-4BAB-87B1-A5915F3F493A}"/>
                  </a:ext>
                </a:extLst>
              </p:cNvPr>
              <p:cNvSpPr/>
              <p:nvPr/>
            </p:nvSpPr>
            <p:spPr>
              <a:xfrm>
                <a:off x="589644" y="4412846"/>
                <a:ext cx="9858500" cy="421416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spcAft>
                    <a:spcPts val="300"/>
                  </a:spcAft>
                </a:pP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Try </a:t>
                </a:r>
                <a:r>
                  <a:rPr lang="en-GB" sz="44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5</a:t>
                </a: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:</a:t>
                </a:r>
              </a:p>
              <a:p>
                <a:pPr lvl="0">
                  <a:spcAft>
                    <a:spcPts val="300"/>
                  </a:spcAft>
                </a:pPr>
                <a:endParaRPr lang="en-GB" sz="11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  <a:p>
                <a:pPr lvl="0">
                  <a:spcAft>
                    <a:spcPts val="1200"/>
                  </a:spcAft>
                </a:pP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44</a:t>
                </a:r>
                <a:r>
                  <a:rPr lang="en-GB" sz="28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÷</a:t>
                </a:r>
                <a:r>
                  <a:rPr lang="en-GB" sz="28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8 = </a:t>
                </a:r>
                <a:r>
                  <a:rPr lang="en-GB" sz="44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5</a:t>
                </a:r>
                <a:r>
                  <a:rPr lang="en-GB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4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4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4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endParaRPr lang="en-GB" sz="44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  <a:p>
                <a:pPr>
                  <a:spcAft>
                    <a:spcPts val="300"/>
                  </a:spcAft>
                </a:pP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NOT a solution </a:t>
                </a:r>
                <a:r>
                  <a:rPr lang="en-GB" sz="4400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as the digit 4 is used twice. </a:t>
                </a:r>
              </a:p>
              <a:p>
                <a:pPr lvl="0">
                  <a:spcAft>
                    <a:spcPts val="300"/>
                  </a:spcAft>
                </a:pPr>
                <a:endParaRPr lang="en-GB" sz="4400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6CF3A27C-953D-4BAB-87B1-A5915F3F493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644" y="4412846"/>
                <a:ext cx="9858500" cy="4214167"/>
              </a:xfrm>
              <a:prstGeom prst="rect">
                <a:avLst/>
              </a:prstGeom>
              <a:blipFill>
                <a:blip r:embed="rId3"/>
                <a:stretch>
                  <a:fillRect l="-2536" t="-3039" r="-11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2" name="Group 41">
            <a:extLst>
              <a:ext uri="{FF2B5EF4-FFF2-40B4-BE49-F238E27FC236}">
                <a16:creationId xmlns:a16="http://schemas.microsoft.com/office/drawing/2014/main" id="{20AA7C0A-0EF2-4E4F-B415-A24043AACCFA}"/>
              </a:ext>
            </a:extLst>
          </p:cNvPr>
          <p:cNvGrpSpPr/>
          <p:nvPr/>
        </p:nvGrpSpPr>
        <p:grpSpPr>
          <a:xfrm>
            <a:off x="11036208" y="3376491"/>
            <a:ext cx="340800" cy="434715"/>
            <a:chOff x="6993636" y="5782308"/>
            <a:chExt cx="340800" cy="434715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0C9D0CA8-6F2B-4463-A142-73212EF33DEC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8802AAB5-362D-4E8C-A1FA-CF3743811C5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15BD0EE8-91F4-4043-BCC1-0E9E50AAEC4C}"/>
              </a:ext>
            </a:extLst>
          </p:cNvPr>
          <p:cNvGrpSpPr/>
          <p:nvPr/>
        </p:nvGrpSpPr>
        <p:grpSpPr>
          <a:xfrm>
            <a:off x="11036208" y="4794912"/>
            <a:ext cx="340800" cy="434715"/>
            <a:chOff x="6993636" y="5782308"/>
            <a:chExt cx="340800" cy="434715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C1B58C33-122A-470B-8096-453DE12BA9E1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2C473195-293B-48FE-8461-9CF0EBC972C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8" name="Rectangle 47">
            <a:extLst>
              <a:ext uri="{FF2B5EF4-FFF2-40B4-BE49-F238E27FC236}">
                <a16:creationId xmlns:a16="http://schemas.microsoft.com/office/drawing/2014/main" id="{17157AD1-EFFF-470B-B866-AC1663775B2C}"/>
              </a:ext>
            </a:extLst>
          </p:cNvPr>
          <p:cNvSpPr/>
          <p:nvPr/>
        </p:nvSpPr>
        <p:spPr>
          <a:xfrm>
            <a:off x="508194" y="646030"/>
            <a:ext cx="63081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16: Remainder of one-half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848817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6956056-B7C2-4AA8-80F3-CD73665057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839F3669-A9E4-48C0-8C6F-61A217A4B926}"/>
              </a:ext>
            </a:extLst>
          </p:cNvPr>
          <p:cNvGrpSpPr/>
          <p:nvPr/>
        </p:nvGrpSpPr>
        <p:grpSpPr>
          <a:xfrm>
            <a:off x="1494291" y="1934858"/>
            <a:ext cx="8474166" cy="3176802"/>
            <a:chOff x="1314411" y="2022258"/>
            <a:chExt cx="8474166" cy="3176802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006484C-999D-474C-BE4F-37CADFD0BFDA}"/>
                </a:ext>
              </a:extLst>
            </p:cNvPr>
            <p:cNvSpPr/>
            <p:nvPr/>
          </p:nvSpPr>
          <p:spPr>
            <a:xfrm>
              <a:off x="6068089" y="3043372"/>
              <a:ext cx="681597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6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=</a:t>
              </a:r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F5251AA0-93B9-47FF-A0DF-17FFDBD02C86}"/>
                </a:ext>
              </a:extLst>
            </p:cNvPr>
            <p:cNvCxnSpPr>
              <a:cxnSpLocks/>
            </p:cNvCxnSpPr>
            <p:nvPr/>
          </p:nvCxnSpPr>
          <p:spPr>
            <a:xfrm>
              <a:off x="8310440" y="3604889"/>
              <a:ext cx="1478137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049B477-5B58-4C0A-8493-173762516EDD}"/>
                </a:ext>
              </a:extLst>
            </p:cNvPr>
            <p:cNvSpPr/>
            <p:nvPr/>
          </p:nvSpPr>
          <p:spPr>
            <a:xfrm>
              <a:off x="8545402" y="3977467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CFB6F88-CA8F-4652-9422-68936774B430}"/>
                </a:ext>
              </a:extLst>
            </p:cNvPr>
            <p:cNvSpPr/>
            <p:nvPr/>
          </p:nvSpPr>
          <p:spPr>
            <a:xfrm>
              <a:off x="8537266" y="2022258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686289-5825-493A-9DA3-3B9A8548970F}"/>
                </a:ext>
              </a:extLst>
            </p:cNvPr>
            <p:cNvSpPr/>
            <p:nvPr/>
          </p:nvSpPr>
          <p:spPr>
            <a:xfrm>
              <a:off x="8742134" y="2120306"/>
              <a:ext cx="644728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400" b="1" dirty="0">
                  <a:latin typeface="Century Gothic" panose="020B0502020202020204" pitchFamily="34" charset="0"/>
                </a:rPr>
                <a:t>1</a:t>
              </a:r>
              <a:endParaRPr lang="en-GB" sz="6400" b="1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7782E72-6DA9-478D-9C26-F703EDCD8E2D}"/>
                </a:ext>
              </a:extLst>
            </p:cNvPr>
            <p:cNvSpPr/>
            <p:nvPr/>
          </p:nvSpPr>
          <p:spPr>
            <a:xfrm>
              <a:off x="8742134" y="4071884"/>
              <a:ext cx="644728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400" b="1" dirty="0">
                  <a:latin typeface="Century Gothic" panose="020B0502020202020204" pitchFamily="34" charset="0"/>
                </a:rPr>
                <a:t>2</a:t>
              </a:r>
              <a:endParaRPr lang="en-GB" sz="6400" b="1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63E11A4-CC7C-4A17-A791-D73292FAB689}"/>
                </a:ext>
              </a:extLst>
            </p:cNvPr>
            <p:cNvSpPr/>
            <p:nvPr/>
          </p:nvSpPr>
          <p:spPr>
            <a:xfrm>
              <a:off x="7019240" y="2971185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961639B-6807-4504-97CD-E4410B30A914}"/>
                </a:ext>
              </a:extLst>
            </p:cNvPr>
            <p:cNvSpPr/>
            <p:nvPr/>
          </p:nvSpPr>
          <p:spPr>
            <a:xfrm>
              <a:off x="4782243" y="2965356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CB4CD69-364D-4F62-BB41-7716011684F0}"/>
                </a:ext>
              </a:extLst>
            </p:cNvPr>
            <p:cNvSpPr/>
            <p:nvPr/>
          </p:nvSpPr>
          <p:spPr>
            <a:xfrm>
              <a:off x="4982302" y="3067523"/>
              <a:ext cx="644728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400" b="1" dirty="0">
                  <a:latin typeface="Century Gothic" panose="020B0502020202020204" pitchFamily="34" charset="0"/>
                </a:rPr>
                <a:t>8</a:t>
              </a:r>
              <a:endParaRPr lang="en-GB" sz="6400" b="1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C14BE9C-347A-48E8-B44B-F10E7D338B70}"/>
                </a:ext>
              </a:extLst>
            </p:cNvPr>
            <p:cNvSpPr/>
            <p:nvPr/>
          </p:nvSpPr>
          <p:spPr>
            <a:xfrm>
              <a:off x="3891170" y="3039636"/>
              <a:ext cx="635110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6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÷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F02ACDD5-8140-4F0F-8CFE-97BC195167B0}"/>
                </a:ext>
              </a:extLst>
            </p:cNvPr>
            <p:cNvSpPr/>
            <p:nvPr/>
          </p:nvSpPr>
          <p:spPr>
            <a:xfrm>
              <a:off x="2549223" y="2965356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92704E0-6BB9-4838-BCF3-661A5CB59605}"/>
                </a:ext>
              </a:extLst>
            </p:cNvPr>
            <p:cNvSpPr/>
            <p:nvPr/>
          </p:nvSpPr>
          <p:spPr>
            <a:xfrm>
              <a:off x="1314411" y="2962034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33EC4D09-1BAA-4B80-9433-9C51F0C67C41}"/>
              </a:ext>
            </a:extLst>
          </p:cNvPr>
          <p:cNvSpPr/>
          <p:nvPr/>
        </p:nvSpPr>
        <p:spPr>
          <a:xfrm>
            <a:off x="10961397" y="1078075"/>
            <a:ext cx="655949" cy="7209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7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8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9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endParaRPr lang="en-GB" sz="4800" b="1" dirty="0">
              <a:solidFill>
                <a:prstClr val="black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2202D5C-9A84-48AC-AFE4-CC6C9ADA2708}"/>
              </a:ext>
            </a:extLst>
          </p:cNvPr>
          <p:cNvSpPr/>
          <p:nvPr/>
        </p:nvSpPr>
        <p:spPr>
          <a:xfrm>
            <a:off x="523540" y="1354325"/>
            <a:ext cx="714812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Example method: </a:t>
            </a:r>
            <a:r>
              <a:rPr lang="en-GB" sz="3400" dirty="0">
                <a:solidFill>
                  <a:schemeClr val="tx1"/>
                </a:solidFill>
                <a:latin typeface="Century Gothic" panose="020B0502020202020204" pitchFamily="34" charset="0"/>
              </a:rPr>
              <a:t>work out which digits can go in this place.</a:t>
            </a:r>
            <a:endParaRPr lang="en-GB" sz="3400" dirty="0">
              <a:solidFill>
                <a:schemeClr val="tx1"/>
              </a:solidFill>
            </a:endParaRP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5DFCC3B5-7F7E-4062-BEAC-B70EEC333AB7}"/>
              </a:ext>
            </a:extLst>
          </p:cNvPr>
          <p:cNvCxnSpPr>
            <a:cxnSpLocks/>
          </p:cNvCxnSpPr>
          <p:nvPr/>
        </p:nvCxnSpPr>
        <p:spPr>
          <a:xfrm>
            <a:off x="6782614" y="2427271"/>
            <a:ext cx="825058" cy="978538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oup 28">
            <a:extLst>
              <a:ext uri="{FF2B5EF4-FFF2-40B4-BE49-F238E27FC236}">
                <a16:creationId xmlns:a16="http://schemas.microsoft.com/office/drawing/2014/main" id="{C738B442-0869-49DC-8B15-7889F0E07EFA}"/>
              </a:ext>
            </a:extLst>
          </p:cNvPr>
          <p:cNvGrpSpPr/>
          <p:nvPr/>
        </p:nvGrpSpPr>
        <p:grpSpPr>
          <a:xfrm>
            <a:off x="11036211" y="1954993"/>
            <a:ext cx="340800" cy="434715"/>
            <a:chOff x="6993636" y="5782308"/>
            <a:chExt cx="340800" cy="434715"/>
          </a:xfrm>
        </p:grpSpPr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19E6EC0B-7980-4B30-A04C-E1814BEDFF54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9F8F391-CB19-4CAC-8FF0-EB516F330A7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9A12FA9B-6F10-49CF-B597-11E3EF567E62}"/>
              </a:ext>
            </a:extLst>
          </p:cNvPr>
          <p:cNvGrpSpPr/>
          <p:nvPr/>
        </p:nvGrpSpPr>
        <p:grpSpPr>
          <a:xfrm>
            <a:off x="11036209" y="6921348"/>
            <a:ext cx="340800" cy="434715"/>
            <a:chOff x="6993636" y="5782308"/>
            <a:chExt cx="340800" cy="434715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5D354E04-CB80-4D5C-BD4A-A992AD16927A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27E8D740-1B0A-4911-AEF7-9B15F9C5061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314E7DB8-1DBB-4AE9-909C-645FC2448F95}"/>
              </a:ext>
            </a:extLst>
          </p:cNvPr>
          <p:cNvGrpSpPr/>
          <p:nvPr/>
        </p:nvGrpSpPr>
        <p:grpSpPr>
          <a:xfrm>
            <a:off x="11036210" y="2655237"/>
            <a:ext cx="340800" cy="434715"/>
            <a:chOff x="6993636" y="5782308"/>
            <a:chExt cx="340800" cy="434715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F87DAAE-C5DF-499E-ACFB-517864E48103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6C501522-F0C6-405B-92AC-E998AEA9B47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0D4AC522-B7A6-45F7-AAD6-ECAABBED5F02}"/>
              </a:ext>
            </a:extLst>
          </p:cNvPr>
          <p:cNvGrpSpPr/>
          <p:nvPr/>
        </p:nvGrpSpPr>
        <p:grpSpPr>
          <a:xfrm>
            <a:off x="11036211" y="1246356"/>
            <a:ext cx="340800" cy="434715"/>
            <a:chOff x="6993636" y="5782308"/>
            <a:chExt cx="340800" cy="434715"/>
          </a:xfrm>
        </p:grpSpPr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38A2F267-E23A-4AEA-AFFE-EFAFF1D86617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102EBE61-A66A-49E2-9466-3EA1FCB8A65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Oval 30">
            <a:extLst>
              <a:ext uri="{FF2B5EF4-FFF2-40B4-BE49-F238E27FC236}">
                <a16:creationId xmlns:a16="http://schemas.microsoft.com/office/drawing/2014/main" id="{DDB90EE0-1D00-4D9A-A16E-E2474551AE26}"/>
              </a:ext>
            </a:extLst>
          </p:cNvPr>
          <p:cNvSpPr/>
          <p:nvPr/>
        </p:nvSpPr>
        <p:spPr>
          <a:xfrm>
            <a:off x="10958302" y="4029089"/>
            <a:ext cx="536059" cy="564847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6CF3A27C-953D-4BAB-87B1-A5915F3F493A}"/>
                  </a:ext>
                </a:extLst>
              </p:cNvPr>
              <p:cNvSpPr/>
              <p:nvPr/>
            </p:nvSpPr>
            <p:spPr>
              <a:xfrm>
                <a:off x="589644" y="4412846"/>
                <a:ext cx="9858500" cy="421416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spcAft>
                    <a:spcPts val="300"/>
                  </a:spcAft>
                </a:pP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Try </a:t>
                </a:r>
                <a:r>
                  <a:rPr lang="en-GB" sz="44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6</a:t>
                </a: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:</a:t>
                </a:r>
              </a:p>
              <a:p>
                <a:pPr lvl="0">
                  <a:spcAft>
                    <a:spcPts val="300"/>
                  </a:spcAft>
                </a:pPr>
                <a:endParaRPr lang="en-GB" sz="11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  <a:p>
                <a:pPr lvl="0">
                  <a:spcAft>
                    <a:spcPts val="1200"/>
                  </a:spcAft>
                </a:pP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52</a:t>
                </a:r>
                <a:r>
                  <a:rPr lang="en-GB" sz="28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÷</a:t>
                </a:r>
                <a:r>
                  <a:rPr lang="en-GB" sz="28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8 = </a:t>
                </a:r>
                <a:r>
                  <a:rPr lang="en-GB" sz="44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6</a:t>
                </a:r>
                <a:r>
                  <a:rPr lang="en-GB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4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4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4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endParaRPr lang="en-GB" sz="44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  <a:p>
                <a:pPr>
                  <a:spcAft>
                    <a:spcPts val="300"/>
                  </a:spcAft>
                </a:pP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NOT a solution </a:t>
                </a:r>
                <a:r>
                  <a:rPr lang="en-GB" sz="4400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as the digit 2 is used twice. </a:t>
                </a:r>
              </a:p>
              <a:p>
                <a:pPr lvl="0">
                  <a:spcAft>
                    <a:spcPts val="300"/>
                  </a:spcAft>
                </a:pPr>
                <a:endParaRPr lang="en-GB" sz="4400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6CF3A27C-953D-4BAB-87B1-A5915F3F493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644" y="4412846"/>
                <a:ext cx="9858500" cy="4214167"/>
              </a:xfrm>
              <a:prstGeom prst="rect">
                <a:avLst/>
              </a:prstGeom>
              <a:blipFill>
                <a:blip r:embed="rId3"/>
                <a:stretch>
                  <a:fillRect l="-2536" t="-3039" r="-11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2" name="Group 41">
            <a:extLst>
              <a:ext uri="{FF2B5EF4-FFF2-40B4-BE49-F238E27FC236}">
                <a16:creationId xmlns:a16="http://schemas.microsoft.com/office/drawing/2014/main" id="{20AA7C0A-0EF2-4E4F-B415-A24043AACCFA}"/>
              </a:ext>
            </a:extLst>
          </p:cNvPr>
          <p:cNvGrpSpPr/>
          <p:nvPr/>
        </p:nvGrpSpPr>
        <p:grpSpPr>
          <a:xfrm>
            <a:off x="11036208" y="3376491"/>
            <a:ext cx="340800" cy="434715"/>
            <a:chOff x="6993636" y="5782308"/>
            <a:chExt cx="340800" cy="434715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0C9D0CA8-6F2B-4463-A142-73212EF33DEC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8802AAB5-362D-4E8C-A1FA-CF3743811C5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1063D588-3ABB-417D-A2F7-2F66A19F2276}"/>
              </a:ext>
            </a:extLst>
          </p:cNvPr>
          <p:cNvGrpSpPr/>
          <p:nvPr/>
        </p:nvGrpSpPr>
        <p:grpSpPr>
          <a:xfrm>
            <a:off x="11036208" y="4794912"/>
            <a:ext cx="340800" cy="434715"/>
            <a:chOff x="6993636" y="5782308"/>
            <a:chExt cx="340800" cy="434715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FB5BCF72-C0B5-4A2F-B4C4-5F137DCE49DF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B13B841-2D36-484E-94CB-E0BC2C88066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00C09DA0-4F5C-4726-BD02-82E73476AC32}"/>
              </a:ext>
            </a:extLst>
          </p:cNvPr>
          <p:cNvGrpSpPr/>
          <p:nvPr/>
        </p:nvGrpSpPr>
        <p:grpSpPr>
          <a:xfrm>
            <a:off x="11036207" y="5522419"/>
            <a:ext cx="340800" cy="434715"/>
            <a:chOff x="6993636" y="5782308"/>
            <a:chExt cx="340800" cy="434715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91AEC32C-5C2C-465F-9B97-CEABE4CD413B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D2CD1D2E-89AE-4965-B0B9-81379232A6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" name="Rectangle 50">
            <a:extLst>
              <a:ext uri="{FF2B5EF4-FFF2-40B4-BE49-F238E27FC236}">
                <a16:creationId xmlns:a16="http://schemas.microsoft.com/office/drawing/2014/main" id="{017E892D-6BCC-4AE6-BBC2-A37D17E3321A}"/>
              </a:ext>
            </a:extLst>
          </p:cNvPr>
          <p:cNvSpPr/>
          <p:nvPr/>
        </p:nvSpPr>
        <p:spPr>
          <a:xfrm>
            <a:off x="508194" y="646030"/>
            <a:ext cx="63081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16: Remainder of one-half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44541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6956056-B7C2-4AA8-80F3-CD73665057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839F3669-A9E4-48C0-8C6F-61A217A4B926}"/>
              </a:ext>
            </a:extLst>
          </p:cNvPr>
          <p:cNvGrpSpPr/>
          <p:nvPr/>
        </p:nvGrpSpPr>
        <p:grpSpPr>
          <a:xfrm>
            <a:off x="1494291" y="1934858"/>
            <a:ext cx="8474166" cy="3176802"/>
            <a:chOff x="1314411" y="2022258"/>
            <a:chExt cx="8474166" cy="3176802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006484C-999D-474C-BE4F-37CADFD0BFDA}"/>
                </a:ext>
              </a:extLst>
            </p:cNvPr>
            <p:cNvSpPr/>
            <p:nvPr/>
          </p:nvSpPr>
          <p:spPr>
            <a:xfrm>
              <a:off x="6068089" y="3043372"/>
              <a:ext cx="681597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6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=</a:t>
              </a:r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F5251AA0-93B9-47FF-A0DF-17FFDBD02C86}"/>
                </a:ext>
              </a:extLst>
            </p:cNvPr>
            <p:cNvCxnSpPr>
              <a:cxnSpLocks/>
            </p:cNvCxnSpPr>
            <p:nvPr/>
          </p:nvCxnSpPr>
          <p:spPr>
            <a:xfrm>
              <a:off x="8310440" y="3604889"/>
              <a:ext cx="1478137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049B477-5B58-4C0A-8493-173762516EDD}"/>
                </a:ext>
              </a:extLst>
            </p:cNvPr>
            <p:cNvSpPr/>
            <p:nvPr/>
          </p:nvSpPr>
          <p:spPr>
            <a:xfrm>
              <a:off x="8545402" y="3977467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CFB6F88-CA8F-4652-9422-68936774B430}"/>
                </a:ext>
              </a:extLst>
            </p:cNvPr>
            <p:cNvSpPr/>
            <p:nvPr/>
          </p:nvSpPr>
          <p:spPr>
            <a:xfrm>
              <a:off x="8537266" y="2022258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686289-5825-493A-9DA3-3B9A8548970F}"/>
                </a:ext>
              </a:extLst>
            </p:cNvPr>
            <p:cNvSpPr/>
            <p:nvPr/>
          </p:nvSpPr>
          <p:spPr>
            <a:xfrm>
              <a:off x="8742134" y="2120306"/>
              <a:ext cx="644728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400" b="1" dirty="0">
                  <a:latin typeface="Century Gothic" panose="020B0502020202020204" pitchFamily="34" charset="0"/>
                </a:rPr>
                <a:t>1</a:t>
              </a:r>
              <a:endParaRPr lang="en-GB" sz="6400" b="1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7782E72-6DA9-478D-9C26-F703EDCD8E2D}"/>
                </a:ext>
              </a:extLst>
            </p:cNvPr>
            <p:cNvSpPr/>
            <p:nvPr/>
          </p:nvSpPr>
          <p:spPr>
            <a:xfrm>
              <a:off x="8742134" y="4071884"/>
              <a:ext cx="644728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400" b="1" dirty="0">
                  <a:latin typeface="Century Gothic" panose="020B0502020202020204" pitchFamily="34" charset="0"/>
                </a:rPr>
                <a:t>2</a:t>
              </a:r>
              <a:endParaRPr lang="en-GB" sz="6400" b="1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63E11A4-CC7C-4A17-A791-D73292FAB689}"/>
                </a:ext>
              </a:extLst>
            </p:cNvPr>
            <p:cNvSpPr/>
            <p:nvPr/>
          </p:nvSpPr>
          <p:spPr>
            <a:xfrm>
              <a:off x="7019240" y="2971185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961639B-6807-4504-97CD-E4410B30A914}"/>
                </a:ext>
              </a:extLst>
            </p:cNvPr>
            <p:cNvSpPr/>
            <p:nvPr/>
          </p:nvSpPr>
          <p:spPr>
            <a:xfrm>
              <a:off x="4782243" y="2965356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CB4CD69-364D-4F62-BB41-7716011684F0}"/>
                </a:ext>
              </a:extLst>
            </p:cNvPr>
            <p:cNvSpPr/>
            <p:nvPr/>
          </p:nvSpPr>
          <p:spPr>
            <a:xfrm>
              <a:off x="4982302" y="3067523"/>
              <a:ext cx="644728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400" b="1" dirty="0">
                  <a:latin typeface="Century Gothic" panose="020B0502020202020204" pitchFamily="34" charset="0"/>
                </a:rPr>
                <a:t>8</a:t>
              </a:r>
              <a:endParaRPr lang="en-GB" sz="6400" b="1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C14BE9C-347A-48E8-B44B-F10E7D338B70}"/>
                </a:ext>
              </a:extLst>
            </p:cNvPr>
            <p:cNvSpPr/>
            <p:nvPr/>
          </p:nvSpPr>
          <p:spPr>
            <a:xfrm>
              <a:off x="3891170" y="3039636"/>
              <a:ext cx="635110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6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÷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F02ACDD5-8140-4F0F-8CFE-97BC195167B0}"/>
                </a:ext>
              </a:extLst>
            </p:cNvPr>
            <p:cNvSpPr/>
            <p:nvPr/>
          </p:nvSpPr>
          <p:spPr>
            <a:xfrm>
              <a:off x="2549223" y="2965356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92704E0-6BB9-4838-BCF3-661A5CB59605}"/>
                </a:ext>
              </a:extLst>
            </p:cNvPr>
            <p:cNvSpPr/>
            <p:nvPr/>
          </p:nvSpPr>
          <p:spPr>
            <a:xfrm>
              <a:off x="1314411" y="2962034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33EC4D09-1BAA-4B80-9433-9C51F0C67C41}"/>
              </a:ext>
            </a:extLst>
          </p:cNvPr>
          <p:cNvSpPr/>
          <p:nvPr/>
        </p:nvSpPr>
        <p:spPr>
          <a:xfrm>
            <a:off x="10961397" y="1078075"/>
            <a:ext cx="655949" cy="7209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7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8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9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endParaRPr lang="en-GB" sz="4800" b="1" dirty="0">
              <a:solidFill>
                <a:prstClr val="black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2202D5C-9A84-48AC-AFE4-CC6C9ADA2708}"/>
              </a:ext>
            </a:extLst>
          </p:cNvPr>
          <p:cNvSpPr/>
          <p:nvPr/>
        </p:nvSpPr>
        <p:spPr>
          <a:xfrm>
            <a:off x="523540" y="1354325"/>
            <a:ext cx="714812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Example method: </a:t>
            </a:r>
            <a:r>
              <a:rPr lang="en-GB" sz="3400" dirty="0">
                <a:solidFill>
                  <a:schemeClr val="tx1"/>
                </a:solidFill>
                <a:latin typeface="Century Gothic" panose="020B0502020202020204" pitchFamily="34" charset="0"/>
              </a:rPr>
              <a:t>work out which digits can go in this place.</a:t>
            </a:r>
            <a:endParaRPr lang="en-GB" sz="3400" dirty="0">
              <a:solidFill>
                <a:schemeClr val="tx1"/>
              </a:solidFill>
            </a:endParaRP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5DFCC3B5-7F7E-4062-BEAC-B70EEC333AB7}"/>
              </a:ext>
            </a:extLst>
          </p:cNvPr>
          <p:cNvCxnSpPr>
            <a:cxnSpLocks/>
          </p:cNvCxnSpPr>
          <p:nvPr/>
        </p:nvCxnSpPr>
        <p:spPr>
          <a:xfrm>
            <a:off x="6782614" y="2427271"/>
            <a:ext cx="825058" cy="978538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oup 28">
            <a:extLst>
              <a:ext uri="{FF2B5EF4-FFF2-40B4-BE49-F238E27FC236}">
                <a16:creationId xmlns:a16="http://schemas.microsoft.com/office/drawing/2014/main" id="{C738B442-0869-49DC-8B15-7889F0E07EFA}"/>
              </a:ext>
            </a:extLst>
          </p:cNvPr>
          <p:cNvGrpSpPr/>
          <p:nvPr/>
        </p:nvGrpSpPr>
        <p:grpSpPr>
          <a:xfrm>
            <a:off x="11036211" y="1954993"/>
            <a:ext cx="340800" cy="434715"/>
            <a:chOff x="6993636" y="5782308"/>
            <a:chExt cx="340800" cy="434715"/>
          </a:xfrm>
        </p:grpSpPr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19E6EC0B-7980-4B30-A04C-E1814BEDFF54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9F8F391-CB19-4CAC-8FF0-EB516F330A7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9A12FA9B-6F10-49CF-B597-11E3EF567E62}"/>
              </a:ext>
            </a:extLst>
          </p:cNvPr>
          <p:cNvGrpSpPr/>
          <p:nvPr/>
        </p:nvGrpSpPr>
        <p:grpSpPr>
          <a:xfrm>
            <a:off x="11036209" y="6921348"/>
            <a:ext cx="340800" cy="434715"/>
            <a:chOff x="6993636" y="5782308"/>
            <a:chExt cx="340800" cy="434715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5D354E04-CB80-4D5C-BD4A-A992AD16927A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27E8D740-1B0A-4911-AEF7-9B15F9C5061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314E7DB8-1DBB-4AE9-909C-645FC2448F95}"/>
              </a:ext>
            </a:extLst>
          </p:cNvPr>
          <p:cNvGrpSpPr/>
          <p:nvPr/>
        </p:nvGrpSpPr>
        <p:grpSpPr>
          <a:xfrm>
            <a:off x="11036210" y="2655237"/>
            <a:ext cx="340800" cy="434715"/>
            <a:chOff x="6993636" y="5782308"/>
            <a:chExt cx="340800" cy="434715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F87DAAE-C5DF-499E-ACFB-517864E48103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6C501522-F0C6-405B-92AC-E998AEA9B47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0D4AC522-B7A6-45F7-AAD6-ECAABBED5F02}"/>
              </a:ext>
            </a:extLst>
          </p:cNvPr>
          <p:cNvGrpSpPr/>
          <p:nvPr/>
        </p:nvGrpSpPr>
        <p:grpSpPr>
          <a:xfrm>
            <a:off x="11036211" y="1246356"/>
            <a:ext cx="340800" cy="434715"/>
            <a:chOff x="6993636" y="5782308"/>
            <a:chExt cx="340800" cy="434715"/>
          </a:xfrm>
        </p:grpSpPr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38A2F267-E23A-4AEA-AFFE-EFAFF1D86617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102EBE61-A66A-49E2-9466-3EA1FCB8A65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Oval 30">
            <a:extLst>
              <a:ext uri="{FF2B5EF4-FFF2-40B4-BE49-F238E27FC236}">
                <a16:creationId xmlns:a16="http://schemas.microsoft.com/office/drawing/2014/main" id="{DDB90EE0-1D00-4D9A-A16E-E2474551AE26}"/>
              </a:ext>
            </a:extLst>
          </p:cNvPr>
          <p:cNvSpPr/>
          <p:nvPr/>
        </p:nvSpPr>
        <p:spPr>
          <a:xfrm>
            <a:off x="10958302" y="4029089"/>
            <a:ext cx="536059" cy="564847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6CF3A27C-953D-4BAB-87B1-A5915F3F493A}"/>
                  </a:ext>
                </a:extLst>
              </p:cNvPr>
              <p:cNvSpPr/>
              <p:nvPr/>
            </p:nvSpPr>
            <p:spPr>
              <a:xfrm>
                <a:off x="589644" y="4412846"/>
                <a:ext cx="9858500" cy="353705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spcAft>
                    <a:spcPts val="300"/>
                  </a:spcAft>
                </a:pP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Try </a:t>
                </a:r>
                <a:r>
                  <a:rPr lang="en-GB" sz="44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7</a:t>
                </a: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:</a:t>
                </a:r>
              </a:p>
              <a:p>
                <a:pPr lvl="0">
                  <a:spcAft>
                    <a:spcPts val="300"/>
                  </a:spcAft>
                </a:pPr>
                <a:endParaRPr lang="en-GB" sz="11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  <a:p>
                <a:pPr lvl="0">
                  <a:spcAft>
                    <a:spcPts val="1200"/>
                  </a:spcAft>
                </a:pP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60</a:t>
                </a:r>
                <a:r>
                  <a:rPr lang="en-GB" sz="28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÷</a:t>
                </a:r>
                <a:r>
                  <a:rPr lang="en-GB" sz="28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8 = </a:t>
                </a:r>
                <a:r>
                  <a:rPr lang="en-GB" sz="44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7</a:t>
                </a:r>
                <a:r>
                  <a:rPr lang="en-GB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4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4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4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endParaRPr lang="en-GB" sz="44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  <a:p>
                <a:pPr>
                  <a:spcAft>
                    <a:spcPts val="300"/>
                  </a:spcAft>
                </a:pP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This is a possible solution.</a:t>
                </a:r>
                <a:r>
                  <a:rPr lang="en-GB" sz="4400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 </a:t>
                </a:r>
              </a:p>
              <a:p>
                <a:pPr lvl="0">
                  <a:spcAft>
                    <a:spcPts val="300"/>
                  </a:spcAft>
                </a:pPr>
                <a:endParaRPr lang="en-GB" sz="4400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6CF3A27C-953D-4BAB-87B1-A5915F3F493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644" y="4412846"/>
                <a:ext cx="9858500" cy="3537059"/>
              </a:xfrm>
              <a:prstGeom prst="rect">
                <a:avLst/>
              </a:prstGeom>
              <a:blipFill>
                <a:blip r:embed="rId3"/>
                <a:stretch>
                  <a:fillRect l="-2536" t="-36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2" name="Group 41">
            <a:extLst>
              <a:ext uri="{FF2B5EF4-FFF2-40B4-BE49-F238E27FC236}">
                <a16:creationId xmlns:a16="http://schemas.microsoft.com/office/drawing/2014/main" id="{20AA7C0A-0EF2-4E4F-B415-A24043AACCFA}"/>
              </a:ext>
            </a:extLst>
          </p:cNvPr>
          <p:cNvGrpSpPr/>
          <p:nvPr/>
        </p:nvGrpSpPr>
        <p:grpSpPr>
          <a:xfrm>
            <a:off x="11036208" y="3376491"/>
            <a:ext cx="340800" cy="434715"/>
            <a:chOff x="6993636" y="5782308"/>
            <a:chExt cx="340800" cy="434715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0C9D0CA8-6F2B-4463-A142-73212EF33DEC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8802AAB5-362D-4E8C-A1FA-CF3743811C5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1063D588-3ABB-417D-A2F7-2F66A19F2276}"/>
              </a:ext>
            </a:extLst>
          </p:cNvPr>
          <p:cNvGrpSpPr/>
          <p:nvPr/>
        </p:nvGrpSpPr>
        <p:grpSpPr>
          <a:xfrm>
            <a:off x="11036208" y="4794912"/>
            <a:ext cx="340800" cy="434715"/>
            <a:chOff x="6993636" y="5782308"/>
            <a:chExt cx="340800" cy="434715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FB5BCF72-C0B5-4A2F-B4C4-5F137DCE49DF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B13B841-2D36-484E-94CB-E0BC2C88066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00C09DA0-4F5C-4726-BD02-82E73476AC32}"/>
              </a:ext>
            </a:extLst>
          </p:cNvPr>
          <p:cNvGrpSpPr/>
          <p:nvPr/>
        </p:nvGrpSpPr>
        <p:grpSpPr>
          <a:xfrm>
            <a:off x="11036207" y="5522419"/>
            <a:ext cx="340800" cy="434715"/>
            <a:chOff x="6993636" y="5782308"/>
            <a:chExt cx="340800" cy="434715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91AEC32C-5C2C-465F-9B97-CEABE4CD413B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D2CD1D2E-89AE-4965-B0B9-81379232A6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" name="Oval 50">
            <a:extLst>
              <a:ext uri="{FF2B5EF4-FFF2-40B4-BE49-F238E27FC236}">
                <a16:creationId xmlns:a16="http://schemas.microsoft.com/office/drawing/2014/main" id="{768F64E0-8E59-4915-9200-2DCA613F3692}"/>
              </a:ext>
            </a:extLst>
          </p:cNvPr>
          <p:cNvSpPr/>
          <p:nvPr/>
        </p:nvSpPr>
        <p:spPr>
          <a:xfrm>
            <a:off x="10938576" y="6125675"/>
            <a:ext cx="536059" cy="564847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61279C56-D02E-4661-A9A9-20FA7046B418}"/>
              </a:ext>
            </a:extLst>
          </p:cNvPr>
          <p:cNvSpPr/>
          <p:nvPr/>
        </p:nvSpPr>
        <p:spPr>
          <a:xfrm>
            <a:off x="508194" y="646030"/>
            <a:ext cx="63081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16: Remainder of one-half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53815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6956056-B7C2-4AA8-80F3-CD73665057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839F3669-A9E4-48C0-8C6F-61A217A4B926}"/>
              </a:ext>
            </a:extLst>
          </p:cNvPr>
          <p:cNvGrpSpPr/>
          <p:nvPr/>
        </p:nvGrpSpPr>
        <p:grpSpPr>
          <a:xfrm>
            <a:off x="1494291" y="1934858"/>
            <a:ext cx="8474166" cy="3176802"/>
            <a:chOff x="1314411" y="2022258"/>
            <a:chExt cx="8474166" cy="3176802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006484C-999D-474C-BE4F-37CADFD0BFDA}"/>
                </a:ext>
              </a:extLst>
            </p:cNvPr>
            <p:cNvSpPr/>
            <p:nvPr/>
          </p:nvSpPr>
          <p:spPr>
            <a:xfrm>
              <a:off x="6068089" y="3043372"/>
              <a:ext cx="681597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6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=</a:t>
              </a:r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F5251AA0-93B9-47FF-A0DF-17FFDBD02C86}"/>
                </a:ext>
              </a:extLst>
            </p:cNvPr>
            <p:cNvCxnSpPr>
              <a:cxnSpLocks/>
            </p:cNvCxnSpPr>
            <p:nvPr/>
          </p:nvCxnSpPr>
          <p:spPr>
            <a:xfrm>
              <a:off x="8310440" y="3604889"/>
              <a:ext cx="1478137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049B477-5B58-4C0A-8493-173762516EDD}"/>
                </a:ext>
              </a:extLst>
            </p:cNvPr>
            <p:cNvSpPr/>
            <p:nvPr/>
          </p:nvSpPr>
          <p:spPr>
            <a:xfrm>
              <a:off x="8545402" y="3977467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CFB6F88-CA8F-4652-9422-68936774B430}"/>
                </a:ext>
              </a:extLst>
            </p:cNvPr>
            <p:cNvSpPr/>
            <p:nvPr/>
          </p:nvSpPr>
          <p:spPr>
            <a:xfrm>
              <a:off x="8537266" y="2022258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686289-5825-493A-9DA3-3B9A8548970F}"/>
                </a:ext>
              </a:extLst>
            </p:cNvPr>
            <p:cNvSpPr/>
            <p:nvPr/>
          </p:nvSpPr>
          <p:spPr>
            <a:xfrm>
              <a:off x="8742134" y="2120306"/>
              <a:ext cx="644728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400" b="1" dirty="0">
                  <a:latin typeface="Century Gothic" panose="020B0502020202020204" pitchFamily="34" charset="0"/>
                </a:rPr>
                <a:t>1</a:t>
              </a:r>
              <a:endParaRPr lang="en-GB" sz="6400" b="1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7782E72-6DA9-478D-9C26-F703EDCD8E2D}"/>
                </a:ext>
              </a:extLst>
            </p:cNvPr>
            <p:cNvSpPr/>
            <p:nvPr/>
          </p:nvSpPr>
          <p:spPr>
            <a:xfrm>
              <a:off x="8742134" y="4071884"/>
              <a:ext cx="644728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400" b="1" dirty="0">
                  <a:latin typeface="Century Gothic" panose="020B0502020202020204" pitchFamily="34" charset="0"/>
                </a:rPr>
                <a:t>2</a:t>
              </a:r>
              <a:endParaRPr lang="en-GB" sz="6400" b="1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63E11A4-CC7C-4A17-A791-D73292FAB689}"/>
                </a:ext>
              </a:extLst>
            </p:cNvPr>
            <p:cNvSpPr/>
            <p:nvPr/>
          </p:nvSpPr>
          <p:spPr>
            <a:xfrm>
              <a:off x="7019240" y="2971185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961639B-6807-4504-97CD-E4410B30A914}"/>
                </a:ext>
              </a:extLst>
            </p:cNvPr>
            <p:cNvSpPr/>
            <p:nvPr/>
          </p:nvSpPr>
          <p:spPr>
            <a:xfrm>
              <a:off x="4782243" y="2965356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CB4CD69-364D-4F62-BB41-7716011684F0}"/>
                </a:ext>
              </a:extLst>
            </p:cNvPr>
            <p:cNvSpPr/>
            <p:nvPr/>
          </p:nvSpPr>
          <p:spPr>
            <a:xfrm>
              <a:off x="4982302" y="3067523"/>
              <a:ext cx="644728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400" b="1" dirty="0">
                  <a:latin typeface="Century Gothic" panose="020B0502020202020204" pitchFamily="34" charset="0"/>
                </a:rPr>
                <a:t>8</a:t>
              </a:r>
              <a:endParaRPr lang="en-GB" sz="6400" b="1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C14BE9C-347A-48E8-B44B-F10E7D338B70}"/>
                </a:ext>
              </a:extLst>
            </p:cNvPr>
            <p:cNvSpPr/>
            <p:nvPr/>
          </p:nvSpPr>
          <p:spPr>
            <a:xfrm>
              <a:off x="3891170" y="3039636"/>
              <a:ext cx="635110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6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÷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F02ACDD5-8140-4F0F-8CFE-97BC195167B0}"/>
                </a:ext>
              </a:extLst>
            </p:cNvPr>
            <p:cNvSpPr/>
            <p:nvPr/>
          </p:nvSpPr>
          <p:spPr>
            <a:xfrm>
              <a:off x="2549223" y="2965356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92704E0-6BB9-4838-BCF3-661A5CB59605}"/>
                </a:ext>
              </a:extLst>
            </p:cNvPr>
            <p:cNvSpPr/>
            <p:nvPr/>
          </p:nvSpPr>
          <p:spPr>
            <a:xfrm>
              <a:off x="1314411" y="2962034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33EC4D09-1BAA-4B80-9433-9C51F0C67C41}"/>
              </a:ext>
            </a:extLst>
          </p:cNvPr>
          <p:cNvSpPr/>
          <p:nvPr/>
        </p:nvSpPr>
        <p:spPr>
          <a:xfrm>
            <a:off x="10961397" y="1078075"/>
            <a:ext cx="655949" cy="7209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7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8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9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endParaRPr lang="en-GB" sz="4800" b="1" dirty="0">
              <a:solidFill>
                <a:prstClr val="black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2202D5C-9A84-48AC-AFE4-CC6C9ADA2708}"/>
              </a:ext>
            </a:extLst>
          </p:cNvPr>
          <p:cNvSpPr/>
          <p:nvPr/>
        </p:nvSpPr>
        <p:spPr>
          <a:xfrm>
            <a:off x="523540" y="1354325"/>
            <a:ext cx="714812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Example method: </a:t>
            </a:r>
            <a:r>
              <a:rPr lang="en-GB" sz="3400" dirty="0">
                <a:solidFill>
                  <a:schemeClr val="tx1"/>
                </a:solidFill>
                <a:latin typeface="Century Gothic" panose="020B0502020202020204" pitchFamily="34" charset="0"/>
              </a:rPr>
              <a:t>work out which digits can go in this place.</a:t>
            </a:r>
            <a:endParaRPr lang="en-GB" sz="3400" dirty="0">
              <a:solidFill>
                <a:schemeClr val="tx1"/>
              </a:solidFill>
            </a:endParaRP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5DFCC3B5-7F7E-4062-BEAC-B70EEC333AB7}"/>
              </a:ext>
            </a:extLst>
          </p:cNvPr>
          <p:cNvCxnSpPr>
            <a:cxnSpLocks/>
          </p:cNvCxnSpPr>
          <p:nvPr/>
        </p:nvCxnSpPr>
        <p:spPr>
          <a:xfrm>
            <a:off x="6782614" y="2427271"/>
            <a:ext cx="825058" cy="978538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oup 28">
            <a:extLst>
              <a:ext uri="{FF2B5EF4-FFF2-40B4-BE49-F238E27FC236}">
                <a16:creationId xmlns:a16="http://schemas.microsoft.com/office/drawing/2014/main" id="{C738B442-0869-49DC-8B15-7889F0E07EFA}"/>
              </a:ext>
            </a:extLst>
          </p:cNvPr>
          <p:cNvGrpSpPr/>
          <p:nvPr/>
        </p:nvGrpSpPr>
        <p:grpSpPr>
          <a:xfrm>
            <a:off x="11036211" y="1954993"/>
            <a:ext cx="340800" cy="434715"/>
            <a:chOff x="6993636" y="5782308"/>
            <a:chExt cx="340800" cy="434715"/>
          </a:xfrm>
        </p:grpSpPr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19E6EC0B-7980-4B30-A04C-E1814BEDFF54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9F8F391-CB19-4CAC-8FF0-EB516F330A7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9A12FA9B-6F10-49CF-B597-11E3EF567E62}"/>
              </a:ext>
            </a:extLst>
          </p:cNvPr>
          <p:cNvGrpSpPr/>
          <p:nvPr/>
        </p:nvGrpSpPr>
        <p:grpSpPr>
          <a:xfrm>
            <a:off x="11036209" y="6921348"/>
            <a:ext cx="340800" cy="434715"/>
            <a:chOff x="6993636" y="5782308"/>
            <a:chExt cx="340800" cy="434715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5D354E04-CB80-4D5C-BD4A-A992AD16927A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27E8D740-1B0A-4911-AEF7-9B15F9C5061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314E7DB8-1DBB-4AE9-909C-645FC2448F95}"/>
              </a:ext>
            </a:extLst>
          </p:cNvPr>
          <p:cNvGrpSpPr/>
          <p:nvPr/>
        </p:nvGrpSpPr>
        <p:grpSpPr>
          <a:xfrm>
            <a:off x="11036210" y="2655237"/>
            <a:ext cx="340800" cy="434715"/>
            <a:chOff x="6993636" y="5782308"/>
            <a:chExt cx="340800" cy="434715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F87DAAE-C5DF-499E-ACFB-517864E48103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6C501522-F0C6-405B-92AC-E998AEA9B47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0D4AC522-B7A6-45F7-AAD6-ECAABBED5F02}"/>
              </a:ext>
            </a:extLst>
          </p:cNvPr>
          <p:cNvGrpSpPr/>
          <p:nvPr/>
        </p:nvGrpSpPr>
        <p:grpSpPr>
          <a:xfrm>
            <a:off x="11036211" y="1246356"/>
            <a:ext cx="340800" cy="434715"/>
            <a:chOff x="6993636" y="5782308"/>
            <a:chExt cx="340800" cy="434715"/>
          </a:xfrm>
        </p:grpSpPr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38A2F267-E23A-4AEA-AFFE-EFAFF1D86617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102EBE61-A66A-49E2-9466-3EA1FCB8A65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Oval 30">
            <a:extLst>
              <a:ext uri="{FF2B5EF4-FFF2-40B4-BE49-F238E27FC236}">
                <a16:creationId xmlns:a16="http://schemas.microsoft.com/office/drawing/2014/main" id="{DDB90EE0-1D00-4D9A-A16E-E2474551AE26}"/>
              </a:ext>
            </a:extLst>
          </p:cNvPr>
          <p:cNvSpPr/>
          <p:nvPr/>
        </p:nvSpPr>
        <p:spPr>
          <a:xfrm>
            <a:off x="10958302" y="4029089"/>
            <a:ext cx="536059" cy="564847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6CF3A27C-953D-4BAB-87B1-A5915F3F493A}"/>
                  </a:ext>
                </a:extLst>
              </p:cNvPr>
              <p:cNvSpPr/>
              <p:nvPr/>
            </p:nvSpPr>
            <p:spPr>
              <a:xfrm>
                <a:off x="589644" y="4412846"/>
                <a:ext cx="9858500" cy="353705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spcAft>
                    <a:spcPts val="300"/>
                  </a:spcAft>
                </a:pP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Try </a:t>
                </a:r>
                <a:r>
                  <a:rPr lang="en-GB" sz="44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9</a:t>
                </a: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:</a:t>
                </a:r>
              </a:p>
              <a:p>
                <a:pPr lvl="0">
                  <a:spcAft>
                    <a:spcPts val="300"/>
                  </a:spcAft>
                </a:pPr>
                <a:endParaRPr lang="en-GB" sz="11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  <a:p>
                <a:pPr lvl="0">
                  <a:spcAft>
                    <a:spcPts val="1200"/>
                  </a:spcAft>
                </a:pP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76</a:t>
                </a:r>
                <a:r>
                  <a:rPr lang="en-GB" sz="28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÷</a:t>
                </a:r>
                <a:r>
                  <a:rPr lang="en-GB" sz="28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8 = </a:t>
                </a:r>
                <a:r>
                  <a:rPr lang="en-GB" sz="44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9</a:t>
                </a:r>
                <a:r>
                  <a:rPr lang="en-GB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4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4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4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endParaRPr lang="en-GB" sz="44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  <a:p>
                <a:pPr>
                  <a:spcAft>
                    <a:spcPts val="300"/>
                  </a:spcAft>
                </a:pP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This is a possible solution.</a:t>
                </a:r>
                <a:r>
                  <a:rPr lang="en-GB" sz="4400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 </a:t>
                </a:r>
              </a:p>
              <a:p>
                <a:pPr lvl="0">
                  <a:spcAft>
                    <a:spcPts val="300"/>
                  </a:spcAft>
                </a:pPr>
                <a:endParaRPr lang="en-GB" sz="4400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6CF3A27C-953D-4BAB-87B1-A5915F3F493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644" y="4412846"/>
                <a:ext cx="9858500" cy="3537059"/>
              </a:xfrm>
              <a:prstGeom prst="rect">
                <a:avLst/>
              </a:prstGeom>
              <a:blipFill>
                <a:blip r:embed="rId3"/>
                <a:stretch>
                  <a:fillRect l="-2536" t="-36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2" name="Group 41">
            <a:extLst>
              <a:ext uri="{FF2B5EF4-FFF2-40B4-BE49-F238E27FC236}">
                <a16:creationId xmlns:a16="http://schemas.microsoft.com/office/drawing/2014/main" id="{20AA7C0A-0EF2-4E4F-B415-A24043AACCFA}"/>
              </a:ext>
            </a:extLst>
          </p:cNvPr>
          <p:cNvGrpSpPr/>
          <p:nvPr/>
        </p:nvGrpSpPr>
        <p:grpSpPr>
          <a:xfrm>
            <a:off x="11036208" y="3376491"/>
            <a:ext cx="340800" cy="434715"/>
            <a:chOff x="6993636" y="5782308"/>
            <a:chExt cx="340800" cy="434715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0C9D0CA8-6F2B-4463-A142-73212EF33DEC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8802AAB5-362D-4E8C-A1FA-CF3743811C5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1063D588-3ABB-417D-A2F7-2F66A19F2276}"/>
              </a:ext>
            </a:extLst>
          </p:cNvPr>
          <p:cNvGrpSpPr/>
          <p:nvPr/>
        </p:nvGrpSpPr>
        <p:grpSpPr>
          <a:xfrm>
            <a:off x="11036208" y="4794912"/>
            <a:ext cx="340800" cy="434715"/>
            <a:chOff x="6993636" y="5782308"/>
            <a:chExt cx="340800" cy="434715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FB5BCF72-C0B5-4A2F-B4C4-5F137DCE49DF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B13B841-2D36-484E-94CB-E0BC2C88066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00C09DA0-4F5C-4726-BD02-82E73476AC32}"/>
              </a:ext>
            </a:extLst>
          </p:cNvPr>
          <p:cNvGrpSpPr/>
          <p:nvPr/>
        </p:nvGrpSpPr>
        <p:grpSpPr>
          <a:xfrm>
            <a:off x="11036207" y="5522419"/>
            <a:ext cx="340800" cy="434715"/>
            <a:chOff x="6993636" y="5782308"/>
            <a:chExt cx="340800" cy="434715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91AEC32C-5C2C-465F-9B97-CEABE4CD413B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D2CD1D2E-89AE-4965-B0B9-81379232A6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" name="Oval 50">
            <a:extLst>
              <a:ext uri="{FF2B5EF4-FFF2-40B4-BE49-F238E27FC236}">
                <a16:creationId xmlns:a16="http://schemas.microsoft.com/office/drawing/2014/main" id="{768F64E0-8E59-4915-9200-2DCA613F3692}"/>
              </a:ext>
            </a:extLst>
          </p:cNvPr>
          <p:cNvSpPr/>
          <p:nvPr/>
        </p:nvSpPr>
        <p:spPr>
          <a:xfrm>
            <a:off x="10938576" y="6125675"/>
            <a:ext cx="536059" cy="564847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AFF8A2F6-A7B3-44C0-BD04-99C400981816}"/>
              </a:ext>
            </a:extLst>
          </p:cNvPr>
          <p:cNvSpPr/>
          <p:nvPr/>
        </p:nvSpPr>
        <p:spPr>
          <a:xfrm>
            <a:off x="10935005" y="7539478"/>
            <a:ext cx="536059" cy="564847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273B63E0-4E48-4521-BDF9-866068EDBAF1}"/>
              </a:ext>
            </a:extLst>
          </p:cNvPr>
          <p:cNvSpPr/>
          <p:nvPr/>
        </p:nvSpPr>
        <p:spPr>
          <a:xfrm>
            <a:off x="508194" y="646030"/>
            <a:ext cx="63081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16: Remainder of one-half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938184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6956056-B7C2-4AA8-80F3-CD73665057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839F3669-A9E4-48C0-8C6F-61A217A4B926}"/>
              </a:ext>
            </a:extLst>
          </p:cNvPr>
          <p:cNvGrpSpPr/>
          <p:nvPr/>
        </p:nvGrpSpPr>
        <p:grpSpPr>
          <a:xfrm>
            <a:off x="1494291" y="1934858"/>
            <a:ext cx="8474166" cy="3176802"/>
            <a:chOff x="1314411" y="2022258"/>
            <a:chExt cx="8474166" cy="3176802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006484C-999D-474C-BE4F-37CADFD0BFDA}"/>
                </a:ext>
              </a:extLst>
            </p:cNvPr>
            <p:cNvSpPr/>
            <p:nvPr/>
          </p:nvSpPr>
          <p:spPr>
            <a:xfrm>
              <a:off x="6068089" y="3043372"/>
              <a:ext cx="681597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6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=</a:t>
              </a:r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F5251AA0-93B9-47FF-A0DF-17FFDBD02C86}"/>
                </a:ext>
              </a:extLst>
            </p:cNvPr>
            <p:cNvCxnSpPr>
              <a:cxnSpLocks/>
            </p:cNvCxnSpPr>
            <p:nvPr/>
          </p:nvCxnSpPr>
          <p:spPr>
            <a:xfrm>
              <a:off x="8310440" y="3604889"/>
              <a:ext cx="1478137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049B477-5B58-4C0A-8493-173762516EDD}"/>
                </a:ext>
              </a:extLst>
            </p:cNvPr>
            <p:cNvSpPr/>
            <p:nvPr/>
          </p:nvSpPr>
          <p:spPr>
            <a:xfrm>
              <a:off x="8545402" y="3977467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CFB6F88-CA8F-4652-9422-68936774B430}"/>
                </a:ext>
              </a:extLst>
            </p:cNvPr>
            <p:cNvSpPr/>
            <p:nvPr/>
          </p:nvSpPr>
          <p:spPr>
            <a:xfrm>
              <a:off x="8537266" y="2022258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686289-5825-493A-9DA3-3B9A8548970F}"/>
                </a:ext>
              </a:extLst>
            </p:cNvPr>
            <p:cNvSpPr/>
            <p:nvPr/>
          </p:nvSpPr>
          <p:spPr>
            <a:xfrm>
              <a:off x="8742134" y="2120306"/>
              <a:ext cx="644728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400" b="1" dirty="0">
                  <a:latin typeface="Century Gothic" panose="020B0502020202020204" pitchFamily="34" charset="0"/>
                </a:rPr>
                <a:t>1</a:t>
              </a:r>
              <a:endParaRPr lang="en-GB" sz="6400" b="1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7782E72-6DA9-478D-9C26-F703EDCD8E2D}"/>
                </a:ext>
              </a:extLst>
            </p:cNvPr>
            <p:cNvSpPr/>
            <p:nvPr/>
          </p:nvSpPr>
          <p:spPr>
            <a:xfrm>
              <a:off x="8742134" y="4071884"/>
              <a:ext cx="644728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400" b="1" dirty="0">
                  <a:latin typeface="Century Gothic" panose="020B0502020202020204" pitchFamily="34" charset="0"/>
                </a:rPr>
                <a:t>2</a:t>
              </a:r>
              <a:endParaRPr lang="en-GB" sz="6400" b="1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63E11A4-CC7C-4A17-A791-D73292FAB689}"/>
                </a:ext>
              </a:extLst>
            </p:cNvPr>
            <p:cNvSpPr/>
            <p:nvPr/>
          </p:nvSpPr>
          <p:spPr>
            <a:xfrm>
              <a:off x="7019240" y="2971185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961639B-6807-4504-97CD-E4410B30A914}"/>
                </a:ext>
              </a:extLst>
            </p:cNvPr>
            <p:cNvSpPr/>
            <p:nvPr/>
          </p:nvSpPr>
          <p:spPr>
            <a:xfrm>
              <a:off x="4782243" y="2965356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CB4CD69-364D-4F62-BB41-7716011684F0}"/>
                </a:ext>
              </a:extLst>
            </p:cNvPr>
            <p:cNvSpPr/>
            <p:nvPr/>
          </p:nvSpPr>
          <p:spPr>
            <a:xfrm>
              <a:off x="4982302" y="3067523"/>
              <a:ext cx="644728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400" b="1" dirty="0">
                  <a:latin typeface="Century Gothic" panose="020B0502020202020204" pitchFamily="34" charset="0"/>
                </a:rPr>
                <a:t>8</a:t>
              </a:r>
              <a:endParaRPr lang="en-GB" sz="6400" b="1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C14BE9C-347A-48E8-B44B-F10E7D338B70}"/>
                </a:ext>
              </a:extLst>
            </p:cNvPr>
            <p:cNvSpPr/>
            <p:nvPr/>
          </p:nvSpPr>
          <p:spPr>
            <a:xfrm>
              <a:off x="3891170" y="3039636"/>
              <a:ext cx="635110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6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÷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F02ACDD5-8140-4F0F-8CFE-97BC195167B0}"/>
                </a:ext>
              </a:extLst>
            </p:cNvPr>
            <p:cNvSpPr/>
            <p:nvPr/>
          </p:nvSpPr>
          <p:spPr>
            <a:xfrm>
              <a:off x="2549223" y="2965356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92704E0-6BB9-4838-BCF3-661A5CB59605}"/>
                </a:ext>
              </a:extLst>
            </p:cNvPr>
            <p:cNvSpPr/>
            <p:nvPr/>
          </p:nvSpPr>
          <p:spPr>
            <a:xfrm>
              <a:off x="1314411" y="2962034"/>
              <a:ext cx="1047014" cy="122159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33EC4D09-1BAA-4B80-9433-9C51F0C67C41}"/>
              </a:ext>
            </a:extLst>
          </p:cNvPr>
          <p:cNvSpPr/>
          <p:nvPr/>
        </p:nvSpPr>
        <p:spPr>
          <a:xfrm>
            <a:off x="10961397" y="1078075"/>
            <a:ext cx="655949" cy="7209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7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8</a:t>
            </a:r>
          </a:p>
          <a:p>
            <a:pPr lvl="0">
              <a:spcAft>
                <a:spcPts val="3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9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endParaRPr lang="en-GB" sz="4800" b="1" dirty="0">
              <a:solidFill>
                <a:prstClr val="black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2202D5C-9A84-48AC-AFE4-CC6C9ADA2708}"/>
              </a:ext>
            </a:extLst>
          </p:cNvPr>
          <p:cNvSpPr/>
          <p:nvPr/>
        </p:nvSpPr>
        <p:spPr>
          <a:xfrm>
            <a:off x="523540" y="1354325"/>
            <a:ext cx="714812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Example method: </a:t>
            </a:r>
            <a:r>
              <a:rPr lang="en-GB" sz="3400" dirty="0">
                <a:solidFill>
                  <a:schemeClr val="tx1"/>
                </a:solidFill>
                <a:latin typeface="Century Gothic" panose="020B0502020202020204" pitchFamily="34" charset="0"/>
              </a:rPr>
              <a:t>work out which digits can go in this place.</a:t>
            </a:r>
            <a:endParaRPr lang="en-GB" sz="3400" dirty="0">
              <a:solidFill>
                <a:schemeClr val="tx1"/>
              </a:solidFill>
            </a:endParaRP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5DFCC3B5-7F7E-4062-BEAC-B70EEC333AB7}"/>
              </a:ext>
            </a:extLst>
          </p:cNvPr>
          <p:cNvCxnSpPr>
            <a:cxnSpLocks/>
          </p:cNvCxnSpPr>
          <p:nvPr/>
        </p:nvCxnSpPr>
        <p:spPr>
          <a:xfrm>
            <a:off x="6782614" y="2427271"/>
            <a:ext cx="825058" cy="978538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oup 28">
            <a:extLst>
              <a:ext uri="{FF2B5EF4-FFF2-40B4-BE49-F238E27FC236}">
                <a16:creationId xmlns:a16="http://schemas.microsoft.com/office/drawing/2014/main" id="{C738B442-0869-49DC-8B15-7889F0E07EFA}"/>
              </a:ext>
            </a:extLst>
          </p:cNvPr>
          <p:cNvGrpSpPr/>
          <p:nvPr/>
        </p:nvGrpSpPr>
        <p:grpSpPr>
          <a:xfrm>
            <a:off x="11036211" y="1954993"/>
            <a:ext cx="340800" cy="434715"/>
            <a:chOff x="6993636" y="5782308"/>
            <a:chExt cx="340800" cy="434715"/>
          </a:xfrm>
        </p:grpSpPr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19E6EC0B-7980-4B30-A04C-E1814BEDFF54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9F8F391-CB19-4CAC-8FF0-EB516F330A7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9A12FA9B-6F10-49CF-B597-11E3EF567E62}"/>
              </a:ext>
            </a:extLst>
          </p:cNvPr>
          <p:cNvGrpSpPr/>
          <p:nvPr/>
        </p:nvGrpSpPr>
        <p:grpSpPr>
          <a:xfrm>
            <a:off x="11036209" y="6921348"/>
            <a:ext cx="340800" cy="434715"/>
            <a:chOff x="6993636" y="5782308"/>
            <a:chExt cx="340800" cy="434715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5D354E04-CB80-4D5C-BD4A-A992AD16927A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27E8D740-1B0A-4911-AEF7-9B15F9C5061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314E7DB8-1DBB-4AE9-909C-645FC2448F95}"/>
              </a:ext>
            </a:extLst>
          </p:cNvPr>
          <p:cNvGrpSpPr/>
          <p:nvPr/>
        </p:nvGrpSpPr>
        <p:grpSpPr>
          <a:xfrm>
            <a:off x="11036210" y="2655237"/>
            <a:ext cx="340800" cy="434715"/>
            <a:chOff x="6993636" y="5782308"/>
            <a:chExt cx="340800" cy="434715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F87DAAE-C5DF-499E-ACFB-517864E48103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6C501522-F0C6-405B-92AC-E998AEA9B47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0D4AC522-B7A6-45F7-AAD6-ECAABBED5F02}"/>
              </a:ext>
            </a:extLst>
          </p:cNvPr>
          <p:cNvGrpSpPr/>
          <p:nvPr/>
        </p:nvGrpSpPr>
        <p:grpSpPr>
          <a:xfrm>
            <a:off x="11036211" y="1246356"/>
            <a:ext cx="340800" cy="434715"/>
            <a:chOff x="6993636" y="5782308"/>
            <a:chExt cx="340800" cy="434715"/>
          </a:xfrm>
        </p:grpSpPr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38A2F267-E23A-4AEA-AFFE-EFAFF1D86617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102EBE61-A66A-49E2-9466-3EA1FCB8A65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Oval 30">
            <a:extLst>
              <a:ext uri="{FF2B5EF4-FFF2-40B4-BE49-F238E27FC236}">
                <a16:creationId xmlns:a16="http://schemas.microsoft.com/office/drawing/2014/main" id="{DDB90EE0-1D00-4D9A-A16E-E2474551AE26}"/>
              </a:ext>
            </a:extLst>
          </p:cNvPr>
          <p:cNvSpPr/>
          <p:nvPr/>
        </p:nvSpPr>
        <p:spPr>
          <a:xfrm>
            <a:off x="10958302" y="4029089"/>
            <a:ext cx="536059" cy="564847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6CF3A27C-953D-4BAB-87B1-A5915F3F493A}"/>
                  </a:ext>
                </a:extLst>
              </p:cNvPr>
              <p:cNvSpPr/>
              <p:nvPr/>
            </p:nvSpPr>
            <p:spPr>
              <a:xfrm>
                <a:off x="589644" y="4412846"/>
                <a:ext cx="9858500" cy="31961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spcAft>
                    <a:spcPts val="300"/>
                  </a:spcAft>
                </a:pPr>
                <a:r>
                  <a:rPr lang="en-GB" sz="4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Possible solutions:</a:t>
                </a:r>
              </a:p>
              <a:p>
                <a:pPr lvl="0">
                  <a:spcAft>
                    <a:spcPts val="300"/>
                  </a:spcAft>
                </a:pPr>
                <a:endParaRPr lang="en-GB" sz="11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  <a:p>
                <a:pPr>
                  <a:spcAft>
                    <a:spcPts val="1800"/>
                  </a:spcAft>
                </a:pPr>
                <a:r>
                  <a:rPr lang="en-GB" sz="44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60</a:t>
                </a:r>
                <a:r>
                  <a:rPr lang="en-GB" sz="28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GB" sz="44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÷</a:t>
                </a:r>
                <a:r>
                  <a:rPr lang="en-GB" sz="28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GB" sz="44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8 = 7</a:t>
                </a:r>
                <a:r>
                  <a:rPr lang="en-GB" sz="24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GB" sz="44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				 36</a:t>
                </a:r>
                <a:r>
                  <a:rPr lang="en-GB" sz="28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GB" sz="44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÷</a:t>
                </a:r>
                <a:r>
                  <a:rPr lang="en-GB" sz="28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GB" sz="44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8 = 4</a:t>
                </a:r>
                <a:r>
                  <a:rPr lang="en-GB" sz="24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endParaRPr lang="en-GB" sz="4400" b="1" dirty="0">
                  <a:solidFill>
                    <a:schemeClr val="tx1"/>
                  </a:solidFill>
                  <a:latin typeface="Century Gothic" panose="020B0502020202020204" pitchFamily="34" charset="0"/>
                </a:endParaRPr>
              </a:p>
              <a:p>
                <a:pPr lvl="0">
                  <a:spcAft>
                    <a:spcPts val="1200"/>
                  </a:spcAft>
                </a:pPr>
                <a:r>
                  <a:rPr lang="en-GB" sz="44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76</a:t>
                </a:r>
                <a:r>
                  <a:rPr lang="en-GB" sz="28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GB" sz="44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÷</a:t>
                </a:r>
                <a:r>
                  <a:rPr lang="en-GB" sz="28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GB" sz="44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8 = 9</a:t>
                </a:r>
                <a:r>
                  <a:rPr lang="en-GB" sz="24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endParaRPr lang="en-GB" sz="4400" b="1" dirty="0">
                  <a:solidFill>
                    <a:prstClr val="black"/>
                  </a:solidFill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6CF3A27C-953D-4BAB-87B1-A5915F3F493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644" y="4412846"/>
                <a:ext cx="9858500" cy="3196131"/>
              </a:xfrm>
              <a:prstGeom prst="rect">
                <a:avLst/>
              </a:prstGeom>
              <a:blipFill>
                <a:blip r:embed="rId3"/>
                <a:stretch>
                  <a:fillRect l="-2536" t="-4008" b="-324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2" name="Group 41">
            <a:extLst>
              <a:ext uri="{FF2B5EF4-FFF2-40B4-BE49-F238E27FC236}">
                <a16:creationId xmlns:a16="http://schemas.microsoft.com/office/drawing/2014/main" id="{20AA7C0A-0EF2-4E4F-B415-A24043AACCFA}"/>
              </a:ext>
            </a:extLst>
          </p:cNvPr>
          <p:cNvGrpSpPr/>
          <p:nvPr/>
        </p:nvGrpSpPr>
        <p:grpSpPr>
          <a:xfrm>
            <a:off x="11036208" y="3376491"/>
            <a:ext cx="340800" cy="434715"/>
            <a:chOff x="6993636" y="5782308"/>
            <a:chExt cx="340800" cy="434715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0C9D0CA8-6F2B-4463-A142-73212EF33DEC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8802AAB5-362D-4E8C-A1FA-CF3743811C5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1063D588-3ABB-417D-A2F7-2F66A19F2276}"/>
              </a:ext>
            </a:extLst>
          </p:cNvPr>
          <p:cNvGrpSpPr/>
          <p:nvPr/>
        </p:nvGrpSpPr>
        <p:grpSpPr>
          <a:xfrm>
            <a:off x="11036208" y="4794912"/>
            <a:ext cx="340800" cy="434715"/>
            <a:chOff x="6993636" y="5782308"/>
            <a:chExt cx="340800" cy="434715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FB5BCF72-C0B5-4A2F-B4C4-5F137DCE49DF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B13B841-2D36-484E-94CB-E0BC2C88066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00C09DA0-4F5C-4726-BD02-82E73476AC32}"/>
              </a:ext>
            </a:extLst>
          </p:cNvPr>
          <p:cNvGrpSpPr/>
          <p:nvPr/>
        </p:nvGrpSpPr>
        <p:grpSpPr>
          <a:xfrm>
            <a:off x="11036207" y="5522419"/>
            <a:ext cx="340800" cy="434715"/>
            <a:chOff x="6993636" y="5782308"/>
            <a:chExt cx="340800" cy="434715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91AEC32C-5C2C-465F-9B97-CEABE4CD413B}"/>
                </a:ext>
              </a:extLst>
            </p:cNvPr>
            <p:cNvCxnSpPr/>
            <p:nvPr/>
          </p:nvCxnSpPr>
          <p:spPr>
            <a:xfrm>
              <a:off x="6993637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D2CD1D2E-89AE-4965-B0B9-81379232A6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6" y="5782308"/>
              <a:ext cx="340799" cy="43471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" name="Oval 50">
            <a:extLst>
              <a:ext uri="{FF2B5EF4-FFF2-40B4-BE49-F238E27FC236}">
                <a16:creationId xmlns:a16="http://schemas.microsoft.com/office/drawing/2014/main" id="{768F64E0-8E59-4915-9200-2DCA613F3692}"/>
              </a:ext>
            </a:extLst>
          </p:cNvPr>
          <p:cNvSpPr/>
          <p:nvPr/>
        </p:nvSpPr>
        <p:spPr>
          <a:xfrm>
            <a:off x="10938576" y="6125675"/>
            <a:ext cx="536059" cy="564847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AFF8A2F6-A7B3-44C0-BD04-99C400981816}"/>
              </a:ext>
            </a:extLst>
          </p:cNvPr>
          <p:cNvSpPr/>
          <p:nvPr/>
        </p:nvSpPr>
        <p:spPr>
          <a:xfrm>
            <a:off x="10935005" y="7539478"/>
            <a:ext cx="536059" cy="564847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1ED349C-ABD4-47D6-87AD-B59D0A3D5FEB}"/>
              </a:ext>
            </a:extLst>
          </p:cNvPr>
          <p:cNvSpPr/>
          <p:nvPr/>
        </p:nvSpPr>
        <p:spPr>
          <a:xfrm>
            <a:off x="508194" y="646030"/>
            <a:ext cx="63081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16: Remainder of one-half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6786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48782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17: Find the factors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6956056-B7C2-4AA8-80F3-CD73665057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601110E-3EB5-4847-AF94-C86187840260}"/>
              </a:ext>
            </a:extLst>
          </p:cNvPr>
          <p:cNvSpPr/>
          <p:nvPr/>
        </p:nvSpPr>
        <p:spPr>
          <a:xfrm>
            <a:off x="797113" y="2584137"/>
            <a:ext cx="10597773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5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1     2     3     4     5     6     7     8     9</a:t>
            </a:r>
            <a:endParaRPr lang="en-GB" sz="5000" b="1" dirty="0">
              <a:solidFill>
                <a:prstClr val="black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2932E31-214B-482A-85B5-9215EF1BBDFF}"/>
              </a:ext>
            </a:extLst>
          </p:cNvPr>
          <p:cNvSpPr/>
          <p:nvPr/>
        </p:nvSpPr>
        <p:spPr>
          <a:xfrm>
            <a:off x="5238470" y="1293513"/>
            <a:ext cx="168507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</a:t>
            </a:r>
            <a:r>
              <a:rPr lang="en-GB" sz="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sz="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</a:t>
            </a:r>
            <a:endParaRPr lang="en-GB" sz="28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246B3AE-92C7-458B-8CF0-9AFD6C1D69C9}"/>
              </a:ext>
            </a:extLst>
          </p:cNvPr>
          <p:cNvSpPr/>
          <p:nvPr/>
        </p:nvSpPr>
        <p:spPr>
          <a:xfrm>
            <a:off x="797113" y="4129946"/>
            <a:ext cx="1059777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Without calculating </a:t>
            </a:r>
            <a:r>
              <a:rPr lang="en-GB" sz="5000" dirty="0">
                <a:solidFill>
                  <a:prstClr val="black"/>
                </a:solidFill>
                <a:latin typeface="Century Gothic" panose="020B0502020202020204" pitchFamily="34" charset="0"/>
              </a:rPr>
              <a:t>we know…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936608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6956056-B7C2-4AA8-80F3-CD73665057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601110E-3EB5-4847-AF94-C86187840260}"/>
              </a:ext>
            </a:extLst>
          </p:cNvPr>
          <p:cNvSpPr/>
          <p:nvPr/>
        </p:nvSpPr>
        <p:spPr>
          <a:xfrm>
            <a:off x="797113" y="2584137"/>
            <a:ext cx="10597773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5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1     2     3     4     5     6     7     8     9</a:t>
            </a:r>
            <a:endParaRPr lang="en-GB" sz="5000" b="1" dirty="0">
              <a:solidFill>
                <a:prstClr val="black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2932E31-214B-482A-85B5-9215EF1BBDFF}"/>
              </a:ext>
            </a:extLst>
          </p:cNvPr>
          <p:cNvSpPr/>
          <p:nvPr/>
        </p:nvSpPr>
        <p:spPr>
          <a:xfrm>
            <a:off x="5238470" y="1293513"/>
            <a:ext cx="168507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</a:t>
            </a:r>
            <a:r>
              <a:rPr lang="en-GB" sz="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sz="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</a:t>
            </a:r>
            <a:endParaRPr lang="en-GB" sz="28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246B3AE-92C7-458B-8CF0-9AFD6C1D69C9}"/>
              </a:ext>
            </a:extLst>
          </p:cNvPr>
          <p:cNvSpPr/>
          <p:nvPr/>
        </p:nvSpPr>
        <p:spPr>
          <a:xfrm>
            <a:off x="797113" y="4129946"/>
            <a:ext cx="1059777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Without calculating </a:t>
            </a:r>
            <a:r>
              <a:rPr lang="en-GB" sz="5000" dirty="0">
                <a:solidFill>
                  <a:prstClr val="black"/>
                </a:solidFill>
                <a:latin typeface="Century Gothic" panose="020B0502020202020204" pitchFamily="34" charset="0"/>
              </a:rPr>
              <a:t>we know…</a:t>
            </a:r>
            <a:endParaRPr lang="en-GB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77714BD-4E20-4032-B0EC-F2454C672B95}"/>
              </a:ext>
            </a:extLst>
          </p:cNvPr>
          <p:cNvSpPr/>
          <p:nvPr/>
        </p:nvSpPr>
        <p:spPr>
          <a:xfrm>
            <a:off x="1949587" y="265502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80D0CC9-1571-482E-B61B-39BBDC23A9CA}"/>
              </a:ext>
            </a:extLst>
          </p:cNvPr>
          <p:cNvGrpSpPr/>
          <p:nvPr/>
        </p:nvGrpSpPr>
        <p:grpSpPr>
          <a:xfrm>
            <a:off x="5858181" y="2762285"/>
            <a:ext cx="360001" cy="468000"/>
            <a:chOff x="6993635" y="5782307"/>
            <a:chExt cx="360001" cy="468000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4C2C5147-A326-44FA-89C4-1243F1963BB5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601DE59E-5958-4537-82FD-BB720375760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Oval 14">
            <a:extLst>
              <a:ext uri="{FF2B5EF4-FFF2-40B4-BE49-F238E27FC236}">
                <a16:creationId xmlns:a16="http://schemas.microsoft.com/office/drawing/2014/main" id="{54EBF778-2CE1-4593-B46C-52CA779C52F4}"/>
              </a:ext>
            </a:extLst>
          </p:cNvPr>
          <p:cNvSpPr/>
          <p:nvPr/>
        </p:nvSpPr>
        <p:spPr>
          <a:xfrm>
            <a:off x="717480" y="264003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FBA78D7-3B2F-421C-9394-BB41C0B4FC09}"/>
              </a:ext>
            </a:extLst>
          </p:cNvPr>
          <p:cNvSpPr/>
          <p:nvPr/>
        </p:nvSpPr>
        <p:spPr>
          <a:xfrm>
            <a:off x="508194" y="646030"/>
            <a:ext cx="48782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17: Find the factors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732045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6956056-B7C2-4AA8-80F3-CD73665057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601110E-3EB5-4847-AF94-C86187840260}"/>
              </a:ext>
            </a:extLst>
          </p:cNvPr>
          <p:cNvSpPr/>
          <p:nvPr/>
        </p:nvSpPr>
        <p:spPr>
          <a:xfrm>
            <a:off x="797113" y="2584137"/>
            <a:ext cx="10597773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5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1     2     3     4     5     6     7     8     9</a:t>
            </a:r>
            <a:endParaRPr lang="en-GB" sz="5000" b="1" dirty="0">
              <a:solidFill>
                <a:prstClr val="black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2932E31-214B-482A-85B5-9215EF1BBDFF}"/>
              </a:ext>
            </a:extLst>
          </p:cNvPr>
          <p:cNvSpPr/>
          <p:nvPr/>
        </p:nvSpPr>
        <p:spPr>
          <a:xfrm>
            <a:off x="5238470" y="1293513"/>
            <a:ext cx="168507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</a:t>
            </a:r>
            <a:r>
              <a:rPr lang="en-GB" sz="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sz="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</a:t>
            </a:r>
            <a:endParaRPr lang="en-GB" sz="28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246B3AE-92C7-458B-8CF0-9AFD6C1D69C9}"/>
              </a:ext>
            </a:extLst>
          </p:cNvPr>
          <p:cNvSpPr/>
          <p:nvPr/>
        </p:nvSpPr>
        <p:spPr>
          <a:xfrm>
            <a:off x="797112" y="3815156"/>
            <a:ext cx="11190783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600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is a multiple of 3</a:t>
            </a:r>
          </a:p>
          <a:p>
            <a:pPr>
              <a:spcAft>
                <a:spcPts val="18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60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is a multiple of 3</a:t>
            </a:r>
          </a:p>
          <a:p>
            <a:pPr>
              <a:spcAft>
                <a:spcPts val="18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540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is therefore a multiple of 3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77714BD-4E20-4032-B0EC-F2454C672B95}"/>
              </a:ext>
            </a:extLst>
          </p:cNvPr>
          <p:cNvSpPr/>
          <p:nvPr/>
        </p:nvSpPr>
        <p:spPr>
          <a:xfrm>
            <a:off x="1949587" y="265502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80D0CC9-1571-482E-B61B-39BBDC23A9CA}"/>
              </a:ext>
            </a:extLst>
          </p:cNvPr>
          <p:cNvGrpSpPr/>
          <p:nvPr/>
        </p:nvGrpSpPr>
        <p:grpSpPr>
          <a:xfrm>
            <a:off x="5858181" y="2762285"/>
            <a:ext cx="360001" cy="468000"/>
            <a:chOff x="6993635" y="5782307"/>
            <a:chExt cx="360001" cy="468000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4C2C5147-A326-44FA-89C4-1243F1963BB5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601DE59E-5958-4537-82FD-BB720375760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Oval 14">
            <a:extLst>
              <a:ext uri="{FF2B5EF4-FFF2-40B4-BE49-F238E27FC236}">
                <a16:creationId xmlns:a16="http://schemas.microsoft.com/office/drawing/2014/main" id="{54EBF778-2CE1-4593-B46C-52CA779C52F4}"/>
              </a:ext>
            </a:extLst>
          </p:cNvPr>
          <p:cNvSpPr/>
          <p:nvPr/>
        </p:nvSpPr>
        <p:spPr>
          <a:xfrm>
            <a:off x="717480" y="264003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1AA0A08-D247-4B95-955E-714C670BB6E2}"/>
              </a:ext>
            </a:extLst>
          </p:cNvPr>
          <p:cNvSpPr/>
          <p:nvPr/>
        </p:nvSpPr>
        <p:spPr>
          <a:xfrm>
            <a:off x="508194" y="646030"/>
            <a:ext cx="48782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17: Find the factors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175289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6956056-B7C2-4AA8-80F3-CD73665057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601110E-3EB5-4847-AF94-C86187840260}"/>
              </a:ext>
            </a:extLst>
          </p:cNvPr>
          <p:cNvSpPr/>
          <p:nvPr/>
        </p:nvSpPr>
        <p:spPr>
          <a:xfrm>
            <a:off x="797113" y="2584137"/>
            <a:ext cx="10597773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5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1     2     3     4     5     6     7     8     9</a:t>
            </a:r>
            <a:endParaRPr lang="en-GB" sz="5000" b="1" dirty="0">
              <a:solidFill>
                <a:prstClr val="black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2932E31-214B-482A-85B5-9215EF1BBDFF}"/>
              </a:ext>
            </a:extLst>
          </p:cNvPr>
          <p:cNvSpPr/>
          <p:nvPr/>
        </p:nvSpPr>
        <p:spPr>
          <a:xfrm>
            <a:off x="5238470" y="1293513"/>
            <a:ext cx="168507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</a:t>
            </a:r>
            <a:r>
              <a:rPr lang="en-GB" sz="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sz="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</a:t>
            </a:r>
            <a:endParaRPr lang="en-GB" sz="28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246B3AE-92C7-458B-8CF0-9AFD6C1D69C9}"/>
              </a:ext>
            </a:extLst>
          </p:cNvPr>
          <p:cNvSpPr/>
          <p:nvPr/>
        </p:nvSpPr>
        <p:spPr>
          <a:xfrm>
            <a:off x="797112" y="3815156"/>
            <a:ext cx="11190783" cy="4170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600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is a multiple of 3</a:t>
            </a:r>
          </a:p>
          <a:p>
            <a:pPr>
              <a:spcAft>
                <a:spcPts val="18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60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is a multiple of 3</a:t>
            </a:r>
          </a:p>
          <a:p>
            <a:pPr>
              <a:spcAft>
                <a:spcPts val="18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540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is therefore a multiple of 3</a:t>
            </a:r>
          </a:p>
          <a:p>
            <a:pPr>
              <a:spcAft>
                <a:spcPts val="1800"/>
              </a:spcAft>
            </a:pP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So 3 is not a factor of 532.</a:t>
            </a:r>
            <a:b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</a:b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540 – 532 = 8. 8 is not a multiple of 3.</a:t>
            </a:r>
            <a:endParaRPr lang="en-GB" sz="1400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77714BD-4E20-4032-B0EC-F2454C672B95}"/>
              </a:ext>
            </a:extLst>
          </p:cNvPr>
          <p:cNvSpPr/>
          <p:nvPr/>
        </p:nvSpPr>
        <p:spPr>
          <a:xfrm>
            <a:off x="1949587" y="265502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80D0CC9-1571-482E-B61B-39BBDC23A9CA}"/>
              </a:ext>
            </a:extLst>
          </p:cNvPr>
          <p:cNvGrpSpPr/>
          <p:nvPr/>
        </p:nvGrpSpPr>
        <p:grpSpPr>
          <a:xfrm>
            <a:off x="5858181" y="2762285"/>
            <a:ext cx="360001" cy="468000"/>
            <a:chOff x="6993635" y="5782307"/>
            <a:chExt cx="360001" cy="468000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4C2C5147-A326-44FA-89C4-1243F1963BB5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601DE59E-5958-4537-82FD-BB720375760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Oval 14">
            <a:extLst>
              <a:ext uri="{FF2B5EF4-FFF2-40B4-BE49-F238E27FC236}">
                <a16:creationId xmlns:a16="http://schemas.microsoft.com/office/drawing/2014/main" id="{54EBF778-2CE1-4593-B46C-52CA779C52F4}"/>
              </a:ext>
            </a:extLst>
          </p:cNvPr>
          <p:cNvSpPr/>
          <p:nvPr/>
        </p:nvSpPr>
        <p:spPr>
          <a:xfrm>
            <a:off x="717480" y="264003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90DB1C3-71A0-4E47-94AC-66F017F87297}"/>
              </a:ext>
            </a:extLst>
          </p:cNvPr>
          <p:cNvGrpSpPr/>
          <p:nvPr/>
        </p:nvGrpSpPr>
        <p:grpSpPr>
          <a:xfrm>
            <a:off x="3370219" y="2762285"/>
            <a:ext cx="360001" cy="468000"/>
            <a:chOff x="6993635" y="5782307"/>
            <a:chExt cx="360001" cy="468000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123130C-23D7-4AE7-843A-F904FCF31B12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3AAB2AD1-ECA4-4FD9-84F1-0B56DBA86DD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5B72BAC0-E205-46E3-BFD3-C725C9F410C0}"/>
              </a:ext>
            </a:extLst>
          </p:cNvPr>
          <p:cNvSpPr/>
          <p:nvPr/>
        </p:nvSpPr>
        <p:spPr>
          <a:xfrm>
            <a:off x="508194" y="646030"/>
            <a:ext cx="48782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17: Find the factors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300222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6956056-B7C2-4AA8-80F3-CD73665057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601110E-3EB5-4847-AF94-C86187840260}"/>
              </a:ext>
            </a:extLst>
          </p:cNvPr>
          <p:cNvSpPr/>
          <p:nvPr/>
        </p:nvSpPr>
        <p:spPr>
          <a:xfrm>
            <a:off x="797113" y="2584137"/>
            <a:ext cx="10597773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5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1     2     3     4     5     6     7     8     9</a:t>
            </a:r>
            <a:endParaRPr lang="en-GB" sz="5000" b="1" dirty="0">
              <a:solidFill>
                <a:prstClr val="black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2932E31-214B-482A-85B5-9215EF1BBDFF}"/>
              </a:ext>
            </a:extLst>
          </p:cNvPr>
          <p:cNvSpPr/>
          <p:nvPr/>
        </p:nvSpPr>
        <p:spPr>
          <a:xfrm>
            <a:off x="5238470" y="1293513"/>
            <a:ext cx="168507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</a:t>
            </a:r>
            <a:r>
              <a:rPr lang="en-GB" sz="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sz="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</a:t>
            </a:r>
            <a:endParaRPr lang="en-GB" sz="28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246B3AE-92C7-458B-8CF0-9AFD6C1D69C9}"/>
              </a:ext>
            </a:extLst>
          </p:cNvPr>
          <p:cNvSpPr/>
          <p:nvPr/>
        </p:nvSpPr>
        <p:spPr>
          <a:xfrm>
            <a:off x="797112" y="3815156"/>
            <a:ext cx="11190783" cy="1985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5400" dirty="0">
                <a:solidFill>
                  <a:prstClr val="black"/>
                </a:solidFill>
                <a:latin typeface="Century Gothic" panose="020B0502020202020204" pitchFamily="34" charset="0"/>
              </a:rPr>
              <a:t>3 is not a factor of 532, therefore</a:t>
            </a:r>
          </a:p>
          <a:p>
            <a:pPr>
              <a:spcAft>
                <a:spcPts val="1800"/>
              </a:spcAft>
            </a:pPr>
            <a:r>
              <a:rPr lang="en-GB" sz="5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 and 9 are not factors of 532.</a:t>
            </a:r>
            <a:endParaRPr lang="en-GB" b="1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77714BD-4E20-4032-B0EC-F2454C672B95}"/>
              </a:ext>
            </a:extLst>
          </p:cNvPr>
          <p:cNvSpPr/>
          <p:nvPr/>
        </p:nvSpPr>
        <p:spPr>
          <a:xfrm>
            <a:off x="1949587" y="265502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80D0CC9-1571-482E-B61B-39BBDC23A9CA}"/>
              </a:ext>
            </a:extLst>
          </p:cNvPr>
          <p:cNvGrpSpPr/>
          <p:nvPr/>
        </p:nvGrpSpPr>
        <p:grpSpPr>
          <a:xfrm>
            <a:off x="5858181" y="2762285"/>
            <a:ext cx="360001" cy="468000"/>
            <a:chOff x="6993635" y="5782307"/>
            <a:chExt cx="360001" cy="468000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4C2C5147-A326-44FA-89C4-1243F1963BB5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601DE59E-5958-4537-82FD-BB720375760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Oval 14">
            <a:extLst>
              <a:ext uri="{FF2B5EF4-FFF2-40B4-BE49-F238E27FC236}">
                <a16:creationId xmlns:a16="http://schemas.microsoft.com/office/drawing/2014/main" id="{54EBF778-2CE1-4593-B46C-52CA779C52F4}"/>
              </a:ext>
            </a:extLst>
          </p:cNvPr>
          <p:cNvSpPr/>
          <p:nvPr/>
        </p:nvSpPr>
        <p:spPr>
          <a:xfrm>
            <a:off x="717480" y="264003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90DB1C3-71A0-4E47-94AC-66F017F87297}"/>
              </a:ext>
            </a:extLst>
          </p:cNvPr>
          <p:cNvGrpSpPr/>
          <p:nvPr/>
        </p:nvGrpSpPr>
        <p:grpSpPr>
          <a:xfrm>
            <a:off x="3370219" y="2762285"/>
            <a:ext cx="360001" cy="468000"/>
            <a:chOff x="6993635" y="5782307"/>
            <a:chExt cx="360001" cy="468000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123130C-23D7-4AE7-843A-F904FCF31B12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3AAB2AD1-ECA4-4FD9-84F1-0B56DBA86DD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B23B26B1-89AA-459D-AB5A-1FE0BF8561B7}"/>
              </a:ext>
            </a:extLst>
          </p:cNvPr>
          <p:cNvSpPr/>
          <p:nvPr/>
        </p:nvSpPr>
        <p:spPr>
          <a:xfrm>
            <a:off x="2862312" y="5003642"/>
            <a:ext cx="604368" cy="65609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9073E72-B66D-4364-B992-AC8840080162}"/>
              </a:ext>
            </a:extLst>
          </p:cNvPr>
          <p:cNvSpPr/>
          <p:nvPr/>
        </p:nvSpPr>
        <p:spPr>
          <a:xfrm>
            <a:off x="769516" y="5003642"/>
            <a:ext cx="604368" cy="65609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9EDE42F-A530-4BB3-8C71-EA7073B04FE3}"/>
              </a:ext>
            </a:extLst>
          </p:cNvPr>
          <p:cNvSpPr/>
          <p:nvPr/>
        </p:nvSpPr>
        <p:spPr>
          <a:xfrm>
            <a:off x="508194" y="646030"/>
            <a:ext cx="48782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17: Find the factors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315867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6956056-B7C2-4AA8-80F3-CD73665057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601110E-3EB5-4847-AF94-C86187840260}"/>
              </a:ext>
            </a:extLst>
          </p:cNvPr>
          <p:cNvSpPr/>
          <p:nvPr/>
        </p:nvSpPr>
        <p:spPr>
          <a:xfrm>
            <a:off x="797113" y="2584137"/>
            <a:ext cx="10597773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5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1     2     3     4     5     6     7     8     9</a:t>
            </a:r>
            <a:endParaRPr lang="en-GB" sz="5000" b="1" dirty="0">
              <a:solidFill>
                <a:prstClr val="black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2932E31-214B-482A-85B5-9215EF1BBDFF}"/>
              </a:ext>
            </a:extLst>
          </p:cNvPr>
          <p:cNvSpPr/>
          <p:nvPr/>
        </p:nvSpPr>
        <p:spPr>
          <a:xfrm>
            <a:off x="5238470" y="1293513"/>
            <a:ext cx="168507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</a:t>
            </a:r>
            <a:r>
              <a:rPr lang="en-GB" sz="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sz="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</a:t>
            </a:r>
            <a:endParaRPr lang="en-GB" sz="28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246B3AE-92C7-458B-8CF0-9AFD6C1D69C9}"/>
              </a:ext>
            </a:extLst>
          </p:cNvPr>
          <p:cNvSpPr/>
          <p:nvPr/>
        </p:nvSpPr>
        <p:spPr>
          <a:xfrm>
            <a:off x="797112" y="3815156"/>
            <a:ext cx="11190783" cy="1985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5400" dirty="0">
                <a:solidFill>
                  <a:prstClr val="black"/>
                </a:solidFill>
                <a:latin typeface="Century Gothic" panose="020B0502020202020204" pitchFamily="34" charset="0"/>
              </a:rPr>
              <a:t>3 is not a factor of 532, therefore</a:t>
            </a:r>
          </a:p>
          <a:p>
            <a:pPr>
              <a:spcAft>
                <a:spcPts val="1800"/>
              </a:spcAft>
            </a:pPr>
            <a:r>
              <a:rPr lang="en-GB" sz="5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 and 9 are not factors of 532.</a:t>
            </a:r>
            <a:endParaRPr lang="en-GB" b="1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77714BD-4E20-4032-B0EC-F2454C672B95}"/>
              </a:ext>
            </a:extLst>
          </p:cNvPr>
          <p:cNvSpPr/>
          <p:nvPr/>
        </p:nvSpPr>
        <p:spPr>
          <a:xfrm>
            <a:off x="1949587" y="265502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80D0CC9-1571-482E-B61B-39BBDC23A9CA}"/>
              </a:ext>
            </a:extLst>
          </p:cNvPr>
          <p:cNvGrpSpPr/>
          <p:nvPr/>
        </p:nvGrpSpPr>
        <p:grpSpPr>
          <a:xfrm>
            <a:off x="5858181" y="2762285"/>
            <a:ext cx="360001" cy="468000"/>
            <a:chOff x="6993635" y="5782307"/>
            <a:chExt cx="360001" cy="468000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4C2C5147-A326-44FA-89C4-1243F1963BB5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601DE59E-5958-4537-82FD-BB720375760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Oval 14">
            <a:extLst>
              <a:ext uri="{FF2B5EF4-FFF2-40B4-BE49-F238E27FC236}">
                <a16:creationId xmlns:a16="http://schemas.microsoft.com/office/drawing/2014/main" id="{54EBF778-2CE1-4593-B46C-52CA779C52F4}"/>
              </a:ext>
            </a:extLst>
          </p:cNvPr>
          <p:cNvSpPr/>
          <p:nvPr/>
        </p:nvSpPr>
        <p:spPr>
          <a:xfrm>
            <a:off x="717480" y="264003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90DB1C3-71A0-4E47-94AC-66F017F87297}"/>
              </a:ext>
            </a:extLst>
          </p:cNvPr>
          <p:cNvGrpSpPr/>
          <p:nvPr/>
        </p:nvGrpSpPr>
        <p:grpSpPr>
          <a:xfrm>
            <a:off x="3370219" y="2762285"/>
            <a:ext cx="360001" cy="468000"/>
            <a:chOff x="6993635" y="5782307"/>
            <a:chExt cx="360001" cy="468000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123130C-23D7-4AE7-843A-F904FCF31B12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3AAB2AD1-ECA4-4FD9-84F1-0B56DBA86DD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D481D381-BB7E-4FF4-B5A9-F99FC44A632E}"/>
              </a:ext>
            </a:extLst>
          </p:cNvPr>
          <p:cNvGrpSpPr/>
          <p:nvPr/>
        </p:nvGrpSpPr>
        <p:grpSpPr>
          <a:xfrm>
            <a:off x="7103191" y="2762285"/>
            <a:ext cx="360001" cy="468000"/>
            <a:chOff x="6993635" y="5782307"/>
            <a:chExt cx="360001" cy="468000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567A5777-9097-499B-A8B0-FB0371352F77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10570A4-0F6B-4022-87AD-C0086B71767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16C423F9-203F-405C-B227-6098CC9A1B9E}"/>
              </a:ext>
            </a:extLst>
          </p:cNvPr>
          <p:cNvGrpSpPr/>
          <p:nvPr/>
        </p:nvGrpSpPr>
        <p:grpSpPr>
          <a:xfrm>
            <a:off x="10834186" y="2762285"/>
            <a:ext cx="360001" cy="468000"/>
            <a:chOff x="6993635" y="5782307"/>
            <a:chExt cx="360001" cy="46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1951633E-91F7-45DF-9103-6F0DBF3356D4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9B045834-CA5F-4CF3-B9F1-C080B860B77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Rectangle 27">
            <a:extLst>
              <a:ext uri="{FF2B5EF4-FFF2-40B4-BE49-F238E27FC236}">
                <a16:creationId xmlns:a16="http://schemas.microsoft.com/office/drawing/2014/main" id="{9E919EBC-F700-4A06-A984-BA3FF63329F9}"/>
              </a:ext>
            </a:extLst>
          </p:cNvPr>
          <p:cNvSpPr/>
          <p:nvPr/>
        </p:nvSpPr>
        <p:spPr>
          <a:xfrm>
            <a:off x="508194" y="646030"/>
            <a:ext cx="48782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17: Find the factors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0275460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6956056-B7C2-4AA8-80F3-CD73665057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601110E-3EB5-4847-AF94-C86187840260}"/>
              </a:ext>
            </a:extLst>
          </p:cNvPr>
          <p:cNvSpPr/>
          <p:nvPr/>
        </p:nvSpPr>
        <p:spPr>
          <a:xfrm>
            <a:off x="797113" y="2584137"/>
            <a:ext cx="10597773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5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1     2     3     4     5     6     7     8     9</a:t>
            </a:r>
            <a:endParaRPr lang="en-GB" sz="5000" b="1" dirty="0">
              <a:solidFill>
                <a:prstClr val="black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2932E31-214B-482A-85B5-9215EF1BBDFF}"/>
              </a:ext>
            </a:extLst>
          </p:cNvPr>
          <p:cNvSpPr/>
          <p:nvPr/>
        </p:nvSpPr>
        <p:spPr>
          <a:xfrm>
            <a:off x="5238470" y="1293513"/>
            <a:ext cx="168507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</a:t>
            </a:r>
            <a:r>
              <a:rPr lang="en-GB" sz="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sz="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</a:t>
            </a:r>
            <a:endParaRPr lang="en-GB" sz="28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246B3AE-92C7-458B-8CF0-9AFD6C1D69C9}"/>
              </a:ext>
            </a:extLst>
          </p:cNvPr>
          <p:cNvSpPr/>
          <p:nvPr/>
        </p:nvSpPr>
        <p:spPr>
          <a:xfrm>
            <a:off x="797112" y="3815156"/>
            <a:ext cx="11190783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5000" dirty="0">
                <a:solidFill>
                  <a:prstClr val="black"/>
                </a:solidFill>
                <a:latin typeface="Century Gothic" panose="020B0502020202020204" pitchFamily="34" charset="0"/>
              </a:rPr>
              <a:t>4 is a factor of 100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(4</a:t>
            </a:r>
            <a:r>
              <a:rPr lang="en-GB" sz="28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×</a:t>
            </a:r>
            <a:r>
              <a:rPr lang="en-GB" sz="24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25 =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100)</a:t>
            </a:r>
          </a:p>
          <a:p>
            <a:pPr>
              <a:spcAft>
                <a:spcPts val="1800"/>
              </a:spcAft>
            </a:pPr>
            <a:r>
              <a:rPr lang="en-GB" sz="5000" dirty="0">
                <a:solidFill>
                  <a:prstClr val="black"/>
                </a:solidFill>
                <a:latin typeface="Century Gothic" panose="020B0502020202020204" pitchFamily="34" charset="0"/>
              </a:rPr>
              <a:t>This means 4 is a factor of 500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77714BD-4E20-4032-B0EC-F2454C672B95}"/>
              </a:ext>
            </a:extLst>
          </p:cNvPr>
          <p:cNvSpPr/>
          <p:nvPr/>
        </p:nvSpPr>
        <p:spPr>
          <a:xfrm>
            <a:off x="1949587" y="265502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80D0CC9-1571-482E-B61B-39BBDC23A9CA}"/>
              </a:ext>
            </a:extLst>
          </p:cNvPr>
          <p:cNvGrpSpPr/>
          <p:nvPr/>
        </p:nvGrpSpPr>
        <p:grpSpPr>
          <a:xfrm>
            <a:off x="5858181" y="2762285"/>
            <a:ext cx="360001" cy="468000"/>
            <a:chOff x="6993635" y="5782307"/>
            <a:chExt cx="360001" cy="468000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4C2C5147-A326-44FA-89C4-1243F1963BB5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601DE59E-5958-4537-82FD-BB720375760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Oval 14">
            <a:extLst>
              <a:ext uri="{FF2B5EF4-FFF2-40B4-BE49-F238E27FC236}">
                <a16:creationId xmlns:a16="http://schemas.microsoft.com/office/drawing/2014/main" id="{54EBF778-2CE1-4593-B46C-52CA779C52F4}"/>
              </a:ext>
            </a:extLst>
          </p:cNvPr>
          <p:cNvSpPr/>
          <p:nvPr/>
        </p:nvSpPr>
        <p:spPr>
          <a:xfrm>
            <a:off x="717480" y="264003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90DB1C3-71A0-4E47-94AC-66F017F87297}"/>
              </a:ext>
            </a:extLst>
          </p:cNvPr>
          <p:cNvGrpSpPr/>
          <p:nvPr/>
        </p:nvGrpSpPr>
        <p:grpSpPr>
          <a:xfrm>
            <a:off x="3370219" y="2762285"/>
            <a:ext cx="360001" cy="468000"/>
            <a:chOff x="6993635" y="5782307"/>
            <a:chExt cx="360001" cy="468000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123130C-23D7-4AE7-843A-F904FCF31B12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3AAB2AD1-ECA4-4FD9-84F1-0B56DBA86DD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D481D381-BB7E-4FF4-B5A9-F99FC44A632E}"/>
              </a:ext>
            </a:extLst>
          </p:cNvPr>
          <p:cNvGrpSpPr/>
          <p:nvPr/>
        </p:nvGrpSpPr>
        <p:grpSpPr>
          <a:xfrm>
            <a:off x="7103191" y="2762285"/>
            <a:ext cx="360001" cy="468000"/>
            <a:chOff x="6993635" y="5782307"/>
            <a:chExt cx="360001" cy="468000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567A5777-9097-499B-A8B0-FB0371352F77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10570A4-0F6B-4022-87AD-C0086B71767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16C423F9-203F-405C-B227-6098CC9A1B9E}"/>
              </a:ext>
            </a:extLst>
          </p:cNvPr>
          <p:cNvGrpSpPr/>
          <p:nvPr/>
        </p:nvGrpSpPr>
        <p:grpSpPr>
          <a:xfrm>
            <a:off x="10834186" y="2762285"/>
            <a:ext cx="360001" cy="468000"/>
            <a:chOff x="6993635" y="5782307"/>
            <a:chExt cx="360001" cy="46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1951633E-91F7-45DF-9103-6F0DBF3356D4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9B045834-CA5F-4CF3-B9F1-C080B860B77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Rectangle 27">
            <a:extLst>
              <a:ext uri="{FF2B5EF4-FFF2-40B4-BE49-F238E27FC236}">
                <a16:creationId xmlns:a16="http://schemas.microsoft.com/office/drawing/2014/main" id="{F9E6374F-EADA-46CB-9501-4F6F338E6334}"/>
              </a:ext>
            </a:extLst>
          </p:cNvPr>
          <p:cNvSpPr/>
          <p:nvPr/>
        </p:nvSpPr>
        <p:spPr>
          <a:xfrm>
            <a:off x="508194" y="646030"/>
            <a:ext cx="48782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17: Find the factors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492850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6956056-B7C2-4AA8-80F3-CD73665057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601110E-3EB5-4847-AF94-C86187840260}"/>
              </a:ext>
            </a:extLst>
          </p:cNvPr>
          <p:cNvSpPr/>
          <p:nvPr/>
        </p:nvSpPr>
        <p:spPr>
          <a:xfrm>
            <a:off x="797113" y="2584137"/>
            <a:ext cx="10597773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5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1     2     3     4     5     6     7     8     9</a:t>
            </a:r>
            <a:endParaRPr lang="en-GB" sz="5000" b="1" dirty="0">
              <a:solidFill>
                <a:prstClr val="black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2932E31-214B-482A-85B5-9215EF1BBDFF}"/>
              </a:ext>
            </a:extLst>
          </p:cNvPr>
          <p:cNvSpPr/>
          <p:nvPr/>
        </p:nvSpPr>
        <p:spPr>
          <a:xfrm>
            <a:off x="5238470" y="1293513"/>
            <a:ext cx="168507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</a:t>
            </a:r>
            <a:r>
              <a:rPr lang="en-GB" sz="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sz="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</a:t>
            </a:r>
            <a:endParaRPr lang="en-GB" sz="28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246B3AE-92C7-458B-8CF0-9AFD6C1D69C9}"/>
              </a:ext>
            </a:extLst>
          </p:cNvPr>
          <p:cNvSpPr/>
          <p:nvPr/>
        </p:nvSpPr>
        <p:spPr>
          <a:xfrm>
            <a:off x="797112" y="3815156"/>
            <a:ext cx="11190783" cy="398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5000" dirty="0">
                <a:solidFill>
                  <a:prstClr val="black"/>
                </a:solidFill>
                <a:latin typeface="Century Gothic" panose="020B0502020202020204" pitchFamily="34" charset="0"/>
              </a:rPr>
              <a:t>4 is a factor of 100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(4</a:t>
            </a:r>
            <a:r>
              <a:rPr lang="en-GB" sz="28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×</a:t>
            </a:r>
            <a:r>
              <a:rPr lang="en-GB" sz="24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25 =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100)</a:t>
            </a:r>
          </a:p>
          <a:p>
            <a:pPr>
              <a:spcAft>
                <a:spcPts val="1800"/>
              </a:spcAft>
            </a:pPr>
            <a:r>
              <a:rPr lang="en-GB" sz="5000" dirty="0">
                <a:solidFill>
                  <a:prstClr val="black"/>
                </a:solidFill>
                <a:latin typeface="Century Gothic" panose="020B0502020202020204" pitchFamily="34" charset="0"/>
              </a:rPr>
              <a:t>This means 4 is a factor of 500</a:t>
            </a:r>
          </a:p>
          <a:p>
            <a:pPr lvl="0">
              <a:spcAft>
                <a:spcPts val="1800"/>
              </a:spcAft>
            </a:pPr>
            <a:r>
              <a:rPr lang="en-GB" sz="5000" dirty="0">
                <a:solidFill>
                  <a:prstClr val="black"/>
                </a:solidFill>
                <a:latin typeface="Century Gothic" panose="020B0502020202020204" pitchFamily="34" charset="0"/>
              </a:rPr>
              <a:t>4 is a factor of 32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(4</a:t>
            </a:r>
            <a:r>
              <a:rPr lang="en-GB" sz="28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×</a:t>
            </a:r>
            <a:r>
              <a:rPr lang="en-GB" sz="24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8 =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32)</a:t>
            </a:r>
          </a:p>
          <a:p>
            <a:pPr lvl="0">
              <a:spcAft>
                <a:spcPts val="1800"/>
              </a:spcAft>
            </a:pPr>
            <a:r>
              <a:rPr lang="en-GB" sz="5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So 4 is a factor of 532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(500</a:t>
            </a:r>
            <a:r>
              <a:rPr lang="en-GB" sz="28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+</a:t>
            </a:r>
            <a:r>
              <a:rPr lang="en-GB" sz="24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32 =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532)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77714BD-4E20-4032-B0EC-F2454C672B95}"/>
              </a:ext>
            </a:extLst>
          </p:cNvPr>
          <p:cNvSpPr/>
          <p:nvPr/>
        </p:nvSpPr>
        <p:spPr>
          <a:xfrm>
            <a:off x="1949587" y="265502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80D0CC9-1571-482E-B61B-39BBDC23A9CA}"/>
              </a:ext>
            </a:extLst>
          </p:cNvPr>
          <p:cNvGrpSpPr/>
          <p:nvPr/>
        </p:nvGrpSpPr>
        <p:grpSpPr>
          <a:xfrm>
            <a:off x="5858181" y="2762285"/>
            <a:ext cx="360001" cy="468000"/>
            <a:chOff x="6993635" y="5782307"/>
            <a:chExt cx="360001" cy="468000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4C2C5147-A326-44FA-89C4-1243F1963BB5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601DE59E-5958-4537-82FD-BB720375760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Oval 14">
            <a:extLst>
              <a:ext uri="{FF2B5EF4-FFF2-40B4-BE49-F238E27FC236}">
                <a16:creationId xmlns:a16="http://schemas.microsoft.com/office/drawing/2014/main" id="{54EBF778-2CE1-4593-B46C-52CA779C52F4}"/>
              </a:ext>
            </a:extLst>
          </p:cNvPr>
          <p:cNvSpPr/>
          <p:nvPr/>
        </p:nvSpPr>
        <p:spPr>
          <a:xfrm>
            <a:off x="717480" y="264003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90DB1C3-71A0-4E47-94AC-66F017F87297}"/>
              </a:ext>
            </a:extLst>
          </p:cNvPr>
          <p:cNvGrpSpPr/>
          <p:nvPr/>
        </p:nvGrpSpPr>
        <p:grpSpPr>
          <a:xfrm>
            <a:off x="3370219" y="2762285"/>
            <a:ext cx="360001" cy="468000"/>
            <a:chOff x="6993635" y="5782307"/>
            <a:chExt cx="360001" cy="468000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123130C-23D7-4AE7-843A-F904FCF31B12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3AAB2AD1-ECA4-4FD9-84F1-0B56DBA86DD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D481D381-BB7E-4FF4-B5A9-F99FC44A632E}"/>
              </a:ext>
            </a:extLst>
          </p:cNvPr>
          <p:cNvGrpSpPr/>
          <p:nvPr/>
        </p:nvGrpSpPr>
        <p:grpSpPr>
          <a:xfrm>
            <a:off x="7103191" y="2762285"/>
            <a:ext cx="360001" cy="468000"/>
            <a:chOff x="6993635" y="5782307"/>
            <a:chExt cx="360001" cy="468000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567A5777-9097-499B-A8B0-FB0371352F77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10570A4-0F6B-4022-87AD-C0086B71767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16C423F9-203F-405C-B227-6098CC9A1B9E}"/>
              </a:ext>
            </a:extLst>
          </p:cNvPr>
          <p:cNvGrpSpPr/>
          <p:nvPr/>
        </p:nvGrpSpPr>
        <p:grpSpPr>
          <a:xfrm>
            <a:off x="10834186" y="2762285"/>
            <a:ext cx="360001" cy="468000"/>
            <a:chOff x="6993635" y="5782307"/>
            <a:chExt cx="360001" cy="46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1951633E-91F7-45DF-9103-6F0DBF3356D4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9B045834-CA5F-4CF3-B9F1-C080B860B77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Oval 27">
            <a:extLst>
              <a:ext uri="{FF2B5EF4-FFF2-40B4-BE49-F238E27FC236}">
                <a16:creationId xmlns:a16="http://schemas.microsoft.com/office/drawing/2014/main" id="{DC16EC20-9514-43DD-9879-3A731BD319C4}"/>
              </a:ext>
            </a:extLst>
          </p:cNvPr>
          <p:cNvSpPr/>
          <p:nvPr/>
        </p:nvSpPr>
        <p:spPr>
          <a:xfrm>
            <a:off x="4478071" y="264003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7ED0861-1C02-488A-9DDE-08D9E5E21B8B}"/>
              </a:ext>
            </a:extLst>
          </p:cNvPr>
          <p:cNvSpPr/>
          <p:nvPr/>
        </p:nvSpPr>
        <p:spPr>
          <a:xfrm>
            <a:off x="508194" y="646030"/>
            <a:ext cx="48782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17: Find the factors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448425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6956056-B7C2-4AA8-80F3-CD73665057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601110E-3EB5-4847-AF94-C86187840260}"/>
              </a:ext>
            </a:extLst>
          </p:cNvPr>
          <p:cNvSpPr/>
          <p:nvPr/>
        </p:nvSpPr>
        <p:spPr>
          <a:xfrm>
            <a:off x="797113" y="2584137"/>
            <a:ext cx="10597773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5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1     2     3     4     5     6     7     8     9</a:t>
            </a:r>
            <a:endParaRPr lang="en-GB" sz="5000" b="1" dirty="0">
              <a:solidFill>
                <a:prstClr val="black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2932E31-214B-482A-85B5-9215EF1BBDFF}"/>
              </a:ext>
            </a:extLst>
          </p:cNvPr>
          <p:cNvSpPr/>
          <p:nvPr/>
        </p:nvSpPr>
        <p:spPr>
          <a:xfrm>
            <a:off x="5238470" y="1293513"/>
            <a:ext cx="168507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</a:t>
            </a:r>
            <a:r>
              <a:rPr lang="en-GB" sz="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sz="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</a:t>
            </a:r>
            <a:endParaRPr lang="en-GB" sz="28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246B3AE-92C7-458B-8CF0-9AFD6C1D69C9}"/>
              </a:ext>
            </a:extLst>
          </p:cNvPr>
          <p:cNvSpPr/>
          <p:nvPr/>
        </p:nvSpPr>
        <p:spPr>
          <a:xfrm>
            <a:off x="797112" y="3815156"/>
            <a:ext cx="11190783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5000" dirty="0">
                <a:solidFill>
                  <a:prstClr val="black"/>
                </a:solidFill>
                <a:latin typeface="Century Gothic" panose="020B0502020202020204" pitchFamily="34" charset="0"/>
              </a:rPr>
              <a:t>7 is a factor of 490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(7</a:t>
            </a:r>
            <a:r>
              <a:rPr lang="en-GB" sz="28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×</a:t>
            </a:r>
            <a:r>
              <a:rPr lang="en-GB" sz="24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70 =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490)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77714BD-4E20-4032-B0EC-F2454C672B95}"/>
              </a:ext>
            </a:extLst>
          </p:cNvPr>
          <p:cNvSpPr/>
          <p:nvPr/>
        </p:nvSpPr>
        <p:spPr>
          <a:xfrm>
            <a:off x="1949587" y="265502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80D0CC9-1571-482E-B61B-39BBDC23A9CA}"/>
              </a:ext>
            </a:extLst>
          </p:cNvPr>
          <p:cNvGrpSpPr/>
          <p:nvPr/>
        </p:nvGrpSpPr>
        <p:grpSpPr>
          <a:xfrm>
            <a:off x="5858181" y="2762285"/>
            <a:ext cx="360001" cy="468000"/>
            <a:chOff x="6993635" y="5782307"/>
            <a:chExt cx="360001" cy="468000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4C2C5147-A326-44FA-89C4-1243F1963BB5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601DE59E-5958-4537-82FD-BB720375760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Oval 14">
            <a:extLst>
              <a:ext uri="{FF2B5EF4-FFF2-40B4-BE49-F238E27FC236}">
                <a16:creationId xmlns:a16="http://schemas.microsoft.com/office/drawing/2014/main" id="{54EBF778-2CE1-4593-B46C-52CA779C52F4}"/>
              </a:ext>
            </a:extLst>
          </p:cNvPr>
          <p:cNvSpPr/>
          <p:nvPr/>
        </p:nvSpPr>
        <p:spPr>
          <a:xfrm>
            <a:off x="717480" y="264003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90DB1C3-71A0-4E47-94AC-66F017F87297}"/>
              </a:ext>
            </a:extLst>
          </p:cNvPr>
          <p:cNvGrpSpPr/>
          <p:nvPr/>
        </p:nvGrpSpPr>
        <p:grpSpPr>
          <a:xfrm>
            <a:off x="3370219" y="2762285"/>
            <a:ext cx="360001" cy="468000"/>
            <a:chOff x="6993635" y="5782307"/>
            <a:chExt cx="360001" cy="468000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123130C-23D7-4AE7-843A-F904FCF31B12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3AAB2AD1-ECA4-4FD9-84F1-0B56DBA86DD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D481D381-BB7E-4FF4-B5A9-F99FC44A632E}"/>
              </a:ext>
            </a:extLst>
          </p:cNvPr>
          <p:cNvGrpSpPr/>
          <p:nvPr/>
        </p:nvGrpSpPr>
        <p:grpSpPr>
          <a:xfrm>
            <a:off x="7103191" y="2762285"/>
            <a:ext cx="360001" cy="468000"/>
            <a:chOff x="6993635" y="5782307"/>
            <a:chExt cx="360001" cy="468000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567A5777-9097-499B-A8B0-FB0371352F77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10570A4-0F6B-4022-87AD-C0086B71767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16C423F9-203F-405C-B227-6098CC9A1B9E}"/>
              </a:ext>
            </a:extLst>
          </p:cNvPr>
          <p:cNvGrpSpPr/>
          <p:nvPr/>
        </p:nvGrpSpPr>
        <p:grpSpPr>
          <a:xfrm>
            <a:off x="10834186" y="2762285"/>
            <a:ext cx="360001" cy="468000"/>
            <a:chOff x="6993635" y="5782307"/>
            <a:chExt cx="360001" cy="46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1951633E-91F7-45DF-9103-6F0DBF3356D4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9B045834-CA5F-4CF3-B9F1-C080B860B77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Oval 27">
            <a:extLst>
              <a:ext uri="{FF2B5EF4-FFF2-40B4-BE49-F238E27FC236}">
                <a16:creationId xmlns:a16="http://schemas.microsoft.com/office/drawing/2014/main" id="{DC16EC20-9514-43DD-9879-3A731BD319C4}"/>
              </a:ext>
            </a:extLst>
          </p:cNvPr>
          <p:cNvSpPr/>
          <p:nvPr/>
        </p:nvSpPr>
        <p:spPr>
          <a:xfrm>
            <a:off x="4478071" y="264003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281BA82-3A02-4713-BA2C-44ED4DFDDEE6}"/>
              </a:ext>
            </a:extLst>
          </p:cNvPr>
          <p:cNvSpPr/>
          <p:nvPr/>
        </p:nvSpPr>
        <p:spPr>
          <a:xfrm>
            <a:off x="508194" y="646030"/>
            <a:ext cx="48782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17: Find the factors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872503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6956056-B7C2-4AA8-80F3-CD73665057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601110E-3EB5-4847-AF94-C86187840260}"/>
              </a:ext>
            </a:extLst>
          </p:cNvPr>
          <p:cNvSpPr/>
          <p:nvPr/>
        </p:nvSpPr>
        <p:spPr>
          <a:xfrm>
            <a:off x="797113" y="2584137"/>
            <a:ext cx="10597773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5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1     2     3     4     5     6     7     8     9</a:t>
            </a:r>
            <a:endParaRPr lang="en-GB" sz="5000" b="1" dirty="0">
              <a:solidFill>
                <a:prstClr val="black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2932E31-214B-482A-85B5-9215EF1BBDFF}"/>
              </a:ext>
            </a:extLst>
          </p:cNvPr>
          <p:cNvSpPr/>
          <p:nvPr/>
        </p:nvSpPr>
        <p:spPr>
          <a:xfrm>
            <a:off x="5238470" y="1293513"/>
            <a:ext cx="168507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</a:t>
            </a:r>
            <a:r>
              <a:rPr lang="en-GB" sz="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sz="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</a:t>
            </a:r>
            <a:endParaRPr lang="en-GB" sz="28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246B3AE-92C7-458B-8CF0-9AFD6C1D69C9}"/>
              </a:ext>
            </a:extLst>
          </p:cNvPr>
          <p:cNvSpPr/>
          <p:nvPr/>
        </p:nvSpPr>
        <p:spPr>
          <a:xfrm>
            <a:off x="797112" y="3815156"/>
            <a:ext cx="11190783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5000" dirty="0">
                <a:solidFill>
                  <a:prstClr val="black"/>
                </a:solidFill>
                <a:latin typeface="Century Gothic" panose="020B0502020202020204" pitchFamily="34" charset="0"/>
              </a:rPr>
              <a:t>7 is a factor of 490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(7</a:t>
            </a:r>
            <a:r>
              <a:rPr lang="en-GB" sz="28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×</a:t>
            </a:r>
            <a:r>
              <a:rPr lang="en-GB" sz="24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70 =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490)</a:t>
            </a:r>
          </a:p>
          <a:p>
            <a:pPr>
              <a:spcAft>
                <a:spcPts val="1800"/>
              </a:spcAft>
            </a:pPr>
            <a:r>
              <a:rPr lang="en-GB" sz="5000" dirty="0">
                <a:solidFill>
                  <a:prstClr val="black"/>
                </a:solidFill>
                <a:latin typeface="Century Gothic" panose="020B0502020202020204" pitchFamily="34" charset="0"/>
              </a:rPr>
              <a:t>532 – 490 = 42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77714BD-4E20-4032-B0EC-F2454C672B95}"/>
              </a:ext>
            </a:extLst>
          </p:cNvPr>
          <p:cNvSpPr/>
          <p:nvPr/>
        </p:nvSpPr>
        <p:spPr>
          <a:xfrm>
            <a:off x="1949587" y="265502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80D0CC9-1571-482E-B61B-39BBDC23A9CA}"/>
              </a:ext>
            </a:extLst>
          </p:cNvPr>
          <p:cNvGrpSpPr/>
          <p:nvPr/>
        </p:nvGrpSpPr>
        <p:grpSpPr>
          <a:xfrm>
            <a:off x="5858181" y="2762285"/>
            <a:ext cx="360001" cy="468000"/>
            <a:chOff x="6993635" y="5782307"/>
            <a:chExt cx="360001" cy="468000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4C2C5147-A326-44FA-89C4-1243F1963BB5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601DE59E-5958-4537-82FD-BB720375760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Oval 14">
            <a:extLst>
              <a:ext uri="{FF2B5EF4-FFF2-40B4-BE49-F238E27FC236}">
                <a16:creationId xmlns:a16="http://schemas.microsoft.com/office/drawing/2014/main" id="{54EBF778-2CE1-4593-B46C-52CA779C52F4}"/>
              </a:ext>
            </a:extLst>
          </p:cNvPr>
          <p:cNvSpPr/>
          <p:nvPr/>
        </p:nvSpPr>
        <p:spPr>
          <a:xfrm>
            <a:off x="717480" y="264003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90DB1C3-71A0-4E47-94AC-66F017F87297}"/>
              </a:ext>
            </a:extLst>
          </p:cNvPr>
          <p:cNvGrpSpPr/>
          <p:nvPr/>
        </p:nvGrpSpPr>
        <p:grpSpPr>
          <a:xfrm>
            <a:off x="3370219" y="2762285"/>
            <a:ext cx="360001" cy="468000"/>
            <a:chOff x="6993635" y="5782307"/>
            <a:chExt cx="360001" cy="468000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123130C-23D7-4AE7-843A-F904FCF31B12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3AAB2AD1-ECA4-4FD9-84F1-0B56DBA86DD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D481D381-BB7E-4FF4-B5A9-F99FC44A632E}"/>
              </a:ext>
            </a:extLst>
          </p:cNvPr>
          <p:cNvGrpSpPr/>
          <p:nvPr/>
        </p:nvGrpSpPr>
        <p:grpSpPr>
          <a:xfrm>
            <a:off x="7103191" y="2762285"/>
            <a:ext cx="360001" cy="468000"/>
            <a:chOff x="6993635" y="5782307"/>
            <a:chExt cx="360001" cy="468000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567A5777-9097-499B-A8B0-FB0371352F77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10570A4-0F6B-4022-87AD-C0086B71767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16C423F9-203F-405C-B227-6098CC9A1B9E}"/>
              </a:ext>
            </a:extLst>
          </p:cNvPr>
          <p:cNvGrpSpPr/>
          <p:nvPr/>
        </p:nvGrpSpPr>
        <p:grpSpPr>
          <a:xfrm>
            <a:off x="10834186" y="2762285"/>
            <a:ext cx="360001" cy="468000"/>
            <a:chOff x="6993635" y="5782307"/>
            <a:chExt cx="360001" cy="46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1951633E-91F7-45DF-9103-6F0DBF3356D4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9B045834-CA5F-4CF3-B9F1-C080B860B77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Oval 27">
            <a:extLst>
              <a:ext uri="{FF2B5EF4-FFF2-40B4-BE49-F238E27FC236}">
                <a16:creationId xmlns:a16="http://schemas.microsoft.com/office/drawing/2014/main" id="{DC16EC20-9514-43DD-9879-3A731BD319C4}"/>
              </a:ext>
            </a:extLst>
          </p:cNvPr>
          <p:cNvSpPr/>
          <p:nvPr/>
        </p:nvSpPr>
        <p:spPr>
          <a:xfrm>
            <a:off x="4478071" y="264003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BD4CF55-2BC5-4D02-ACEE-04FC59D82424}"/>
              </a:ext>
            </a:extLst>
          </p:cNvPr>
          <p:cNvSpPr/>
          <p:nvPr/>
        </p:nvSpPr>
        <p:spPr>
          <a:xfrm>
            <a:off x="508194" y="646030"/>
            <a:ext cx="48782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17: Find the factors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522240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6956056-B7C2-4AA8-80F3-CD73665057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601110E-3EB5-4847-AF94-C86187840260}"/>
              </a:ext>
            </a:extLst>
          </p:cNvPr>
          <p:cNvSpPr/>
          <p:nvPr/>
        </p:nvSpPr>
        <p:spPr>
          <a:xfrm>
            <a:off x="797113" y="2584137"/>
            <a:ext cx="10597773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5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1     2     3     4     5     6     7     8     9</a:t>
            </a:r>
            <a:endParaRPr lang="en-GB" sz="5000" b="1" dirty="0">
              <a:solidFill>
                <a:prstClr val="black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2932E31-214B-482A-85B5-9215EF1BBDFF}"/>
              </a:ext>
            </a:extLst>
          </p:cNvPr>
          <p:cNvSpPr/>
          <p:nvPr/>
        </p:nvSpPr>
        <p:spPr>
          <a:xfrm>
            <a:off x="5238470" y="1293513"/>
            <a:ext cx="168507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</a:t>
            </a:r>
            <a:r>
              <a:rPr lang="en-GB" sz="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sz="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</a:t>
            </a:r>
            <a:endParaRPr lang="en-GB" sz="28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246B3AE-92C7-458B-8CF0-9AFD6C1D69C9}"/>
              </a:ext>
            </a:extLst>
          </p:cNvPr>
          <p:cNvSpPr/>
          <p:nvPr/>
        </p:nvSpPr>
        <p:spPr>
          <a:xfrm>
            <a:off x="797112" y="3815156"/>
            <a:ext cx="11190783" cy="386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5000" dirty="0">
                <a:solidFill>
                  <a:prstClr val="black"/>
                </a:solidFill>
                <a:latin typeface="Century Gothic" panose="020B0502020202020204" pitchFamily="34" charset="0"/>
              </a:rPr>
              <a:t>7 is a factor of 490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(7</a:t>
            </a:r>
            <a:r>
              <a:rPr lang="en-GB" sz="28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×</a:t>
            </a:r>
            <a:r>
              <a:rPr lang="en-GB" sz="24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70 =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490)</a:t>
            </a:r>
          </a:p>
          <a:p>
            <a:pPr>
              <a:spcAft>
                <a:spcPts val="1800"/>
              </a:spcAft>
            </a:pPr>
            <a:r>
              <a:rPr lang="en-GB" sz="5000" dirty="0">
                <a:solidFill>
                  <a:prstClr val="black"/>
                </a:solidFill>
                <a:latin typeface="Century Gothic" panose="020B0502020202020204" pitchFamily="34" charset="0"/>
              </a:rPr>
              <a:t>532 – 490 = 42</a:t>
            </a:r>
          </a:p>
          <a:p>
            <a:pPr lvl="0">
              <a:spcAft>
                <a:spcPts val="1800"/>
              </a:spcAft>
            </a:pPr>
            <a:r>
              <a:rPr lang="en-GB" sz="5000" dirty="0">
                <a:solidFill>
                  <a:prstClr val="black"/>
                </a:solidFill>
                <a:latin typeface="Century Gothic" panose="020B0502020202020204" pitchFamily="34" charset="0"/>
              </a:rPr>
              <a:t>7 is a factor of 42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(7</a:t>
            </a:r>
            <a:r>
              <a:rPr lang="en-GB" sz="28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×</a:t>
            </a:r>
            <a:r>
              <a:rPr lang="en-GB" sz="24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6 =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42)</a:t>
            </a:r>
          </a:p>
          <a:p>
            <a:pPr lvl="0">
              <a:spcAft>
                <a:spcPts val="1800"/>
              </a:spcAft>
            </a:pPr>
            <a:r>
              <a:rPr lang="en-GB" sz="5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So 7 is a factor of 532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(490</a:t>
            </a:r>
            <a:r>
              <a:rPr lang="en-GB" sz="28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+</a:t>
            </a:r>
            <a:r>
              <a:rPr lang="en-GB" sz="24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42 =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532)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77714BD-4E20-4032-B0EC-F2454C672B95}"/>
              </a:ext>
            </a:extLst>
          </p:cNvPr>
          <p:cNvSpPr/>
          <p:nvPr/>
        </p:nvSpPr>
        <p:spPr>
          <a:xfrm>
            <a:off x="1949587" y="265502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80D0CC9-1571-482E-B61B-39BBDC23A9CA}"/>
              </a:ext>
            </a:extLst>
          </p:cNvPr>
          <p:cNvGrpSpPr/>
          <p:nvPr/>
        </p:nvGrpSpPr>
        <p:grpSpPr>
          <a:xfrm>
            <a:off x="5858181" y="2762285"/>
            <a:ext cx="360001" cy="468000"/>
            <a:chOff x="6993635" y="5782307"/>
            <a:chExt cx="360001" cy="468000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4C2C5147-A326-44FA-89C4-1243F1963BB5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601DE59E-5958-4537-82FD-BB720375760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Oval 14">
            <a:extLst>
              <a:ext uri="{FF2B5EF4-FFF2-40B4-BE49-F238E27FC236}">
                <a16:creationId xmlns:a16="http://schemas.microsoft.com/office/drawing/2014/main" id="{54EBF778-2CE1-4593-B46C-52CA779C52F4}"/>
              </a:ext>
            </a:extLst>
          </p:cNvPr>
          <p:cNvSpPr/>
          <p:nvPr/>
        </p:nvSpPr>
        <p:spPr>
          <a:xfrm>
            <a:off x="717480" y="264003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90DB1C3-71A0-4E47-94AC-66F017F87297}"/>
              </a:ext>
            </a:extLst>
          </p:cNvPr>
          <p:cNvGrpSpPr/>
          <p:nvPr/>
        </p:nvGrpSpPr>
        <p:grpSpPr>
          <a:xfrm>
            <a:off x="3370219" y="2762285"/>
            <a:ext cx="360001" cy="468000"/>
            <a:chOff x="6993635" y="5782307"/>
            <a:chExt cx="360001" cy="468000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123130C-23D7-4AE7-843A-F904FCF31B12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3AAB2AD1-ECA4-4FD9-84F1-0B56DBA86DD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D481D381-BB7E-4FF4-B5A9-F99FC44A632E}"/>
              </a:ext>
            </a:extLst>
          </p:cNvPr>
          <p:cNvGrpSpPr/>
          <p:nvPr/>
        </p:nvGrpSpPr>
        <p:grpSpPr>
          <a:xfrm>
            <a:off x="7103191" y="2762285"/>
            <a:ext cx="360001" cy="468000"/>
            <a:chOff x="6993635" y="5782307"/>
            <a:chExt cx="360001" cy="468000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567A5777-9097-499B-A8B0-FB0371352F77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10570A4-0F6B-4022-87AD-C0086B71767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16C423F9-203F-405C-B227-6098CC9A1B9E}"/>
              </a:ext>
            </a:extLst>
          </p:cNvPr>
          <p:cNvGrpSpPr/>
          <p:nvPr/>
        </p:nvGrpSpPr>
        <p:grpSpPr>
          <a:xfrm>
            <a:off x="10834186" y="2762285"/>
            <a:ext cx="360001" cy="468000"/>
            <a:chOff x="6993635" y="5782307"/>
            <a:chExt cx="360001" cy="46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1951633E-91F7-45DF-9103-6F0DBF3356D4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9B045834-CA5F-4CF3-B9F1-C080B860B77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Oval 27">
            <a:extLst>
              <a:ext uri="{FF2B5EF4-FFF2-40B4-BE49-F238E27FC236}">
                <a16:creationId xmlns:a16="http://schemas.microsoft.com/office/drawing/2014/main" id="{DC16EC20-9514-43DD-9879-3A731BD319C4}"/>
              </a:ext>
            </a:extLst>
          </p:cNvPr>
          <p:cNvSpPr/>
          <p:nvPr/>
        </p:nvSpPr>
        <p:spPr>
          <a:xfrm>
            <a:off x="4478071" y="264003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39DD50E2-A0B1-4B44-A710-7D6EF68AEA4C}"/>
              </a:ext>
            </a:extLst>
          </p:cNvPr>
          <p:cNvSpPr/>
          <p:nvPr/>
        </p:nvSpPr>
        <p:spPr>
          <a:xfrm>
            <a:off x="8185604" y="2636285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3D45C1A0-43C8-4963-9BF1-274C15CF1936}"/>
              </a:ext>
            </a:extLst>
          </p:cNvPr>
          <p:cNvSpPr/>
          <p:nvPr/>
        </p:nvSpPr>
        <p:spPr>
          <a:xfrm>
            <a:off x="508194" y="646030"/>
            <a:ext cx="48782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17: Find the factors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703394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6956056-B7C2-4AA8-80F3-CD73665057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601110E-3EB5-4847-AF94-C86187840260}"/>
              </a:ext>
            </a:extLst>
          </p:cNvPr>
          <p:cNvSpPr/>
          <p:nvPr/>
        </p:nvSpPr>
        <p:spPr>
          <a:xfrm>
            <a:off x="797113" y="2584137"/>
            <a:ext cx="10597773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5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1     2     3     4     5     6     7     8     9</a:t>
            </a:r>
            <a:endParaRPr lang="en-GB" sz="5000" b="1" dirty="0">
              <a:solidFill>
                <a:prstClr val="black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2932E31-214B-482A-85B5-9215EF1BBDFF}"/>
              </a:ext>
            </a:extLst>
          </p:cNvPr>
          <p:cNvSpPr/>
          <p:nvPr/>
        </p:nvSpPr>
        <p:spPr>
          <a:xfrm>
            <a:off x="5238470" y="1293513"/>
            <a:ext cx="168507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</a:t>
            </a:r>
            <a:r>
              <a:rPr lang="en-GB" sz="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sz="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</a:t>
            </a:r>
            <a:endParaRPr lang="en-GB" sz="28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246B3AE-92C7-458B-8CF0-9AFD6C1D69C9}"/>
              </a:ext>
            </a:extLst>
          </p:cNvPr>
          <p:cNvSpPr/>
          <p:nvPr/>
        </p:nvSpPr>
        <p:spPr>
          <a:xfrm>
            <a:off x="797112" y="3815156"/>
            <a:ext cx="11190783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5000" dirty="0">
                <a:solidFill>
                  <a:prstClr val="black"/>
                </a:solidFill>
                <a:latin typeface="Century Gothic" panose="020B0502020202020204" pitchFamily="34" charset="0"/>
              </a:rPr>
              <a:t>8 is a factor of 480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(8</a:t>
            </a:r>
            <a:r>
              <a:rPr lang="en-GB" sz="28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×</a:t>
            </a:r>
            <a:r>
              <a:rPr lang="en-GB" sz="24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60 =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480)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77714BD-4E20-4032-B0EC-F2454C672B95}"/>
              </a:ext>
            </a:extLst>
          </p:cNvPr>
          <p:cNvSpPr/>
          <p:nvPr/>
        </p:nvSpPr>
        <p:spPr>
          <a:xfrm>
            <a:off x="1949587" y="265502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80D0CC9-1571-482E-B61B-39BBDC23A9CA}"/>
              </a:ext>
            </a:extLst>
          </p:cNvPr>
          <p:cNvGrpSpPr/>
          <p:nvPr/>
        </p:nvGrpSpPr>
        <p:grpSpPr>
          <a:xfrm>
            <a:off x="5858181" y="2762285"/>
            <a:ext cx="360001" cy="468000"/>
            <a:chOff x="6993635" y="5782307"/>
            <a:chExt cx="360001" cy="468000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4C2C5147-A326-44FA-89C4-1243F1963BB5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601DE59E-5958-4537-82FD-BB720375760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Oval 14">
            <a:extLst>
              <a:ext uri="{FF2B5EF4-FFF2-40B4-BE49-F238E27FC236}">
                <a16:creationId xmlns:a16="http://schemas.microsoft.com/office/drawing/2014/main" id="{54EBF778-2CE1-4593-B46C-52CA779C52F4}"/>
              </a:ext>
            </a:extLst>
          </p:cNvPr>
          <p:cNvSpPr/>
          <p:nvPr/>
        </p:nvSpPr>
        <p:spPr>
          <a:xfrm>
            <a:off x="717480" y="264003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90DB1C3-71A0-4E47-94AC-66F017F87297}"/>
              </a:ext>
            </a:extLst>
          </p:cNvPr>
          <p:cNvGrpSpPr/>
          <p:nvPr/>
        </p:nvGrpSpPr>
        <p:grpSpPr>
          <a:xfrm>
            <a:off x="3370219" y="2762285"/>
            <a:ext cx="360001" cy="468000"/>
            <a:chOff x="6993635" y="5782307"/>
            <a:chExt cx="360001" cy="468000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123130C-23D7-4AE7-843A-F904FCF31B12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3AAB2AD1-ECA4-4FD9-84F1-0B56DBA86DD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D481D381-BB7E-4FF4-B5A9-F99FC44A632E}"/>
              </a:ext>
            </a:extLst>
          </p:cNvPr>
          <p:cNvGrpSpPr/>
          <p:nvPr/>
        </p:nvGrpSpPr>
        <p:grpSpPr>
          <a:xfrm>
            <a:off x="7103191" y="2762285"/>
            <a:ext cx="360001" cy="468000"/>
            <a:chOff x="6993635" y="5782307"/>
            <a:chExt cx="360001" cy="468000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567A5777-9097-499B-A8B0-FB0371352F77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10570A4-0F6B-4022-87AD-C0086B71767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16C423F9-203F-405C-B227-6098CC9A1B9E}"/>
              </a:ext>
            </a:extLst>
          </p:cNvPr>
          <p:cNvGrpSpPr/>
          <p:nvPr/>
        </p:nvGrpSpPr>
        <p:grpSpPr>
          <a:xfrm>
            <a:off x="10834186" y="2762285"/>
            <a:ext cx="360001" cy="468000"/>
            <a:chOff x="6993635" y="5782307"/>
            <a:chExt cx="360001" cy="46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1951633E-91F7-45DF-9103-6F0DBF3356D4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9B045834-CA5F-4CF3-B9F1-C080B860B77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Oval 27">
            <a:extLst>
              <a:ext uri="{FF2B5EF4-FFF2-40B4-BE49-F238E27FC236}">
                <a16:creationId xmlns:a16="http://schemas.microsoft.com/office/drawing/2014/main" id="{DC16EC20-9514-43DD-9879-3A731BD319C4}"/>
              </a:ext>
            </a:extLst>
          </p:cNvPr>
          <p:cNvSpPr/>
          <p:nvPr/>
        </p:nvSpPr>
        <p:spPr>
          <a:xfrm>
            <a:off x="4478071" y="264003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39DD50E2-A0B1-4B44-A710-7D6EF68AEA4C}"/>
              </a:ext>
            </a:extLst>
          </p:cNvPr>
          <p:cNvSpPr/>
          <p:nvPr/>
        </p:nvSpPr>
        <p:spPr>
          <a:xfrm>
            <a:off x="8185604" y="2636285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AFBA92A-762C-4AE9-A932-D9307BA3B4A4}"/>
              </a:ext>
            </a:extLst>
          </p:cNvPr>
          <p:cNvSpPr/>
          <p:nvPr/>
        </p:nvSpPr>
        <p:spPr>
          <a:xfrm>
            <a:off x="508194" y="646030"/>
            <a:ext cx="48782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17: Find the factors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642418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6956056-B7C2-4AA8-80F3-CD73665057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601110E-3EB5-4847-AF94-C86187840260}"/>
              </a:ext>
            </a:extLst>
          </p:cNvPr>
          <p:cNvSpPr/>
          <p:nvPr/>
        </p:nvSpPr>
        <p:spPr>
          <a:xfrm>
            <a:off x="797113" y="2584137"/>
            <a:ext cx="10597773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5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1     2     3     4     5     6     7     8     9</a:t>
            </a:r>
            <a:endParaRPr lang="en-GB" sz="5000" b="1" dirty="0">
              <a:solidFill>
                <a:prstClr val="black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2932E31-214B-482A-85B5-9215EF1BBDFF}"/>
              </a:ext>
            </a:extLst>
          </p:cNvPr>
          <p:cNvSpPr/>
          <p:nvPr/>
        </p:nvSpPr>
        <p:spPr>
          <a:xfrm>
            <a:off x="5238470" y="1293513"/>
            <a:ext cx="168507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</a:t>
            </a:r>
            <a:r>
              <a:rPr lang="en-GB" sz="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sz="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</a:t>
            </a:r>
            <a:endParaRPr lang="en-GB" sz="28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246B3AE-92C7-458B-8CF0-9AFD6C1D69C9}"/>
              </a:ext>
            </a:extLst>
          </p:cNvPr>
          <p:cNvSpPr/>
          <p:nvPr/>
        </p:nvSpPr>
        <p:spPr>
          <a:xfrm>
            <a:off x="797112" y="3815156"/>
            <a:ext cx="11190783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5000" dirty="0">
                <a:solidFill>
                  <a:prstClr val="black"/>
                </a:solidFill>
                <a:latin typeface="Century Gothic" panose="020B0502020202020204" pitchFamily="34" charset="0"/>
              </a:rPr>
              <a:t>8 is a factor of 480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(8</a:t>
            </a:r>
            <a:r>
              <a:rPr lang="en-GB" sz="28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×</a:t>
            </a:r>
            <a:r>
              <a:rPr lang="en-GB" sz="24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60 =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480)</a:t>
            </a:r>
          </a:p>
          <a:p>
            <a:pPr>
              <a:spcAft>
                <a:spcPts val="1800"/>
              </a:spcAft>
            </a:pPr>
            <a:r>
              <a:rPr lang="en-GB" sz="5000" dirty="0">
                <a:solidFill>
                  <a:prstClr val="black"/>
                </a:solidFill>
                <a:latin typeface="Century Gothic" panose="020B0502020202020204" pitchFamily="34" charset="0"/>
              </a:rPr>
              <a:t>532 – 480 = 52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77714BD-4E20-4032-B0EC-F2454C672B95}"/>
              </a:ext>
            </a:extLst>
          </p:cNvPr>
          <p:cNvSpPr/>
          <p:nvPr/>
        </p:nvSpPr>
        <p:spPr>
          <a:xfrm>
            <a:off x="1949587" y="265502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80D0CC9-1571-482E-B61B-39BBDC23A9CA}"/>
              </a:ext>
            </a:extLst>
          </p:cNvPr>
          <p:cNvGrpSpPr/>
          <p:nvPr/>
        </p:nvGrpSpPr>
        <p:grpSpPr>
          <a:xfrm>
            <a:off x="5858181" y="2762285"/>
            <a:ext cx="360001" cy="468000"/>
            <a:chOff x="6993635" y="5782307"/>
            <a:chExt cx="360001" cy="468000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4C2C5147-A326-44FA-89C4-1243F1963BB5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601DE59E-5958-4537-82FD-BB720375760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Oval 14">
            <a:extLst>
              <a:ext uri="{FF2B5EF4-FFF2-40B4-BE49-F238E27FC236}">
                <a16:creationId xmlns:a16="http://schemas.microsoft.com/office/drawing/2014/main" id="{54EBF778-2CE1-4593-B46C-52CA779C52F4}"/>
              </a:ext>
            </a:extLst>
          </p:cNvPr>
          <p:cNvSpPr/>
          <p:nvPr/>
        </p:nvSpPr>
        <p:spPr>
          <a:xfrm>
            <a:off x="717480" y="264003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90DB1C3-71A0-4E47-94AC-66F017F87297}"/>
              </a:ext>
            </a:extLst>
          </p:cNvPr>
          <p:cNvGrpSpPr/>
          <p:nvPr/>
        </p:nvGrpSpPr>
        <p:grpSpPr>
          <a:xfrm>
            <a:off x="3370219" y="2762285"/>
            <a:ext cx="360001" cy="468000"/>
            <a:chOff x="6993635" y="5782307"/>
            <a:chExt cx="360001" cy="468000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123130C-23D7-4AE7-843A-F904FCF31B12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3AAB2AD1-ECA4-4FD9-84F1-0B56DBA86DD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D481D381-BB7E-4FF4-B5A9-F99FC44A632E}"/>
              </a:ext>
            </a:extLst>
          </p:cNvPr>
          <p:cNvGrpSpPr/>
          <p:nvPr/>
        </p:nvGrpSpPr>
        <p:grpSpPr>
          <a:xfrm>
            <a:off x="7103191" y="2762285"/>
            <a:ext cx="360001" cy="468000"/>
            <a:chOff x="6993635" y="5782307"/>
            <a:chExt cx="360001" cy="468000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567A5777-9097-499B-A8B0-FB0371352F77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10570A4-0F6B-4022-87AD-C0086B71767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16C423F9-203F-405C-B227-6098CC9A1B9E}"/>
              </a:ext>
            </a:extLst>
          </p:cNvPr>
          <p:cNvGrpSpPr/>
          <p:nvPr/>
        </p:nvGrpSpPr>
        <p:grpSpPr>
          <a:xfrm>
            <a:off x="10834186" y="2762285"/>
            <a:ext cx="360001" cy="468000"/>
            <a:chOff x="6993635" y="5782307"/>
            <a:chExt cx="360001" cy="46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1951633E-91F7-45DF-9103-6F0DBF3356D4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9B045834-CA5F-4CF3-B9F1-C080B860B77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Oval 27">
            <a:extLst>
              <a:ext uri="{FF2B5EF4-FFF2-40B4-BE49-F238E27FC236}">
                <a16:creationId xmlns:a16="http://schemas.microsoft.com/office/drawing/2014/main" id="{DC16EC20-9514-43DD-9879-3A731BD319C4}"/>
              </a:ext>
            </a:extLst>
          </p:cNvPr>
          <p:cNvSpPr/>
          <p:nvPr/>
        </p:nvSpPr>
        <p:spPr>
          <a:xfrm>
            <a:off x="4478071" y="264003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39DD50E2-A0B1-4B44-A710-7D6EF68AEA4C}"/>
              </a:ext>
            </a:extLst>
          </p:cNvPr>
          <p:cNvSpPr/>
          <p:nvPr/>
        </p:nvSpPr>
        <p:spPr>
          <a:xfrm>
            <a:off x="8185604" y="2636285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7B3BB129-A4C1-4B7A-8876-A77D8169A7F9}"/>
              </a:ext>
            </a:extLst>
          </p:cNvPr>
          <p:cNvSpPr/>
          <p:nvPr/>
        </p:nvSpPr>
        <p:spPr>
          <a:xfrm>
            <a:off x="508194" y="646030"/>
            <a:ext cx="48782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17: Find the factors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266661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524214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MULTIPLICATION AND DIVISION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6956056-B7C2-4AA8-80F3-CD73665057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601110E-3EB5-4847-AF94-C86187840260}"/>
              </a:ext>
            </a:extLst>
          </p:cNvPr>
          <p:cNvSpPr/>
          <p:nvPr/>
        </p:nvSpPr>
        <p:spPr>
          <a:xfrm>
            <a:off x="797113" y="2584137"/>
            <a:ext cx="10597773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5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1     2     3     4     5     6     7     8     9</a:t>
            </a:r>
            <a:endParaRPr lang="en-GB" sz="5000" b="1" dirty="0">
              <a:solidFill>
                <a:prstClr val="black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2932E31-214B-482A-85B5-9215EF1BBDFF}"/>
              </a:ext>
            </a:extLst>
          </p:cNvPr>
          <p:cNvSpPr/>
          <p:nvPr/>
        </p:nvSpPr>
        <p:spPr>
          <a:xfrm>
            <a:off x="5238470" y="1293513"/>
            <a:ext cx="168507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</a:t>
            </a:r>
            <a:r>
              <a:rPr lang="en-GB" sz="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sz="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6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</a:t>
            </a:r>
            <a:endParaRPr lang="en-GB" sz="28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246B3AE-92C7-458B-8CF0-9AFD6C1D69C9}"/>
              </a:ext>
            </a:extLst>
          </p:cNvPr>
          <p:cNvSpPr/>
          <p:nvPr/>
        </p:nvSpPr>
        <p:spPr>
          <a:xfrm>
            <a:off x="797112" y="3815156"/>
            <a:ext cx="11190783" cy="386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5000" dirty="0">
                <a:solidFill>
                  <a:prstClr val="black"/>
                </a:solidFill>
                <a:latin typeface="Century Gothic" panose="020B0502020202020204" pitchFamily="34" charset="0"/>
              </a:rPr>
              <a:t>8 is a factor of 480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(8</a:t>
            </a:r>
            <a:r>
              <a:rPr lang="en-GB" sz="28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×</a:t>
            </a:r>
            <a:r>
              <a:rPr lang="en-GB" sz="24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60 =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480)</a:t>
            </a:r>
          </a:p>
          <a:p>
            <a:pPr>
              <a:spcAft>
                <a:spcPts val="1800"/>
              </a:spcAft>
            </a:pPr>
            <a:r>
              <a:rPr lang="en-GB" sz="5000" dirty="0">
                <a:solidFill>
                  <a:prstClr val="black"/>
                </a:solidFill>
                <a:latin typeface="Century Gothic" panose="020B0502020202020204" pitchFamily="34" charset="0"/>
              </a:rPr>
              <a:t>532 – 480 = 52</a:t>
            </a:r>
          </a:p>
          <a:p>
            <a:pPr lvl="0">
              <a:spcAft>
                <a:spcPts val="1800"/>
              </a:spcAft>
            </a:pPr>
            <a:r>
              <a:rPr lang="en-GB" sz="5000" dirty="0">
                <a:solidFill>
                  <a:prstClr val="black"/>
                </a:solidFill>
                <a:latin typeface="Century Gothic" panose="020B0502020202020204" pitchFamily="34" charset="0"/>
              </a:rPr>
              <a:t>8 is a not a factor of 52</a:t>
            </a:r>
            <a:endParaRPr lang="en-GB" sz="44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>
              <a:spcAft>
                <a:spcPts val="1800"/>
              </a:spcAft>
            </a:pPr>
            <a:r>
              <a:rPr lang="en-GB" sz="5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So 8 is not a factor of 532</a:t>
            </a:r>
            <a:endParaRPr lang="en-GB" sz="4400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77714BD-4E20-4032-B0EC-F2454C672B95}"/>
              </a:ext>
            </a:extLst>
          </p:cNvPr>
          <p:cNvSpPr/>
          <p:nvPr/>
        </p:nvSpPr>
        <p:spPr>
          <a:xfrm>
            <a:off x="1949587" y="265502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80D0CC9-1571-482E-B61B-39BBDC23A9CA}"/>
              </a:ext>
            </a:extLst>
          </p:cNvPr>
          <p:cNvGrpSpPr/>
          <p:nvPr/>
        </p:nvGrpSpPr>
        <p:grpSpPr>
          <a:xfrm>
            <a:off x="5858181" y="2762285"/>
            <a:ext cx="360001" cy="468000"/>
            <a:chOff x="6993635" y="5782307"/>
            <a:chExt cx="360001" cy="468000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4C2C5147-A326-44FA-89C4-1243F1963BB5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601DE59E-5958-4537-82FD-BB720375760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Oval 14">
            <a:extLst>
              <a:ext uri="{FF2B5EF4-FFF2-40B4-BE49-F238E27FC236}">
                <a16:creationId xmlns:a16="http://schemas.microsoft.com/office/drawing/2014/main" id="{54EBF778-2CE1-4593-B46C-52CA779C52F4}"/>
              </a:ext>
            </a:extLst>
          </p:cNvPr>
          <p:cNvSpPr/>
          <p:nvPr/>
        </p:nvSpPr>
        <p:spPr>
          <a:xfrm>
            <a:off x="717480" y="264003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90DB1C3-71A0-4E47-94AC-66F017F87297}"/>
              </a:ext>
            </a:extLst>
          </p:cNvPr>
          <p:cNvGrpSpPr/>
          <p:nvPr/>
        </p:nvGrpSpPr>
        <p:grpSpPr>
          <a:xfrm>
            <a:off x="3370219" y="2762285"/>
            <a:ext cx="360001" cy="468000"/>
            <a:chOff x="6993635" y="5782307"/>
            <a:chExt cx="360001" cy="468000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123130C-23D7-4AE7-843A-F904FCF31B12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3AAB2AD1-ECA4-4FD9-84F1-0B56DBA86DD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D481D381-BB7E-4FF4-B5A9-F99FC44A632E}"/>
              </a:ext>
            </a:extLst>
          </p:cNvPr>
          <p:cNvGrpSpPr/>
          <p:nvPr/>
        </p:nvGrpSpPr>
        <p:grpSpPr>
          <a:xfrm>
            <a:off x="7103191" y="2762285"/>
            <a:ext cx="360001" cy="468000"/>
            <a:chOff x="6993635" y="5782307"/>
            <a:chExt cx="360001" cy="468000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567A5777-9097-499B-A8B0-FB0371352F77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10570A4-0F6B-4022-87AD-C0086B71767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16C423F9-203F-405C-B227-6098CC9A1B9E}"/>
              </a:ext>
            </a:extLst>
          </p:cNvPr>
          <p:cNvGrpSpPr/>
          <p:nvPr/>
        </p:nvGrpSpPr>
        <p:grpSpPr>
          <a:xfrm>
            <a:off x="10834186" y="2762285"/>
            <a:ext cx="360001" cy="468000"/>
            <a:chOff x="6993635" y="5782307"/>
            <a:chExt cx="360001" cy="46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1951633E-91F7-45DF-9103-6F0DBF3356D4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9B045834-CA5F-4CF3-B9F1-C080B860B77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Oval 27">
            <a:extLst>
              <a:ext uri="{FF2B5EF4-FFF2-40B4-BE49-F238E27FC236}">
                <a16:creationId xmlns:a16="http://schemas.microsoft.com/office/drawing/2014/main" id="{DC16EC20-9514-43DD-9879-3A731BD319C4}"/>
              </a:ext>
            </a:extLst>
          </p:cNvPr>
          <p:cNvSpPr/>
          <p:nvPr/>
        </p:nvSpPr>
        <p:spPr>
          <a:xfrm>
            <a:off x="4478071" y="2640034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39DD50E2-A0B1-4B44-A710-7D6EF68AEA4C}"/>
              </a:ext>
            </a:extLst>
          </p:cNvPr>
          <p:cNvSpPr/>
          <p:nvPr/>
        </p:nvSpPr>
        <p:spPr>
          <a:xfrm>
            <a:off x="8185604" y="2636285"/>
            <a:ext cx="684000" cy="72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4A7DA284-42F2-4593-B65D-3DCE7DF00FE9}"/>
              </a:ext>
            </a:extLst>
          </p:cNvPr>
          <p:cNvGrpSpPr/>
          <p:nvPr/>
        </p:nvGrpSpPr>
        <p:grpSpPr>
          <a:xfrm>
            <a:off x="9579328" y="2762285"/>
            <a:ext cx="360001" cy="468000"/>
            <a:chOff x="6993635" y="5782307"/>
            <a:chExt cx="360001" cy="468000"/>
          </a:xfrm>
        </p:grpSpPr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E8E40DA-D9F6-4992-9075-36ED69DACB25}"/>
                </a:ext>
              </a:extLst>
            </p:cNvPr>
            <p:cNvCxnSpPr/>
            <p:nvPr/>
          </p:nvCxnSpPr>
          <p:spPr>
            <a:xfrm>
              <a:off x="6993636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B6D8A8E-F460-40B9-BDF9-10BA6A6A9F8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635" y="5782307"/>
              <a:ext cx="360000" cy="46800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D67823B9-910E-4AF7-BBBF-96CE8B516B29}"/>
              </a:ext>
            </a:extLst>
          </p:cNvPr>
          <p:cNvSpPr/>
          <p:nvPr/>
        </p:nvSpPr>
        <p:spPr>
          <a:xfrm>
            <a:off x="508194" y="646030"/>
            <a:ext cx="48782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17: Find the factors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948840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385874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PROPERTY OF NUMBER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54665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18: Number detective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0D37EF89-F9B8-4B7B-A361-D4663A6DDD40}"/>
              </a:ext>
            </a:extLst>
          </p:cNvPr>
          <p:cNvGraphicFramePr>
            <a:graphicFrameLocks noGrp="1"/>
          </p:cNvGraphicFramePr>
          <p:nvPr/>
        </p:nvGraphicFramePr>
        <p:xfrm>
          <a:off x="508194" y="1564084"/>
          <a:ext cx="5033880" cy="5577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33880">
                  <a:extLst>
                    <a:ext uri="{9D8B030D-6E8A-4147-A177-3AD203B41FA5}">
                      <a16:colId xmlns:a16="http://schemas.microsoft.com/office/drawing/2014/main" val="329647757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4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Digits with sum </a:t>
                      </a:r>
                      <a:br>
                        <a:rPr lang="en-GB" sz="4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</a:br>
                      <a:r>
                        <a:rPr lang="en-GB" sz="4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of 13: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68155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5400" dirty="0">
                          <a:latin typeface="Century Gothic" panose="020B0502020202020204" pitchFamily="34" charset="0"/>
                        </a:rPr>
                        <a:t> 9 and 4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55936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5400" dirty="0">
                          <a:latin typeface="Century Gothic" panose="020B0502020202020204" pitchFamily="34" charset="0"/>
                        </a:rPr>
                        <a:t> 8 and 5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25546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5400" dirty="0">
                          <a:latin typeface="Century Gothic" panose="020B0502020202020204" pitchFamily="34" charset="0"/>
                        </a:rPr>
                        <a:t> 7 and 6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82444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8681325"/>
      </p:ext>
    </p:extLst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385874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PROPERTY OF NUMBER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0D37EF89-F9B8-4B7B-A361-D4663A6DDD40}"/>
              </a:ext>
            </a:extLst>
          </p:cNvPr>
          <p:cNvGraphicFramePr>
            <a:graphicFrameLocks noGrp="1"/>
          </p:cNvGraphicFramePr>
          <p:nvPr/>
        </p:nvGraphicFramePr>
        <p:xfrm>
          <a:off x="508194" y="1564084"/>
          <a:ext cx="11175612" cy="5577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33880">
                  <a:extLst>
                    <a:ext uri="{9D8B030D-6E8A-4147-A177-3AD203B41FA5}">
                      <a16:colId xmlns:a16="http://schemas.microsoft.com/office/drawing/2014/main" val="3296477576"/>
                    </a:ext>
                  </a:extLst>
                </a:gridCol>
                <a:gridCol w="6141732">
                  <a:extLst>
                    <a:ext uri="{9D8B030D-6E8A-4147-A177-3AD203B41FA5}">
                      <a16:colId xmlns:a16="http://schemas.microsoft.com/office/drawing/2014/main" val="21388068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4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Digits with sum </a:t>
                      </a:r>
                      <a:br>
                        <a:rPr lang="en-GB" sz="4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</a:br>
                      <a:r>
                        <a:rPr lang="en-GB" sz="4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of 13: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4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Number made with these digits: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68155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5400" dirty="0">
                          <a:latin typeface="Century Gothic" panose="020B0502020202020204" pitchFamily="34" charset="0"/>
                        </a:rPr>
                        <a:t> 9 and 4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5400" dirty="0">
                          <a:latin typeface="Century Gothic" panose="020B0502020202020204" pitchFamily="34" charset="0"/>
                        </a:rPr>
                        <a:t> 94 and 49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55936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5400" dirty="0">
                          <a:latin typeface="Century Gothic" panose="020B0502020202020204" pitchFamily="34" charset="0"/>
                        </a:rPr>
                        <a:t> 8 and 5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5400" dirty="0">
                          <a:latin typeface="Century Gothic" panose="020B0502020202020204" pitchFamily="34" charset="0"/>
                        </a:rPr>
                        <a:t> 85 and 58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25546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5400" dirty="0">
                          <a:latin typeface="Century Gothic" panose="020B0502020202020204" pitchFamily="34" charset="0"/>
                        </a:rPr>
                        <a:t> 7 and 6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5400" dirty="0">
                          <a:latin typeface="Century Gothic" panose="020B0502020202020204" pitchFamily="34" charset="0"/>
                        </a:rPr>
                        <a:t> 76 and 67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8244472"/>
                  </a:ext>
                </a:extLst>
              </a:tr>
            </a:tbl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70A703D9-8EFF-4CFE-B57A-BC6B68090DA3}"/>
              </a:ext>
            </a:extLst>
          </p:cNvPr>
          <p:cNvSpPr/>
          <p:nvPr/>
        </p:nvSpPr>
        <p:spPr>
          <a:xfrm>
            <a:off x="508194" y="646030"/>
            <a:ext cx="54665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18: Number detective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4090840"/>
      </p:ext>
    </p:extLst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385874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PROPERTY OF NUMBER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A28573B-3B0C-4D1E-9E14-2DAC29E80392}"/>
              </a:ext>
            </a:extLst>
          </p:cNvPr>
          <p:cNvSpPr/>
          <p:nvPr/>
        </p:nvSpPr>
        <p:spPr>
          <a:xfrm>
            <a:off x="3485323" y="7369290"/>
            <a:ext cx="387798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Multiple of 4</a:t>
            </a:r>
            <a:r>
              <a:rPr lang="en-GB" sz="3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</a:t>
            </a:r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0D37EF89-F9B8-4B7B-A361-D4663A6DDD40}"/>
              </a:ext>
            </a:extLst>
          </p:cNvPr>
          <p:cNvGraphicFramePr>
            <a:graphicFrameLocks noGrp="1"/>
          </p:cNvGraphicFramePr>
          <p:nvPr/>
        </p:nvGraphicFramePr>
        <p:xfrm>
          <a:off x="508194" y="1564084"/>
          <a:ext cx="11175612" cy="5577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33880">
                  <a:extLst>
                    <a:ext uri="{9D8B030D-6E8A-4147-A177-3AD203B41FA5}">
                      <a16:colId xmlns:a16="http://schemas.microsoft.com/office/drawing/2014/main" val="3296477576"/>
                    </a:ext>
                  </a:extLst>
                </a:gridCol>
                <a:gridCol w="6141732">
                  <a:extLst>
                    <a:ext uri="{9D8B030D-6E8A-4147-A177-3AD203B41FA5}">
                      <a16:colId xmlns:a16="http://schemas.microsoft.com/office/drawing/2014/main" val="21388068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4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Digits with sum </a:t>
                      </a:r>
                      <a:br>
                        <a:rPr lang="en-GB" sz="4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</a:br>
                      <a:r>
                        <a:rPr lang="en-GB" sz="4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of 13: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4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Number made with these digits: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68155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5400" dirty="0">
                          <a:latin typeface="Century Gothic" panose="020B0502020202020204" pitchFamily="34" charset="0"/>
                        </a:rPr>
                        <a:t> 9 and 4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5400" dirty="0">
                          <a:latin typeface="Century Gothic" panose="020B0502020202020204" pitchFamily="34" charset="0"/>
                        </a:rPr>
                        <a:t> 94 and 49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55936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5400" dirty="0">
                          <a:latin typeface="Century Gothic" panose="020B0502020202020204" pitchFamily="34" charset="0"/>
                        </a:rPr>
                        <a:t> 8 and 5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5400" dirty="0">
                          <a:latin typeface="Century Gothic" panose="020B0502020202020204" pitchFamily="34" charset="0"/>
                        </a:rPr>
                        <a:t> 85 and 58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25546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5400" dirty="0">
                          <a:latin typeface="Century Gothic" panose="020B0502020202020204" pitchFamily="34" charset="0"/>
                        </a:rPr>
                        <a:t> 7 and 6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5400" dirty="0">
                          <a:latin typeface="Century Gothic" panose="020B0502020202020204" pitchFamily="34" charset="0"/>
                        </a:rPr>
                        <a:t> 76 and 67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8244472"/>
                  </a:ext>
                </a:extLst>
              </a:tr>
            </a:tbl>
          </a:graphicData>
        </a:graphic>
      </p:graphicFrame>
      <p:sp>
        <p:nvSpPr>
          <p:cNvPr id="6" name="Oval 5">
            <a:extLst>
              <a:ext uri="{FF2B5EF4-FFF2-40B4-BE49-F238E27FC236}">
                <a16:creationId xmlns:a16="http://schemas.microsoft.com/office/drawing/2014/main" id="{B482E525-D5D2-446C-B9E8-8DFBB3E7F41F}"/>
              </a:ext>
            </a:extLst>
          </p:cNvPr>
          <p:cNvSpPr/>
          <p:nvPr/>
        </p:nvSpPr>
        <p:spPr>
          <a:xfrm>
            <a:off x="5665625" y="5966393"/>
            <a:ext cx="1044000" cy="1044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3EDF82AA-04B4-4E64-B9C1-EFCE42FEF11C}"/>
              </a:ext>
            </a:extLst>
          </p:cNvPr>
          <p:cNvCxnSpPr>
            <a:cxnSpLocks/>
          </p:cNvCxnSpPr>
          <p:nvPr/>
        </p:nvCxnSpPr>
        <p:spPr>
          <a:xfrm flipV="1">
            <a:off x="5531370" y="6680395"/>
            <a:ext cx="618627" cy="794808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F7F6F458-2FC3-48A8-91A7-B69B8B10A083}"/>
              </a:ext>
            </a:extLst>
          </p:cNvPr>
          <p:cNvSpPr/>
          <p:nvPr/>
        </p:nvSpPr>
        <p:spPr>
          <a:xfrm>
            <a:off x="508194" y="646030"/>
            <a:ext cx="54665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18: Number detective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8596534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16410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RATIO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57294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19: Athletics club ratios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7B8477A3-7C45-461D-8888-63CB4D055566}"/>
              </a:ext>
            </a:extLst>
          </p:cNvPr>
          <p:cNvSpPr/>
          <p:nvPr/>
        </p:nvSpPr>
        <p:spPr>
          <a:xfrm>
            <a:off x="642705" y="1550327"/>
            <a:ext cx="53270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Athletics Club, Week 1: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0C43347-ECA2-43D9-8194-8AF7188A769F}"/>
              </a:ext>
            </a:extLst>
          </p:cNvPr>
          <p:cNvSpPr/>
          <p:nvPr/>
        </p:nvSpPr>
        <p:spPr>
          <a:xfrm>
            <a:off x="2795710" y="2724324"/>
            <a:ext cx="1296000" cy="122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0E82C947-6D27-494D-8442-028405A18DBE}"/>
              </a:ext>
            </a:extLst>
          </p:cNvPr>
          <p:cNvSpPr/>
          <p:nvPr/>
        </p:nvSpPr>
        <p:spPr>
          <a:xfrm>
            <a:off x="1231159" y="4678664"/>
            <a:ext cx="13356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Boys</a:t>
            </a:r>
            <a:endParaRPr lang="en-GB" sz="4000" b="1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677CD99D-CF58-4445-BA22-9A8F30C8FA99}"/>
              </a:ext>
            </a:extLst>
          </p:cNvPr>
          <p:cNvSpPr/>
          <p:nvPr/>
        </p:nvSpPr>
        <p:spPr>
          <a:xfrm>
            <a:off x="1304897" y="2987290"/>
            <a:ext cx="125226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Girls</a:t>
            </a:r>
            <a:endParaRPr lang="en-GB" sz="4000" b="1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EBF1D358-C93B-4DFC-9F2B-0BA2D6A37A86}"/>
              </a:ext>
            </a:extLst>
          </p:cNvPr>
          <p:cNvSpPr/>
          <p:nvPr/>
        </p:nvSpPr>
        <p:spPr>
          <a:xfrm>
            <a:off x="4641999" y="2724324"/>
            <a:ext cx="1296000" cy="122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895AE51B-C0E5-4596-82B9-E71A0DB68145}"/>
              </a:ext>
            </a:extLst>
          </p:cNvPr>
          <p:cNvSpPr/>
          <p:nvPr/>
        </p:nvSpPr>
        <p:spPr>
          <a:xfrm>
            <a:off x="2795710" y="4410499"/>
            <a:ext cx="1296000" cy="122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B95FB59-C34E-4E62-B7BC-ABD766ED3202}"/>
              </a:ext>
            </a:extLst>
          </p:cNvPr>
          <p:cNvSpPr/>
          <p:nvPr/>
        </p:nvSpPr>
        <p:spPr>
          <a:xfrm>
            <a:off x="1231159" y="6203721"/>
            <a:ext cx="64812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Twice as many girls as boys.</a:t>
            </a:r>
          </a:p>
        </p:txBody>
      </p:sp>
    </p:spTree>
    <p:extLst>
      <p:ext uri="{BB962C8B-B14F-4D97-AF65-F5344CB8AC3E}">
        <p14:creationId xmlns:p14="http://schemas.microsoft.com/office/powerpoint/2010/main" val="875438636"/>
      </p:ext>
    </p:extLst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7B8477A3-7C45-461D-8888-63CB4D055566}"/>
              </a:ext>
            </a:extLst>
          </p:cNvPr>
          <p:cNvSpPr/>
          <p:nvPr/>
        </p:nvSpPr>
        <p:spPr>
          <a:xfrm>
            <a:off x="642705" y="1550327"/>
            <a:ext cx="53270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Athletics Club, Week 2: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0C43347-ECA2-43D9-8194-8AF7188A769F}"/>
              </a:ext>
            </a:extLst>
          </p:cNvPr>
          <p:cNvSpPr/>
          <p:nvPr/>
        </p:nvSpPr>
        <p:spPr>
          <a:xfrm>
            <a:off x="2795710" y="2724324"/>
            <a:ext cx="1296000" cy="122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0E82C947-6D27-494D-8442-028405A18DBE}"/>
              </a:ext>
            </a:extLst>
          </p:cNvPr>
          <p:cNvSpPr/>
          <p:nvPr/>
        </p:nvSpPr>
        <p:spPr>
          <a:xfrm>
            <a:off x="1231159" y="4678664"/>
            <a:ext cx="13356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Boys</a:t>
            </a:r>
            <a:endParaRPr lang="en-GB" sz="4000" b="1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677CD99D-CF58-4445-BA22-9A8F30C8FA99}"/>
              </a:ext>
            </a:extLst>
          </p:cNvPr>
          <p:cNvSpPr/>
          <p:nvPr/>
        </p:nvSpPr>
        <p:spPr>
          <a:xfrm>
            <a:off x="1304897" y="2987290"/>
            <a:ext cx="125226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Girls</a:t>
            </a:r>
            <a:endParaRPr lang="en-GB" sz="4000" b="1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53DF4DB8-8597-4AC2-A699-5D35E8690915}"/>
              </a:ext>
            </a:extLst>
          </p:cNvPr>
          <p:cNvSpPr/>
          <p:nvPr/>
        </p:nvSpPr>
        <p:spPr>
          <a:xfrm>
            <a:off x="5198697" y="4376156"/>
            <a:ext cx="29819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girls that join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EBF1D358-C93B-4DFC-9F2B-0BA2D6A37A86}"/>
              </a:ext>
            </a:extLst>
          </p:cNvPr>
          <p:cNvSpPr/>
          <p:nvPr/>
        </p:nvSpPr>
        <p:spPr>
          <a:xfrm>
            <a:off x="4641999" y="2724324"/>
            <a:ext cx="1296000" cy="122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D012A34D-EA5A-4112-B3BF-BACC76B1ED63}"/>
              </a:ext>
            </a:extLst>
          </p:cNvPr>
          <p:cNvSpPr/>
          <p:nvPr/>
        </p:nvSpPr>
        <p:spPr>
          <a:xfrm>
            <a:off x="6488288" y="2724324"/>
            <a:ext cx="1296000" cy="122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895AE51B-C0E5-4596-82B9-E71A0DB68145}"/>
              </a:ext>
            </a:extLst>
          </p:cNvPr>
          <p:cNvSpPr/>
          <p:nvPr/>
        </p:nvSpPr>
        <p:spPr>
          <a:xfrm>
            <a:off x="2795710" y="4410499"/>
            <a:ext cx="1296000" cy="122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B95FB59-C34E-4E62-B7BC-ABD766ED3202}"/>
              </a:ext>
            </a:extLst>
          </p:cNvPr>
          <p:cNvSpPr/>
          <p:nvPr/>
        </p:nvSpPr>
        <p:spPr>
          <a:xfrm>
            <a:off x="1231159" y="6203721"/>
            <a:ext cx="77829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For every boy there are three girls.</a:t>
            </a:r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40F0E17B-D4D7-46FC-AA40-03981A5BCD10}"/>
              </a:ext>
            </a:extLst>
          </p:cNvPr>
          <p:cNvCxnSpPr>
            <a:cxnSpLocks/>
          </p:cNvCxnSpPr>
          <p:nvPr/>
        </p:nvCxnSpPr>
        <p:spPr>
          <a:xfrm flipV="1">
            <a:off x="6689651" y="3626947"/>
            <a:ext cx="364905" cy="809535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D03CE9AB-B093-4A5C-9352-5D9BA77C9AC9}"/>
              </a:ext>
            </a:extLst>
          </p:cNvPr>
          <p:cNvSpPr txBox="1"/>
          <p:nvPr/>
        </p:nvSpPr>
        <p:spPr>
          <a:xfrm>
            <a:off x="256232" y="8587638"/>
            <a:ext cx="116410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RATIO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81852BE-3A96-4A35-BF68-D5D33E46AAC8}"/>
              </a:ext>
            </a:extLst>
          </p:cNvPr>
          <p:cNvSpPr/>
          <p:nvPr/>
        </p:nvSpPr>
        <p:spPr>
          <a:xfrm>
            <a:off x="508194" y="646030"/>
            <a:ext cx="57294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19: Athletics club ratios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500400"/>
      </p:ext>
    </p:extLst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7B8477A3-7C45-461D-8888-63CB4D055566}"/>
              </a:ext>
            </a:extLst>
          </p:cNvPr>
          <p:cNvSpPr/>
          <p:nvPr/>
        </p:nvSpPr>
        <p:spPr>
          <a:xfrm>
            <a:off x="642705" y="1550327"/>
            <a:ext cx="53270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Athletics Club, Week 2: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0C43347-ECA2-43D9-8194-8AF7188A769F}"/>
              </a:ext>
            </a:extLst>
          </p:cNvPr>
          <p:cNvSpPr/>
          <p:nvPr/>
        </p:nvSpPr>
        <p:spPr>
          <a:xfrm>
            <a:off x="2795710" y="2724324"/>
            <a:ext cx="1296000" cy="122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0E82C947-6D27-494D-8442-028405A18DBE}"/>
              </a:ext>
            </a:extLst>
          </p:cNvPr>
          <p:cNvSpPr/>
          <p:nvPr/>
        </p:nvSpPr>
        <p:spPr>
          <a:xfrm>
            <a:off x="1231159" y="4678664"/>
            <a:ext cx="13356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Boys</a:t>
            </a:r>
            <a:endParaRPr lang="en-GB" sz="4000" b="1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677CD99D-CF58-4445-BA22-9A8F30C8FA99}"/>
              </a:ext>
            </a:extLst>
          </p:cNvPr>
          <p:cNvSpPr/>
          <p:nvPr/>
        </p:nvSpPr>
        <p:spPr>
          <a:xfrm>
            <a:off x="1304897" y="2987290"/>
            <a:ext cx="125226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Girls</a:t>
            </a:r>
            <a:endParaRPr lang="en-GB" sz="4000" b="1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53DF4DB8-8597-4AC2-A699-5D35E8690915}"/>
              </a:ext>
            </a:extLst>
          </p:cNvPr>
          <p:cNvSpPr/>
          <p:nvPr/>
        </p:nvSpPr>
        <p:spPr>
          <a:xfrm>
            <a:off x="5198697" y="4376156"/>
            <a:ext cx="29819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girls that join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EBF1D358-C93B-4DFC-9F2B-0BA2D6A37A86}"/>
              </a:ext>
            </a:extLst>
          </p:cNvPr>
          <p:cNvSpPr/>
          <p:nvPr/>
        </p:nvSpPr>
        <p:spPr>
          <a:xfrm>
            <a:off x="4641999" y="2724324"/>
            <a:ext cx="1296000" cy="122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D012A34D-EA5A-4112-B3BF-BACC76B1ED63}"/>
              </a:ext>
            </a:extLst>
          </p:cNvPr>
          <p:cNvSpPr/>
          <p:nvPr/>
        </p:nvSpPr>
        <p:spPr>
          <a:xfrm>
            <a:off x="6488288" y="2724324"/>
            <a:ext cx="1296000" cy="122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895AE51B-C0E5-4596-82B9-E71A0DB68145}"/>
              </a:ext>
            </a:extLst>
          </p:cNvPr>
          <p:cNvSpPr/>
          <p:nvPr/>
        </p:nvSpPr>
        <p:spPr>
          <a:xfrm>
            <a:off x="2795710" y="4410499"/>
            <a:ext cx="1296000" cy="122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B95FB59-C34E-4E62-B7BC-ABD766ED3202}"/>
              </a:ext>
            </a:extLst>
          </p:cNvPr>
          <p:cNvSpPr/>
          <p:nvPr/>
        </p:nvSpPr>
        <p:spPr>
          <a:xfrm>
            <a:off x="1231159" y="6203721"/>
            <a:ext cx="8706230" cy="14311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For every boy there are three girls.</a:t>
            </a:r>
          </a:p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There are 24 children at athletics club.</a:t>
            </a:r>
            <a:endParaRPr lang="en-GB" b="1" dirty="0"/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40F0E17B-D4D7-46FC-AA40-03981A5BCD10}"/>
              </a:ext>
            </a:extLst>
          </p:cNvPr>
          <p:cNvCxnSpPr>
            <a:cxnSpLocks/>
          </p:cNvCxnSpPr>
          <p:nvPr/>
        </p:nvCxnSpPr>
        <p:spPr>
          <a:xfrm flipV="1">
            <a:off x="6689651" y="3626947"/>
            <a:ext cx="364905" cy="809535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86EEE856-2D45-4B98-86EF-50A52FD66215}"/>
              </a:ext>
            </a:extLst>
          </p:cNvPr>
          <p:cNvSpPr txBox="1"/>
          <p:nvPr/>
        </p:nvSpPr>
        <p:spPr>
          <a:xfrm>
            <a:off x="256232" y="8587638"/>
            <a:ext cx="116410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RATIO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BCD9FF5-DDB8-4EC5-87FB-EBBEB600A158}"/>
              </a:ext>
            </a:extLst>
          </p:cNvPr>
          <p:cNvSpPr/>
          <p:nvPr/>
        </p:nvSpPr>
        <p:spPr>
          <a:xfrm>
            <a:off x="508194" y="646030"/>
            <a:ext cx="57294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19: Athletics club ratios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395077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65213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20: Shot accuracy statistics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6EEE856-2D45-4B98-86EF-50A52FD66215}"/>
              </a:ext>
            </a:extLst>
          </p:cNvPr>
          <p:cNvSpPr txBox="1"/>
          <p:nvPr/>
        </p:nvSpPr>
        <p:spPr>
          <a:xfrm>
            <a:off x="256232" y="8587638"/>
            <a:ext cx="116410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RATIO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8F55FE5-868F-4868-B6DD-F1E34F82528F}"/>
              </a:ext>
            </a:extLst>
          </p:cNvPr>
          <p:cNvSpPr/>
          <p:nvPr/>
        </p:nvSpPr>
        <p:spPr>
          <a:xfrm>
            <a:off x="508194" y="1832737"/>
            <a:ext cx="67616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GB" sz="2800" b="1" dirty="0">
                <a:latin typeface="Century Gothic" panose="020B0502020202020204" pitchFamily="34" charset="0"/>
              </a:rPr>
              <a:t>Julia’s average shots per match: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1E95F7-BCE3-4335-9348-9BC8512FE42F}"/>
              </a:ext>
            </a:extLst>
          </p:cNvPr>
          <p:cNvSpPr/>
          <p:nvPr/>
        </p:nvSpPr>
        <p:spPr>
          <a:xfrm>
            <a:off x="3154878" y="3556104"/>
            <a:ext cx="968403" cy="877133"/>
          </a:xfrm>
          <a:prstGeom prst="rect">
            <a:avLst/>
          </a:prstGeom>
          <a:noFill/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D2E7D92-518F-425E-9AF5-12BB828821D2}"/>
              </a:ext>
            </a:extLst>
          </p:cNvPr>
          <p:cNvSpPr/>
          <p:nvPr/>
        </p:nvSpPr>
        <p:spPr>
          <a:xfrm>
            <a:off x="4499267" y="3556104"/>
            <a:ext cx="968403" cy="877133"/>
          </a:xfrm>
          <a:prstGeom prst="rect">
            <a:avLst/>
          </a:prstGeom>
          <a:noFill/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63EA405-8E93-42DD-9EF5-21FC7935FCE9}"/>
              </a:ext>
            </a:extLst>
          </p:cNvPr>
          <p:cNvSpPr/>
          <p:nvPr/>
        </p:nvSpPr>
        <p:spPr>
          <a:xfrm>
            <a:off x="3154878" y="4727455"/>
            <a:ext cx="968403" cy="877133"/>
          </a:xfrm>
          <a:prstGeom prst="rect">
            <a:avLst/>
          </a:prstGeom>
          <a:noFill/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2F90CF8-A90F-48D3-80B0-2BF93F13699F}"/>
              </a:ext>
            </a:extLst>
          </p:cNvPr>
          <p:cNvSpPr/>
          <p:nvPr/>
        </p:nvSpPr>
        <p:spPr>
          <a:xfrm>
            <a:off x="5841161" y="3556104"/>
            <a:ext cx="968403" cy="877133"/>
          </a:xfrm>
          <a:prstGeom prst="rect">
            <a:avLst/>
          </a:prstGeom>
          <a:noFill/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1477EB1-66BA-450E-B2C1-157FE1C80A34}"/>
              </a:ext>
            </a:extLst>
          </p:cNvPr>
          <p:cNvSpPr/>
          <p:nvPr/>
        </p:nvSpPr>
        <p:spPr>
          <a:xfrm>
            <a:off x="322150" y="3661196"/>
            <a:ext cx="26677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shots scored</a:t>
            </a:r>
            <a:endParaRPr lang="en-GB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726A88E-8414-4756-B8A9-8888BEBC099C}"/>
              </a:ext>
            </a:extLst>
          </p:cNvPr>
          <p:cNvSpPr/>
          <p:nvPr/>
        </p:nvSpPr>
        <p:spPr>
          <a:xfrm>
            <a:off x="314310" y="4861495"/>
            <a:ext cx="26757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shots missed</a:t>
            </a:r>
            <a:endParaRPr lang="en-GB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Right Bracket 10">
            <a:extLst>
              <a:ext uri="{FF2B5EF4-FFF2-40B4-BE49-F238E27FC236}">
                <a16:creationId xmlns:a16="http://schemas.microsoft.com/office/drawing/2014/main" id="{33009D8C-F168-460F-BFD7-6C71C952D6E0}"/>
              </a:ext>
            </a:extLst>
          </p:cNvPr>
          <p:cNvSpPr/>
          <p:nvPr/>
        </p:nvSpPr>
        <p:spPr>
          <a:xfrm rot="16200000">
            <a:off x="4854056" y="1465233"/>
            <a:ext cx="255166" cy="3653522"/>
          </a:xfrm>
          <a:prstGeom prst="righ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3B07FD5-DC56-4AD3-B846-68FECA10946C}"/>
              </a:ext>
            </a:extLst>
          </p:cNvPr>
          <p:cNvSpPr/>
          <p:nvPr/>
        </p:nvSpPr>
        <p:spPr>
          <a:xfrm>
            <a:off x="3653613" y="2510335"/>
            <a:ext cx="266130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12 per match</a:t>
            </a:r>
            <a:endParaRPr lang="en-GB" sz="3000" dirty="0">
              <a:solidFill>
                <a:srgbClr val="FF000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A295F3D-1D98-4C6F-A74D-F4481347F853}"/>
              </a:ext>
            </a:extLst>
          </p:cNvPr>
          <p:cNvSpPr/>
          <p:nvPr/>
        </p:nvSpPr>
        <p:spPr>
          <a:xfrm>
            <a:off x="9345462" y="2950763"/>
            <a:ext cx="2576545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</a:pPr>
            <a:r>
              <a:rPr lang="en-GB" sz="2800" b="1" dirty="0">
                <a:latin typeface="Century Gothic" panose="020B0502020202020204" pitchFamily="34" charset="0"/>
              </a:rPr>
              <a:t>shots scored per match</a:t>
            </a:r>
          </a:p>
          <a:p>
            <a:pPr>
              <a:spcAft>
                <a:spcPts val="2400"/>
              </a:spcAft>
            </a:pPr>
            <a:r>
              <a:rPr lang="en-GB" sz="2800" b="1" dirty="0">
                <a:latin typeface="Century Gothic" panose="020B0502020202020204" pitchFamily="34" charset="0"/>
              </a:rPr>
              <a:t>shots missed per match</a:t>
            </a:r>
          </a:p>
          <a:p>
            <a:pPr>
              <a:spcAft>
                <a:spcPts val="2400"/>
              </a:spcAft>
            </a:pPr>
            <a:r>
              <a:rPr lang="en-GB" sz="2800" b="1" dirty="0">
                <a:latin typeface="Century Gothic" panose="020B0502020202020204" pitchFamily="34" charset="0"/>
              </a:rPr>
              <a:t>shots taken per match </a:t>
            </a:r>
            <a:endParaRPr lang="en-GB" sz="2800" b="1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A02F860-BC1C-4F61-814D-108280A9966A}"/>
              </a:ext>
            </a:extLst>
          </p:cNvPr>
          <p:cNvSpPr/>
          <p:nvPr/>
        </p:nvSpPr>
        <p:spPr>
          <a:xfrm>
            <a:off x="8339201" y="3104531"/>
            <a:ext cx="75854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12</a:t>
            </a:r>
            <a:endParaRPr lang="en-GB" sz="4000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F6831D0-FCD8-468D-A5B2-66041A0CC7CE}"/>
              </a:ext>
            </a:extLst>
          </p:cNvPr>
          <p:cNvSpPr/>
          <p:nvPr/>
        </p:nvSpPr>
        <p:spPr>
          <a:xfrm>
            <a:off x="8302871" y="5375814"/>
            <a:ext cx="864000" cy="79200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F0BDC3C-54BE-4E21-9A85-62F04DA05CE9}"/>
              </a:ext>
            </a:extLst>
          </p:cNvPr>
          <p:cNvSpPr/>
          <p:nvPr/>
        </p:nvSpPr>
        <p:spPr>
          <a:xfrm>
            <a:off x="8302871" y="3062474"/>
            <a:ext cx="864000" cy="79200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D021F07-2426-4AD1-9C6E-379B4F28EBC3}"/>
              </a:ext>
            </a:extLst>
          </p:cNvPr>
          <p:cNvSpPr/>
          <p:nvPr/>
        </p:nvSpPr>
        <p:spPr>
          <a:xfrm>
            <a:off x="8302871" y="4211356"/>
            <a:ext cx="864000" cy="79200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343343"/>
      </p:ext>
    </p:extLst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6EEE856-2D45-4B98-86EF-50A52FD66215}"/>
              </a:ext>
            </a:extLst>
          </p:cNvPr>
          <p:cNvSpPr txBox="1"/>
          <p:nvPr/>
        </p:nvSpPr>
        <p:spPr>
          <a:xfrm>
            <a:off x="256232" y="8587638"/>
            <a:ext cx="116410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RATIO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8F55FE5-868F-4868-B6DD-F1E34F82528F}"/>
              </a:ext>
            </a:extLst>
          </p:cNvPr>
          <p:cNvSpPr/>
          <p:nvPr/>
        </p:nvSpPr>
        <p:spPr>
          <a:xfrm>
            <a:off x="508194" y="1832737"/>
            <a:ext cx="67616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GB" sz="2800" b="1" dirty="0">
                <a:latin typeface="Century Gothic" panose="020B0502020202020204" pitchFamily="34" charset="0"/>
              </a:rPr>
              <a:t>Julia’s average shots per match: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1E95F7-BCE3-4335-9348-9BC8512FE42F}"/>
              </a:ext>
            </a:extLst>
          </p:cNvPr>
          <p:cNvSpPr/>
          <p:nvPr/>
        </p:nvSpPr>
        <p:spPr>
          <a:xfrm>
            <a:off x="3154878" y="3556104"/>
            <a:ext cx="968403" cy="877133"/>
          </a:xfrm>
          <a:prstGeom prst="rect">
            <a:avLst/>
          </a:prstGeom>
          <a:noFill/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D2E7D92-518F-425E-9AF5-12BB828821D2}"/>
              </a:ext>
            </a:extLst>
          </p:cNvPr>
          <p:cNvSpPr/>
          <p:nvPr/>
        </p:nvSpPr>
        <p:spPr>
          <a:xfrm>
            <a:off x="4499267" y="3556104"/>
            <a:ext cx="968403" cy="877133"/>
          </a:xfrm>
          <a:prstGeom prst="rect">
            <a:avLst/>
          </a:prstGeom>
          <a:noFill/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63EA405-8E93-42DD-9EF5-21FC7935FCE9}"/>
              </a:ext>
            </a:extLst>
          </p:cNvPr>
          <p:cNvSpPr/>
          <p:nvPr/>
        </p:nvSpPr>
        <p:spPr>
          <a:xfrm>
            <a:off x="3154878" y="4727455"/>
            <a:ext cx="968403" cy="877133"/>
          </a:xfrm>
          <a:prstGeom prst="rect">
            <a:avLst/>
          </a:prstGeom>
          <a:noFill/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2F90CF8-A90F-48D3-80B0-2BF93F13699F}"/>
              </a:ext>
            </a:extLst>
          </p:cNvPr>
          <p:cNvSpPr/>
          <p:nvPr/>
        </p:nvSpPr>
        <p:spPr>
          <a:xfrm>
            <a:off x="5841161" y="3556104"/>
            <a:ext cx="968403" cy="877133"/>
          </a:xfrm>
          <a:prstGeom prst="rect">
            <a:avLst/>
          </a:prstGeom>
          <a:noFill/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1477EB1-66BA-450E-B2C1-157FE1C80A34}"/>
              </a:ext>
            </a:extLst>
          </p:cNvPr>
          <p:cNvSpPr/>
          <p:nvPr/>
        </p:nvSpPr>
        <p:spPr>
          <a:xfrm>
            <a:off x="322150" y="3661196"/>
            <a:ext cx="26677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shots scored</a:t>
            </a:r>
            <a:endParaRPr lang="en-GB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726A88E-8414-4756-B8A9-8888BEBC099C}"/>
              </a:ext>
            </a:extLst>
          </p:cNvPr>
          <p:cNvSpPr/>
          <p:nvPr/>
        </p:nvSpPr>
        <p:spPr>
          <a:xfrm>
            <a:off x="314310" y="4861495"/>
            <a:ext cx="26757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shots missed</a:t>
            </a:r>
            <a:endParaRPr lang="en-GB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Right Bracket 10">
            <a:extLst>
              <a:ext uri="{FF2B5EF4-FFF2-40B4-BE49-F238E27FC236}">
                <a16:creationId xmlns:a16="http://schemas.microsoft.com/office/drawing/2014/main" id="{33009D8C-F168-460F-BFD7-6C71C952D6E0}"/>
              </a:ext>
            </a:extLst>
          </p:cNvPr>
          <p:cNvSpPr/>
          <p:nvPr/>
        </p:nvSpPr>
        <p:spPr>
          <a:xfrm rot="16200000">
            <a:off x="4854056" y="1465233"/>
            <a:ext cx="255166" cy="3653522"/>
          </a:xfrm>
          <a:prstGeom prst="righ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3B07FD5-DC56-4AD3-B846-68FECA10946C}"/>
              </a:ext>
            </a:extLst>
          </p:cNvPr>
          <p:cNvSpPr/>
          <p:nvPr/>
        </p:nvSpPr>
        <p:spPr>
          <a:xfrm>
            <a:off x="3653613" y="2510335"/>
            <a:ext cx="266130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12 per match</a:t>
            </a:r>
            <a:endParaRPr lang="en-GB" sz="3000" dirty="0">
              <a:solidFill>
                <a:srgbClr val="FF000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A295F3D-1D98-4C6F-A74D-F4481347F853}"/>
              </a:ext>
            </a:extLst>
          </p:cNvPr>
          <p:cNvSpPr/>
          <p:nvPr/>
        </p:nvSpPr>
        <p:spPr>
          <a:xfrm>
            <a:off x="9345462" y="2950763"/>
            <a:ext cx="2576545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</a:pPr>
            <a:r>
              <a:rPr lang="en-GB" sz="2800" b="1" dirty="0">
                <a:latin typeface="Century Gothic" panose="020B0502020202020204" pitchFamily="34" charset="0"/>
              </a:rPr>
              <a:t>shots scored per match</a:t>
            </a:r>
          </a:p>
          <a:p>
            <a:pPr>
              <a:spcAft>
                <a:spcPts val="2400"/>
              </a:spcAft>
            </a:pPr>
            <a:r>
              <a:rPr lang="en-GB" sz="2800" b="1" dirty="0">
                <a:latin typeface="Century Gothic" panose="020B0502020202020204" pitchFamily="34" charset="0"/>
              </a:rPr>
              <a:t>shots missed per match</a:t>
            </a:r>
          </a:p>
          <a:p>
            <a:pPr>
              <a:spcAft>
                <a:spcPts val="2400"/>
              </a:spcAft>
            </a:pPr>
            <a:r>
              <a:rPr lang="en-GB" sz="2800" b="1" dirty="0">
                <a:latin typeface="Century Gothic" panose="020B0502020202020204" pitchFamily="34" charset="0"/>
              </a:rPr>
              <a:t>shots taken per match </a:t>
            </a:r>
            <a:endParaRPr lang="en-GB" sz="2800" b="1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A02F860-BC1C-4F61-814D-108280A9966A}"/>
              </a:ext>
            </a:extLst>
          </p:cNvPr>
          <p:cNvSpPr/>
          <p:nvPr/>
        </p:nvSpPr>
        <p:spPr>
          <a:xfrm>
            <a:off x="8339201" y="3104531"/>
            <a:ext cx="75854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12</a:t>
            </a:r>
            <a:endParaRPr lang="en-GB" sz="4000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F6831D0-FCD8-468D-A5B2-66041A0CC7CE}"/>
              </a:ext>
            </a:extLst>
          </p:cNvPr>
          <p:cNvSpPr/>
          <p:nvPr/>
        </p:nvSpPr>
        <p:spPr>
          <a:xfrm>
            <a:off x="8302871" y="5375814"/>
            <a:ext cx="864000" cy="79200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F0BDC3C-54BE-4E21-9A85-62F04DA05CE9}"/>
              </a:ext>
            </a:extLst>
          </p:cNvPr>
          <p:cNvSpPr/>
          <p:nvPr/>
        </p:nvSpPr>
        <p:spPr>
          <a:xfrm>
            <a:off x="8302871" y="3062474"/>
            <a:ext cx="864000" cy="79200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D021F07-2426-4AD1-9C6E-379B4F28EBC3}"/>
              </a:ext>
            </a:extLst>
          </p:cNvPr>
          <p:cNvSpPr/>
          <p:nvPr/>
        </p:nvSpPr>
        <p:spPr>
          <a:xfrm>
            <a:off x="8302871" y="4211356"/>
            <a:ext cx="864000" cy="79200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B2117B-D945-4452-A9BC-274568BCB7C3}"/>
              </a:ext>
            </a:extLst>
          </p:cNvPr>
          <p:cNvSpPr/>
          <p:nvPr/>
        </p:nvSpPr>
        <p:spPr>
          <a:xfrm>
            <a:off x="3381300" y="3671504"/>
            <a:ext cx="4716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endParaRPr lang="en-GB" sz="4000" dirty="0">
              <a:solidFill>
                <a:prstClr val="black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A8F972B-85DC-4B1F-A1EB-08DE61AEC3C7}"/>
              </a:ext>
            </a:extLst>
          </p:cNvPr>
          <p:cNvSpPr/>
          <p:nvPr/>
        </p:nvSpPr>
        <p:spPr>
          <a:xfrm>
            <a:off x="4742018" y="3671504"/>
            <a:ext cx="4716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endParaRPr lang="en-GB" sz="4000" dirty="0">
              <a:solidFill>
                <a:prstClr val="black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3F94AFB-18C4-4EA9-9765-6DB7643F4A5E}"/>
              </a:ext>
            </a:extLst>
          </p:cNvPr>
          <p:cNvSpPr/>
          <p:nvPr/>
        </p:nvSpPr>
        <p:spPr>
          <a:xfrm>
            <a:off x="6064127" y="3671504"/>
            <a:ext cx="4716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endParaRPr lang="en-GB" sz="4000" dirty="0">
              <a:solidFill>
                <a:prstClr val="black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887A253-C89F-45F7-8269-AB9DCF4F5DDB}"/>
              </a:ext>
            </a:extLst>
          </p:cNvPr>
          <p:cNvSpPr/>
          <p:nvPr/>
        </p:nvSpPr>
        <p:spPr>
          <a:xfrm>
            <a:off x="508194" y="646030"/>
            <a:ext cx="65213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20: Shot accuracy statistics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3207252"/>
      </p:ext>
    </p:extLst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6EEE856-2D45-4B98-86EF-50A52FD66215}"/>
              </a:ext>
            </a:extLst>
          </p:cNvPr>
          <p:cNvSpPr txBox="1"/>
          <p:nvPr/>
        </p:nvSpPr>
        <p:spPr>
          <a:xfrm>
            <a:off x="256232" y="8587638"/>
            <a:ext cx="116410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RATIO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8F55FE5-868F-4868-B6DD-F1E34F82528F}"/>
              </a:ext>
            </a:extLst>
          </p:cNvPr>
          <p:cNvSpPr/>
          <p:nvPr/>
        </p:nvSpPr>
        <p:spPr>
          <a:xfrm>
            <a:off x="508194" y="1832737"/>
            <a:ext cx="67616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GB" sz="2800" b="1" dirty="0">
                <a:latin typeface="Century Gothic" panose="020B0502020202020204" pitchFamily="34" charset="0"/>
              </a:rPr>
              <a:t>Julia’s average shots per match: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1E95F7-BCE3-4335-9348-9BC8512FE42F}"/>
              </a:ext>
            </a:extLst>
          </p:cNvPr>
          <p:cNvSpPr/>
          <p:nvPr/>
        </p:nvSpPr>
        <p:spPr>
          <a:xfrm>
            <a:off x="3154878" y="3556104"/>
            <a:ext cx="968403" cy="877133"/>
          </a:xfrm>
          <a:prstGeom prst="rect">
            <a:avLst/>
          </a:prstGeom>
          <a:noFill/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D2E7D92-518F-425E-9AF5-12BB828821D2}"/>
              </a:ext>
            </a:extLst>
          </p:cNvPr>
          <p:cNvSpPr/>
          <p:nvPr/>
        </p:nvSpPr>
        <p:spPr>
          <a:xfrm>
            <a:off x="4499267" y="3556104"/>
            <a:ext cx="968403" cy="877133"/>
          </a:xfrm>
          <a:prstGeom prst="rect">
            <a:avLst/>
          </a:prstGeom>
          <a:noFill/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63EA405-8E93-42DD-9EF5-21FC7935FCE9}"/>
              </a:ext>
            </a:extLst>
          </p:cNvPr>
          <p:cNvSpPr/>
          <p:nvPr/>
        </p:nvSpPr>
        <p:spPr>
          <a:xfrm>
            <a:off x="3154878" y="4727455"/>
            <a:ext cx="968403" cy="877133"/>
          </a:xfrm>
          <a:prstGeom prst="rect">
            <a:avLst/>
          </a:prstGeom>
          <a:noFill/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2F90CF8-A90F-48D3-80B0-2BF93F13699F}"/>
              </a:ext>
            </a:extLst>
          </p:cNvPr>
          <p:cNvSpPr/>
          <p:nvPr/>
        </p:nvSpPr>
        <p:spPr>
          <a:xfrm>
            <a:off x="5841161" y="3556104"/>
            <a:ext cx="968403" cy="877133"/>
          </a:xfrm>
          <a:prstGeom prst="rect">
            <a:avLst/>
          </a:prstGeom>
          <a:noFill/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1477EB1-66BA-450E-B2C1-157FE1C80A34}"/>
              </a:ext>
            </a:extLst>
          </p:cNvPr>
          <p:cNvSpPr/>
          <p:nvPr/>
        </p:nvSpPr>
        <p:spPr>
          <a:xfrm>
            <a:off x="322150" y="3661196"/>
            <a:ext cx="26677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shots scored</a:t>
            </a:r>
            <a:endParaRPr lang="en-GB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726A88E-8414-4756-B8A9-8888BEBC099C}"/>
              </a:ext>
            </a:extLst>
          </p:cNvPr>
          <p:cNvSpPr/>
          <p:nvPr/>
        </p:nvSpPr>
        <p:spPr>
          <a:xfrm>
            <a:off x="314310" y="4861495"/>
            <a:ext cx="26757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shots missed</a:t>
            </a:r>
            <a:endParaRPr lang="en-GB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Right Bracket 10">
            <a:extLst>
              <a:ext uri="{FF2B5EF4-FFF2-40B4-BE49-F238E27FC236}">
                <a16:creationId xmlns:a16="http://schemas.microsoft.com/office/drawing/2014/main" id="{33009D8C-F168-460F-BFD7-6C71C952D6E0}"/>
              </a:ext>
            </a:extLst>
          </p:cNvPr>
          <p:cNvSpPr/>
          <p:nvPr/>
        </p:nvSpPr>
        <p:spPr>
          <a:xfrm rot="16200000">
            <a:off x="4854056" y="1465233"/>
            <a:ext cx="255166" cy="3653522"/>
          </a:xfrm>
          <a:prstGeom prst="righ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3B07FD5-DC56-4AD3-B846-68FECA10946C}"/>
              </a:ext>
            </a:extLst>
          </p:cNvPr>
          <p:cNvSpPr/>
          <p:nvPr/>
        </p:nvSpPr>
        <p:spPr>
          <a:xfrm>
            <a:off x="3653613" y="2510335"/>
            <a:ext cx="266130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12 per match</a:t>
            </a:r>
            <a:endParaRPr lang="en-GB" sz="3000" dirty="0">
              <a:solidFill>
                <a:srgbClr val="FF000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A295F3D-1D98-4C6F-A74D-F4481347F853}"/>
              </a:ext>
            </a:extLst>
          </p:cNvPr>
          <p:cNvSpPr/>
          <p:nvPr/>
        </p:nvSpPr>
        <p:spPr>
          <a:xfrm>
            <a:off x="9345462" y="2950763"/>
            <a:ext cx="2576545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</a:pPr>
            <a:r>
              <a:rPr lang="en-GB" sz="2800" b="1" dirty="0">
                <a:latin typeface="Century Gothic" panose="020B0502020202020204" pitchFamily="34" charset="0"/>
              </a:rPr>
              <a:t>shots scored per match</a:t>
            </a:r>
          </a:p>
          <a:p>
            <a:pPr>
              <a:spcAft>
                <a:spcPts val="2400"/>
              </a:spcAft>
            </a:pPr>
            <a:r>
              <a:rPr lang="en-GB" sz="2800" b="1" dirty="0">
                <a:latin typeface="Century Gothic" panose="020B0502020202020204" pitchFamily="34" charset="0"/>
              </a:rPr>
              <a:t>shots missed per match</a:t>
            </a:r>
          </a:p>
          <a:p>
            <a:pPr>
              <a:spcAft>
                <a:spcPts val="2400"/>
              </a:spcAft>
            </a:pPr>
            <a:r>
              <a:rPr lang="en-GB" sz="2800" b="1" dirty="0">
                <a:latin typeface="Century Gothic" panose="020B0502020202020204" pitchFamily="34" charset="0"/>
              </a:rPr>
              <a:t>shots taken per match </a:t>
            </a:r>
            <a:endParaRPr lang="en-GB" sz="2800" b="1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A02F860-BC1C-4F61-814D-108280A9966A}"/>
              </a:ext>
            </a:extLst>
          </p:cNvPr>
          <p:cNvSpPr/>
          <p:nvPr/>
        </p:nvSpPr>
        <p:spPr>
          <a:xfrm>
            <a:off x="8339201" y="3104531"/>
            <a:ext cx="75854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12</a:t>
            </a:r>
            <a:endParaRPr lang="en-GB" sz="4000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F6831D0-FCD8-468D-A5B2-66041A0CC7CE}"/>
              </a:ext>
            </a:extLst>
          </p:cNvPr>
          <p:cNvSpPr/>
          <p:nvPr/>
        </p:nvSpPr>
        <p:spPr>
          <a:xfrm>
            <a:off x="8302871" y="5375814"/>
            <a:ext cx="864000" cy="79200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F0BDC3C-54BE-4E21-9A85-62F04DA05CE9}"/>
              </a:ext>
            </a:extLst>
          </p:cNvPr>
          <p:cNvSpPr/>
          <p:nvPr/>
        </p:nvSpPr>
        <p:spPr>
          <a:xfrm>
            <a:off x="8302871" y="3062474"/>
            <a:ext cx="864000" cy="79200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D021F07-2426-4AD1-9C6E-379B4F28EBC3}"/>
              </a:ext>
            </a:extLst>
          </p:cNvPr>
          <p:cNvSpPr/>
          <p:nvPr/>
        </p:nvSpPr>
        <p:spPr>
          <a:xfrm>
            <a:off x="8302871" y="4211356"/>
            <a:ext cx="864000" cy="79200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B2117B-D945-4452-A9BC-274568BCB7C3}"/>
              </a:ext>
            </a:extLst>
          </p:cNvPr>
          <p:cNvSpPr/>
          <p:nvPr/>
        </p:nvSpPr>
        <p:spPr>
          <a:xfrm>
            <a:off x="3381300" y="3671504"/>
            <a:ext cx="4716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endParaRPr lang="en-GB" sz="4000" dirty="0">
              <a:solidFill>
                <a:prstClr val="black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A8F972B-85DC-4B1F-A1EB-08DE61AEC3C7}"/>
              </a:ext>
            </a:extLst>
          </p:cNvPr>
          <p:cNvSpPr/>
          <p:nvPr/>
        </p:nvSpPr>
        <p:spPr>
          <a:xfrm>
            <a:off x="4742018" y="3671504"/>
            <a:ext cx="4716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endParaRPr lang="en-GB" sz="4000" dirty="0">
              <a:solidFill>
                <a:prstClr val="black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3F94AFB-18C4-4EA9-9765-6DB7643F4A5E}"/>
              </a:ext>
            </a:extLst>
          </p:cNvPr>
          <p:cNvSpPr/>
          <p:nvPr/>
        </p:nvSpPr>
        <p:spPr>
          <a:xfrm>
            <a:off x="6064127" y="3671504"/>
            <a:ext cx="4716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endParaRPr lang="en-GB" sz="4000" dirty="0">
              <a:solidFill>
                <a:prstClr val="black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AD83706-8648-4708-AC4F-396C0621F596}"/>
              </a:ext>
            </a:extLst>
          </p:cNvPr>
          <p:cNvSpPr/>
          <p:nvPr/>
        </p:nvSpPr>
        <p:spPr>
          <a:xfrm>
            <a:off x="3381300" y="4844495"/>
            <a:ext cx="4716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endParaRPr lang="en-GB" sz="4000" dirty="0">
              <a:solidFill>
                <a:prstClr val="black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F1CBA4D1-437D-4D55-B14A-2248976FA04C}"/>
              </a:ext>
            </a:extLst>
          </p:cNvPr>
          <p:cNvSpPr/>
          <p:nvPr/>
        </p:nvSpPr>
        <p:spPr>
          <a:xfrm>
            <a:off x="8502595" y="4263116"/>
            <a:ext cx="4716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endParaRPr lang="en-GB" sz="4000" dirty="0">
              <a:solidFill>
                <a:prstClr val="black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B78FF6D-C3A3-41D0-8EC7-3268EA6E22BD}"/>
              </a:ext>
            </a:extLst>
          </p:cNvPr>
          <p:cNvSpPr/>
          <p:nvPr/>
        </p:nvSpPr>
        <p:spPr>
          <a:xfrm>
            <a:off x="508194" y="646030"/>
            <a:ext cx="65213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20: Shot accuracy statistics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0522004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6EEE856-2D45-4B98-86EF-50A52FD66215}"/>
              </a:ext>
            </a:extLst>
          </p:cNvPr>
          <p:cNvSpPr txBox="1"/>
          <p:nvPr/>
        </p:nvSpPr>
        <p:spPr>
          <a:xfrm>
            <a:off x="256232" y="8587638"/>
            <a:ext cx="116410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RATIO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8F55FE5-868F-4868-B6DD-F1E34F82528F}"/>
              </a:ext>
            </a:extLst>
          </p:cNvPr>
          <p:cNvSpPr/>
          <p:nvPr/>
        </p:nvSpPr>
        <p:spPr>
          <a:xfrm>
            <a:off x="508194" y="1832737"/>
            <a:ext cx="67616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GB" sz="2800" b="1" dirty="0">
                <a:latin typeface="Century Gothic" panose="020B0502020202020204" pitchFamily="34" charset="0"/>
              </a:rPr>
              <a:t>Julia’s average shots per match: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1E95F7-BCE3-4335-9348-9BC8512FE42F}"/>
              </a:ext>
            </a:extLst>
          </p:cNvPr>
          <p:cNvSpPr/>
          <p:nvPr/>
        </p:nvSpPr>
        <p:spPr>
          <a:xfrm>
            <a:off x="3154878" y="3556104"/>
            <a:ext cx="968403" cy="877133"/>
          </a:xfrm>
          <a:prstGeom prst="rect">
            <a:avLst/>
          </a:prstGeom>
          <a:noFill/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D2E7D92-518F-425E-9AF5-12BB828821D2}"/>
              </a:ext>
            </a:extLst>
          </p:cNvPr>
          <p:cNvSpPr/>
          <p:nvPr/>
        </p:nvSpPr>
        <p:spPr>
          <a:xfrm>
            <a:off x="4499267" y="3556104"/>
            <a:ext cx="968403" cy="877133"/>
          </a:xfrm>
          <a:prstGeom prst="rect">
            <a:avLst/>
          </a:prstGeom>
          <a:noFill/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63EA405-8E93-42DD-9EF5-21FC7935FCE9}"/>
              </a:ext>
            </a:extLst>
          </p:cNvPr>
          <p:cNvSpPr/>
          <p:nvPr/>
        </p:nvSpPr>
        <p:spPr>
          <a:xfrm>
            <a:off x="3154878" y="4727455"/>
            <a:ext cx="968403" cy="877133"/>
          </a:xfrm>
          <a:prstGeom prst="rect">
            <a:avLst/>
          </a:prstGeom>
          <a:noFill/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2F90CF8-A90F-48D3-80B0-2BF93F13699F}"/>
              </a:ext>
            </a:extLst>
          </p:cNvPr>
          <p:cNvSpPr/>
          <p:nvPr/>
        </p:nvSpPr>
        <p:spPr>
          <a:xfrm>
            <a:off x="5841161" y="3556104"/>
            <a:ext cx="968403" cy="877133"/>
          </a:xfrm>
          <a:prstGeom prst="rect">
            <a:avLst/>
          </a:prstGeom>
          <a:noFill/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1477EB1-66BA-450E-B2C1-157FE1C80A34}"/>
              </a:ext>
            </a:extLst>
          </p:cNvPr>
          <p:cNvSpPr/>
          <p:nvPr/>
        </p:nvSpPr>
        <p:spPr>
          <a:xfrm>
            <a:off x="322150" y="3661196"/>
            <a:ext cx="26677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shots scored</a:t>
            </a:r>
            <a:endParaRPr lang="en-GB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726A88E-8414-4756-B8A9-8888BEBC099C}"/>
              </a:ext>
            </a:extLst>
          </p:cNvPr>
          <p:cNvSpPr/>
          <p:nvPr/>
        </p:nvSpPr>
        <p:spPr>
          <a:xfrm>
            <a:off x="314310" y="4861495"/>
            <a:ext cx="26757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shots missed</a:t>
            </a:r>
            <a:endParaRPr lang="en-GB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Right Bracket 10">
            <a:extLst>
              <a:ext uri="{FF2B5EF4-FFF2-40B4-BE49-F238E27FC236}">
                <a16:creationId xmlns:a16="http://schemas.microsoft.com/office/drawing/2014/main" id="{33009D8C-F168-460F-BFD7-6C71C952D6E0}"/>
              </a:ext>
            </a:extLst>
          </p:cNvPr>
          <p:cNvSpPr/>
          <p:nvPr/>
        </p:nvSpPr>
        <p:spPr>
          <a:xfrm rot="16200000">
            <a:off x="4854056" y="1465233"/>
            <a:ext cx="255166" cy="3653522"/>
          </a:xfrm>
          <a:prstGeom prst="righ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3B07FD5-DC56-4AD3-B846-68FECA10946C}"/>
              </a:ext>
            </a:extLst>
          </p:cNvPr>
          <p:cNvSpPr/>
          <p:nvPr/>
        </p:nvSpPr>
        <p:spPr>
          <a:xfrm>
            <a:off x="3653613" y="2510335"/>
            <a:ext cx="266130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12 per match</a:t>
            </a:r>
            <a:endParaRPr lang="en-GB" sz="3000" dirty="0">
              <a:solidFill>
                <a:srgbClr val="FF000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A295F3D-1D98-4C6F-A74D-F4481347F853}"/>
              </a:ext>
            </a:extLst>
          </p:cNvPr>
          <p:cNvSpPr/>
          <p:nvPr/>
        </p:nvSpPr>
        <p:spPr>
          <a:xfrm>
            <a:off x="9345462" y="2950763"/>
            <a:ext cx="2576545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</a:pPr>
            <a:r>
              <a:rPr lang="en-GB" sz="2800" b="1" dirty="0">
                <a:latin typeface="Century Gothic" panose="020B0502020202020204" pitchFamily="34" charset="0"/>
              </a:rPr>
              <a:t>shots scored per match</a:t>
            </a:r>
          </a:p>
          <a:p>
            <a:pPr>
              <a:spcAft>
                <a:spcPts val="2400"/>
              </a:spcAft>
            </a:pPr>
            <a:r>
              <a:rPr lang="en-GB" sz="2800" b="1" dirty="0">
                <a:latin typeface="Century Gothic" panose="020B0502020202020204" pitchFamily="34" charset="0"/>
              </a:rPr>
              <a:t>shots missed per match</a:t>
            </a:r>
          </a:p>
          <a:p>
            <a:pPr>
              <a:spcAft>
                <a:spcPts val="2400"/>
              </a:spcAft>
            </a:pPr>
            <a:r>
              <a:rPr lang="en-GB" sz="2800" b="1" dirty="0">
                <a:latin typeface="Century Gothic" panose="020B0502020202020204" pitchFamily="34" charset="0"/>
              </a:rPr>
              <a:t>shots taken per match </a:t>
            </a:r>
            <a:endParaRPr lang="en-GB" sz="2800" b="1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A02F860-BC1C-4F61-814D-108280A9966A}"/>
              </a:ext>
            </a:extLst>
          </p:cNvPr>
          <p:cNvSpPr/>
          <p:nvPr/>
        </p:nvSpPr>
        <p:spPr>
          <a:xfrm>
            <a:off x="8339201" y="3104531"/>
            <a:ext cx="75854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12</a:t>
            </a:r>
            <a:endParaRPr lang="en-GB" sz="4000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F6831D0-FCD8-468D-A5B2-66041A0CC7CE}"/>
              </a:ext>
            </a:extLst>
          </p:cNvPr>
          <p:cNvSpPr/>
          <p:nvPr/>
        </p:nvSpPr>
        <p:spPr>
          <a:xfrm>
            <a:off x="8302871" y="5375814"/>
            <a:ext cx="864000" cy="79200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F0BDC3C-54BE-4E21-9A85-62F04DA05CE9}"/>
              </a:ext>
            </a:extLst>
          </p:cNvPr>
          <p:cNvSpPr/>
          <p:nvPr/>
        </p:nvSpPr>
        <p:spPr>
          <a:xfrm>
            <a:off x="8302871" y="3062474"/>
            <a:ext cx="864000" cy="79200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D021F07-2426-4AD1-9C6E-379B4F28EBC3}"/>
              </a:ext>
            </a:extLst>
          </p:cNvPr>
          <p:cNvSpPr/>
          <p:nvPr/>
        </p:nvSpPr>
        <p:spPr>
          <a:xfrm>
            <a:off x="8302871" y="4211356"/>
            <a:ext cx="864000" cy="79200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B2117B-D945-4452-A9BC-274568BCB7C3}"/>
              </a:ext>
            </a:extLst>
          </p:cNvPr>
          <p:cNvSpPr/>
          <p:nvPr/>
        </p:nvSpPr>
        <p:spPr>
          <a:xfrm>
            <a:off x="3381300" y="3671504"/>
            <a:ext cx="4716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endParaRPr lang="en-GB" sz="4000" dirty="0">
              <a:solidFill>
                <a:prstClr val="black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A8F972B-85DC-4B1F-A1EB-08DE61AEC3C7}"/>
              </a:ext>
            </a:extLst>
          </p:cNvPr>
          <p:cNvSpPr/>
          <p:nvPr/>
        </p:nvSpPr>
        <p:spPr>
          <a:xfrm>
            <a:off x="4742018" y="3671504"/>
            <a:ext cx="4716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endParaRPr lang="en-GB" sz="4000" dirty="0">
              <a:solidFill>
                <a:prstClr val="black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3F94AFB-18C4-4EA9-9765-6DB7643F4A5E}"/>
              </a:ext>
            </a:extLst>
          </p:cNvPr>
          <p:cNvSpPr/>
          <p:nvPr/>
        </p:nvSpPr>
        <p:spPr>
          <a:xfrm>
            <a:off x="6064127" y="3671504"/>
            <a:ext cx="4716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endParaRPr lang="en-GB" sz="4000" dirty="0">
              <a:solidFill>
                <a:prstClr val="black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AD83706-8648-4708-AC4F-396C0621F596}"/>
              </a:ext>
            </a:extLst>
          </p:cNvPr>
          <p:cNvSpPr/>
          <p:nvPr/>
        </p:nvSpPr>
        <p:spPr>
          <a:xfrm>
            <a:off x="3381300" y="4844495"/>
            <a:ext cx="4716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endParaRPr lang="en-GB" sz="4000" dirty="0">
              <a:solidFill>
                <a:prstClr val="black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F1CBA4D1-437D-4D55-B14A-2248976FA04C}"/>
              </a:ext>
            </a:extLst>
          </p:cNvPr>
          <p:cNvSpPr/>
          <p:nvPr/>
        </p:nvSpPr>
        <p:spPr>
          <a:xfrm>
            <a:off x="8502595" y="4263116"/>
            <a:ext cx="4716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endParaRPr lang="en-GB" sz="4000" dirty="0">
              <a:solidFill>
                <a:prstClr val="black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C23D384-B0C7-4423-A95C-C4E56AE13912}"/>
              </a:ext>
            </a:extLst>
          </p:cNvPr>
          <p:cNvSpPr/>
          <p:nvPr/>
        </p:nvSpPr>
        <p:spPr>
          <a:xfrm>
            <a:off x="8341260" y="5419786"/>
            <a:ext cx="75854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16</a:t>
            </a:r>
            <a:endParaRPr lang="en-GB" sz="4000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FBA195C-4847-45F8-AA7E-F761D6B3A9B0}"/>
              </a:ext>
            </a:extLst>
          </p:cNvPr>
          <p:cNvSpPr/>
          <p:nvPr/>
        </p:nvSpPr>
        <p:spPr>
          <a:xfrm>
            <a:off x="508194" y="646030"/>
            <a:ext cx="65213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20: Shot accuracy statistics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706684"/>
      </p:ext>
    </p:extLst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6EEE856-2D45-4B98-86EF-50A52FD66215}"/>
              </a:ext>
            </a:extLst>
          </p:cNvPr>
          <p:cNvSpPr txBox="1"/>
          <p:nvPr/>
        </p:nvSpPr>
        <p:spPr>
          <a:xfrm>
            <a:off x="256232" y="8587638"/>
            <a:ext cx="116410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RATIO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8F55FE5-868F-4868-B6DD-F1E34F82528F}"/>
              </a:ext>
            </a:extLst>
          </p:cNvPr>
          <p:cNvSpPr/>
          <p:nvPr/>
        </p:nvSpPr>
        <p:spPr>
          <a:xfrm>
            <a:off x="508194" y="1832737"/>
            <a:ext cx="67616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GB" sz="2800" b="1" dirty="0">
                <a:latin typeface="Century Gothic" panose="020B0502020202020204" pitchFamily="34" charset="0"/>
              </a:rPr>
              <a:t>Julia’s average shots per match: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1E95F7-BCE3-4335-9348-9BC8512FE42F}"/>
              </a:ext>
            </a:extLst>
          </p:cNvPr>
          <p:cNvSpPr/>
          <p:nvPr/>
        </p:nvSpPr>
        <p:spPr>
          <a:xfrm>
            <a:off x="3154878" y="3556104"/>
            <a:ext cx="968403" cy="877133"/>
          </a:xfrm>
          <a:prstGeom prst="rect">
            <a:avLst/>
          </a:prstGeom>
          <a:noFill/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D2E7D92-518F-425E-9AF5-12BB828821D2}"/>
              </a:ext>
            </a:extLst>
          </p:cNvPr>
          <p:cNvSpPr/>
          <p:nvPr/>
        </p:nvSpPr>
        <p:spPr>
          <a:xfrm>
            <a:off x="4499267" y="3556104"/>
            <a:ext cx="968403" cy="877133"/>
          </a:xfrm>
          <a:prstGeom prst="rect">
            <a:avLst/>
          </a:prstGeom>
          <a:noFill/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63EA405-8E93-42DD-9EF5-21FC7935FCE9}"/>
              </a:ext>
            </a:extLst>
          </p:cNvPr>
          <p:cNvSpPr/>
          <p:nvPr/>
        </p:nvSpPr>
        <p:spPr>
          <a:xfrm>
            <a:off x="3154878" y="4727455"/>
            <a:ext cx="968403" cy="877133"/>
          </a:xfrm>
          <a:prstGeom prst="rect">
            <a:avLst/>
          </a:prstGeom>
          <a:noFill/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2F90CF8-A90F-48D3-80B0-2BF93F13699F}"/>
              </a:ext>
            </a:extLst>
          </p:cNvPr>
          <p:cNvSpPr/>
          <p:nvPr/>
        </p:nvSpPr>
        <p:spPr>
          <a:xfrm>
            <a:off x="5841161" y="3556104"/>
            <a:ext cx="968403" cy="877133"/>
          </a:xfrm>
          <a:prstGeom prst="rect">
            <a:avLst/>
          </a:prstGeom>
          <a:noFill/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1477EB1-66BA-450E-B2C1-157FE1C80A34}"/>
              </a:ext>
            </a:extLst>
          </p:cNvPr>
          <p:cNvSpPr/>
          <p:nvPr/>
        </p:nvSpPr>
        <p:spPr>
          <a:xfrm>
            <a:off x="322150" y="3661196"/>
            <a:ext cx="26677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shots scored</a:t>
            </a:r>
            <a:endParaRPr lang="en-GB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726A88E-8414-4756-B8A9-8888BEBC099C}"/>
              </a:ext>
            </a:extLst>
          </p:cNvPr>
          <p:cNvSpPr/>
          <p:nvPr/>
        </p:nvSpPr>
        <p:spPr>
          <a:xfrm>
            <a:off x="314310" y="4861495"/>
            <a:ext cx="26757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shots missed</a:t>
            </a:r>
            <a:endParaRPr lang="en-GB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Right Bracket 10">
            <a:extLst>
              <a:ext uri="{FF2B5EF4-FFF2-40B4-BE49-F238E27FC236}">
                <a16:creationId xmlns:a16="http://schemas.microsoft.com/office/drawing/2014/main" id="{33009D8C-F168-460F-BFD7-6C71C952D6E0}"/>
              </a:ext>
            </a:extLst>
          </p:cNvPr>
          <p:cNvSpPr/>
          <p:nvPr/>
        </p:nvSpPr>
        <p:spPr>
          <a:xfrm rot="16200000">
            <a:off x="4854056" y="1465233"/>
            <a:ext cx="255166" cy="3653522"/>
          </a:xfrm>
          <a:prstGeom prst="righ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3B07FD5-DC56-4AD3-B846-68FECA10946C}"/>
              </a:ext>
            </a:extLst>
          </p:cNvPr>
          <p:cNvSpPr/>
          <p:nvPr/>
        </p:nvSpPr>
        <p:spPr>
          <a:xfrm>
            <a:off x="3653613" y="2510335"/>
            <a:ext cx="266130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12 per match</a:t>
            </a:r>
            <a:endParaRPr lang="en-GB" sz="3000" dirty="0">
              <a:solidFill>
                <a:srgbClr val="FF000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A295F3D-1D98-4C6F-A74D-F4481347F853}"/>
              </a:ext>
            </a:extLst>
          </p:cNvPr>
          <p:cNvSpPr/>
          <p:nvPr/>
        </p:nvSpPr>
        <p:spPr>
          <a:xfrm>
            <a:off x="9345462" y="2950763"/>
            <a:ext cx="2576545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</a:pPr>
            <a:r>
              <a:rPr lang="en-GB" sz="2800" b="1" dirty="0">
                <a:latin typeface="Century Gothic" panose="020B0502020202020204" pitchFamily="34" charset="0"/>
              </a:rPr>
              <a:t>shots scored per match</a:t>
            </a:r>
          </a:p>
          <a:p>
            <a:pPr>
              <a:spcAft>
                <a:spcPts val="2400"/>
              </a:spcAft>
            </a:pPr>
            <a:r>
              <a:rPr lang="en-GB" sz="2800" b="1" dirty="0">
                <a:latin typeface="Century Gothic" panose="020B0502020202020204" pitchFamily="34" charset="0"/>
              </a:rPr>
              <a:t>shots missed per match</a:t>
            </a:r>
          </a:p>
          <a:p>
            <a:pPr>
              <a:spcAft>
                <a:spcPts val="2400"/>
              </a:spcAft>
            </a:pPr>
            <a:r>
              <a:rPr lang="en-GB" sz="2800" b="1" dirty="0">
                <a:latin typeface="Century Gothic" panose="020B0502020202020204" pitchFamily="34" charset="0"/>
              </a:rPr>
              <a:t>shots taken per match </a:t>
            </a:r>
            <a:endParaRPr lang="en-GB" sz="2800" b="1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A02F860-BC1C-4F61-814D-108280A9966A}"/>
              </a:ext>
            </a:extLst>
          </p:cNvPr>
          <p:cNvSpPr/>
          <p:nvPr/>
        </p:nvSpPr>
        <p:spPr>
          <a:xfrm>
            <a:off x="8339201" y="3104531"/>
            <a:ext cx="75854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12</a:t>
            </a:r>
            <a:endParaRPr lang="en-GB" sz="4000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F6831D0-FCD8-468D-A5B2-66041A0CC7CE}"/>
              </a:ext>
            </a:extLst>
          </p:cNvPr>
          <p:cNvSpPr/>
          <p:nvPr/>
        </p:nvSpPr>
        <p:spPr>
          <a:xfrm>
            <a:off x="8302871" y="5375814"/>
            <a:ext cx="864000" cy="79200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F0BDC3C-54BE-4E21-9A85-62F04DA05CE9}"/>
              </a:ext>
            </a:extLst>
          </p:cNvPr>
          <p:cNvSpPr/>
          <p:nvPr/>
        </p:nvSpPr>
        <p:spPr>
          <a:xfrm>
            <a:off x="8302871" y="3062474"/>
            <a:ext cx="864000" cy="79200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D021F07-2426-4AD1-9C6E-379B4F28EBC3}"/>
              </a:ext>
            </a:extLst>
          </p:cNvPr>
          <p:cNvSpPr/>
          <p:nvPr/>
        </p:nvSpPr>
        <p:spPr>
          <a:xfrm>
            <a:off x="8302871" y="4211356"/>
            <a:ext cx="864000" cy="79200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B2117B-D945-4452-A9BC-274568BCB7C3}"/>
              </a:ext>
            </a:extLst>
          </p:cNvPr>
          <p:cNvSpPr/>
          <p:nvPr/>
        </p:nvSpPr>
        <p:spPr>
          <a:xfrm>
            <a:off x="3381300" y="3671504"/>
            <a:ext cx="4716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endParaRPr lang="en-GB" sz="4000" dirty="0">
              <a:solidFill>
                <a:prstClr val="black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A8F972B-85DC-4B1F-A1EB-08DE61AEC3C7}"/>
              </a:ext>
            </a:extLst>
          </p:cNvPr>
          <p:cNvSpPr/>
          <p:nvPr/>
        </p:nvSpPr>
        <p:spPr>
          <a:xfrm>
            <a:off x="4742018" y="3671504"/>
            <a:ext cx="4716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endParaRPr lang="en-GB" sz="4000" dirty="0">
              <a:solidFill>
                <a:prstClr val="black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3F94AFB-18C4-4EA9-9765-6DB7643F4A5E}"/>
              </a:ext>
            </a:extLst>
          </p:cNvPr>
          <p:cNvSpPr/>
          <p:nvPr/>
        </p:nvSpPr>
        <p:spPr>
          <a:xfrm>
            <a:off x="6064127" y="3671504"/>
            <a:ext cx="4716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endParaRPr lang="en-GB" sz="4000" dirty="0">
              <a:solidFill>
                <a:prstClr val="black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AD83706-8648-4708-AC4F-396C0621F596}"/>
              </a:ext>
            </a:extLst>
          </p:cNvPr>
          <p:cNvSpPr/>
          <p:nvPr/>
        </p:nvSpPr>
        <p:spPr>
          <a:xfrm>
            <a:off x="3381300" y="4844495"/>
            <a:ext cx="4716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endParaRPr lang="en-GB" sz="4000" dirty="0">
              <a:solidFill>
                <a:prstClr val="black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F1CBA4D1-437D-4D55-B14A-2248976FA04C}"/>
              </a:ext>
            </a:extLst>
          </p:cNvPr>
          <p:cNvSpPr/>
          <p:nvPr/>
        </p:nvSpPr>
        <p:spPr>
          <a:xfrm>
            <a:off x="8502595" y="4263116"/>
            <a:ext cx="4716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endParaRPr lang="en-GB" sz="4000" dirty="0">
              <a:solidFill>
                <a:prstClr val="black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C23D384-B0C7-4423-A95C-C4E56AE13912}"/>
              </a:ext>
            </a:extLst>
          </p:cNvPr>
          <p:cNvSpPr/>
          <p:nvPr/>
        </p:nvSpPr>
        <p:spPr>
          <a:xfrm>
            <a:off x="8341260" y="5419786"/>
            <a:ext cx="75854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16</a:t>
            </a:r>
            <a:endParaRPr lang="en-GB" sz="4000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D499EA9-8292-49D2-AF7C-09E9AC0330E5}"/>
              </a:ext>
            </a:extLst>
          </p:cNvPr>
          <p:cNvSpPr/>
          <p:nvPr/>
        </p:nvSpPr>
        <p:spPr>
          <a:xfrm>
            <a:off x="508194" y="6532316"/>
            <a:ext cx="7763664" cy="14388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900"/>
              </a:spcAft>
            </a:pP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16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shots per match </a:t>
            </a: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× 12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matches</a:t>
            </a:r>
          </a:p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= 192 shots in the season</a:t>
            </a:r>
            <a:endParaRPr lang="en-GB" sz="4000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DEFBC1E-4719-4903-A6BE-AACF528471EA}"/>
              </a:ext>
            </a:extLst>
          </p:cNvPr>
          <p:cNvSpPr/>
          <p:nvPr/>
        </p:nvSpPr>
        <p:spPr>
          <a:xfrm>
            <a:off x="508194" y="646030"/>
            <a:ext cx="65213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20: Shot accuracy statistics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0511236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5394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PERCENTAGES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63225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21: Pages read, pages left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8A4DD04E-52A2-4C99-A45A-A185468E0AAC}"/>
              </a:ext>
            </a:extLst>
          </p:cNvPr>
          <p:cNvGraphicFramePr>
            <a:graphicFrameLocks noGrp="1"/>
          </p:cNvGraphicFramePr>
          <p:nvPr/>
        </p:nvGraphicFramePr>
        <p:xfrm>
          <a:off x="760365" y="2972481"/>
          <a:ext cx="10332356" cy="14092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32942">
                  <a:extLst>
                    <a:ext uri="{9D8B030D-6E8A-4147-A177-3AD203B41FA5}">
                      <a16:colId xmlns:a16="http://schemas.microsoft.com/office/drawing/2014/main" val="3413703361"/>
                    </a:ext>
                  </a:extLst>
                </a:gridCol>
                <a:gridCol w="6199414">
                  <a:extLst>
                    <a:ext uri="{9D8B030D-6E8A-4147-A177-3AD203B41FA5}">
                      <a16:colId xmlns:a16="http://schemas.microsoft.com/office/drawing/2014/main" val="2478615182"/>
                    </a:ext>
                  </a:extLst>
                </a:gridCol>
              </a:tblGrid>
              <a:tr h="140926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90 pages</a:t>
                      </a:r>
                      <a:endParaRPr kumimoji="0" lang="en-GB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8472698"/>
                  </a:ext>
                </a:extLst>
              </a:tr>
            </a:tbl>
          </a:graphicData>
        </a:graphic>
      </p:graphicFrame>
      <p:sp>
        <p:nvSpPr>
          <p:cNvPr id="32" name="Left Bracket 31">
            <a:extLst>
              <a:ext uri="{FF2B5EF4-FFF2-40B4-BE49-F238E27FC236}">
                <a16:creationId xmlns:a16="http://schemas.microsoft.com/office/drawing/2014/main" id="{5EE6DDA1-74BA-46A3-84F6-71DD8D585EF2}"/>
              </a:ext>
            </a:extLst>
          </p:cNvPr>
          <p:cNvSpPr/>
          <p:nvPr/>
        </p:nvSpPr>
        <p:spPr>
          <a:xfrm rot="16200000" flipV="1">
            <a:off x="2675094" y="2580535"/>
            <a:ext cx="252000" cy="4111438"/>
          </a:xfrm>
          <a:prstGeom prst="lef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8C0078E-AA0E-47EC-8CFB-17A36E310F65}"/>
              </a:ext>
            </a:extLst>
          </p:cNvPr>
          <p:cNvSpPr/>
          <p:nvPr/>
        </p:nvSpPr>
        <p:spPr>
          <a:xfrm>
            <a:off x="2144862" y="4818917"/>
            <a:ext cx="12378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40</a:t>
            </a:r>
            <a:r>
              <a:rPr lang="en-GB" sz="105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%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C80C6F7-E5B9-4E71-A1C8-E229EA7F541B}"/>
              </a:ext>
            </a:extLst>
          </p:cNvPr>
          <p:cNvSpPr/>
          <p:nvPr/>
        </p:nvSpPr>
        <p:spPr>
          <a:xfrm>
            <a:off x="1426921" y="2243751"/>
            <a:ext cx="2778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pages read</a:t>
            </a:r>
            <a:endParaRPr lang="en-GB" sz="1600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7FB7A99D-7D86-4966-A7B6-F25F1D509C3F}"/>
              </a:ext>
            </a:extLst>
          </p:cNvPr>
          <p:cNvSpPr/>
          <p:nvPr/>
        </p:nvSpPr>
        <p:spPr>
          <a:xfrm>
            <a:off x="6689651" y="2243751"/>
            <a:ext cx="240001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pages left</a:t>
            </a:r>
            <a:endParaRPr lang="en-GB" sz="16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7292508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5394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PERCENTAGES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8A4DD04E-52A2-4C99-A45A-A185468E0AAC}"/>
              </a:ext>
            </a:extLst>
          </p:cNvPr>
          <p:cNvGraphicFramePr>
            <a:graphicFrameLocks noGrp="1"/>
          </p:cNvGraphicFramePr>
          <p:nvPr/>
        </p:nvGraphicFramePr>
        <p:xfrm>
          <a:off x="760365" y="2972481"/>
          <a:ext cx="10332356" cy="14092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32942">
                  <a:extLst>
                    <a:ext uri="{9D8B030D-6E8A-4147-A177-3AD203B41FA5}">
                      <a16:colId xmlns:a16="http://schemas.microsoft.com/office/drawing/2014/main" val="3413703361"/>
                    </a:ext>
                  </a:extLst>
                </a:gridCol>
                <a:gridCol w="6199414">
                  <a:extLst>
                    <a:ext uri="{9D8B030D-6E8A-4147-A177-3AD203B41FA5}">
                      <a16:colId xmlns:a16="http://schemas.microsoft.com/office/drawing/2014/main" val="2478615182"/>
                    </a:ext>
                  </a:extLst>
                </a:gridCol>
              </a:tblGrid>
              <a:tr h="140926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90 pages</a:t>
                      </a:r>
                      <a:endParaRPr kumimoji="0" lang="en-GB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8472698"/>
                  </a:ext>
                </a:extLst>
              </a:tr>
            </a:tbl>
          </a:graphicData>
        </a:graphic>
      </p:graphicFrame>
      <p:sp>
        <p:nvSpPr>
          <p:cNvPr id="32" name="Left Bracket 31">
            <a:extLst>
              <a:ext uri="{FF2B5EF4-FFF2-40B4-BE49-F238E27FC236}">
                <a16:creationId xmlns:a16="http://schemas.microsoft.com/office/drawing/2014/main" id="{5EE6DDA1-74BA-46A3-84F6-71DD8D585EF2}"/>
              </a:ext>
            </a:extLst>
          </p:cNvPr>
          <p:cNvSpPr/>
          <p:nvPr/>
        </p:nvSpPr>
        <p:spPr>
          <a:xfrm rot="16200000" flipV="1">
            <a:off x="2675094" y="2580535"/>
            <a:ext cx="252000" cy="4111438"/>
          </a:xfrm>
          <a:prstGeom prst="lef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8C0078E-AA0E-47EC-8CFB-17A36E310F65}"/>
              </a:ext>
            </a:extLst>
          </p:cNvPr>
          <p:cNvSpPr/>
          <p:nvPr/>
        </p:nvSpPr>
        <p:spPr>
          <a:xfrm>
            <a:off x="2144862" y="4818917"/>
            <a:ext cx="12378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40</a:t>
            </a:r>
            <a:r>
              <a:rPr lang="en-GB" sz="105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%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C80C6F7-E5B9-4E71-A1C8-E229EA7F541B}"/>
              </a:ext>
            </a:extLst>
          </p:cNvPr>
          <p:cNvSpPr/>
          <p:nvPr/>
        </p:nvSpPr>
        <p:spPr>
          <a:xfrm>
            <a:off x="1426921" y="2243751"/>
            <a:ext cx="2778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pages read</a:t>
            </a:r>
            <a:endParaRPr lang="en-GB" sz="1600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7FB7A99D-7D86-4966-A7B6-F25F1D509C3F}"/>
              </a:ext>
            </a:extLst>
          </p:cNvPr>
          <p:cNvSpPr/>
          <p:nvPr/>
        </p:nvSpPr>
        <p:spPr>
          <a:xfrm>
            <a:off x="6689651" y="2243751"/>
            <a:ext cx="240001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pages left</a:t>
            </a:r>
            <a:endParaRPr lang="en-GB" sz="1600" dirty="0">
              <a:solidFill>
                <a:schemeClr val="accent1"/>
              </a:solidFill>
            </a:endParaRPr>
          </a:p>
        </p:txBody>
      </p:sp>
      <p:sp>
        <p:nvSpPr>
          <p:cNvPr id="13" name="Left Bracket 12">
            <a:extLst>
              <a:ext uri="{FF2B5EF4-FFF2-40B4-BE49-F238E27FC236}">
                <a16:creationId xmlns:a16="http://schemas.microsoft.com/office/drawing/2014/main" id="{4DBCF673-3F41-40EB-B3C7-8974FA1DF32F}"/>
              </a:ext>
            </a:extLst>
          </p:cNvPr>
          <p:cNvSpPr/>
          <p:nvPr/>
        </p:nvSpPr>
        <p:spPr>
          <a:xfrm rot="16200000" flipV="1">
            <a:off x="7877469" y="1551054"/>
            <a:ext cx="252000" cy="6170400"/>
          </a:xfrm>
          <a:prstGeom prst="leftBracket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7C5A2FA-CC16-4E36-9DD2-13A326BF43BA}"/>
              </a:ext>
            </a:extLst>
          </p:cNvPr>
          <p:cNvSpPr/>
          <p:nvPr/>
        </p:nvSpPr>
        <p:spPr>
          <a:xfrm>
            <a:off x="7382056" y="4818917"/>
            <a:ext cx="12378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60</a:t>
            </a:r>
            <a:r>
              <a:rPr lang="en-GB" sz="105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%</a:t>
            </a:r>
            <a:endParaRPr lang="en-GB" sz="2800" b="1" dirty="0">
              <a:solidFill>
                <a:schemeClr val="accent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3643BB8-1A35-4E94-ABB5-63277D8E2016}"/>
              </a:ext>
            </a:extLst>
          </p:cNvPr>
          <p:cNvSpPr/>
          <p:nvPr/>
        </p:nvSpPr>
        <p:spPr>
          <a:xfrm>
            <a:off x="508194" y="646030"/>
            <a:ext cx="63225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21: Pages read, pages left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8589406"/>
      </p:ext>
    </p:extLst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5394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PERCENTAGES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8A4DD04E-52A2-4C99-A45A-A185468E0AAC}"/>
              </a:ext>
            </a:extLst>
          </p:cNvPr>
          <p:cNvGraphicFramePr>
            <a:graphicFrameLocks noGrp="1"/>
          </p:cNvGraphicFramePr>
          <p:nvPr/>
        </p:nvGraphicFramePr>
        <p:xfrm>
          <a:off x="760365" y="2972481"/>
          <a:ext cx="10332356" cy="14092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32942">
                  <a:extLst>
                    <a:ext uri="{9D8B030D-6E8A-4147-A177-3AD203B41FA5}">
                      <a16:colId xmlns:a16="http://schemas.microsoft.com/office/drawing/2014/main" val="3413703361"/>
                    </a:ext>
                  </a:extLst>
                </a:gridCol>
                <a:gridCol w="6199414">
                  <a:extLst>
                    <a:ext uri="{9D8B030D-6E8A-4147-A177-3AD203B41FA5}">
                      <a16:colId xmlns:a16="http://schemas.microsoft.com/office/drawing/2014/main" val="2478615182"/>
                    </a:ext>
                  </a:extLst>
                </a:gridCol>
              </a:tblGrid>
              <a:tr h="140926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8472698"/>
                  </a:ext>
                </a:extLst>
              </a:tr>
            </a:tbl>
          </a:graphicData>
        </a:graphic>
      </p:graphicFrame>
      <p:sp>
        <p:nvSpPr>
          <p:cNvPr id="32" name="Left Bracket 31">
            <a:extLst>
              <a:ext uri="{FF2B5EF4-FFF2-40B4-BE49-F238E27FC236}">
                <a16:creationId xmlns:a16="http://schemas.microsoft.com/office/drawing/2014/main" id="{5EE6DDA1-74BA-46A3-84F6-71DD8D585EF2}"/>
              </a:ext>
            </a:extLst>
          </p:cNvPr>
          <p:cNvSpPr/>
          <p:nvPr/>
        </p:nvSpPr>
        <p:spPr>
          <a:xfrm rot="16200000" flipV="1">
            <a:off x="2675094" y="2580535"/>
            <a:ext cx="252000" cy="4111438"/>
          </a:xfrm>
          <a:prstGeom prst="lef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8C0078E-AA0E-47EC-8CFB-17A36E310F65}"/>
              </a:ext>
            </a:extLst>
          </p:cNvPr>
          <p:cNvSpPr/>
          <p:nvPr/>
        </p:nvSpPr>
        <p:spPr>
          <a:xfrm>
            <a:off x="2144862" y="4818917"/>
            <a:ext cx="12378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40</a:t>
            </a:r>
            <a:r>
              <a:rPr lang="en-GB" sz="105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%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C80C6F7-E5B9-4E71-A1C8-E229EA7F541B}"/>
              </a:ext>
            </a:extLst>
          </p:cNvPr>
          <p:cNvSpPr/>
          <p:nvPr/>
        </p:nvSpPr>
        <p:spPr>
          <a:xfrm>
            <a:off x="1426921" y="2243751"/>
            <a:ext cx="2778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pages read</a:t>
            </a:r>
            <a:endParaRPr lang="en-GB" sz="1600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7FB7A99D-7D86-4966-A7B6-F25F1D509C3F}"/>
              </a:ext>
            </a:extLst>
          </p:cNvPr>
          <p:cNvSpPr/>
          <p:nvPr/>
        </p:nvSpPr>
        <p:spPr>
          <a:xfrm>
            <a:off x="6689651" y="2243751"/>
            <a:ext cx="240001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pages left</a:t>
            </a:r>
            <a:endParaRPr lang="en-GB" sz="1600" dirty="0">
              <a:solidFill>
                <a:schemeClr val="accent1"/>
              </a:solidFill>
            </a:endParaRPr>
          </a:p>
        </p:txBody>
      </p:sp>
      <p:sp>
        <p:nvSpPr>
          <p:cNvPr id="13" name="Left Bracket 12">
            <a:extLst>
              <a:ext uri="{FF2B5EF4-FFF2-40B4-BE49-F238E27FC236}">
                <a16:creationId xmlns:a16="http://schemas.microsoft.com/office/drawing/2014/main" id="{4DBCF673-3F41-40EB-B3C7-8974FA1DF32F}"/>
              </a:ext>
            </a:extLst>
          </p:cNvPr>
          <p:cNvSpPr/>
          <p:nvPr/>
        </p:nvSpPr>
        <p:spPr>
          <a:xfrm rot="16200000" flipV="1">
            <a:off x="5800269" y="3628254"/>
            <a:ext cx="252000" cy="2016000"/>
          </a:xfrm>
          <a:prstGeom prst="leftBracket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7C5A2FA-CC16-4E36-9DD2-13A326BF43BA}"/>
              </a:ext>
            </a:extLst>
          </p:cNvPr>
          <p:cNvSpPr/>
          <p:nvPr/>
        </p:nvSpPr>
        <p:spPr>
          <a:xfrm>
            <a:off x="7436804" y="4769387"/>
            <a:ext cx="12378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20</a:t>
            </a:r>
            <a:r>
              <a:rPr lang="en-GB" sz="105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%</a:t>
            </a:r>
            <a:endParaRPr lang="en-GB" sz="2800" b="1" dirty="0">
              <a:solidFill>
                <a:schemeClr val="accent1"/>
              </a:solidFill>
            </a:endParaRPr>
          </a:p>
        </p:txBody>
      </p:sp>
      <p:sp>
        <p:nvSpPr>
          <p:cNvPr id="18" name="Left Bracket 17">
            <a:extLst>
              <a:ext uri="{FF2B5EF4-FFF2-40B4-BE49-F238E27FC236}">
                <a16:creationId xmlns:a16="http://schemas.microsoft.com/office/drawing/2014/main" id="{B566A418-E789-4DCD-B376-C2E32B0D1F08}"/>
              </a:ext>
            </a:extLst>
          </p:cNvPr>
          <p:cNvSpPr/>
          <p:nvPr/>
        </p:nvSpPr>
        <p:spPr>
          <a:xfrm rot="16200000" flipV="1">
            <a:off x="7884754" y="3628619"/>
            <a:ext cx="252000" cy="2016000"/>
          </a:xfrm>
          <a:prstGeom prst="leftBracket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Left Bracket 18">
            <a:extLst>
              <a:ext uri="{FF2B5EF4-FFF2-40B4-BE49-F238E27FC236}">
                <a16:creationId xmlns:a16="http://schemas.microsoft.com/office/drawing/2014/main" id="{0666CD80-3075-413C-9685-F1A526E41976}"/>
              </a:ext>
            </a:extLst>
          </p:cNvPr>
          <p:cNvSpPr/>
          <p:nvPr/>
        </p:nvSpPr>
        <p:spPr>
          <a:xfrm rot="16200000" flipV="1">
            <a:off x="9962278" y="3632003"/>
            <a:ext cx="252000" cy="2016000"/>
          </a:xfrm>
          <a:prstGeom prst="leftBracket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1FCDFC3-55D9-4184-AF62-E58470771552}"/>
              </a:ext>
            </a:extLst>
          </p:cNvPr>
          <p:cNvSpPr/>
          <p:nvPr/>
        </p:nvSpPr>
        <p:spPr>
          <a:xfrm>
            <a:off x="9522853" y="4769387"/>
            <a:ext cx="12378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20</a:t>
            </a:r>
            <a:r>
              <a:rPr lang="en-GB" sz="105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%</a:t>
            </a:r>
            <a:endParaRPr lang="en-GB" sz="2800" b="1" dirty="0">
              <a:solidFill>
                <a:schemeClr val="accent1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8DDE45D-869A-49BA-B526-4991E2A2170C}"/>
              </a:ext>
            </a:extLst>
          </p:cNvPr>
          <p:cNvSpPr/>
          <p:nvPr/>
        </p:nvSpPr>
        <p:spPr>
          <a:xfrm>
            <a:off x="5361872" y="4769387"/>
            <a:ext cx="12378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20</a:t>
            </a:r>
            <a:r>
              <a:rPr lang="en-GB" sz="105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%</a:t>
            </a:r>
            <a:endParaRPr lang="en-GB" sz="2800" b="1" dirty="0">
              <a:solidFill>
                <a:schemeClr val="accent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C284FFB-C906-4886-A4A0-74C4A262F6C0}"/>
              </a:ext>
            </a:extLst>
          </p:cNvPr>
          <p:cNvSpPr/>
          <p:nvPr/>
        </p:nvSpPr>
        <p:spPr>
          <a:xfrm>
            <a:off x="4918974" y="3365712"/>
            <a:ext cx="20152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Aft>
                <a:spcPts val="300"/>
              </a:spcAft>
              <a:defRPr/>
            </a:pPr>
            <a:r>
              <a:rPr lang="en-GB" sz="3200" b="1" dirty="0">
                <a:solidFill>
                  <a:srgbClr val="4472C4"/>
                </a:solidFill>
                <a:latin typeface="Century Gothic" panose="020B0502020202020204" pitchFamily="34" charset="0"/>
              </a:rPr>
              <a:t>30 pages</a:t>
            </a:r>
            <a:endParaRPr lang="en-GB" sz="2000" b="1" dirty="0">
              <a:solidFill>
                <a:srgbClr val="4472C4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FA2D5B6-54D4-48C9-B2F0-7EA124C5AE1F}"/>
              </a:ext>
            </a:extLst>
          </p:cNvPr>
          <p:cNvSpPr/>
          <p:nvPr/>
        </p:nvSpPr>
        <p:spPr>
          <a:xfrm>
            <a:off x="7003459" y="3365712"/>
            <a:ext cx="20152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Aft>
                <a:spcPts val="300"/>
              </a:spcAft>
              <a:defRPr/>
            </a:pPr>
            <a:r>
              <a:rPr lang="en-GB" sz="3200" b="1" dirty="0">
                <a:solidFill>
                  <a:srgbClr val="4472C4"/>
                </a:solidFill>
                <a:latin typeface="Century Gothic" panose="020B0502020202020204" pitchFamily="34" charset="0"/>
              </a:rPr>
              <a:t>30 pages</a:t>
            </a:r>
            <a:endParaRPr lang="en-GB" sz="2000" b="1" dirty="0">
              <a:solidFill>
                <a:srgbClr val="4472C4"/>
              </a:solidFill>
              <a:latin typeface="Century Gothic" panose="020B0502020202020204" pitchFamily="34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04B45F7-1997-4954-8556-D6222C75FEA2}"/>
              </a:ext>
            </a:extLst>
          </p:cNvPr>
          <p:cNvSpPr/>
          <p:nvPr/>
        </p:nvSpPr>
        <p:spPr>
          <a:xfrm>
            <a:off x="9048090" y="3365712"/>
            <a:ext cx="20152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Aft>
                <a:spcPts val="300"/>
              </a:spcAft>
              <a:defRPr/>
            </a:pPr>
            <a:r>
              <a:rPr lang="en-GB" sz="3200" b="1" dirty="0">
                <a:solidFill>
                  <a:srgbClr val="4472C4"/>
                </a:solidFill>
                <a:latin typeface="Century Gothic" panose="020B0502020202020204" pitchFamily="34" charset="0"/>
              </a:rPr>
              <a:t>30 pages</a:t>
            </a:r>
            <a:endParaRPr lang="en-GB" sz="2000" b="1" dirty="0">
              <a:solidFill>
                <a:srgbClr val="4472C4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D33E220-D28D-46C6-9CA1-A11895C9EFDB}"/>
              </a:ext>
            </a:extLst>
          </p:cNvPr>
          <p:cNvCxnSpPr/>
          <p:nvPr/>
        </p:nvCxnSpPr>
        <p:spPr>
          <a:xfrm flipV="1">
            <a:off x="6972774" y="2972481"/>
            <a:ext cx="0" cy="1409266"/>
          </a:xfrm>
          <a:prstGeom prst="line">
            <a:avLst/>
          </a:prstGeom>
          <a:ln w="571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CA3585ED-1A58-433A-829F-B93208F80EAA}"/>
              </a:ext>
            </a:extLst>
          </p:cNvPr>
          <p:cNvCxnSpPr/>
          <p:nvPr/>
        </p:nvCxnSpPr>
        <p:spPr>
          <a:xfrm flipV="1">
            <a:off x="9048090" y="2972481"/>
            <a:ext cx="0" cy="1409266"/>
          </a:xfrm>
          <a:prstGeom prst="line">
            <a:avLst/>
          </a:prstGeom>
          <a:ln w="571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9B5C98EA-5FE9-46D7-B53F-B183F9F512D8}"/>
              </a:ext>
            </a:extLst>
          </p:cNvPr>
          <p:cNvSpPr/>
          <p:nvPr/>
        </p:nvSpPr>
        <p:spPr>
          <a:xfrm>
            <a:off x="508194" y="646030"/>
            <a:ext cx="63225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21: Pages read, pages left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5570163"/>
      </p:ext>
    </p:extLst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5394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PERCENTAGES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8A4DD04E-52A2-4C99-A45A-A185468E0AAC}"/>
              </a:ext>
            </a:extLst>
          </p:cNvPr>
          <p:cNvGraphicFramePr>
            <a:graphicFrameLocks noGrp="1"/>
          </p:cNvGraphicFramePr>
          <p:nvPr/>
        </p:nvGraphicFramePr>
        <p:xfrm>
          <a:off x="760365" y="2972481"/>
          <a:ext cx="10332356" cy="14092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32942">
                  <a:extLst>
                    <a:ext uri="{9D8B030D-6E8A-4147-A177-3AD203B41FA5}">
                      <a16:colId xmlns:a16="http://schemas.microsoft.com/office/drawing/2014/main" val="3413703361"/>
                    </a:ext>
                  </a:extLst>
                </a:gridCol>
                <a:gridCol w="6199414">
                  <a:extLst>
                    <a:ext uri="{9D8B030D-6E8A-4147-A177-3AD203B41FA5}">
                      <a16:colId xmlns:a16="http://schemas.microsoft.com/office/drawing/2014/main" val="2478615182"/>
                    </a:ext>
                  </a:extLst>
                </a:gridCol>
              </a:tblGrid>
              <a:tr h="140926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8472698"/>
                  </a:ext>
                </a:extLst>
              </a:tr>
            </a:tbl>
          </a:graphicData>
        </a:graphic>
      </p:graphicFrame>
      <p:sp>
        <p:nvSpPr>
          <p:cNvPr id="32" name="Left Bracket 31">
            <a:extLst>
              <a:ext uri="{FF2B5EF4-FFF2-40B4-BE49-F238E27FC236}">
                <a16:creationId xmlns:a16="http://schemas.microsoft.com/office/drawing/2014/main" id="{5EE6DDA1-74BA-46A3-84F6-71DD8D585EF2}"/>
              </a:ext>
            </a:extLst>
          </p:cNvPr>
          <p:cNvSpPr/>
          <p:nvPr/>
        </p:nvSpPr>
        <p:spPr>
          <a:xfrm rot="16200000" flipV="1">
            <a:off x="2675094" y="2580535"/>
            <a:ext cx="252000" cy="4111438"/>
          </a:xfrm>
          <a:prstGeom prst="lef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8C0078E-AA0E-47EC-8CFB-17A36E310F65}"/>
              </a:ext>
            </a:extLst>
          </p:cNvPr>
          <p:cNvSpPr/>
          <p:nvPr/>
        </p:nvSpPr>
        <p:spPr>
          <a:xfrm>
            <a:off x="2144862" y="4818917"/>
            <a:ext cx="12378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40</a:t>
            </a:r>
            <a:r>
              <a:rPr lang="en-GB" sz="105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%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C80C6F7-E5B9-4E71-A1C8-E229EA7F541B}"/>
              </a:ext>
            </a:extLst>
          </p:cNvPr>
          <p:cNvSpPr/>
          <p:nvPr/>
        </p:nvSpPr>
        <p:spPr>
          <a:xfrm>
            <a:off x="1426921" y="2243751"/>
            <a:ext cx="2778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pages read</a:t>
            </a:r>
            <a:endParaRPr lang="en-GB" sz="1600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7FB7A99D-7D86-4966-A7B6-F25F1D509C3F}"/>
              </a:ext>
            </a:extLst>
          </p:cNvPr>
          <p:cNvSpPr/>
          <p:nvPr/>
        </p:nvSpPr>
        <p:spPr>
          <a:xfrm>
            <a:off x="6689651" y="2243751"/>
            <a:ext cx="240001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pages left</a:t>
            </a:r>
            <a:endParaRPr lang="en-GB" sz="1600" dirty="0">
              <a:solidFill>
                <a:schemeClr val="accent1"/>
              </a:solidFill>
            </a:endParaRPr>
          </a:p>
        </p:txBody>
      </p:sp>
      <p:sp>
        <p:nvSpPr>
          <p:cNvPr id="13" name="Left Bracket 12">
            <a:extLst>
              <a:ext uri="{FF2B5EF4-FFF2-40B4-BE49-F238E27FC236}">
                <a16:creationId xmlns:a16="http://schemas.microsoft.com/office/drawing/2014/main" id="{4DBCF673-3F41-40EB-B3C7-8974FA1DF32F}"/>
              </a:ext>
            </a:extLst>
          </p:cNvPr>
          <p:cNvSpPr/>
          <p:nvPr/>
        </p:nvSpPr>
        <p:spPr>
          <a:xfrm rot="16200000" flipV="1">
            <a:off x="5800269" y="3628254"/>
            <a:ext cx="252000" cy="2016000"/>
          </a:xfrm>
          <a:prstGeom prst="leftBracket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7C5A2FA-CC16-4E36-9DD2-13A326BF43BA}"/>
              </a:ext>
            </a:extLst>
          </p:cNvPr>
          <p:cNvSpPr/>
          <p:nvPr/>
        </p:nvSpPr>
        <p:spPr>
          <a:xfrm>
            <a:off x="7436804" y="4769387"/>
            <a:ext cx="12378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20</a:t>
            </a:r>
            <a:r>
              <a:rPr lang="en-GB" sz="105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%</a:t>
            </a:r>
            <a:endParaRPr lang="en-GB" sz="2800" b="1" dirty="0">
              <a:solidFill>
                <a:schemeClr val="accent1"/>
              </a:solidFill>
            </a:endParaRPr>
          </a:p>
        </p:txBody>
      </p:sp>
      <p:sp>
        <p:nvSpPr>
          <p:cNvPr id="18" name="Left Bracket 17">
            <a:extLst>
              <a:ext uri="{FF2B5EF4-FFF2-40B4-BE49-F238E27FC236}">
                <a16:creationId xmlns:a16="http://schemas.microsoft.com/office/drawing/2014/main" id="{B566A418-E789-4DCD-B376-C2E32B0D1F08}"/>
              </a:ext>
            </a:extLst>
          </p:cNvPr>
          <p:cNvSpPr/>
          <p:nvPr/>
        </p:nvSpPr>
        <p:spPr>
          <a:xfrm rot="16200000" flipV="1">
            <a:off x="7884754" y="3628619"/>
            <a:ext cx="252000" cy="2016000"/>
          </a:xfrm>
          <a:prstGeom prst="leftBracket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Left Bracket 18">
            <a:extLst>
              <a:ext uri="{FF2B5EF4-FFF2-40B4-BE49-F238E27FC236}">
                <a16:creationId xmlns:a16="http://schemas.microsoft.com/office/drawing/2014/main" id="{0666CD80-3075-413C-9685-F1A526E41976}"/>
              </a:ext>
            </a:extLst>
          </p:cNvPr>
          <p:cNvSpPr/>
          <p:nvPr/>
        </p:nvSpPr>
        <p:spPr>
          <a:xfrm rot="16200000" flipV="1">
            <a:off x="9962278" y="3632003"/>
            <a:ext cx="252000" cy="2016000"/>
          </a:xfrm>
          <a:prstGeom prst="leftBracket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1FCDFC3-55D9-4184-AF62-E58470771552}"/>
              </a:ext>
            </a:extLst>
          </p:cNvPr>
          <p:cNvSpPr/>
          <p:nvPr/>
        </p:nvSpPr>
        <p:spPr>
          <a:xfrm>
            <a:off x="9522853" y="4769387"/>
            <a:ext cx="12378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20</a:t>
            </a:r>
            <a:r>
              <a:rPr lang="en-GB" sz="105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%</a:t>
            </a:r>
            <a:endParaRPr lang="en-GB" sz="2800" b="1" dirty="0">
              <a:solidFill>
                <a:schemeClr val="accent1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8DDE45D-869A-49BA-B526-4991E2A2170C}"/>
              </a:ext>
            </a:extLst>
          </p:cNvPr>
          <p:cNvSpPr/>
          <p:nvPr/>
        </p:nvSpPr>
        <p:spPr>
          <a:xfrm>
            <a:off x="5361872" y="4769387"/>
            <a:ext cx="12378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20</a:t>
            </a:r>
            <a:r>
              <a:rPr lang="en-GB" sz="105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%</a:t>
            </a:r>
            <a:endParaRPr lang="en-GB" sz="2800" b="1" dirty="0">
              <a:solidFill>
                <a:schemeClr val="accent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C284FFB-C906-4886-A4A0-74C4A262F6C0}"/>
              </a:ext>
            </a:extLst>
          </p:cNvPr>
          <p:cNvSpPr/>
          <p:nvPr/>
        </p:nvSpPr>
        <p:spPr>
          <a:xfrm>
            <a:off x="4918974" y="3365712"/>
            <a:ext cx="20152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Aft>
                <a:spcPts val="300"/>
              </a:spcAft>
              <a:defRPr/>
            </a:pPr>
            <a:r>
              <a:rPr lang="en-GB" sz="3200" b="1" dirty="0">
                <a:solidFill>
                  <a:srgbClr val="4472C4"/>
                </a:solidFill>
                <a:latin typeface="Century Gothic" panose="020B0502020202020204" pitchFamily="34" charset="0"/>
              </a:rPr>
              <a:t>30 pages</a:t>
            </a:r>
            <a:endParaRPr lang="en-GB" sz="2000" b="1" dirty="0">
              <a:solidFill>
                <a:srgbClr val="4472C4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FA2D5B6-54D4-48C9-B2F0-7EA124C5AE1F}"/>
              </a:ext>
            </a:extLst>
          </p:cNvPr>
          <p:cNvSpPr/>
          <p:nvPr/>
        </p:nvSpPr>
        <p:spPr>
          <a:xfrm>
            <a:off x="7003459" y="3365712"/>
            <a:ext cx="20152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Aft>
                <a:spcPts val="300"/>
              </a:spcAft>
              <a:defRPr/>
            </a:pPr>
            <a:r>
              <a:rPr lang="en-GB" sz="3200" b="1" dirty="0">
                <a:solidFill>
                  <a:srgbClr val="4472C4"/>
                </a:solidFill>
                <a:latin typeface="Century Gothic" panose="020B0502020202020204" pitchFamily="34" charset="0"/>
              </a:rPr>
              <a:t>30 pages</a:t>
            </a:r>
            <a:endParaRPr lang="en-GB" sz="2000" b="1" dirty="0">
              <a:solidFill>
                <a:srgbClr val="4472C4"/>
              </a:solidFill>
              <a:latin typeface="Century Gothic" panose="020B0502020202020204" pitchFamily="34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04B45F7-1997-4954-8556-D6222C75FEA2}"/>
              </a:ext>
            </a:extLst>
          </p:cNvPr>
          <p:cNvSpPr/>
          <p:nvPr/>
        </p:nvSpPr>
        <p:spPr>
          <a:xfrm>
            <a:off x="9048090" y="3365712"/>
            <a:ext cx="20152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Aft>
                <a:spcPts val="300"/>
              </a:spcAft>
              <a:defRPr/>
            </a:pPr>
            <a:r>
              <a:rPr lang="en-GB" sz="3200" b="1" dirty="0">
                <a:solidFill>
                  <a:srgbClr val="4472C4"/>
                </a:solidFill>
                <a:latin typeface="Century Gothic" panose="020B0502020202020204" pitchFamily="34" charset="0"/>
              </a:rPr>
              <a:t>30 pages</a:t>
            </a:r>
            <a:endParaRPr lang="en-GB" sz="2000" b="1" dirty="0">
              <a:solidFill>
                <a:srgbClr val="4472C4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D33E220-D28D-46C6-9CA1-A11895C9EFDB}"/>
              </a:ext>
            </a:extLst>
          </p:cNvPr>
          <p:cNvCxnSpPr/>
          <p:nvPr/>
        </p:nvCxnSpPr>
        <p:spPr>
          <a:xfrm flipV="1">
            <a:off x="6972774" y="2972481"/>
            <a:ext cx="0" cy="1409266"/>
          </a:xfrm>
          <a:prstGeom prst="line">
            <a:avLst/>
          </a:prstGeom>
          <a:ln w="571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CA3585ED-1A58-433A-829F-B93208F80EAA}"/>
              </a:ext>
            </a:extLst>
          </p:cNvPr>
          <p:cNvCxnSpPr/>
          <p:nvPr/>
        </p:nvCxnSpPr>
        <p:spPr>
          <a:xfrm flipV="1">
            <a:off x="9048090" y="2972481"/>
            <a:ext cx="0" cy="1409266"/>
          </a:xfrm>
          <a:prstGeom prst="line">
            <a:avLst/>
          </a:prstGeom>
          <a:ln w="571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B2C106AE-3D55-4BD6-B9BA-B06A736D0D68}"/>
              </a:ext>
            </a:extLst>
          </p:cNvPr>
          <p:cNvSpPr/>
          <p:nvPr/>
        </p:nvSpPr>
        <p:spPr>
          <a:xfrm>
            <a:off x="1737892" y="3334933"/>
            <a:ext cx="224292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Aft>
                <a:spcPts val="300"/>
              </a:spcAft>
              <a:defRPr/>
            </a:pPr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60 pages</a:t>
            </a:r>
            <a:endParaRPr lang="en-GB" sz="2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85F27DC-E686-44C1-858F-1CBD87EDE0F0}"/>
              </a:ext>
            </a:extLst>
          </p:cNvPr>
          <p:cNvSpPr/>
          <p:nvPr/>
        </p:nvSpPr>
        <p:spPr>
          <a:xfrm>
            <a:off x="2884497" y="6609893"/>
            <a:ext cx="663835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latin typeface="Century Gothic" panose="020B0502020202020204" pitchFamily="34" charset="0"/>
              </a:rPr>
              <a:t>60 pages have been read</a:t>
            </a:r>
            <a:endParaRPr lang="en-GB" sz="200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B22FA82-4344-4EE0-98C9-6A916A86945C}"/>
              </a:ext>
            </a:extLst>
          </p:cNvPr>
          <p:cNvSpPr/>
          <p:nvPr/>
        </p:nvSpPr>
        <p:spPr>
          <a:xfrm>
            <a:off x="508194" y="646030"/>
            <a:ext cx="63225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21: Pages read, pages left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838258"/>
      </p:ext>
    </p:extLst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5394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PERCENTAGES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55354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22: Clothes shop sales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C90CF2B-714C-4C41-9096-EFB8D86414B6}"/>
              </a:ext>
            </a:extLst>
          </p:cNvPr>
          <p:cNvSpPr/>
          <p:nvPr/>
        </p:nvSpPr>
        <p:spPr>
          <a:xfrm>
            <a:off x="1001006" y="2883335"/>
            <a:ext cx="9539836" cy="918948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£32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38EB021-C808-4C64-A840-683B0BE8DB25}"/>
              </a:ext>
            </a:extLst>
          </p:cNvPr>
          <p:cNvSpPr/>
          <p:nvPr/>
        </p:nvSpPr>
        <p:spPr>
          <a:xfrm>
            <a:off x="1001006" y="3806033"/>
            <a:ext cx="7154877" cy="918948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£24</a:t>
            </a:r>
          </a:p>
        </p:txBody>
      </p:sp>
      <p:sp>
        <p:nvSpPr>
          <p:cNvPr id="12" name="Right Bracket 11">
            <a:extLst>
              <a:ext uri="{FF2B5EF4-FFF2-40B4-BE49-F238E27FC236}">
                <a16:creationId xmlns:a16="http://schemas.microsoft.com/office/drawing/2014/main" id="{3746535B-0326-4416-B338-19C13DD5A85C}"/>
              </a:ext>
            </a:extLst>
          </p:cNvPr>
          <p:cNvSpPr/>
          <p:nvPr/>
        </p:nvSpPr>
        <p:spPr>
          <a:xfrm rot="16200000">
            <a:off x="5656138" y="-2126011"/>
            <a:ext cx="229737" cy="9540000"/>
          </a:xfrm>
          <a:prstGeom prst="rightBracket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ight Bracket 12">
            <a:extLst>
              <a:ext uri="{FF2B5EF4-FFF2-40B4-BE49-F238E27FC236}">
                <a16:creationId xmlns:a16="http://schemas.microsoft.com/office/drawing/2014/main" id="{2815F969-0E81-4270-8EDB-DEE306FE7173}"/>
              </a:ext>
            </a:extLst>
          </p:cNvPr>
          <p:cNvSpPr/>
          <p:nvPr/>
        </p:nvSpPr>
        <p:spPr>
          <a:xfrm rot="5400000" flipV="1">
            <a:off x="4463576" y="1378837"/>
            <a:ext cx="229737" cy="7154877"/>
          </a:xfrm>
          <a:prstGeom prst="righ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ACE9D0B-6DFF-468E-A3CB-889072F59F86}"/>
              </a:ext>
            </a:extLst>
          </p:cNvPr>
          <p:cNvSpPr/>
          <p:nvPr/>
        </p:nvSpPr>
        <p:spPr>
          <a:xfrm>
            <a:off x="4692744" y="1856393"/>
            <a:ext cx="21563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start price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74B11FC-0B95-411C-9AA1-CBA972D3D042}"/>
              </a:ext>
            </a:extLst>
          </p:cNvPr>
          <p:cNvSpPr/>
          <p:nvPr/>
        </p:nvSpPr>
        <p:spPr>
          <a:xfrm>
            <a:off x="3305594" y="5171524"/>
            <a:ext cx="21387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sale price</a:t>
            </a:r>
            <a:endParaRPr lang="en-GB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549027"/>
      </p:ext>
    </p:extLst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5394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PERCENTAGES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C90CF2B-714C-4C41-9096-EFB8D86414B6}"/>
              </a:ext>
            </a:extLst>
          </p:cNvPr>
          <p:cNvSpPr/>
          <p:nvPr/>
        </p:nvSpPr>
        <p:spPr>
          <a:xfrm>
            <a:off x="1001006" y="2883335"/>
            <a:ext cx="9539836" cy="918948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£32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38EB021-C808-4C64-A840-683B0BE8DB25}"/>
              </a:ext>
            </a:extLst>
          </p:cNvPr>
          <p:cNvSpPr/>
          <p:nvPr/>
        </p:nvSpPr>
        <p:spPr>
          <a:xfrm>
            <a:off x="1001006" y="3806033"/>
            <a:ext cx="7154877" cy="918948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£24</a:t>
            </a:r>
          </a:p>
        </p:txBody>
      </p:sp>
      <p:sp>
        <p:nvSpPr>
          <p:cNvPr id="12" name="Right Bracket 11">
            <a:extLst>
              <a:ext uri="{FF2B5EF4-FFF2-40B4-BE49-F238E27FC236}">
                <a16:creationId xmlns:a16="http://schemas.microsoft.com/office/drawing/2014/main" id="{3746535B-0326-4416-B338-19C13DD5A85C}"/>
              </a:ext>
            </a:extLst>
          </p:cNvPr>
          <p:cNvSpPr/>
          <p:nvPr/>
        </p:nvSpPr>
        <p:spPr>
          <a:xfrm rot="16200000">
            <a:off x="5656138" y="-2126011"/>
            <a:ext cx="229737" cy="9540000"/>
          </a:xfrm>
          <a:prstGeom prst="rightBracket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ight Bracket 12">
            <a:extLst>
              <a:ext uri="{FF2B5EF4-FFF2-40B4-BE49-F238E27FC236}">
                <a16:creationId xmlns:a16="http://schemas.microsoft.com/office/drawing/2014/main" id="{2815F969-0E81-4270-8EDB-DEE306FE7173}"/>
              </a:ext>
            </a:extLst>
          </p:cNvPr>
          <p:cNvSpPr/>
          <p:nvPr/>
        </p:nvSpPr>
        <p:spPr>
          <a:xfrm rot="5400000" flipV="1">
            <a:off x="4463576" y="1378837"/>
            <a:ext cx="229737" cy="7154877"/>
          </a:xfrm>
          <a:prstGeom prst="righ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ACE9D0B-6DFF-468E-A3CB-889072F59F86}"/>
              </a:ext>
            </a:extLst>
          </p:cNvPr>
          <p:cNvSpPr/>
          <p:nvPr/>
        </p:nvSpPr>
        <p:spPr>
          <a:xfrm>
            <a:off x="4692744" y="1856393"/>
            <a:ext cx="21563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start price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74B11FC-0B95-411C-9AA1-CBA972D3D042}"/>
              </a:ext>
            </a:extLst>
          </p:cNvPr>
          <p:cNvSpPr/>
          <p:nvPr/>
        </p:nvSpPr>
        <p:spPr>
          <a:xfrm>
            <a:off x="3305594" y="5171524"/>
            <a:ext cx="21387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sale price</a:t>
            </a:r>
            <a:endParaRPr lang="en-GB" sz="3200" dirty="0">
              <a:solidFill>
                <a:srgbClr val="FF0000"/>
              </a:solidFill>
            </a:endParaRP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D5135E9A-B811-436D-A95D-AC275B657D1F}"/>
              </a:ext>
            </a:extLst>
          </p:cNvPr>
          <p:cNvCxnSpPr>
            <a:cxnSpLocks/>
          </p:cNvCxnSpPr>
          <p:nvPr/>
        </p:nvCxnSpPr>
        <p:spPr>
          <a:xfrm flipV="1">
            <a:off x="8155883" y="5033940"/>
            <a:ext cx="2412000" cy="0"/>
          </a:xfrm>
          <a:prstGeom prst="straightConnector1">
            <a:avLst/>
          </a:prstGeom>
          <a:ln w="7620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4310ADC7-FF4B-44A5-AC84-EC192A73FCAB}"/>
              </a:ext>
            </a:extLst>
          </p:cNvPr>
          <p:cNvSpPr/>
          <p:nvPr/>
        </p:nvSpPr>
        <p:spPr>
          <a:xfrm>
            <a:off x="9012935" y="5143357"/>
            <a:ext cx="700833" cy="646331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£8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C65371D-87ED-4A58-8609-AB7A5DCE99AB}"/>
              </a:ext>
            </a:extLst>
          </p:cNvPr>
          <p:cNvSpPr/>
          <p:nvPr/>
        </p:nvSpPr>
        <p:spPr>
          <a:xfrm>
            <a:off x="1120118" y="6475804"/>
            <a:ext cx="8400056" cy="13542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600" dirty="0">
                <a:latin typeface="Century Gothic" panose="020B0502020202020204" pitchFamily="34" charset="0"/>
              </a:rPr>
              <a:t>£8 off in the sale. </a:t>
            </a:r>
          </a:p>
          <a:p>
            <a:r>
              <a:rPr lang="en-GB" sz="3600" b="1" dirty="0">
                <a:latin typeface="Century Gothic" panose="020B0502020202020204" pitchFamily="34" charset="0"/>
              </a:rPr>
              <a:t>Next step: £8 is what fraction of £32?</a:t>
            </a:r>
            <a:endParaRPr lang="en-GB" sz="200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7379DC3-F5E6-4CF6-8241-80B41495106E}"/>
              </a:ext>
            </a:extLst>
          </p:cNvPr>
          <p:cNvSpPr/>
          <p:nvPr/>
        </p:nvSpPr>
        <p:spPr>
          <a:xfrm>
            <a:off x="508194" y="646030"/>
            <a:ext cx="55354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22: Clothes shop sales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864575"/>
      </p:ext>
    </p:extLst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53947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PERCENTAGES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C90CF2B-714C-4C41-9096-EFB8D86414B6}"/>
              </a:ext>
            </a:extLst>
          </p:cNvPr>
          <p:cNvSpPr/>
          <p:nvPr/>
        </p:nvSpPr>
        <p:spPr>
          <a:xfrm>
            <a:off x="1001006" y="2883335"/>
            <a:ext cx="9539836" cy="918948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£32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38EB021-C808-4C64-A840-683B0BE8DB25}"/>
              </a:ext>
            </a:extLst>
          </p:cNvPr>
          <p:cNvSpPr/>
          <p:nvPr/>
        </p:nvSpPr>
        <p:spPr>
          <a:xfrm>
            <a:off x="1001006" y="3806033"/>
            <a:ext cx="7154877" cy="918948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£24</a:t>
            </a:r>
          </a:p>
        </p:txBody>
      </p:sp>
      <p:sp>
        <p:nvSpPr>
          <p:cNvPr id="12" name="Right Bracket 11">
            <a:extLst>
              <a:ext uri="{FF2B5EF4-FFF2-40B4-BE49-F238E27FC236}">
                <a16:creationId xmlns:a16="http://schemas.microsoft.com/office/drawing/2014/main" id="{3746535B-0326-4416-B338-19C13DD5A85C}"/>
              </a:ext>
            </a:extLst>
          </p:cNvPr>
          <p:cNvSpPr/>
          <p:nvPr/>
        </p:nvSpPr>
        <p:spPr>
          <a:xfrm rot="16200000">
            <a:off x="5656138" y="-2126011"/>
            <a:ext cx="229737" cy="9540000"/>
          </a:xfrm>
          <a:prstGeom prst="rightBracket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ACE9D0B-6DFF-468E-A3CB-889072F59F86}"/>
              </a:ext>
            </a:extLst>
          </p:cNvPr>
          <p:cNvSpPr/>
          <p:nvPr/>
        </p:nvSpPr>
        <p:spPr>
          <a:xfrm>
            <a:off x="4692744" y="1856393"/>
            <a:ext cx="21563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start price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5A714D3-DBD2-4C0A-A93F-A12845D001F8}"/>
              </a:ext>
            </a:extLst>
          </p:cNvPr>
          <p:cNvSpPr/>
          <p:nvPr/>
        </p:nvSpPr>
        <p:spPr>
          <a:xfrm>
            <a:off x="1120118" y="6475804"/>
            <a:ext cx="9951763" cy="13542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600" dirty="0">
                <a:latin typeface="Century Gothic" panose="020B0502020202020204" pitchFamily="34" charset="0"/>
              </a:rPr>
              <a:t>£8 is one-quarter of £32. One-quarter is 25%.</a:t>
            </a:r>
          </a:p>
          <a:p>
            <a:r>
              <a:rPr lang="en-GB" sz="3600" b="1" dirty="0">
                <a:latin typeface="Century Gothic" panose="020B0502020202020204" pitchFamily="34" charset="0"/>
              </a:rPr>
              <a:t>There is 25% off in the sale.</a:t>
            </a:r>
            <a:endParaRPr lang="en-GB" sz="2000" dirty="0"/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FADF6CCE-CAAC-453D-BF9A-C8F379C6CC5F}"/>
              </a:ext>
            </a:extLst>
          </p:cNvPr>
          <p:cNvCxnSpPr>
            <a:cxnSpLocks/>
          </p:cNvCxnSpPr>
          <p:nvPr/>
        </p:nvCxnSpPr>
        <p:spPr>
          <a:xfrm flipV="1">
            <a:off x="971026" y="5037103"/>
            <a:ext cx="2412000" cy="0"/>
          </a:xfrm>
          <a:prstGeom prst="straightConnector1">
            <a:avLst/>
          </a:prstGeom>
          <a:ln w="7620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>
            <a:extLst>
              <a:ext uri="{FF2B5EF4-FFF2-40B4-BE49-F238E27FC236}">
                <a16:creationId xmlns:a16="http://schemas.microsoft.com/office/drawing/2014/main" id="{F073229F-761A-492C-8422-215D7B2F1CD0}"/>
              </a:ext>
            </a:extLst>
          </p:cNvPr>
          <p:cNvSpPr/>
          <p:nvPr/>
        </p:nvSpPr>
        <p:spPr>
          <a:xfrm>
            <a:off x="1828078" y="5146520"/>
            <a:ext cx="700833" cy="646331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£8</a:t>
            </a: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B5B17CFC-1BFB-4D7E-99EE-13AB8EE988AC}"/>
              </a:ext>
            </a:extLst>
          </p:cNvPr>
          <p:cNvCxnSpPr>
            <a:cxnSpLocks/>
          </p:cNvCxnSpPr>
          <p:nvPr/>
        </p:nvCxnSpPr>
        <p:spPr>
          <a:xfrm flipV="1">
            <a:off x="3368036" y="5033533"/>
            <a:ext cx="2412000" cy="0"/>
          </a:xfrm>
          <a:prstGeom prst="straightConnector1">
            <a:avLst/>
          </a:prstGeom>
          <a:ln w="7620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2A7245CE-A59A-4CBE-961E-3A036A327B8A}"/>
              </a:ext>
            </a:extLst>
          </p:cNvPr>
          <p:cNvSpPr/>
          <p:nvPr/>
        </p:nvSpPr>
        <p:spPr>
          <a:xfrm>
            <a:off x="4225088" y="5142950"/>
            <a:ext cx="700833" cy="646331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£8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CB036933-057D-416A-B660-90D30499C047}"/>
              </a:ext>
            </a:extLst>
          </p:cNvPr>
          <p:cNvCxnSpPr>
            <a:cxnSpLocks/>
          </p:cNvCxnSpPr>
          <p:nvPr/>
        </p:nvCxnSpPr>
        <p:spPr>
          <a:xfrm flipV="1">
            <a:off x="5768958" y="5037103"/>
            <a:ext cx="2412000" cy="0"/>
          </a:xfrm>
          <a:prstGeom prst="straightConnector1">
            <a:avLst/>
          </a:prstGeom>
          <a:ln w="7620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B48A3621-5BBB-41E1-9D38-47FA523FA57E}"/>
              </a:ext>
            </a:extLst>
          </p:cNvPr>
          <p:cNvSpPr/>
          <p:nvPr/>
        </p:nvSpPr>
        <p:spPr>
          <a:xfrm>
            <a:off x="6626010" y="5146520"/>
            <a:ext cx="700833" cy="646331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£8</a:t>
            </a: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321EC729-BC5B-4D46-B34E-D0EE79A1DBDC}"/>
              </a:ext>
            </a:extLst>
          </p:cNvPr>
          <p:cNvCxnSpPr>
            <a:cxnSpLocks/>
          </p:cNvCxnSpPr>
          <p:nvPr/>
        </p:nvCxnSpPr>
        <p:spPr>
          <a:xfrm flipV="1">
            <a:off x="8155883" y="5033940"/>
            <a:ext cx="2412000" cy="0"/>
          </a:xfrm>
          <a:prstGeom prst="straightConnector1">
            <a:avLst/>
          </a:prstGeom>
          <a:ln w="7620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31E341CB-F2A0-4B84-BDAE-8D9D169E2CB5}"/>
              </a:ext>
            </a:extLst>
          </p:cNvPr>
          <p:cNvSpPr/>
          <p:nvPr/>
        </p:nvSpPr>
        <p:spPr>
          <a:xfrm>
            <a:off x="9012935" y="5143357"/>
            <a:ext cx="700833" cy="646331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£8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4CC8292-63F6-4127-84E8-1E2848134722}"/>
              </a:ext>
            </a:extLst>
          </p:cNvPr>
          <p:cNvSpPr/>
          <p:nvPr/>
        </p:nvSpPr>
        <p:spPr>
          <a:xfrm>
            <a:off x="508194" y="646030"/>
            <a:ext cx="55354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22: Clothes shop sales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990811"/>
      </p:ext>
    </p:extLst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>
            <a:extLst>
              <a:ext uri="{FF2B5EF4-FFF2-40B4-BE49-F238E27FC236}">
                <a16:creationId xmlns:a16="http://schemas.microsoft.com/office/drawing/2014/main" id="{6750CAE4-A4DD-48C2-A5D0-26BC433B7CE5}"/>
              </a:ext>
            </a:extLst>
          </p:cNvPr>
          <p:cNvSpPr txBox="1"/>
          <p:nvPr/>
        </p:nvSpPr>
        <p:spPr>
          <a:xfrm>
            <a:off x="7853175" y="3243513"/>
            <a:ext cx="41347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entury Gothic" panose="020B0502020202020204" pitchFamily="34" charset="0"/>
              </a:rPr>
              <a:t>Split blue shape into sections</a:t>
            </a:r>
          </a:p>
        </p:txBody>
      </p:sp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54200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23: Fraction of square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63FB5710-0F5F-4B32-A37F-7CC86FAD561F}"/>
              </a:ext>
            </a:extLst>
          </p:cNvPr>
          <p:cNvGrpSpPr/>
          <p:nvPr/>
        </p:nvGrpSpPr>
        <p:grpSpPr>
          <a:xfrm>
            <a:off x="3110119" y="1747225"/>
            <a:ext cx="4320000" cy="4290207"/>
            <a:chOff x="4645798" y="2691973"/>
            <a:chExt cx="1296000" cy="1296000"/>
          </a:xfrm>
        </p:grpSpPr>
        <p:sp>
          <p:nvSpPr>
            <p:cNvPr id="19" name="Right Triangle 18">
              <a:extLst>
                <a:ext uri="{FF2B5EF4-FFF2-40B4-BE49-F238E27FC236}">
                  <a16:creationId xmlns:a16="http://schemas.microsoft.com/office/drawing/2014/main" id="{4C21C0C9-D45F-46CF-B972-6EE02855711F}"/>
                </a:ext>
              </a:extLst>
            </p:cNvPr>
            <p:cNvSpPr/>
            <p:nvPr/>
          </p:nvSpPr>
          <p:spPr>
            <a:xfrm flipH="1">
              <a:off x="4645798" y="3338562"/>
              <a:ext cx="643915" cy="649411"/>
            </a:xfrm>
            <a:prstGeom prst="rt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 cap="rnd">
              <a:solidFill>
                <a:schemeClr val="accent1">
                  <a:lumMod val="60000"/>
                  <a:lumOff val="40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0" name="Right Triangle 19">
              <a:extLst>
                <a:ext uri="{FF2B5EF4-FFF2-40B4-BE49-F238E27FC236}">
                  <a16:creationId xmlns:a16="http://schemas.microsoft.com/office/drawing/2014/main" id="{C0B49032-1F11-472B-8C36-B75C5D3FCAF9}"/>
                </a:ext>
              </a:extLst>
            </p:cNvPr>
            <p:cNvSpPr/>
            <p:nvPr/>
          </p:nvSpPr>
          <p:spPr>
            <a:xfrm>
              <a:off x="5289713" y="2709973"/>
              <a:ext cx="645425" cy="1278000"/>
            </a:xfrm>
            <a:prstGeom prst="rt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3175" cap="rnd">
              <a:solidFill>
                <a:schemeClr val="accent1">
                  <a:lumMod val="60000"/>
                  <a:lumOff val="40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19535373-0921-4611-9F6C-A503EEB45DC8}"/>
                </a:ext>
              </a:extLst>
            </p:cNvPr>
            <p:cNvSpPr/>
            <p:nvPr/>
          </p:nvSpPr>
          <p:spPr>
            <a:xfrm>
              <a:off x="4645798" y="2691973"/>
              <a:ext cx="1296000" cy="1296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1EB1894D-67A1-4A28-9A34-DC6EA6CADBF2}"/>
                </a:ext>
              </a:extLst>
            </p:cNvPr>
            <p:cNvSpPr/>
            <p:nvPr/>
          </p:nvSpPr>
          <p:spPr>
            <a:xfrm>
              <a:off x="5261226" y="3304744"/>
              <a:ext cx="64800" cy="64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1011379357"/>
      </p:ext>
    </p:extLst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63FB5710-0F5F-4B32-A37F-7CC86FAD561F}"/>
              </a:ext>
            </a:extLst>
          </p:cNvPr>
          <p:cNvGrpSpPr/>
          <p:nvPr/>
        </p:nvGrpSpPr>
        <p:grpSpPr>
          <a:xfrm>
            <a:off x="3110119" y="1747225"/>
            <a:ext cx="4320000" cy="4290207"/>
            <a:chOff x="4645798" y="2691973"/>
            <a:chExt cx="1296000" cy="1296000"/>
          </a:xfrm>
        </p:grpSpPr>
        <p:sp>
          <p:nvSpPr>
            <p:cNvPr id="19" name="Right Triangle 18">
              <a:extLst>
                <a:ext uri="{FF2B5EF4-FFF2-40B4-BE49-F238E27FC236}">
                  <a16:creationId xmlns:a16="http://schemas.microsoft.com/office/drawing/2014/main" id="{4C21C0C9-D45F-46CF-B972-6EE02855711F}"/>
                </a:ext>
              </a:extLst>
            </p:cNvPr>
            <p:cNvSpPr/>
            <p:nvPr/>
          </p:nvSpPr>
          <p:spPr>
            <a:xfrm flipH="1">
              <a:off x="4645798" y="3338562"/>
              <a:ext cx="643915" cy="649411"/>
            </a:xfrm>
            <a:prstGeom prst="rtTriangle">
              <a:avLst/>
            </a:prstGeom>
            <a:solidFill>
              <a:schemeClr val="bg1">
                <a:lumMod val="95000"/>
              </a:schemeClr>
            </a:solidFill>
            <a:ln cap="rnd">
              <a:solidFill>
                <a:schemeClr val="bg1">
                  <a:lumMod val="9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0" name="Right Triangle 19">
              <a:extLst>
                <a:ext uri="{FF2B5EF4-FFF2-40B4-BE49-F238E27FC236}">
                  <a16:creationId xmlns:a16="http://schemas.microsoft.com/office/drawing/2014/main" id="{C0B49032-1F11-472B-8C36-B75C5D3FCAF9}"/>
                </a:ext>
              </a:extLst>
            </p:cNvPr>
            <p:cNvSpPr/>
            <p:nvPr/>
          </p:nvSpPr>
          <p:spPr>
            <a:xfrm>
              <a:off x="5289713" y="2709973"/>
              <a:ext cx="645425" cy="1278000"/>
            </a:xfrm>
            <a:prstGeom prst="rt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3175" cap="rnd">
              <a:solidFill>
                <a:schemeClr val="accent1">
                  <a:lumMod val="60000"/>
                  <a:lumOff val="40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19535373-0921-4611-9F6C-A503EEB45DC8}"/>
                </a:ext>
              </a:extLst>
            </p:cNvPr>
            <p:cNvSpPr/>
            <p:nvPr/>
          </p:nvSpPr>
          <p:spPr>
            <a:xfrm>
              <a:off x="4645798" y="2691973"/>
              <a:ext cx="1296000" cy="1296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1EB1894D-67A1-4A28-9A34-DC6EA6CADBF2}"/>
                </a:ext>
              </a:extLst>
            </p:cNvPr>
            <p:cNvSpPr/>
            <p:nvPr/>
          </p:nvSpPr>
          <p:spPr>
            <a:xfrm>
              <a:off x="5261226" y="3304744"/>
              <a:ext cx="64800" cy="64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4709EDD-DF79-49DD-AE23-4BAAAC775931}"/>
                  </a:ext>
                </a:extLst>
              </p:cNvPr>
              <p:cNvSpPr txBox="1"/>
              <p:nvPr/>
            </p:nvSpPr>
            <p:spPr>
              <a:xfrm>
                <a:off x="7992876" y="3210699"/>
                <a:ext cx="1640944" cy="11294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6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600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GB" sz="3600" b="1" i="1" smtClean="0"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sz="4000" b="1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4709EDD-DF79-49DD-AE23-4BAAAC7759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92876" y="3210699"/>
                <a:ext cx="1640944" cy="112947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B0150AC2-814F-429C-80DF-149186D3401F}"/>
              </a:ext>
            </a:extLst>
          </p:cNvPr>
          <p:cNvCxnSpPr>
            <a:cxnSpLocks/>
          </p:cNvCxnSpPr>
          <p:nvPr/>
        </p:nvCxnSpPr>
        <p:spPr>
          <a:xfrm flipH="1">
            <a:off x="5936802" y="3864661"/>
            <a:ext cx="2597598" cy="35864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1B150993-8E2D-4B0B-AEB6-4096E05DC6CF}"/>
              </a:ext>
            </a:extLst>
          </p:cNvPr>
          <p:cNvCxnSpPr>
            <a:cxnSpLocks/>
          </p:cNvCxnSpPr>
          <p:nvPr/>
        </p:nvCxnSpPr>
        <p:spPr>
          <a:xfrm>
            <a:off x="3133171" y="1747225"/>
            <a:ext cx="2123330" cy="429020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A5D63E8C-C3D5-42E6-9675-2E308418D376}"/>
              </a:ext>
            </a:extLst>
          </p:cNvPr>
          <p:cNvSpPr/>
          <p:nvPr/>
        </p:nvSpPr>
        <p:spPr>
          <a:xfrm>
            <a:off x="508194" y="646030"/>
            <a:ext cx="54200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23: Fraction of square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012053"/>
      </p:ext>
    </p:extLst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63FB5710-0F5F-4B32-A37F-7CC86FAD561F}"/>
              </a:ext>
            </a:extLst>
          </p:cNvPr>
          <p:cNvGrpSpPr/>
          <p:nvPr/>
        </p:nvGrpSpPr>
        <p:grpSpPr>
          <a:xfrm>
            <a:off x="3110119" y="1747225"/>
            <a:ext cx="4320000" cy="4290207"/>
            <a:chOff x="4645798" y="2691973"/>
            <a:chExt cx="1296000" cy="1296000"/>
          </a:xfrm>
        </p:grpSpPr>
        <p:sp>
          <p:nvSpPr>
            <p:cNvPr id="19" name="Right Triangle 18">
              <a:extLst>
                <a:ext uri="{FF2B5EF4-FFF2-40B4-BE49-F238E27FC236}">
                  <a16:creationId xmlns:a16="http://schemas.microsoft.com/office/drawing/2014/main" id="{4C21C0C9-D45F-46CF-B972-6EE02855711F}"/>
                </a:ext>
              </a:extLst>
            </p:cNvPr>
            <p:cNvSpPr/>
            <p:nvPr/>
          </p:nvSpPr>
          <p:spPr>
            <a:xfrm flipH="1">
              <a:off x="4645798" y="3338562"/>
              <a:ext cx="643915" cy="649411"/>
            </a:xfrm>
            <a:prstGeom prst="rt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 cap="rnd">
              <a:solidFill>
                <a:schemeClr val="accent1">
                  <a:lumMod val="60000"/>
                  <a:lumOff val="40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0" name="Right Triangle 19">
              <a:extLst>
                <a:ext uri="{FF2B5EF4-FFF2-40B4-BE49-F238E27FC236}">
                  <a16:creationId xmlns:a16="http://schemas.microsoft.com/office/drawing/2014/main" id="{C0B49032-1F11-472B-8C36-B75C5D3FCAF9}"/>
                </a:ext>
              </a:extLst>
            </p:cNvPr>
            <p:cNvSpPr/>
            <p:nvPr/>
          </p:nvSpPr>
          <p:spPr>
            <a:xfrm>
              <a:off x="5289713" y="2709973"/>
              <a:ext cx="645425" cy="1278000"/>
            </a:xfrm>
            <a:prstGeom prst="rtTriangle">
              <a:avLst/>
            </a:prstGeom>
            <a:solidFill>
              <a:schemeClr val="bg1">
                <a:lumMod val="95000"/>
              </a:schemeClr>
            </a:solidFill>
            <a:ln w="3175" cap="rnd">
              <a:solidFill>
                <a:schemeClr val="bg1">
                  <a:lumMod val="9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19535373-0921-4611-9F6C-A503EEB45DC8}"/>
                </a:ext>
              </a:extLst>
            </p:cNvPr>
            <p:cNvSpPr/>
            <p:nvPr/>
          </p:nvSpPr>
          <p:spPr>
            <a:xfrm>
              <a:off x="4645798" y="2691973"/>
              <a:ext cx="1296000" cy="1296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1EB1894D-67A1-4A28-9A34-DC6EA6CADBF2}"/>
                </a:ext>
              </a:extLst>
            </p:cNvPr>
            <p:cNvSpPr/>
            <p:nvPr/>
          </p:nvSpPr>
          <p:spPr>
            <a:xfrm>
              <a:off x="5261226" y="3304744"/>
              <a:ext cx="64800" cy="64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4709EDD-DF79-49DD-AE23-4BAAAC775931}"/>
                  </a:ext>
                </a:extLst>
              </p:cNvPr>
              <p:cNvSpPr txBox="1"/>
              <p:nvPr/>
            </p:nvSpPr>
            <p:spPr>
              <a:xfrm>
                <a:off x="7992876" y="3210699"/>
                <a:ext cx="1640944" cy="11294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600" b="1" i="1" smtClean="0">
                              <a:solidFill>
                                <a:schemeClr val="bg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600" b="1" i="1" smtClean="0">
                              <a:solidFill>
                                <a:schemeClr val="bg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GB" sz="3600" b="1" i="1" smtClean="0">
                              <a:solidFill>
                                <a:schemeClr val="bg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sz="4000" b="1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4709EDD-DF79-49DD-AE23-4BAAAC7759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92876" y="3210699"/>
                <a:ext cx="1640944" cy="112947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B0150AC2-814F-429C-80DF-149186D3401F}"/>
              </a:ext>
            </a:extLst>
          </p:cNvPr>
          <p:cNvCxnSpPr>
            <a:cxnSpLocks/>
          </p:cNvCxnSpPr>
          <p:nvPr/>
        </p:nvCxnSpPr>
        <p:spPr>
          <a:xfrm flipH="1">
            <a:off x="5936802" y="3864661"/>
            <a:ext cx="2597598" cy="358642"/>
          </a:xfrm>
          <a:prstGeom prst="straightConnector1">
            <a:avLst/>
          </a:prstGeom>
          <a:ln w="381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2CE24CC2-B8F9-459E-84C4-D16BAE20D08D}"/>
              </a:ext>
            </a:extLst>
          </p:cNvPr>
          <p:cNvCxnSpPr>
            <a:cxnSpLocks/>
          </p:cNvCxnSpPr>
          <p:nvPr/>
        </p:nvCxnSpPr>
        <p:spPr>
          <a:xfrm flipH="1" flipV="1">
            <a:off x="3133171" y="1753993"/>
            <a:ext cx="4300449" cy="429020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88B7309-96AA-4C02-A24C-AB816F674442}"/>
              </a:ext>
            </a:extLst>
          </p:cNvPr>
          <p:cNvCxnSpPr>
            <a:cxnSpLocks/>
          </p:cNvCxnSpPr>
          <p:nvPr/>
        </p:nvCxnSpPr>
        <p:spPr>
          <a:xfrm flipH="1">
            <a:off x="3107470" y="1760761"/>
            <a:ext cx="4300449" cy="429020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9F34C651-EBA2-459E-969B-C9CF256702ED}"/>
                  </a:ext>
                </a:extLst>
              </p:cNvPr>
              <p:cNvSpPr txBox="1"/>
              <p:nvPr/>
            </p:nvSpPr>
            <p:spPr>
              <a:xfrm>
                <a:off x="786226" y="4136813"/>
                <a:ext cx="1640944" cy="11294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6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600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GB" sz="3600" b="1" i="1" smtClean="0">
                              <a:latin typeface="Cambria Math" panose="02040503050406030204" pitchFamily="18" charset="0"/>
                            </a:rPr>
                            <m:t>𝟖</m:t>
                          </m:r>
                        </m:den>
                      </m:f>
                    </m:oMath>
                  </m:oMathPara>
                </a14:m>
                <a:endParaRPr lang="en-GB" sz="4000" b="1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9F34C651-EBA2-459E-969B-C9CF256702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26" y="4136813"/>
                <a:ext cx="1640944" cy="112947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EFA67E4C-D291-4D9B-8B07-ECA15CFB6DF5}"/>
              </a:ext>
            </a:extLst>
          </p:cNvPr>
          <p:cNvCxnSpPr>
            <a:cxnSpLocks/>
          </p:cNvCxnSpPr>
          <p:nvPr/>
        </p:nvCxnSpPr>
        <p:spPr>
          <a:xfrm>
            <a:off x="1915903" y="4769802"/>
            <a:ext cx="2343639" cy="79972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A2DA0BAB-C755-4335-A43B-1E5FBA973E33}"/>
              </a:ext>
            </a:extLst>
          </p:cNvPr>
          <p:cNvCxnSpPr>
            <a:cxnSpLocks/>
          </p:cNvCxnSpPr>
          <p:nvPr/>
        </p:nvCxnSpPr>
        <p:spPr>
          <a:xfrm flipH="1">
            <a:off x="3103969" y="3899007"/>
            <a:ext cx="4320000" cy="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5524EAD3-B8F8-4C38-A68A-500FD6BBF94F}"/>
              </a:ext>
            </a:extLst>
          </p:cNvPr>
          <p:cNvCxnSpPr>
            <a:cxnSpLocks/>
            <a:endCxn id="22" idx="0"/>
          </p:cNvCxnSpPr>
          <p:nvPr/>
        </p:nvCxnSpPr>
        <p:spPr>
          <a:xfrm flipV="1">
            <a:off x="5264520" y="1747225"/>
            <a:ext cx="0" cy="429020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BC189888-FBE7-480C-A286-4BE032AE7938}"/>
              </a:ext>
            </a:extLst>
          </p:cNvPr>
          <p:cNvSpPr/>
          <p:nvPr/>
        </p:nvSpPr>
        <p:spPr>
          <a:xfrm>
            <a:off x="508194" y="646030"/>
            <a:ext cx="54200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23: Fraction of square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631441"/>
      </p:ext>
    </p:extLst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63FB5710-0F5F-4B32-A37F-7CC86FAD561F}"/>
              </a:ext>
            </a:extLst>
          </p:cNvPr>
          <p:cNvGrpSpPr/>
          <p:nvPr/>
        </p:nvGrpSpPr>
        <p:grpSpPr>
          <a:xfrm>
            <a:off x="3110119" y="1747225"/>
            <a:ext cx="4320000" cy="4290207"/>
            <a:chOff x="4645798" y="2691973"/>
            <a:chExt cx="1296000" cy="1296000"/>
          </a:xfrm>
        </p:grpSpPr>
        <p:sp>
          <p:nvSpPr>
            <p:cNvPr id="19" name="Right Triangle 18">
              <a:extLst>
                <a:ext uri="{FF2B5EF4-FFF2-40B4-BE49-F238E27FC236}">
                  <a16:creationId xmlns:a16="http://schemas.microsoft.com/office/drawing/2014/main" id="{4C21C0C9-D45F-46CF-B972-6EE02855711F}"/>
                </a:ext>
              </a:extLst>
            </p:cNvPr>
            <p:cNvSpPr/>
            <p:nvPr/>
          </p:nvSpPr>
          <p:spPr>
            <a:xfrm flipH="1">
              <a:off x="4645798" y="3338562"/>
              <a:ext cx="643915" cy="649411"/>
            </a:xfrm>
            <a:prstGeom prst="rt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 cap="rnd">
              <a:solidFill>
                <a:schemeClr val="accent1">
                  <a:lumMod val="60000"/>
                  <a:lumOff val="40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0" name="Right Triangle 19">
              <a:extLst>
                <a:ext uri="{FF2B5EF4-FFF2-40B4-BE49-F238E27FC236}">
                  <a16:creationId xmlns:a16="http://schemas.microsoft.com/office/drawing/2014/main" id="{C0B49032-1F11-472B-8C36-B75C5D3FCAF9}"/>
                </a:ext>
              </a:extLst>
            </p:cNvPr>
            <p:cNvSpPr/>
            <p:nvPr/>
          </p:nvSpPr>
          <p:spPr>
            <a:xfrm>
              <a:off x="5289713" y="2709973"/>
              <a:ext cx="645425" cy="1278000"/>
            </a:xfrm>
            <a:prstGeom prst="rt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3175" cap="rnd">
              <a:solidFill>
                <a:schemeClr val="accent1">
                  <a:lumMod val="60000"/>
                  <a:lumOff val="40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19535373-0921-4611-9F6C-A503EEB45DC8}"/>
                </a:ext>
              </a:extLst>
            </p:cNvPr>
            <p:cNvSpPr/>
            <p:nvPr/>
          </p:nvSpPr>
          <p:spPr>
            <a:xfrm>
              <a:off x="4645798" y="2691973"/>
              <a:ext cx="1296000" cy="1296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1EB1894D-67A1-4A28-9A34-DC6EA6CADBF2}"/>
                </a:ext>
              </a:extLst>
            </p:cNvPr>
            <p:cNvSpPr/>
            <p:nvPr/>
          </p:nvSpPr>
          <p:spPr>
            <a:xfrm>
              <a:off x="5261226" y="3304744"/>
              <a:ext cx="64800" cy="64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4709EDD-DF79-49DD-AE23-4BAAAC775931}"/>
                  </a:ext>
                </a:extLst>
              </p:cNvPr>
              <p:cNvSpPr txBox="1"/>
              <p:nvPr/>
            </p:nvSpPr>
            <p:spPr>
              <a:xfrm>
                <a:off x="7992876" y="3210699"/>
                <a:ext cx="1640944" cy="11294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6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6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GB" sz="36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sz="4000" b="1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4709EDD-DF79-49DD-AE23-4BAAAC7759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92876" y="3210699"/>
                <a:ext cx="1640944" cy="112947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B0150AC2-814F-429C-80DF-149186D3401F}"/>
              </a:ext>
            </a:extLst>
          </p:cNvPr>
          <p:cNvCxnSpPr>
            <a:cxnSpLocks/>
          </p:cNvCxnSpPr>
          <p:nvPr/>
        </p:nvCxnSpPr>
        <p:spPr>
          <a:xfrm flipH="1">
            <a:off x="5936802" y="3864661"/>
            <a:ext cx="2597598" cy="35864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9F34C651-EBA2-459E-969B-C9CF256702ED}"/>
                  </a:ext>
                </a:extLst>
              </p:cNvPr>
              <p:cNvSpPr txBox="1"/>
              <p:nvPr/>
            </p:nvSpPr>
            <p:spPr>
              <a:xfrm>
                <a:off x="786226" y="4136813"/>
                <a:ext cx="1640944" cy="11294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6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600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GB" sz="3600" b="1" i="1" smtClean="0">
                              <a:latin typeface="Cambria Math" panose="02040503050406030204" pitchFamily="18" charset="0"/>
                            </a:rPr>
                            <m:t>𝟖</m:t>
                          </m:r>
                        </m:den>
                      </m:f>
                    </m:oMath>
                  </m:oMathPara>
                </a14:m>
                <a:endParaRPr lang="en-GB" sz="4000" b="1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9F34C651-EBA2-459E-969B-C9CF256702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26" y="4136813"/>
                <a:ext cx="1640944" cy="112947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EFA67E4C-D291-4D9B-8B07-ECA15CFB6DF5}"/>
              </a:ext>
            </a:extLst>
          </p:cNvPr>
          <p:cNvCxnSpPr>
            <a:cxnSpLocks/>
          </p:cNvCxnSpPr>
          <p:nvPr/>
        </p:nvCxnSpPr>
        <p:spPr>
          <a:xfrm>
            <a:off x="1915903" y="4769802"/>
            <a:ext cx="2343639" cy="79972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F2B80A5B-8F5B-45F9-BD69-B9C0A7E68E01}"/>
                  </a:ext>
                </a:extLst>
              </p:cNvPr>
              <p:cNvSpPr/>
              <p:nvPr/>
            </p:nvSpPr>
            <p:spPr>
              <a:xfrm>
                <a:off x="4055251" y="6684992"/>
                <a:ext cx="2589170" cy="115948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𝟖</m:t>
                        </m:r>
                      </m:den>
                    </m:f>
                  </m:oMath>
                </a14:m>
                <a:r>
                  <a:rPr lang="en-GB" sz="4800" dirty="0">
                    <a:latin typeface="Century Gothic" panose="020B0502020202020204" pitchFamily="34" charset="0"/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en-GB" sz="4800" dirty="0">
                    <a:latin typeface="Century Gothic" panose="020B0502020202020204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GB" sz="4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𝟖</m:t>
                        </m:r>
                      </m:den>
                    </m:f>
                  </m:oMath>
                </a14:m>
                <a:r>
                  <a:rPr lang="en-GB" sz="4800" dirty="0">
                    <a:latin typeface="Century Gothic" panose="020B0502020202020204" pitchFamily="34" charset="0"/>
                  </a:rPr>
                  <a:t> </a:t>
                </a:r>
                <a:endParaRPr lang="en-GB" sz="3600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F2B80A5B-8F5B-45F9-BD69-B9C0A7E68E0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5251" y="6684992"/>
                <a:ext cx="2589170" cy="1159485"/>
              </a:xfrm>
              <a:prstGeom prst="rect">
                <a:avLst/>
              </a:prstGeom>
              <a:blipFill>
                <a:blip r:embed="rId5"/>
                <a:stretch>
                  <a:fillRect b="-115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>
            <a:extLst>
              <a:ext uri="{FF2B5EF4-FFF2-40B4-BE49-F238E27FC236}">
                <a16:creationId xmlns:a16="http://schemas.microsoft.com/office/drawing/2014/main" id="{DC7749A8-62EB-4916-B7DA-3FF7740D30A6}"/>
              </a:ext>
            </a:extLst>
          </p:cNvPr>
          <p:cNvSpPr/>
          <p:nvPr/>
        </p:nvSpPr>
        <p:spPr>
          <a:xfrm>
            <a:off x="508194" y="646030"/>
            <a:ext cx="54200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23: Fraction of square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5514089"/>
      </p:ext>
    </p:extLst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51219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24: Adding fractions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58A349F2-F80A-44B6-8F14-3DF6BC8161A8}"/>
              </a:ext>
            </a:extLst>
          </p:cNvPr>
          <p:cNvGrpSpPr/>
          <p:nvPr/>
        </p:nvGrpSpPr>
        <p:grpSpPr>
          <a:xfrm>
            <a:off x="981481" y="2982128"/>
            <a:ext cx="5233325" cy="2316635"/>
            <a:chOff x="1926878" y="2515998"/>
            <a:chExt cx="5233325" cy="2316635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D7E608E-17E7-424E-8B53-587901DDEB33}"/>
                </a:ext>
              </a:extLst>
            </p:cNvPr>
            <p:cNvSpPr txBox="1"/>
            <p:nvPr/>
          </p:nvSpPr>
          <p:spPr>
            <a:xfrm>
              <a:off x="4222544" y="2515998"/>
              <a:ext cx="61106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48B2180-43F3-4D14-AFE6-FB4E9FD972C9}"/>
                </a:ext>
              </a:extLst>
            </p:cNvPr>
            <p:cNvSpPr txBox="1"/>
            <p:nvPr/>
          </p:nvSpPr>
          <p:spPr>
            <a:xfrm>
              <a:off x="6314203" y="3712601"/>
              <a:ext cx="61106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</a:rPr>
                <a:t>3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3F3D177-97FC-4BBF-8FCD-5DE9080EC40F}"/>
                </a:ext>
              </a:extLst>
            </p:cNvPr>
            <p:cNvSpPr txBox="1"/>
            <p:nvPr/>
          </p:nvSpPr>
          <p:spPr>
            <a:xfrm>
              <a:off x="3246348" y="3154721"/>
              <a:ext cx="567784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/>
                <a:t>+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17E9611-1C3C-4A8D-969C-46661FBBA000}"/>
                </a:ext>
              </a:extLst>
            </p:cNvPr>
            <p:cNvSpPr/>
            <p:nvPr/>
          </p:nvSpPr>
          <p:spPr>
            <a:xfrm>
              <a:off x="5322218" y="3154722"/>
              <a:ext cx="567784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6000" b="1" dirty="0">
                  <a:solidFill>
                    <a:prstClr val="black"/>
                  </a:solidFill>
                </a:rPr>
                <a:t>=</a:t>
              </a:r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7B10579-C458-46B0-9B39-B0B7F92FAECB}"/>
                </a:ext>
              </a:extLst>
            </p:cNvPr>
            <p:cNvCxnSpPr>
              <a:cxnSpLocks/>
            </p:cNvCxnSpPr>
            <p:nvPr/>
          </p:nvCxnSpPr>
          <p:spPr>
            <a:xfrm>
              <a:off x="6080203" y="3697362"/>
              <a:ext cx="108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F903425-0810-48B3-B90B-C4B4DCE1BBCF}"/>
                </a:ext>
              </a:extLst>
            </p:cNvPr>
            <p:cNvSpPr/>
            <p:nvPr/>
          </p:nvSpPr>
          <p:spPr>
            <a:xfrm>
              <a:off x="6241735" y="2563409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60B2553F-CE14-4CE5-8473-500B2790FBE1}"/>
                </a:ext>
              </a:extLst>
            </p:cNvPr>
            <p:cNvCxnSpPr>
              <a:cxnSpLocks/>
            </p:cNvCxnSpPr>
            <p:nvPr/>
          </p:nvCxnSpPr>
          <p:spPr>
            <a:xfrm>
              <a:off x="3988545" y="3707443"/>
              <a:ext cx="108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EC65091-58AF-4BCE-8146-2F6B45897E34}"/>
                </a:ext>
              </a:extLst>
            </p:cNvPr>
            <p:cNvSpPr/>
            <p:nvPr/>
          </p:nvSpPr>
          <p:spPr>
            <a:xfrm>
              <a:off x="4150077" y="3968633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9EE3F15-AB79-4796-801A-9F972010E1EB}"/>
                </a:ext>
              </a:extLst>
            </p:cNvPr>
            <p:cNvSpPr txBox="1"/>
            <p:nvPr/>
          </p:nvSpPr>
          <p:spPr>
            <a:xfrm>
              <a:off x="2160878" y="3715537"/>
              <a:ext cx="615874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</a:rPr>
                <a:t>6</a:t>
              </a:r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4BAA2EE5-1D79-4134-8651-15855C8F812F}"/>
                </a:ext>
              </a:extLst>
            </p:cNvPr>
            <p:cNvCxnSpPr>
              <a:cxnSpLocks/>
            </p:cNvCxnSpPr>
            <p:nvPr/>
          </p:nvCxnSpPr>
          <p:spPr>
            <a:xfrm>
              <a:off x="1926878" y="3700298"/>
              <a:ext cx="108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BE64CC5-78D8-4210-A11C-1E9692723C05}"/>
                </a:ext>
              </a:extLst>
            </p:cNvPr>
            <p:cNvSpPr/>
            <p:nvPr/>
          </p:nvSpPr>
          <p:spPr>
            <a:xfrm>
              <a:off x="2088410" y="2566345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5F09390C-F8C8-4CD3-9178-593D31F002E9}"/>
              </a:ext>
            </a:extLst>
          </p:cNvPr>
          <p:cNvSpPr/>
          <p:nvPr/>
        </p:nvSpPr>
        <p:spPr>
          <a:xfrm>
            <a:off x="642705" y="1550327"/>
            <a:ext cx="99549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Example system to find 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all possible answers:</a:t>
            </a:r>
          </a:p>
        </p:txBody>
      </p:sp>
    </p:spTree>
    <p:extLst>
      <p:ext uri="{BB962C8B-B14F-4D97-AF65-F5344CB8AC3E}">
        <p14:creationId xmlns:p14="http://schemas.microsoft.com/office/powerpoint/2010/main" val="3087831348"/>
      </p:ext>
    </p:extLst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58A349F2-F80A-44B6-8F14-3DF6BC8161A8}"/>
              </a:ext>
            </a:extLst>
          </p:cNvPr>
          <p:cNvGrpSpPr/>
          <p:nvPr/>
        </p:nvGrpSpPr>
        <p:grpSpPr>
          <a:xfrm>
            <a:off x="981481" y="2982128"/>
            <a:ext cx="5233325" cy="2316635"/>
            <a:chOff x="1926878" y="2515998"/>
            <a:chExt cx="5233325" cy="2316635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D7E608E-17E7-424E-8B53-587901DDEB33}"/>
                </a:ext>
              </a:extLst>
            </p:cNvPr>
            <p:cNvSpPr txBox="1"/>
            <p:nvPr/>
          </p:nvSpPr>
          <p:spPr>
            <a:xfrm>
              <a:off x="4222544" y="2515998"/>
              <a:ext cx="61106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48B2180-43F3-4D14-AFE6-FB4E9FD972C9}"/>
                </a:ext>
              </a:extLst>
            </p:cNvPr>
            <p:cNvSpPr txBox="1"/>
            <p:nvPr/>
          </p:nvSpPr>
          <p:spPr>
            <a:xfrm>
              <a:off x="6314203" y="3712601"/>
              <a:ext cx="61106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</a:rPr>
                <a:t>3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3F3D177-97FC-4BBF-8FCD-5DE9080EC40F}"/>
                </a:ext>
              </a:extLst>
            </p:cNvPr>
            <p:cNvSpPr txBox="1"/>
            <p:nvPr/>
          </p:nvSpPr>
          <p:spPr>
            <a:xfrm>
              <a:off x="3246348" y="3154721"/>
              <a:ext cx="567784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/>
                <a:t>+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17E9611-1C3C-4A8D-969C-46661FBBA000}"/>
                </a:ext>
              </a:extLst>
            </p:cNvPr>
            <p:cNvSpPr/>
            <p:nvPr/>
          </p:nvSpPr>
          <p:spPr>
            <a:xfrm>
              <a:off x="5322218" y="3154722"/>
              <a:ext cx="567784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6000" b="1" dirty="0">
                  <a:solidFill>
                    <a:prstClr val="black"/>
                  </a:solidFill>
                </a:rPr>
                <a:t>=</a:t>
              </a:r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7B10579-C458-46B0-9B39-B0B7F92FAECB}"/>
                </a:ext>
              </a:extLst>
            </p:cNvPr>
            <p:cNvCxnSpPr>
              <a:cxnSpLocks/>
            </p:cNvCxnSpPr>
            <p:nvPr/>
          </p:nvCxnSpPr>
          <p:spPr>
            <a:xfrm>
              <a:off x="6080203" y="3697362"/>
              <a:ext cx="108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F903425-0810-48B3-B90B-C4B4DCE1BBCF}"/>
                </a:ext>
              </a:extLst>
            </p:cNvPr>
            <p:cNvSpPr/>
            <p:nvPr/>
          </p:nvSpPr>
          <p:spPr>
            <a:xfrm>
              <a:off x="6241735" y="2563409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60B2553F-CE14-4CE5-8473-500B2790FBE1}"/>
                </a:ext>
              </a:extLst>
            </p:cNvPr>
            <p:cNvCxnSpPr>
              <a:cxnSpLocks/>
            </p:cNvCxnSpPr>
            <p:nvPr/>
          </p:nvCxnSpPr>
          <p:spPr>
            <a:xfrm>
              <a:off x="3988545" y="3707443"/>
              <a:ext cx="108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EC65091-58AF-4BCE-8146-2F6B45897E34}"/>
                </a:ext>
              </a:extLst>
            </p:cNvPr>
            <p:cNvSpPr/>
            <p:nvPr/>
          </p:nvSpPr>
          <p:spPr>
            <a:xfrm>
              <a:off x="4150077" y="3968633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9EE3F15-AB79-4796-801A-9F972010E1EB}"/>
                </a:ext>
              </a:extLst>
            </p:cNvPr>
            <p:cNvSpPr txBox="1"/>
            <p:nvPr/>
          </p:nvSpPr>
          <p:spPr>
            <a:xfrm>
              <a:off x="2160878" y="3715537"/>
              <a:ext cx="615874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</a:rPr>
                <a:t>6</a:t>
              </a:r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4BAA2EE5-1D79-4134-8651-15855C8F812F}"/>
                </a:ext>
              </a:extLst>
            </p:cNvPr>
            <p:cNvCxnSpPr>
              <a:cxnSpLocks/>
            </p:cNvCxnSpPr>
            <p:nvPr/>
          </p:nvCxnSpPr>
          <p:spPr>
            <a:xfrm>
              <a:off x="1926878" y="3700298"/>
              <a:ext cx="108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BE64CC5-78D8-4210-A11C-1E9692723C05}"/>
                </a:ext>
              </a:extLst>
            </p:cNvPr>
            <p:cNvSpPr/>
            <p:nvPr/>
          </p:nvSpPr>
          <p:spPr>
            <a:xfrm>
              <a:off x="2088410" y="2566345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5F09390C-F8C8-4CD3-9178-593D31F002E9}"/>
              </a:ext>
            </a:extLst>
          </p:cNvPr>
          <p:cNvSpPr/>
          <p:nvPr/>
        </p:nvSpPr>
        <p:spPr>
          <a:xfrm>
            <a:off x="642705" y="1550327"/>
            <a:ext cx="99549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Example system to find 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all possible answers: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99DC0DB-9ED8-4ED5-AA1A-775F973A374A}"/>
              </a:ext>
            </a:extLst>
          </p:cNvPr>
          <p:cNvSpPr txBox="1"/>
          <p:nvPr/>
        </p:nvSpPr>
        <p:spPr>
          <a:xfrm>
            <a:off x="5374428" y="2953707"/>
            <a:ext cx="61106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3EFED10E-C358-416F-A205-4F5BA133980E}"/>
                  </a:ext>
                </a:extLst>
              </p:cNvPr>
              <p:cNvSpPr/>
              <p:nvPr/>
            </p:nvSpPr>
            <p:spPr>
              <a:xfrm>
                <a:off x="7634118" y="2792003"/>
                <a:ext cx="3980084" cy="162435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6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Find all the ways to make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3EFED10E-C358-416F-A205-4F5BA133980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34118" y="2792003"/>
                <a:ext cx="3980084" cy="1624355"/>
              </a:xfrm>
              <a:prstGeom prst="rect">
                <a:avLst/>
              </a:prstGeom>
              <a:blipFill>
                <a:blip r:embed="rId3"/>
                <a:stretch>
                  <a:fillRect l="-4594" t="-5263" r="-4288" b="-22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718E8F84-C86C-4A08-8E00-58D487008DE8}"/>
              </a:ext>
            </a:extLst>
          </p:cNvPr>
          <p:cNvCxnSpPr>
            <a:cxnSpLocks/>
          </p:cNvCxnSpPr>
          <p:nvPr/>
        </p:nvCxnSpPr>
        <p:spPr>
          <a:xfrm flipH="1" flipV="1">
            <a:off x="5811864" y="3461538"/>
            <a:ext cx="1822255" cy="65154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E2BB4394-163F-4385-808B-B0410A48BAEA}"/>
              </a:ext>
            </a:extLst>
          </p:cNvPr>
          <p:cNvSpPr/>
          <p:nvPr/>
        </p:nvSpPr>
        <p:spPr>
          <a:xfrm>
            <a:off x="508194" y="646030"/>
            <a:ext cx="51219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24: Adding fractions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1632340"/>
      </p:ext>
    </p:extLst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58A349F2-F80A-44B6-8F14-3DF6BC8161A8}"/>
              </a:ext>
            </a:extLst>
          </p:cNvPr>
          <p:cNvGrpSpPr/>
          <p:nvPr/>
        </p:nvGrpSpPr>
        <p:grpSpPr>
          <a:xfrm>
            <a:off x="981481" y="2982128"/>
            <a:ext cx="5233325" cy="2316635"/>
            <a:chOff x="1926878" y="2515998"/>
            <a:chExt cx="5233325" cy="2316635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D7E608E-17E7-424E-8B53-587901DDEB33}"/>
                </a:ext>
              </a:extLst>
            </p:cNvPr>
            <p:cNvSpPr txBox="1"/>
            <p:nvPr/>
          </p:nvSpPr>
          <p:spPr>
            <a:xfrm>
              <a:off x="4222544" y="2515998"/>
              <a:ext cx="61106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48B2180-43F3-4D14-AFE6-FB4E9FD972C9}"/>
                </a:ext>
              </a:extLst>
            </p:cNvPr>
            <p:cNvSpPr txBox="1"/>
            <p:nvPr/>
          </p:nvSpPr>
          <p:spPr>
            <a:xfrm>
              <a:off x="6314203" y="3712601"/>
              <a:ext cx="61106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</a:rPr>
                <a:t>3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3F3D177-97FC-4BBF-8FCD-5DE9080EC40F}"/>
                </a:ext>
              </a:extLst>
            </p:cNvPr>
            <p:cNvSpPr txBox="1"/>
            <p:nvPr/>
          </p:nvSpPr>
          <p:spPr>
            <a:xfrm>
              <a:off x="3246348" y="3154721"/>
              <a:ext cx="567784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/>
                <a:t>+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17E9611-1C3C-4A8D-969C-46661FBBA000}"/>
                </a:ext>
              </a:extLst>
            </p:cNvPr>
            <p:cNvSpPr/>
            <p:nvPr/>
          </p:nvSpPr>
          <p:spPr>
            <a:xfrm>
              <a:off x="5322218" y="3154722"/>
              <a:ext cx="567784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6000" b="1" dirty="0">
                  <a:solidFill>
                    <a:prstClr val="black"/>
                  </a:solidFill>
                </a:rPr>
                <a:t>=</a:t>
              </a:r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7B10579-C458-46B0-9B39-B0B7F92FAECB}"/>
                </a:ext>
              </a:extLst>
            </p:cNvPr>
            <p:cNvCxnSpPr>
              <a:cxnSpLocks/>
            </p:cNvCxnSpPr>
            <p:nvPr/>
          </p:nvCxnSpPr>
          <p:spPr>
            <a:xfrm>
              <a:off x="6080203" y="3697362"/>
              <a:ext cx="108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F903425-0810-48B3-B90B-C4B4DCE1BBCF}"/>
                </a:ext>
              </a:extLst>
            </p:cNvPr>
            <p:cNvSpPr/>
            <p:nvPr/>
          </p:nvSpPr>
          <p:spPr>
            <a:xfrm>
              <a:off x="6241735" y="2563409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60B2553F-CE14-4CE5-8473-500B2790FBE1}"/>
                </a:ext>
              </a:extLst>
            </p:cNvPr>
            <p:cNvCxnSpPr>
              <a:cxnSpLocks/>
            </p:cNvCxnSpPr>
            <p:nvPr/>
          </p:nvCxnSpPr>
          <p:spPr>
            <a:xfrm>
              <a:off x="3988545" y="3707443"/>
              <a:ext cx="108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EC65091-58AF-4BCE-8146-2F6B45897E34}"/>
                </a:ext>
              </a:extLst>
            </p:cNvPr>
            <p:cNvSpPr/>
            <p:nvPr/>
          </p:nvSpPr>
          <p:spPr>
            <a:xfrm>
              <a:off x="4150077" y="3968633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9EE3F15-AB79-4796-801A-9F972010E1EB}"/>
                </a:ext>
              </a:extLst>
            </p:cNvPr>
            <p:cNvSpPr txBox="1"/>
            <p:nvPr/>
          </p:nvSpPr>
          <p:spPr>
            <a:xfrm>
              <a:off x="2160878" y="3715537"/>
              <a:ext cx="615874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</a:rPr>
                <a:t>6</a:t>
              </a:r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4BAA2EE5-1D79-4134-8651-15855C8F812F}"/>
                </a:ext>
              </a:extLst>
            </p:cNvPr>
            <p:cNvCxnSpPr>
              <a:cxnSpLocks/>
            </p:cNvCxnSpPr>
            <p:nvPr/>
          </p:nvCxnSpPr>
          <p:spPr>
            <a:xfrm>
              <a:off x="1926878" y="3700298"/>
              <a:ext cx="108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BE64CC5-78D8-4210-A11C-1E9692723C05}"/>
                </a:ext>
              </a:extLst>
            </p:cNvPr>
            <p:cNvSpPr/>
            <p:nvPr/>
          </p:nvSpPr>
          <p:spPr>
            <a:xfrm>
              <a:off x="2088410" y="2566345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5F09390C-F8C8-4CD3-9178-593D31F002E9}"/>
              </a:ext>
            </a:extLst>
          </p:cNvPr>
          <p:cNvSpPr/>
          <p:nvPr/>
        </p:nvSpPr>
        <p:spPr>
          <a:xfrm>
            <a:off x="642705" y="1550327"/>
            <a:ext cx="99549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Example system to find 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all possible answers: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99DC0DB-9ED8-4ED5-AA1A-775F973A374A}"/>
              </a:ext>
            </a:extLst>
          </p:cNvPr>
          <p:cNvSpPr txBox="1"/>
          <p:nvPr/>
        </p:nvSpPr>
        <p:spPr>
          <a:xfrm>
            <a:off x="5374428" y="2953707"/>
            <a:ext cx="61106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3EFED10E-C358-416F-A205-4F5BA133980E}"/>
                  </a:ext>
                </a:extLst>
              </p:cNvPr>
              <p:cNvSpPr/>
              <p:nvPr/>
            </p:nvSpPr>
            <p:spPr>
              <a:xfrm>
                <a:off x="7634118" y="2792003"/>
                <a:ext cx="3980084" cy="162435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6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Find all the ways to make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3EFED10E-C358-416F-A205-4F5BA133980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34118" y="2792003"/>
                <a:ext cx="3980084" cy="1624355"/>
              </a:xfrm>
              <a:prstGeom prst="rect">
                <a:avLst/>
              </a:prstGeom>
              <a:blipFill>
                <a:blip r:embed="rId3"/>
                <a:stretch>
                  <a:fillRect l="-4594" t="-5263" r="-4288" b="-22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718E8F84-C86C-4A08-8E00-58D487008DE8}"/>
              </a:ext>
            </a:extLst>
          </p:cNvPr>
          <p:cNvCxnSpPr>
            <a:cxnSpLocks/>
          </p:cNvCxnSpPr>
          <p:nvPr/>
        </p:nvCxnSpPr>
        <p:spPr>
          <a:xfrm flipH="1" flipV="1">
            <a:off x="5811864" y="3461538"/>
            <a:ext cx="1822255" cy="65154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0B04E490-6FDE-48CC-87EE-F6FA8E709A20}"/>
              </a:ext>
            </a:extLst>
          </p:cNvPr>
          <p:cNvSpPr txBox="1"/>
          <p:nvPr/>
        </p:nvSpPr>
        <p:spPr>
          <a:xfrm>
            <a:off x="1233247" y="2961326"/>
            <a:ext cx="61106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089E8C4-BC36-4404-B560-659A7C2A8D50}"/>
              </a:ext>
            </a:extLst>
          </p:cNvPr>
          <p:cNvSpPr txBox="1"/>
          <p:nvPr/>
        </p:nvSpPr>
        <p:spPr>
          <a:xfrm>
            <a:off x="3279525" y="4339257"/>
            <a:ext cx="61587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5BC636DC-2A30-4F5A-A232-FE50CA13AB88}"/>
                  </a:ext>
                </a:extLst>
              </p:cNvPr>
              <p:cNvSpPr/>
              <p:nvPr/>
            </p:nvSpPr>
            <p:spPr>
              <a:xfrm>
                <a:off x="389126" y="6706287"/>
                <a:ext cx="2156360" cy="115922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en-GB" sz="4800" b="1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/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en-GB" sz="4800" b="1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en-GB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5BC636DC-2A30-4F5A-A232-FE50CA13AB8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126" y="6706287"/>
                <a:ext cx="2156360" cy="1159228"/>
              </a:xfrm>
              <a:prstGeom prst="rect">
                <a:avLst/>
              </a:prstGeom>
              <a:blipFill>
                <a:blip r:embed="rId4"/>
                <a:stretch>
                  <a:fillRect b="-142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Rectangle 30">
            <a:extLst>
              <a:ext uri="{FF2B5EF4-FFF2-40B4-BE49-F238E27FC236}">
                <a16:creationId xmlns:a16="http://schemas.microsoft.com/office/drawing/2014/main" id="{5B83864B-3672-4D5E-AAAA-EF1723E0130E}"/>
              </a:ext>
            </a:extLst>
          </p:cNvPr>
          <p:cNvSpPr/>
          <p:nvPr/>
        </p:nvSpPr>
        <p:spPr>
          <a:xfrm>
            <a:off x="508194" y="646030"/>
            <a:ext cx="51219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24: Adding fractions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519320"/>
      </p:ext>
    </p:extLst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58A349F2-F80A-44B6-8F14-3DF6BC8161A8}"/>
              </a:ext>
            </a:extLst>
          </p:cNvPr>
          <p:cNvGrpSpPr/>
          <p:nvPr/>
        </p:nvGrpSpPr>
        <p:grpSpPr>
          <a:xfrm>
            <a:off x="981481" y="2982128"/>
            <a:ext cx="5233325" cy="2316635"/>
            <a:chOff x="1926878" y="2515998"/>
            <a:chExt cx="5233325" cy="2316635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D7E608E-17E7-424E-8B53-587901DDEB33}"/>
                </a:ext>
              </a:extLst>
            </p:cNvPr>
            <p:cNvSpPr txBox="1"/>
            <p:nvPr/>
          </p:nvSpPr>
          <p:spPr>
            <a:xfrm>
              <a:off x="4222544" y="2515998"/>
              <a:ext cx="61106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48B2180-43F3-4D14-AFE6-FB4E9FD972C9}"/>
                </a:ext>
              </a:extLst>
            </p:cNvPr>
            <p:cNvSpPr txBox="1"/>
            <p:nvPr/>
          </p:nvSpPr>
          <p:spPr>
            <a:xfrm>
              <a:off x="6314203" y="3712601"/>
              <a:ext cx="61106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</a:rPr>
                <a:t>3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3F3D177-97FC-4BBF-8FCD-5DE9080EC40F}"/>
                </a:ext>
              </a:extLst>
            </p:cNvPr>
            <p:cNvSpPr txBox="1"/>
            <p:nvPr/>
          </p:nvSpPr>
          <p:spPr>
            <a:xfrm>
              <a:off x="3246348" y="3154721"/>
              <a:ext cx="567784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/>
                <a:t>+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17E9611-1C3C-4A8D-969C-46661FBBA000}"/>
                </a:ext>
              </a:extLst>
            </p:cNvPr>
            <p:cNvSpPr/>
            <p:nvPr/>
          </p:nvSpPr>
          <p:spPr>
            <a:xfrm>
              <a:off x="5322218" y="3154722"/>
              <a:ext cx="567784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6000" b="1" dirty="0">
                  <a:solidFill>
                    <a:prstClr val="black"/>
                  </a:solidFill>
                </a:rPr>
                <a:t>=</a:t>
              </a:r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7B10579-C458-46B0-9B39-B0B7F92FAECB}"/>
                </a:ext>
              </a:extLst>
            </p:cNvPr>
            <p:cNvCxnSpPr>
              <a:cxnSpLocks/>
            </p:cNvCxnSpPr>
            <p:nvPr/>
          </p:nvCxnSpPr>
          <p:spPr>
            <a:xfrm>
              <a:off x="6080203" y="3697362"/>
              <a:ext cx="108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F903425-0810-48B3-B90B-C4B4DCE1BBCF}"/>
                </a:ext>
              </a:extLst>
            </p:cNvPr>
            <p:cNvSpPr/>
            <p:nvPr/>
          </p:nvSpPr>
          <p:spPr>
            <a:xfrm>
              <a:off x="6241735" y="2563409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60B2553F-CE14-4CE5-8473-500B2790FBE1}"/>
                </a:ext>
              </a:extLst>
            </p:cNvPr>
            <p:cNvCxnSpPr>
              <a:cxnSpLocks/>
            </p:cNvCxnSpPr>
            <p:nvPr/>
          </p:nvCxnSpPr>
          <p:spPr>
            <a:xfrm>
              <a:off x="3988545" y="3707443"/>
              <a:ext cx="108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EC65091-58AF-4BCE-8146-2F6B45897E34}"/>
                </a:ext>
              </a:extLst>
            </p:cNvPr>
            <p:cNvSpPr/>
            <p:nvPr/>
          </p:nvSpPr>
          <p:spPr>
            <a:xfrm>
              <a:off x="4150077" y="3968633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9EE3F15-AB79-4796-801A-9F972010E1EB}"/>
                </a:ext>
              </a:extLst>
            </p:cNvPr>
            <p:cNvSpPr txBox="1"/>
            <p:nvPr/>
          </p:nvSpPr>
          <p:spPr>
            <a:xfrm>
              <a:off x="2160878" y="3715537"/>
              <a:ext cx="615874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</a:rPr>
                <a:t>6</a:t>
              </a:r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4BAA2EE5-1D79-4134-8651-15855C8F812F}"/>
                </a:ext>
              </a:extLst>
            </p:cNvPr>
            <p:cNvCxnSpPr>
              <a:cxnSpLocks/>
            </p:cNvCxnSpPr>
            <p:nvPr/>
          </p:nvCxnSpPr>
          <p:spPr>
            <a:xfrm>
              <a:off x="1926878" y="3700298"/>
              <a:ext cx="108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BE64CC5-78D8-4210-A11C-1E9692723C05}"/>
                </a:ext>
              </a:extLst>
            </p:cNvPr>
            <p:cNvSpPr/>
            <p:nvPr/>
          </p:nvSpPr>
          <p:spPr>
            <a:xfrm>
              <a:off x="2088410" y="2566345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5F09390C-F8C8-4CD3-9178-593D31F002E9}"/>
              </a:ext>
            </a:extLst>
          </p:cNvPr>
          <p:cNvSpPr/>
          <p:nvPr/>
        </p:nvSpPr>
        <p:spPr>
          <a:xfrm>
            <a:off x="642705" y="1550327"/>
            <a:ext cx="99549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Example system to find 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all possible answers: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99DC0DB-9ED8-4ED5-AA1A-775F973A374A}"/>
              </a:ext>
            </a:extLst>
          </p:cNvPr>
          <p:cNvSpPr txBox="1"/>
          <p:nvPr/>
        </p:nvSpPr>
        <p:spPr>
          <a:xfrm>
            <a:off x="5374428" y="2953707"/>
            <a:ext cx="61106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3EFED10E-C358-416F-A205-4F5BA133980E}"/>
                  </a:ext>
                </a:extLst>
              </p:cNvPr>
              <p:cNvSpPr/>
              <p:nvPr/>
            </p:nvSpPr>
            <p:spPr>
              <a:xfrm>
                <a:off x="7634118" y="2792003"/>
                <a:ext cx="3980084" cy="37103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6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Find all the ways to make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en-GB" dirty="0"/>
              </a:p>
              <a:p>
                <a:endParaRPr lang="en-GB" dirty="0"/>
              </a:p>
              <a:p>
                <a:pPr lvl="0"/>
                <a:r>
                  <a:rPr lang="en-GB" sz="36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This is the only way to make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400" b="1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400" b="1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400" b="1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en-GB" dirty="0">
                  <a:solidFill>
                    <a:prstClr val="black"/>
                  </a:solidFill>
                </a:endParaRP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3EFED10E-C358-416F-A205-4F5BA133980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34118" y="2792003"/>
                <a:ext cx="3980084" cy="3710375"/>
              </a:xfrm>
              <a:prstGeom prst="rect">
                <a:avLst/>
              </a:prstGeom>
              <a:blipFill>
                <a:blip r:embed="rId3"/>
                <a:stretch>
                  <a:fillRect l="-4594" t="-2299" r="-428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718E8F84-C86C-4A08-8E00-58D487008DE8}"/>
              </a:ext>
            </a:extLst>
          </p:cNvPr>
          <p:cNvCxnSpPr>
            <a:cxnSpLocks/>
          </p:cNvCxnSpPr>
          <p:nvPr/>
        </p:nvCxnSpPr>
        <p:spPr>
          <a:xfrm flipH="1" flipV="1">
            <a:off x="5811864" y="3461538"/>
            <a:ext cx="1822255" cy="65154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0B04E490-6FDE-48CC-87EE-F6FA8E709A20}"/>
              </a:ext>
            </a:extLst>
          </p:cNvPr>
          <p:cNvSpPr txBox="1"/>
          <p:nvPr/>
        </p:nvSpPr>
        <p:spPr>
          <a:xfrm>
            <a:off x="1233247" y="2961326"/>
            <a:ext cx="61106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089E8C4-BC36-4404-B560-659A7C2A8D50}"/>
              </a:ext>
            </a:extLst>
          </p:cNvPr>
          <p:cNvSpPr txBox="1"/>
          <p:nvPr/>
        </p:nvSpPr>
        <p:spPr>
          <a:xfrm>
            <a:off x="3279525" y="4339257"/>
            <a:ext cx="61587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76193CA5-CD4B-4AA9-B18D-1AFBB973B1B2}"/>
                  </a:ext>
                </a:extLst>
              </p:cNvPr>
              <p:cNvSpPr/>
              <p:nvPr/>
            </p:nvSpPr>
            <p:spPr>
              <a:xfrm>
                <a:off x="389126" y="6706287"/>
                <a:ext cx="2156360" cy="115922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en-GB" sz="4800" b="1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/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en-GB" sz="4800" b="1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en-GB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76193CA5-CD4B-4AA9-B18D-1AFBB973B1B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126" y="6706287"/>
                <a:ext cx="2156360" cy="1159228"/>
              </a:xfrm>
              <a:prstGeom prst="rect">
                <a:avLst/>
              </a:prstGeom>
              <a:blipFill>
                <a:blip r:embed="rId4"/>
                <a:stretch>
                  <a:fillRect b="-142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Rectangle 31">
            <a:extLst>
              <a:ext uri="{FF2B5EF4-FFF2-40B4-BE49-F238E27FC236}">
                <a16:creationId xmlns:a16="http://schemas.microsoft.com/office/drawing/2014/main" id="{A1E6C6ED-DDDC-4984-9BC9-C10C32383F9F}"/>
              </a:ext>
            </a:extLst>
          </p:cNvPr>
          <p:cNvSpPr/>
          <p:nvPr/>
        </p:nvSpPr>
        <p:spPr>
          <a:xfrm>
            <a:off x="508194" y="646030"/>
            <a:ext cx="51219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24: Adding fractions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39628"/>
      </p:ext>
    </p:extLst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58A349F2-F80A-44B6-8F14-3DF6BC8161A8}"/>
              </a:ext>
            </a:extLst>
          </p:cNvPr>
          <p:cNvGrpSpPr/>
          <p:nvPr/>
        </p:nvGrpSpPr>
        <p:grpSpPr>
          <a:xfrm>
            <a:off x="981481" y="2982128"/>
            <a:ext cx="5233325" cy="2316635"/>
            <a:chOff x="1926878" y="2515998"/>
            <a:chExt cx="5233325" cy="2316635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D7E608E-17E7-424E-8B53-587901DDEB33}"/>
                </a:ext>
              </a:extLst>
            </p:cNvPr>
            <p:cNvSpPr txBox="1"/>
            <p:nvPr/>
          </p:nvSpPr>
          <p:spPr>
            <a:xfrm>
              <a:off x="4222544" y="2515998"/>
              <a:ext cx="61106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48B2180-43F3-4D14-AFE6-FB4E9FD972C9}"/>
                </a:ext>
              </a:extLst>
            </p:cNvPr>
            <p:cNvSpPr txBox="1"/>
            <p:nvPr/>
          </p:nvSpPr>
          <p:spPr>
            <a:xfrm>
              <a:off x="6314203" y="3712601"/>
              <a:ext cx="61106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</a:rPr>
                <a:t>3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3F3D177-97FC-4BBF-8FCD-5DE9080EC40F}"/>
                </a:ext>
              </a:extLst>
            </p:cNvPr>
            <p:cNvSpPr txBox="1"/>
            <p:nvPr/>
          </p:nvSpPr>
          <p:spPr>
            <a:xfrm>
              <a:off x="3246348" y="3154721"/>
              <a:ext cx="567784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/>
                <a:t>+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17E9611-1C3C-4A8D-969C-46661FBBA000}"/>
                </a:ext>
              </a:extLst>
            </p:cNvPr>
            <p:cNvSpPr/>
            <p:nvPr/>
          </p:nvSpPr>
          <p:spPr>
            <a:xfrm>
              <a:off x="5322218" y="3154722"/>
              <a:ext cx="567784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6000" b="1" dirty="0">
                  <a:solidFill>
                    <a:prstClr val="black"/>
                  </a:solidFill>
                </a:rPr>
                <a:t>=</a:t>
              </a:r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7B10579-C458-46B0-9B39-B0B7F92FAECB}"/>
                </a:ext>
              </a:extLst>
            </p:cNvPr>
            <p:cNvCxnSpPr>
              <a:cxnSpLocks/>
            </p:cNvCxnSpPr>
            <p:nvPr/>
          </p:nvCxnSpPr>
          <p:spPr>
            <a:xfrm>
              <a:off x="6080203" y="3697362"/>
              <a:ext cx="108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F903425-0810-48B3-B90B-C4B4DCE1BBCF}"/>
                </a:ext>
              </a:extLst>
            </p:cNvPr>
            <p:cNvSpPr/>
            <p:nvPr/>
          </p:nvSpPr>
          <p:spPr>
            <a:xfrm>
              <a:off x="6241735" y="2563409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60B2553F-CE14-4CE5-8473-500B2790FBE1}"/>
                </a:ext>
              </a:extLst>
            </p:cNvPr>
            <p:cNvCxnSpPr>
              <a:cxnSpLocks/>
            </p:cNvCxnSpPr>
            <p:nvPr/>
          </p:nvCxnSpPr>
          <p:spPr>
            <a:xfrm>
              <a:off x="3988545" y="3707443"/>
              <a:ext cx="108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EC65091-58AF-4BCE-8146-2F6B45897E34}"/>
                </a:ext>
              </a:extLst>
            </p:cNvPr>
            <p:cNvSpPr/>
            <p:nvPr/>
          </p:nvSpPr>
          <p:spPr>
            <a:xfrm>
              <a:off x="4150077" y="3968633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9EE3F15-AB79-4796-801A-9F972010E1EB}"/>
                </a:ext>
              </a:extLst>
            </p:cNvPr>
            <p:cNvSpPr txBox="1"/>
            <p:nvPr/>
          </p:nvSpPr>
          <p:spPr>
            <a:xfrm>
              <a:off x="2160878" y="3715537"/>
              <a:ext cx="615874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</a:rPr>
                <a:t>6</a:t>
              </a:r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4BAA2EE5-1D79-4134-8651-15855C8F812F}"/>
                </a:ext>
              </a:extLst>
            </p:cNvPr>
            <p:cNvCxnSpPr>
              <a:cxnSpLocks/>
            </p:cNvCxnSpPr>
            <p:nvPr/>
          </p:nvCxnSpPr>
          <p:spPr>
            <a:xfrm>
              <a:off x="1926878" y="3700298"/>
              <a:ext cx="108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BE64CC5-78D8-4210-A11C-1E9692723C05}"/>
                </a:ext>
              </a:extLst>
            </p:cNvPr>
            <p:cNvSpPr/>
            <p:nvPr/>
          </p:nvSpPr>
          <p:spPr>
            <a:xfrm>
              <a:off x="2088410" y="2566345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5F09390C-F8C8-4CD3-9178-593D31F002E9}"/>
              </a:ext>
            </a:extLst>
          </p:cNvPr>
          <p:cNvSpPr/>
          <p:nvPr/>
        </p:nvSpPr>
        <p:spPr>
          <a:xfrm>
            <a:off x="642705" y="1550327"/>
            <a:ext cx="99549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Example system to find 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all possible answers: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99DC0DB-9ED8-4ED5-AA1A-775F973A374A}"/>
              </a:ext>
            </a:extLst>
          </p:cNvPr>
          <p:cNvSpPr txBox="1"/>
          <p:nvPr/>
        </p:nvSpPr>
        <p:spPr>
          <a:xfrm>
            <a:off x="5374428" y="2953707"/>
            <a:ext cx="61587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3EFED10E-C358-416F-A205-4F5BA133980E}"/>
                  </a:ext>
                </a:extLst>
              </p:cNvPr>
              <p:cNvSpPr/>
              <p:nvPr/>
            </p:nvSpPr>
            <p:spPr>
              <a:xfrm>
                <a:off x="7634118" y="2792003"/>
                <a:ext cx="3980084" cy="1666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6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Find all the ways to make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GB" sz="4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3EFED10E-C358-416F-A205-4F5BA133980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34118" y="2792003"/>
                <a:ext cx="3980084" cy="1666995"/>
              </a:xfrm>
              <a:prstGeom prst="rect">
                <a:avLst/>
              </a:prstGeom>
              <a:blipFill>
                <a:blip r:embed="rId3"/>
                <a:stretch>
                  <a:fillRect l="-4594" t="-5128" r="-428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718E8F84-C86C-4A08-8E00-58D487008DE8}"/>
              </a:ext>
            </a:extLst>
          </p:cNvPr>
          <p:cNvCxnSpPr>
            <a:cxnSpLocks/>
          </p:cNvCxnSpPr>
          <p:nvPr/>
        </p:nvCxnSpPr>
        <p:spPr>
          <a:xfrm flipH="1" flipV="1">
            <a:off x="5811864" y="3461538"/>
            <a:ext cx="1822255" cy="65154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DB0D5E06-E0D3-4FF3-8AD1-8FC242705159}"/>
                  </a:ext>
                </a:extLst>
              </p:cNvPr>
              <p:cNvSpPr/>
              <p:nvPr/>
            </p:nvSpPr>
            <p:spPr>
              <a:xfrm>
                <a:off x="389126" y="6706287"/>
                <a:ext cx="2156360" cy="115922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en-GB" sz="4800" b="1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/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en-GB" sz="4800" b="1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en-GB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DB0D5E06-E0D3-4FF3-8AD1-8FC24270515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126" y="6706287"/>
                <a:ext cx="2156360" cy="1159228"/>
              </a:xfrm>
              <a:prstGeom prst="rect">
                <a:avLst/>
              </a:prstGeom>
              <a:blipFill>
                <a:blip r:embed="rId4"/>
                <a:stretch>
                  <a:fillRect b="-142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>
            <a:extLst>
              <a:ext uri="{FF2B5EF4-FFF2-40B4-BE49-F238E27FC236}">
                <a16:creationId xmlns:a16="http://schemas.microsoft.com/office/drawing/2014/main" id="{B0A81AA5-B87E-47E4-A95B-1EC5D1C9D908}"/>
              </a:ext>
            </a:extLst>
          </p:cNvPr>
          <p:cNvSpPr/>
          <p:nvPr/>
        </p:nvSpPr>
        <p:spPr>
          <a:xfrm>
            <a:off x="508194" y="646030"/>
            <a:ext cx="51219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24: Adding fractions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009943"/>
      </p:ext>
    </p:extLst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58A349F2-F80A-44B6-8F14-3DF6BC8161A8}"/>
              </a:ext>
            </a:extLst>
          </p:cNvPr>
          <p:cNvGrpSpPr/>
          <p:nvPr/>
        </p:nvGrpSpPr>
        <p:grpSpPr>
          <a:xfrm>
            <a:off x="981481" y="2982128"/>
            <a:ext cx="5233325" cy="2316635"/>
            <a:chOff x="1926878" y="2515998"/>
            <a:chExt cx="5233325" cy="2316635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D7E608E-17E7-424E-8B53-587901DDEB33}"/>
                </a:ext>
              </a:extLst>
            </p:cNvPr>
            <p:cNvSpPr txBox="1"/>
            <p:nvPr/>
          </p:nvSpPr>
          <p:spPr>
            <a:xfrm>
              <a:off x="4222544" y="2515998"/>
              <a:ext cx="61106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48B2180-43F3-4D14-AFE6-FB4E9FD972C9}"/>
                </a:ext>
              </a:extLst>
            </p:cNvPr>
            <p:cNvSpPr txBox="1"/>
            <p:nvPr/>
          </p:nvSpPr>
          <p:spPr>
            <a:xfrm>
              <a:off x="6314203" y="3712601"/>
              <a:ext cx="61106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</a:rPr>
                <a:t>3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3F3D177-97FC-4BBF-8FCD-5DE9080EC40F}"/>
                </a:ext>
              </a:extLst>
            </p:cNvPr>
            <p:cNvSpPr txBox="1"/>
            <p:nvPr/>
          </p:nvSpPr>
          <p:spPr>
            <a:xfrm>
              <a:off x="3246348" y="3154721"/>
              <a:ext cx="567784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/>
                <a:t>+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17E9611-1C3C-4A8D-969C-46661FBBA000}"/>
                </a:ext>
              </a:extLst>
            </p:cNvPr>
            <p:cNvSpPr/>
            <p:nvPr/>
          </p:nvSpPr>
          <p:spPr>
            <a:xfrm>
              <a:off x="5322218" y="3154722"/>
              <a:ext cx="567784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6000" b="1" dirty="0">
                  <a:solidFill>
                    <a:prstClr val="black"/>
                  </a:solidFill>
                </a:rPr>
                <a:t>=</a:t>
              </a:r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7B10579-C458-46B0-9B39-B0B7F92FAECB}"/>
                </a:ext>
              </a:extLst>
            </p:cNvPr>
            <p:cNvCxnSpPr>
              <a:cxnSpLocks/>
            </p:cNvCxnSpPr>
            <p:nvPr/>
          </p:nvCxnSpPr>
          <p:spPr>
            <a:xfrm>
              <a:off x="6080203" y="3697362"/>
              <a:ext cx="108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F903425-0810-48B3-B90B-C4B4DCE1BBCF}"/>
                </a:ext>
              </a:extLst>
            </p:cNvPr>
            <p:cNvSpPr/>
            <p:nvPr/>
          </p:nvSpPr>
          <p:spPr>
            <a:xfrm>
              <a:off x="6241735" y="2563409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60B2553F-CE14-4CE5-8473-500B2790FBE1}"/>
                </a:ext>
              </a:extLst>
            </p:cNvPr>
            <p:cNvCxnSpPr>
              <a:cxnSpLocks/>
            </p:cNvCxnSpPr>
            <p:nvPr/>
          </p:nvCxnSpPr>
          <p:spPr>
            <a:xfrm>
              <a:off x="3988545" y="3707443"/>
              <a:ext cx="108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EC65091-58AF-4BCE-8146-2F6B45897E34}"/>
                </a:ext>
              </a:extLst>
            </p:cNvPr>
            <p:cNvSpPr/>
            <p:nvPr/>
          </p:nvSpPr>
          <p:spPr>
            <a:xfrm>
              <a:off x="4150077" y="3968633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9EE3F15-AB79-4796-801A-9F972010E1EB}"/>
                </a:ext>
              </a:extLst>
            </p:cNvPr>
            <p:cNvSpPr txBox="1"/>
            <p:nvPr/>
          </p:nvSpPr>
          <p:spPr>
            <a:xfrm>
              <a:off x="2160878" y="3715537"/>
              <a:ext cx="615874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</a:rPr>
                <a:t>6</a:t>
              </a:r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4BAA2EE5-1D79-4134-8651-15855C8F812F}"/>
                </a:ext>
              </a:extLst>
            </p:cNvPr>
            <p:cNvCxnSpPr>
              <a:cxnSpLocks/>
            </p:cNvCxnSpPr>
            <p:nvPr/>
          </p:nvCxnSpPr>
          <p:spPr>
            <a:xfrm>
              <a:off x="1926878" y="3700298"/>
              <a:ext cx="108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BE64CC5-78D8-4210-A11C-1E9692723C05}"/>
                </a:ext>
              </a:extLst>
            </p:cNvPr>
            <p:cNvSpPr/>
            <p:nvPr/>
          </p:nvSpPr>
          <p:spPr>
            <a:xfrm>
              <a:off x="2088410" y="2566345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5F09390C-F8C8-4CD3-9178-593D31F002E9}"/>
              </a:ext>
            </a:extLst>
          </p:cNvPr>
          <p:cNvSpPr/>
          <p:nvPr/>
        </p:nvSpPr>
        <p:spPr>
          <a:xfrm>
            <a:off x="642705" y="1550327"/>
            <a:ext cx="99549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Example system to find 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all possible answers: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99DC0DB-9ED8-4ED5-AA1A-775F973A374A}"/>
              </a:ext>
            </a:extLst>
          </p:cNvPr>
          <p:cNvSpPr txBox="1"/>
          <p:nvPr/>
        </p:nvSpPr>
        <p:spPr>
          <a:xfrm>
            <a:off x="5374428" y="2953707"/>
            <a:ext cx="61587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3EFED10E-C358-416F-A205-4F5BA133980E}"/>
                  </a:ext>
                </a:extLst>
              </p:cNvPr>
              <p:cNvSpPr/>
              <p:nvPr/>
            </p:nvSpPr>
            <p:spPr>
              <a:xfrm>
                <a:off x="7634118" y="2792003"/>
                <a:ext cx="3980084" cy="1666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6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Find all the ways to make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GB" sz="4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3EFED10E-C358-416F-A205-4F5BA133980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34118" y="2792003"/>
                <a:ext cx="3980084" cy="1666995"/>
              </a:xfrm>
              <a:prstGeom prst="rect">
                <a:avLst/>
              </a:prstGeom>
              <a:blipFill>
                <a:blip r:embed="rId3"/>
                <a:stretch>
                  <a:fillRect l="-4594" t="-5128" r="-428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718E8F84-C86C-4A08-8E00-58D487008DE8}"/>
              </a:ext>
            </a:extLst>
          </p:cNvPr>
          <p:cNvCxnSpPr>
            <a:cxnSpLocks/>
          </p:cNvCxnSpPr>
          <p:nvPr/>
        </p:nvCxnSpPr>
        <p:spPr>
          <a:xfrm flipH="1" flipV="1">
            <a:off x="5811864" y="3461538"/>
            <a:ext cx="1822255" cy="65154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0B04E490-6FDE-48CC-87EE-F6FA8E709A20}"/>
              </a:ext>
            </a:extLst>
          </p:cNvPr>
          <p:cNvSpPr txBox="1"/>
          <p:nvPr/>
        </p:nvSpPr>
        <p:spPr>
          <a:xfrm>
            <a:off x="1233247" y="2961326"/>
            <a:ext cx="61106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089E8C4-BC36-4404-B560-659A7C2A8D50}"/>
              </a:ext>
            </a:extLst>
          </p:cNvPr>
          <p:cNvSpPr txBox="1"/>
          <p:nvPr/>
        </p:nvSpPr>
        <p:spPr>
          <a:xfrm>
            <a:off x="3279525" y="4339257"/>
            <a:ext cx="61587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6C3F1450-261C-4080-BBBC-A18FE3752856}"/>
                  </a:ext>
                </a:extLst>
              </p:cNvPr>
              <p:cNvSpPr/>
              <p:nvPr/>
            </p:nvSpPr>
            <p:spPr>
              <a:xfrm>
                <a:off x="389126" y="6706287"/>
                <a:ext cx="2156360" cy="115922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en-GB" sz="4800" b="1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/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en-GB" sz="4800" b="1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en-GB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6C3F1450-261C-4080-BBBC-A18FE375285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126" y="6706287"/>
                <a:ext cx="2156360" cy="1159228"/>
              </a:xfrm>
              <a:prstGeom prst="rect">
                <a:avLst/>
              </a:prstGeom>
              <a:blipFill>
                <a:blip r:embed="rId4"/>
                <a:stretch>
                  <a:fillRect b="-142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E5F89DC3-58A3-4B55-8763-FB8A5C9F9209}"/>
                  </a:ext>
                </a:extLst>
              </p:cNvPr>
              <p:cNvSpPr/>
              <p:nvPr/>
            </p:nvSpPr>
            <p:spPr>
              <a:xfrm>
                <a:off x="3350258" y="6696067"/>
                <a:ext cx="2156360" cy="115922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 smtClean="0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en-GB" sz="4800" b="1" i="1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 smtClean="0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  <m:r>
                      <a:rPr lang="en-GB" sz="4800" b="1" i="1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 smtClean="0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E5F89DC3-58A3-4B55-8763-FB8A5C9F920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0258" y="6696067"/>
                <a:ext cx="2156360" cy="1159228"/>
              </a:xfrm>
              <a:prstGeom prst="rect">
                <a:avLst/>
              </a:prstGeom>
              <a:blipFill>
                <a:blip r:embed="rId5"/>
                <a:stretch>
                  <a:fillRect b="-1361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ectangle 32">
            <a:extLst>
              <a:ext uri="{FF2B5EF4-FFF2-40B4-BE49-F238E27FC236}">
                <a16:creationId xmlns:a16="http://schemas.microsoft.com/office/drawing/2014/main" id="{6795365A-1BD9-4362-A121-A990A6F0C446}"/>
              </a:ext>
            </a:extLst>
          </p:cNvPr>
          <p:cNvSpPr/>
          <p:nvPr/>
        </p:nvSpPr>
        <p:spPr>
          <a:xfrm>
            <a:off x="508194" y="646030"/>
            <a:ext cx="51219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24: Adding fractions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3420966"/>
      </p:ext>
    </p:extLst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58A349F2-F80A-44B6-8F14-3DF6BC8161A8}"/>
              </a:ext>
            </a:extLst>
          </p:cNvPr>
          <p:cNvGrpSpPr/>
          <p:nvPr/>
        </p:nvGrpSpPr>
        <p:grpSpPr>
          <a:xfrm>
            <a:off x="981481" y="2982128"/>
            <a:ext cx="5233325" cy="2316635"/>
            <a:chOff x="1926878" y="2515998"/>
            <a:chExt cx="5233325" cy="2316635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D7E608E-17E7-424E-8B53-587901DDEB33}"/>
                </a:ext>
              </a:extLst>
            </p:cNvPr>
            <p:cNvSpPr txBox="1"/>
            <p:nvPr/>
          </p:nvSpPr>
          <p:spPr>
            <a:xfrm>
              <a:off x="4222544" y="2515998"/>
              <a:ext cx="61106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48B2180-43F3-4D14-AFE6-FB4E9FD972C9}"/>
                </a:ext>
              </a:extLst>
            </p:cNvPr>
            <p:cNvSpPr txBox="1"/>
            <p:nvPr/>
          </p:nvSpPr>
          <p:spPr>
            <a:xfrm>
              <a:off x="6314203" y="3712601"/>
              <a:ext cx="61106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</a:rPr>
                <a:t>3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3F3D177-97FC-4BBF-8FCD-5DE9080EC40F}"/>
                </a:ext>
              </a:extLst>
            </p:cNvPr>
            <p:cNvSpPr txBox="1"/>
            <p:nvPr/>
          </p:nvSpPr>
          <p:spPr>
            <a:xfrm>
              <a:off x="3246348" y="3154721"/>
              <a:ext cx="567784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/>
                <a:t>+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17E9611-1C3C-4A8D-969C-46661FBBA000}"/>
                </a:ext>
              </a:extLst>
            </p:cNvPr>
            <p:cNvSpPr/>
            <p:nvPr/>
          </p:nvSpPr>
          <p:spPr>
            <a:xfrm>
              <a:off x="5322218" y="3154722"/>
              <a:ext cx="567784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6000" b="1" dirty="0">
                  <a:solidFill>
                    <a:prstClr val="black"/>
                  </a:solidFill>
                </a:rPr>
                <a:t>=</a:t>
              </a:r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7B10579-C458-46B0-9B39-B0B7F92FAECB}"/>
                </a:ext>
              </a:extLst>
            </p:cNvPr>
            <p:cNvCxnSpPr>
              <a:cxnSpLocks/>
            </p:cNvCxnSpPr>
            <p:nvPr/>
          </p:nvCxnSpPr>
          <p:spPr>
            <a:xfrm>
              <a:off x="6080203" y="3697362"/>
              <a:ext cx="108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F903425-0810-48B3-B90B-C4B4DCE1BBCF}"/>
                </a:ext>
              </a:extLst>
            </p:cNvPr>
            <p:cNvSpPr/>
            <p:nvPr/>
          </p:nvSpPr>
          <p:spPr>
            <a:xfrm>
              <a:off x="6241735" y="2563409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60B2553F-CE14-4CE5-8473-500B2790FBE1}"/>
                </a:ext>
              </a:extLst>
            </p:cNvPr>
            <p:cNvCxnSpPr>
              <a:cxnSpLocks/>
            </p:cNvCxnSpPr>
            <p:nvPr/>
          </p:nvCxnSpPr>
          <p:spPr>
            <a:xfrm>
              <a:off x="3988545" y="3707443"/>
              <a:ext cx="108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EC65091-58AF-4BCE-8146-2F6B45897E34}"/>
                </a:ext>
              </a:extLst>
            </p:cNvPr>
            <p:cNvSpPr/>
            <p:nvPr/>
          </p:nvSpPr>
          <p:spPr>
            <a:xfrm>
              <a:off x="4150077" y="3968633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9EE3F15-AB79-4796-801A-9F972010E1EB}"/>
                </a:ext>
              </a:extLst>
            </p:cNvPr>
            <p:cNvSpPr txBox="1"/>
            <p:nvPr/>
          </p:nvSpPr>
          <p:spPr>
            <a:xfrm>
              <a:off x="2160878" y="3715537"/>
              <a:ext cx="615874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</a:rPr>
                <a:t>6</a:t>
              </a:r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4BAA2EE5-1D79-4134-8651-15855C8F812F}"/>
                </a:ext>
              </a:extLst>
            </p:cNvPr>
            <p:cNvCxnSpPr>
              <a:cxnSpLocks/>
            </p:cNvCxnSpPr>
            <p:nvPr/>
          </p:nvCxnSpPr>
          <p:spPr>
            <a:xfrm>
              <a:off x="1926878" y="3700298"/>
              <a:ext cx="108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BE64CC5-78D8-4210-A11C-1E9692723C05}"/>
                </a:ext>
              </a:extLst>
            </p:cNvPr>
            <p:cNvSpPr/>
            <p:nvPr/>
          </p:nvSpPr>
          <p:spPr>
            <a:xfrm>
              <a:off x="2088410" y="2566345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5F09390C-F8C8-4CD3-9178-593D31F002E9}"/>
              </a:ext>
            </a:extLst>
          </p:cNvPr>
          <p:cNvSpPr/>
          <p:nvPr/>
        </p:nvSpPr>
        <p:spPr>
          <a:xfrm>
            <a:off x="642705" y="1550327"/>
            <a:ext cx="99549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Example system to find 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all possible answers: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99DC0DB-9ED8-4ED5-AA1A-775F973A374A}"/>
              </a:ext>
            </a:extLst>
          </p:cNvPr>
          <p:cNvSpPr txBox="1"/>
          <p:nvPr/>
        </p:nvSpPr>
        <p:spPr>
          <a:xfrm>
            <a:off x="5374428" y="2953707"/>
            <a:ext cx="61587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3EFED10E-C358-416F-A205-4F5BA133980E}"/>
                  </a:ext>
                </a:extLst>
              </p:cNvPr>
              <p:cNvSpPr/>
              <p:nvPr/>
            </p:nvSpPr>
            <p:spPr>
              <a:xfrm>
                <a:off x="7634118" y="2792003"/>
                <a:ext cx="3980084" cy="1666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6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Find all the ways to make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GB" sz="4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3EFED10E-C358-416F-A205-4F5BA133980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34118" y="2792003"/>
                <a:ext cx="3980084" cy="1666995"/>
              </a:xfrm>
              <a:prstGeom prst="rect">
                <a:avLst/>
              </a:prstGeom>
              <a:blipFill>
                <a:blip r:embed="rId3"/>
                <a:stretch>
                  <a:fillRect l="-4594" t="-5128" r="-428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718E8F84-C86C-4A08-8E00-58D487008DE8}"/>
              </a:ext>
            </a:extLst>
          </p:cNvPr>
          <p:cNvCxnSpPr>
            <a:cxnSpLocks/>
          </p:cNvCxnSpPr>
          <p:nvPr/>
        </p:nvCxnSpPr>
        <p:spPr>
          <a:xfrm flipH="1" flipV="1">
            <a:off x="5811864" y="3461538"/>
            <a:ext cx="1822255" cy="65154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0B04E490-6FDE-48CC-87EE-F6FA8E709A20}"/>
              </a:ext>
            </a:extLst>
          </p:cNvPr>
          <p:cNvSpPr txBox="1"/>
          <p:nvPr/>
        </p:nvSpPr>
        <p:spPr>
          <a:xfrm>
            <a:off x="1233247" y="2961326"/>
            <a:ext cx="61587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089E8C4-BC36-4404-B560-659A7C2A8D50}"/>
              </a:ext>
            </a:extLst>
          </p:cNvPr>
          <p:cNvSpPr txBox="1"/>
          <p:nvPr/>
        </p:nvSpPr>
        <p:spPr>
          <a:xfrm>
            <a:off x="3279525" y="4339257"/>
            <a:ext cx="61587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323FEFD5-910C-4F9C-B1F1-64A4B64BB0EE}"/>
                  </a:ext>
                </a:extLst>
              </p:cNvPr>
              <p:cNvSpPr/>
              <p:nvPr/>
            </p:nvSpPr>
            <p:spPr>
              <a:xfrm>
                <a:off x="389126" y="6706287"/>
                <a:ext cx="2156360" cy="115922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en-GB" sz="4800" b="1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/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en-GB" sz="4800" b="1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en-GB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323FEFD5-910C-4F9C-B1F1-64A4B64BB0E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126" y="6706287"/>
                <a:ext cx="2156360" cy="1159228"/>
              </a:xfrm>
              <a:prstGeom prst="rect">
                <a:avLst/>
              </a:prstGeom>
              <a:blipFill>
                <a:blip r:embed="rId4"/>
                <a:stretch>
                  <a:fillRect b="-142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14646CA8-88F2-4780-A96D-7EDCC5863656}"/>
                  </a:ext>
                </a:extLst>
              </p:cNvPr>
              <p:cNvSpPr/>
              <p:nvPr/>
            </p:nvSpPr>
            <p:spPr>
              <a:xfrm>
                <a:off x="3350258" y="6696067"/>
                <a:ext cx="2156360" cy="115922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 smtClean="0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en-GB" sz="4800" b="1" i="1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 smtClean="0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  <m:r>
                      <a:rPr lang="en-GB" sz="4800" b="1" i="1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 smtClean="0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14646CA8-88F2-4780-A96D-7EDCC586365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0258" y="6696067"/>
                <a:ext cx="2156360" cy="1159228"/>
              </a:xfrm>
              <a:prstGeom prst="rect">
                <a:avLst/>
              </a:prstGeom>
              <a:blipFill>
                <a:blip r:embed="rId5"/>
                <a:stretch>
                  <a:fillRect b="-1361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0598F69E-741A-4630-8FA3-A49FA8F9F166}"/>
                  </a:ext>
                </a:extLst>
              </p:cNvPr>
              <p:cNvSpPr/>
              <p:nvPr/>
            </p:nvSpPr>
            <p:spPr>
              <a:xfrm>
                <a:off x="6360633" y="6702835"/>
                <a:ext cx="2156360" cy="115922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GB" sz="4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en-GB" sz="4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>
                    <a:solidFill>
                      <a:prstClr val="black"/>
                    </a:solidFill>
                  </a:rPr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  <m:r>
                      <a:rPr lang="en-GB" sz="4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>
                    <a:solidFill>
                      <a:prstClr val="black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GB" sz="4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0598F69E-741A-4630-8FA3-A49FA8F9F16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0633" y="6702835"/>
                <a:ext cx="2156360" cy="1159228"/>
              </a:xfrm>
              <a:prstGeom prst="rect">
                <a:avLst/>
              </a:prstGeom>
              <a:blipFill>
                <a:blip r:embed="rId6"/>
                <a:stretch>
                  <a:fillRect b="-142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Rectangle 33">
            <a:extLst>
              <a:ext uri="{FF2B5EF4-FFF2-40B4-BE49-F238E27FC236}">
                <a16:creationId xmlns:a16="http://schemas.microsoft.com/office/drawing/2014/main" id="{98AB7791-D235-4C3F-A4E4-61B324CAEFA8}"/>
              </a:ext>
            </a:extLst>
          </p:cNvPr>
          <p:cNvSpPr/>
          <p:nvPr/>
        </p:nvSpPr>
        <p:spPr>
          <a:xfrm>
            <a:off x="508194" y="646030"/>
            <a:ext cx="51219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24: Adding fractions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938095"/>
      </p:ext>
    </p:extLst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58A349F2-F80A-44B6-8F14-3DF6BC8161A8}"/>
              </a:ext>
            </a:extLst>
          </p:cNvPr>
          <p:cNvGrpSpPr/>
          <p:nvPr/>
        </p:nvGrpSpPr>
        <p:grpSpPr>
          <a:xfrm>
            <a:off x="981481" y="2982128"/>
            <a:ext cx="5233325" cy="2316635"/>
            <a:chOff x="1926878" y="2515998"/>
            <a:chExt cx="5233325" cy="2316635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D7E608E-17E7-424E-8B53-587901DDEB33}"/>
                </a:ext>
              </a:extLst>
            </p:cNvPr>
            <p:cNvSpPr txBox="1"/>
            <p:nvPr/>
          </p:nvSpPr>
          <p:spPr>
            <a:xfrm>
              <a:off x="4222544" y="2515998"/>
              <a:ext cx="61106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48B2180-43F3-4D14-AFE6-FB4E9FD972C9}"/>
                </a:ext>
              </a:extLst>
            </p:cNvPr>
            <p:cNvSpPr txBox="1"/>
            <p:nvPr/>
          </p:nvSpPr>
          <p:spPr>
            <a:xfrm>
              <a:off x="6314203" y="3712601"/>
              <a:ext cx="61106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</a:rPr>
                <a:t>3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3F3D177-97FC-4BBF-8FCD-5DE9080EC40F}"/>
                </a:ext>
              </a:extLst>
            </p:cNvPr>
            <p:cNvSpPr txBox="1"/>
            <p:nvPr/>
          </p:nvSpPr>
          <p:spPr>
            <a:xfrm>
              <a:off x="3246348" y="3154721"/>
              <a:ext cx="567784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/>
                <a:t>+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17E9611-1C3C-4A8D-969C-46661FBBA000}"/>
                </a:ext>
              </a:extLst>
            </p:cNvPr>
            <p:cNvSpPr/>
            <p:nvPr/>
          </p:nvSpPr>
          <p:spPr>
            <a:xfrm>
              <a:off x="5322218" y="3154722"/>
              <a:ext cx="567784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6000" b="1" dirty="0">
                  <a:solidFill>
                    <a:prstClr val="black"/>
                  </a:solidFill>
                </a:rPr>
                <a:t>=</a:t>
              </a:r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7B10579-C458-46B0-9B39-B0B7F92FAECB}"/>
                </a:ext>
              </a:extLst>
            </p:cNvPr>
            <p:cNvCxnSpPr>
              <a:cxnSpLocks/>
            </p:cNvCxnSpPr>
            <p:nvPr/>
          </p:nvCxnSpPr>
          <p:spPr>
            <a:xfrm>
              <a:off x="6080203" y="3697362"/>
              <a:ext cx="108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F903425-0810-48B3-B90B-C4B4DCE1BBCF}"/>
                </a:ext>
              </a:extLst>
            </p:cNvPr>
            <p:cNvSpPr/>
            <p:nvPr/>
          </p:nvSpPr>
          <p:spPr>
            <a:xfrm>
              <a:off x="6241735" y="2563409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60B2553F-CE14-4CE5-8473-500B2790FBE1}"/>
                </a:ext>
              </a:extLst>
            </p:cNvPr>
            <p:cNvCxnSpPr>
              <a:cxnSpLocks/>
            </p:cNvCxnSpPr>
            <p:nvPr/>
          </p:nvCxnSpPr>
          <p:spPr>
            <a:xfrm>
              <a:off x="3988545" y="3707443"/>
              <a:ext cx="108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EC65091-58AF-4BCE-8146-2F6B45897E34}"/>
                </a:ext>
              </a:extLst>
            </p:cNvPr>
            <p:cNvSpPr/>
            <p:nvPr/>
          </p:nvSpPr>
          <p:spPr>
            <a:xfrm>
              <a:off x="4150077" y="3968633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9EE3F15-AB79-4796-801A-9F972010E1EB}"/>
                </a:ext>
              </a:extLst>
            </p:cNvPr>
            <p:cNvSpPr txBox="1"/>
            <p:nvPr/>
          </p:nvSpPr>
          <p:spPr>
            <a:xfrm>
              <a:off x="2160878" y="3715537"/>
              <a:ext cx="615874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</a:rPr>
                <a:t>6</a:t>
              </a:r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4BAA2EE5-1D79-4134-8651-15855C8F812F}"/>
                </a:ext>
              </a:extLst>
            </p:cNvPr>
            <p:cNvCxnSpPr>
              <a:cxnSpLocks/>
            </p:cNvCxnSpPr>
            <p:nvPr/>
          </p:nvCxnSpPr>
          <p:spPr>
            <a:xfrm>
              <a:off x="1926878" y="3700298"/>
              <a:ext cx="108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BE64CC5-78D8-4210-A11C-1E9692723C05}"/>
                </a:ext>
              </a:extLst>
            </p:cNvPr>
            <p:cNvSpPr/>
            <p:nvPr/>
          </p:nvSpPr>
          <p:spPr>
            <a:xfrm>
              <a:off x="2088410" y="2566345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5F09390C-F8C8-4CD3-9178-593D31F002E9}"/>
              </a:ext>
            </a:extLst>
          </p:cNvPr>
          <p:cNvSpPr/>
          <p:nvPr/>
        </p:nvSpPr>
        <p:spPr>
          <a:xfrm>
            <a:off x="642705" y="1550327"/>
            <a:ext cx="99549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Example system to find 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all possible answers: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99DC0DB-9ED8-4ED5-AA1A-775F973A374A}"/>
              </a:ext>
            </a:extLst>
          </p:cNvPr>
          <p:cNvSpPr txBox="1"/>
          <p:nvPr/>
        </p:nvSpPr>
        <p:spPr>
          <a:xfrm>
            <a:off x="5374428" y="2953707"/>
            <a:ext cx="61587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3EFED10E-C358-416F-A205-4F5BA133980E}"/>
                  </a:ext>
                </a:extLst>
              </p:cNvPr>
              <p:cNvSpPr/>
              <p:nvPr/>
            </p:nvSpPr>
            <p:spPr>
              <a:xfrm>
                <a:off x="7634118" y="2792003"/>
                <a:ext cx="3980084" cy="1666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6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Find all the ways to make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GB" sz="4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3EFED10E-C358-416F-A205-4F5BA133980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34118" y="2792003"/>
                <a:ext cx="3980084" cy="1666995"/>
              </a:xfrm>
              <a:prstGeom prst="rect">
                <a:avLst/>
              </a:prstGeom>
              <a:blipFill>
                <a:blip r:embed="rId3"/>
                <a:stretch>
                  <a:fillRect l="-4594" t="-5128" r="-428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718E8F84-C86C-4A08-8E00-58D487008DE8}"/>
              </a:ext>
            </a:extLst>
          </p:cNvPr>
          <p:cNvCxnSpPr>
            <a:cxnSpLocks/>
          </p:cNvCxnSpPr>
          <p:nvPr/>
        </p:nvCxnSpPr>
        <p:spPr>
          <a:xfrm flipH="1" flipV="1">
            <a:off x="5811864" y="3461538"/>
            <a:ext cx="1822255" cy="65154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0B04E490-6FDE-48CC-87EE-F6FA8E709A20}"/>
              </a:ext>
            </a:extLst>
          </p:cNvPr>
          <p:cNvSpPr txBox="1"/>
          <p:nvPr/>
        </p:nvSpPr>
        <p:spPr>
          <a:xfrm>
            <a:off x="1233247" y="2961326"/>
            <a:ext cx="61587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089E8C4-BC36-4404-B560-659A7C2A8D50}"/>
              </a:ext>
            </a:extLst>
          </p:cNvPr>
          <p:cNvSpPr txBox="1"/>
          <p:nvPr/>
        </p:nvSpPr>
        <p:spPr>
          <a:xfrm>
            <a:off x="3279525" y="4339257"/>
            <a:ext cx="61587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F04AFBE7-6CCB-4DE5-99F5-E8A9CF702AB7}"/>
                  </a:ext>
                </a:extLst>
              </p:cNvPr>
              <p:cNvSpPr/>
              <p:nvPr/>
            </p:nvSpPr>
            <p:spPr>
              <a:xfrm>
                <a:off x="389126" y="6706287"/>
                <a:ext cx="2156360" cy="115922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en-GB" sz="4800" b="1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/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en-GB" sz="4800" b="1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en-GB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F04AFBE7-6CCB-4DE5-99F5-E8A9CF702AB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126" y="6706287"/>
                <a:ext cx="2156360" cy="1159228"/>
              </a:xfrm>
              <a:prstGeom prst="rect">
                <a:avLst/>
              </a:prstGeom>
              <a:blipFill>
                <a:blip r:embed="rId4"/>
                <a:stretch>
                  <a:fillRect b="-142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7D15C877-6618-4071-AFF0-0472C17B9B0E}"/>
                  </a:ext>
                </a:extLst>
              </p:cNvPr>
              <p:cNvSpPr/>
              <p:nvPr/>
            </p:nvSpPr>
            <p:spPr>
              <a:xfrm>
                <a:off x="3350258" y="6696067"/>
                <a:ext cx="2156360" cy="115922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 smtClean="0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en-GB" sz="4800" b="1" i="1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 smtClean="0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  <m:r>
                      <a:rPr lang="en-GB" sz="4800" b="1" i="1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 smtClean="0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7D15C877-6618-4071-AFF0-0472C17B9B0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0258" y="6696067"/>
                <a:ext cx="2156360" cy="1159228"/>
              </a:xfrm>
              <a:prstGeom prst="rect">
                <a:avLst/>
              </a:prstGeom>
              <a:blipFill>
                <a:blip r:embed="rId5"/>
                <a:stretch>
                  <a:fillRect b="-1361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9F8CE8F4-E540-4FC7-8A0F-8480D43F914F}"/>
                  </a:ext>
                </a:extLst>
              </p:cNvPr>
              <p:cNvSpPr/>
              <p:nvPr/>
            </p:nvSpPr>
            <p:spPr>
              <a:xfrm>
                <a:off x="6360633" y="6702835"/>
                <a:ext cx="2156360" cy="115922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GB" sz="4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en-GB" sz="4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>
                    <a:solidFill>
                      <a:prstClr val="black"/>
                    </a:solidFill>
                  </a:rPr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  <m:r>
                      <a:rPr lang="en-GB" sz="4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>
                    <a:solidFill>
                      <a:prstClr val="black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GB" sz="4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9F8CE8F4-E540-4FC7-8A0F-8480D43F914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0633" y="6702835"/>
                <a:ext cx="2156360" cy="1159228"/>
              </a:xfrm>
              <a:prstGeom prst="rect">
                <a:avLst/>
              </a:prstGeom>
              <a:blipFill>
                <a:blip r:embed="rId6"/>
                <a:stretch>
                  <a:fillRect b="-142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A345CDFC-1439-462C-A842-F166BCBF3ECB}"/>
                  </a:ext>
                </a:extLst>
              </p:cNvPr>
              <p:cNvSpPr/>
              <p:nvPr/>
            </p:nvSpPr>
            <p:spPr>
              <a:xfrm>
                <a:off x="9351745" y="6708112"/>
                <a:ext cx="2156360" cy="115922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 smtClean="0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 smtClean="0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en-GB" sz="4800" b="1" i="1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 smtClean="0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en-GB" sz="4800" b="1" i="1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A345CDFC-1439-462C-A842-F166BCBF3EC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51745" y="6708112"/>
                <a:ext cx="2156360" cy="1159228"/>
              </a:xfrm>
              <a:prstGeom prst="rect">
                <a:avLst/>
              </a:prstGeom>
              <a:blipFill>
                <a:blip r:embed="rId7"/>
                <a:stretch>
                  <a:fillRect b="-1361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Rectangle 34">
            <a:extLst>
              <a:ext uri="{FF2B5EF4-FFF2-40B4-BE49-F238E27FC236}">
                <a16:creationId xmlns:a16="http://schemas.microsoft.com/office/drawing/2014/main" id="{34DB2AD9-4617-4258-9C13-C0E338979C91}"/>
              </a:ext>
            </a:extLst>
          </p:cNvPr>
          <p:cNvSpPr/>
          <p:nvPr/>
        </p:nvSpPr>
        <p:spPr>
          <a:xfrm>
            <a:off x="508194" y="646030"/>
            <a:ext cx="51219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24: Adding fractions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3005340"/>
      </p:ext>
    </p:extLst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58A349F2-F80A-44B6-8F14-3DF6BC8161A8}"/>
              </a:ext>
            </a:extLst>
          </p:cNvPr>
          <p:cNvGrpSpPr/>
          <p:nvPr/>
        </p:nvGrpSpPr>
        <p:grpSpPr>
          <a:xfrm>
            <a:off x="981481" y="2982128"/>
            <a:ext cx="5233325" cy="2316635"/>
            <a:chOff x="1926878" y="2515998"/>
            <a:chExt cx="5233325" cy="2316635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D7E608E-17E7-424E-8B53-587901DDEB33}"/>
                </a:ext>
              </a:extLst>
            </p:cNvPr>
            <p:cNvSpPr txBox="1"/>
            <p:nvPr/>
          </p:nvSpPr>
          <p:spPr>
            <a:xfrm>
              <a:off x="4222544" y="2515998"/>
              <a:ext cx="61106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48B2180-43F3-4D14-AFE6-FB4E9FD972C9}"/>
                </a:ext>
              </a:extLst>
            </p:cNvPr>
            <p:cNvSpPr txBox="1"/>
            <p:nvPr/>
          </p:nvSpPr>
          <p:spPr>
            <a:xfrm>
              <a:off x="6314203" y="3712601"/>
              <a:ext cx="61106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</a:rPr>
                <a:t>3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3F3D177-97FC-4BBF-8FCD-5DE9080EC40F}"/>
                </a:ext>
              </a:extLst>
            </p:cNvPr>
            <p:cNvSpPr txBox="1"/>
            <p:nvPr/>
          </p:nvSpPr>
          <p:spPr>
            <a:xfrm>
              <a:off x="3246348" y="3154721"/>
              <a:ext cx="567784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/>
                <a:t>+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17E9611-1C3C-4A8D-969C-46661FBBA000}"/>
                </a:ext>
              </a:extLst>
            </p:cNvPr>
            <p:cNvSpPr/>
            <p:nvPr/>
          </p:nvSpPr>
          <p:spPr>
            <a:xfrm>
              <a:off x="5322218" y="3154722"/>
              <a:ext cx="567784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6000" b="1" dirty="0">
                  <a:solidFill>
                    <a:prstClr val="black"/>
                  </a:solidFill>
                </a:rPr>
                <a:t>=</a:t>
              </a:r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7B10579-C458-46B0-9B39-B0B7F92FAECB}"/>
                </a:ext>
              </a:extLst>
            </p:cNvPr>
            <p:cNvCxnSpPr>
              <a:cxnSpLocks/>
            </p:cNvCxnSpPr>
            <p:nvPr/>
          </p:nvCxnSpPr>
          <p:spPr>
            <a:xfrm>
              <a:off x="6080203" y="3697362"/>
              <a:ext cx="108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F903425-0810-48B3-B90B-C4B4DCE1BBCF}"/>
                </a:ext>
              </a:extLst>
            </p:cNvPr>
            <p:cNvSpPr/>
            <p:nvPr/>
          </p:nvSpPr>
          <p:spPr>
            <a:xfrm>
              <a:off x="6241735" y="2563409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60B2553F-CE14-4CE5-8473-500B2790FBE1}"/>
                </a:ext>
              </a:extLst>
            </p:cNvPr>
            <p:cNvCxnSpPr>
              <a:cxnSpLocks/>
            </p:cNvCxnSpPr>
            <p:nvPr/>
          </p:nvCxnSpPr>
          <p:spPr>
            <a:xfrm>
              <a:off x="3988545" y="3707443"/>
              <a:ext cx="108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EC65091-58AF-4BCE-8146-2F6B45897E34}"/>
                </a:ext>
              </a:extLst>
            </p:cNvPr>
            <p:cNvSpPr/>
            <p:nvPr/>
          </p:nvSpPr>
          <p:spPr>
            <a:xfrm>
              <a:off x="4150077" y="3968633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9EE3F15-AB79-4796-801A-9F972010E1EB}"/>
                </a:ext>
              </a:extLst>
            </p:cNvPr>
            <p:cNvSpPr txBox="1"/>
            <p:nvPr/>
          </p:nvSpPr>
          <p:spPr>
            <a:xfrm>
              <a:off x="2160878" y="3715537"/>
              <a:ext cx="615874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6000" b="1" dirty="0">
                  <a:latin typeface="Century Gothic" panose="020B0502020202020204" pitchFamily="34" charset="0"/>
                </a:rPr>
                <a:t>6</a:t>
              </a:r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4BAA2EE5-1D79-4134-8651-15855C8F812F}"/>
                </a:ext>
              </a:extLst>
            </p:cNvPr>
            <p:cNvCxnSpPr>
              <a:cxnSpLocks/>
            </p:cNvCxnSpPr>
            <p:nvPr/>
          </p:nvCxnSpPr>
          <p:spPr>
            <a:xfrm>
              <a:off x="1926878" y="3700298"/>
              <a:ext cx="108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BE64CC5-78D8-4210-A11C-1E9692723C05}"/>
                </a:ext>
              </a:extLst>
            </p:cNvPr>
            <p:cNvSpPr/>
            <p:nvPr/>
          </p:nvSpPr>
          <p:spPr>
            <a:xfrm>
              <a:off x="2088410" y="2566345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5F09390C-F8C8-4CD3-9178-593D31F002E9}"/>
              </a:ext>
            </a:extLst>
          </p:cNvPr>
          <p:cNvSpPr/>
          <p:nvPr/>
        </p:nvSpPr>
        <p:spPr>
          <a:xfrm>
            <a:off x="642705" y="1550327"/>
            <a:ext cx="99549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Example system to find 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all possible answers: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99DC0DB-9ED8-4ED5-AA1A-775F973A374A}"/>
              </a:ext>
            </a:extLst>
          </p:cNvPr>
          <p:cNvSpPr txBox="1"/>
          <p:nvPr/>
        </p:nvSpPr>
        <p:spPr>
          <a:xfrm>
            <a:off x="5374428" y="2953707"/>
            <a:ext cx="61587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718E8F84-C86C-4A08-8E00-58D487008DE8}"/>
              </a:ext>
            </a:extLst>
          </p:cNvPr>
          <p:cNvCxnSpPr>
            <a:cxnSpLocks/>
          </p:cNvCxnSpPr>
          <p:nvPr/>
        </p:nvCxnSpPr>
        <p:spPr>
          <a:xfrm flipH="1" flipV="1">
            <a:off x="5811864" y="3461538"/>
            <a:ext cx="1822255" cy="65154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0B04E490-6FDE-48CC-87EE-F6FA8E709A20}"/>
              </a:ext>
            </a:extLst>
          </p:cNvPr>
          <p:cNvSpPr txBox="1"/>
          <p:nvPr/>
        </p:nvSpPr>
        <p:spPr>
          <a:xfrm>
            <a:off x="1233247" y="2961326"/>
            <a:ext cx="61587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089E8C4-BC36-4404-B560-659A7C2A8D50}"/>
              </a:ext>
            </a:extLst>
          </p:cNvPr>
          <p:cNvSpPr txBox="1"/>
          <p:nvPr/>
        </p:nvSpPr>
        <p:spPr>
          <a:xfrm>
            <a:off x="3279525" y="4339257"/>
            <a:ext cx="61587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C6CD1AAC-B76D-411A-9AAE-BB623795DA6E}"/>
                  </a:ext>
                </a:extLst>
              </p:cNvPr>
              <p:cNvSpPr/>
              <p:nvPr/>
            </p:nvSpPr>
            <p:spPr>
              <a:xfrm>
                <a:off x="389126" y="6706287"/>
                <a:ext cx="2156360" cy="115922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en-GB" sz="4800" b="1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/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en-GB" sz="4800" b="1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en-GB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C6CD1AAC-B76D-411A-9AAE-BB623795DA6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126" y="6706287"/>
                <a:ext cx="2156360" cy="1159228"/>
              </a:xfrm>
              <a:prstGeom prst="rect">
                <a:avLst/>
              </a:prstGeom>
              <a:blipFill>
                <a:blip r:embed="rId3"/>
                <a:stretch>
                  <a:fillRect b="-142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44C40376-30DE-4D52-8DBF-4BF3BE837CDD}"/>
                  </a:ext>
                </a:extLst>
              </p:cNvPr>
              <p:cNvSpPr/>
              <p:nvPr/>
            </p:nvSpPr>
            <p:spPr>
              <a:xfrm>
                <a:off x="3350258" y="6696067"/>
                <a:ext cx="2156360" cy="115922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 smtClean="0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en-GB" sz="4800" b="1" i="1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 smtClean="0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  <m:r>
                      <a:rPr lang="en-GB" sz="4800" b="1" i="1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 smtClean="0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44C40376-30DE-4D52-8DBF-4BF3BE837CD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0258" y="6696067"/>
                <a:ext cx="2156360" cy="1159228"/>
              </a:xfrm>
              <a:prstGeom prst="rect">
                <a:avLst/>
              </a:prstGeom>
              <a:blipFill>
                <a:blip r:embed="rId4"/>
                <a:stretch>
                  <a:fillRect b="-1361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BD8414C6-A66A-4877-971A-D0F493077CF7}"/>
                  </a:ext>
                </a:extLst>
              </p:cNvPr>
              <p:cNvSpPr/>
              <p:nvPr/>
            </p:nvSpPr>
            <p:spPr>
              <a:xfrm>
                <a:off x="6360633" y="6702835"/>
                <a:ext cx="2156360" cy="115922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GB" sz="4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en-GB" sz="4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>
                    <a:solidFill>
                      <a:prstClr val="black"/>
                    </a:solidFill>
                  </a:rPr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  <m:r>
                      <a:rPr lang="en-GB" sz="4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>
                    <a:solidFill>
                      <a:prstClr val="black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GB" sz="4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BD8414C6-A66A-4877-971A-D0F493077CF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0633" y="6702835"/>
                <a:ext cx="2156360" cy="1159228"/>
              </a:xfrm>
              <a:prstGeom prst="rect">
                <a:avLst/>
              </a:prstGeom>
              <a:blipFill>
                <a:blip r:embed="rId5"/>
                <a:stretch>
                  <a:fillRect b="-142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7324AB2F-0E5D-41A6-BED1-E29DEC3E8845}"/>
                  </a:ext>
                </a:extLst>
              </p:cNvPr>
              <p:cNvSpPr/>
              <p:nvPr/>
            </p:nvSpPr>
            <p:spPr>
              <a:xfrm>
                <a:off x="9351745" y="6708112"/>
                <a:ext cx="2156360" cy="115922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 smtClean="0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 smtClean="0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en-GB" sz="4800" b="1" i="1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800" b="1" i="1" smtClean="0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en-GB" sz="4800" b="1" i="1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GB" sz="4800" b="1" i="1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7324AB2F-0E5D-41A6-BED1-E29DEC3E884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51745" y="6708112"/>
                <a:ext cx="2156360" cy="1159228"/>
              </a:xfrm>
              <a:prstGeom prst="rect">
                <a:avLst/>
              </a:prstGeom>
              <a:blipFill>
                <a:blip r:embed="rId6"/>
                <a:stretch>
                  <a:fillRect b="-1361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CD112C92-261D-4662-9635-0CE7113244AB}"/>
                  </a:ext>
                </a:extLst>
              </p:cNvPr>
              <p:cNvSpPr/>
              <p:nvPr/>
            </p:nvSpPr>
            <p:spPr>
              <a:xfrm>
                <a:off x="7634118" y="2792003"/>
                <a:ext cx="3980084" cy="37530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6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Find all the ways to make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GB" sz="4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en-GB" dirty="0"/>
              </a:p>
              <a:p>
                <a:endParaRPr lang="en-GB" dirty="0"/>
              </a:p>
              <a:p>
                <a:pPr lvl="0"/>
                <a:r>
                  <a:rPr lang="en-GB" sz="36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These are all the ways to make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400" b="1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400" b="1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GB" sz="4400" b="1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en-GB" dirty="0">
                  <a:solidFill>
                    <a:prstClr val="black"/>
                  </a:solidFill>
                </a:endParaRP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CD112C92-261D-4662-9635-0CE7113244A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34118" y="2792003"/>
                <a:ext cx="3980084" cy="3753015"/>
              </a:xfrm>
              <a:prstGeom prst="rect">
                <a:avLst/>
              </a:prstGeom>
              <a:blipFill>
                <a:blip r:embed="rId7"/>
                <a:stretch>
                  <a:fillRect l="-4594" t="-2273" r="-428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Rectangle 31">
            <a:extLst>
              <a:ext uri="{FF2B5EF4-FFF2-40B4-BE49-F238E27FC236}">
                <a16:creationId xmlns:a16="http://schemas.microsoft.com/office/drawing/2014/main" id="{5EEDC4BA-4274-47D6-BC7E-79EA588CC1B5}"/>
              </a:ext>
            </a:extLst>
          </p:cNvPr>
          <p:cNvSpPr/>
          <p:nvPr/>
        </p:nvSpPr>
        <p:spPr>
          <a:xfrm>
            <a:off x="508194" y="646030"/>
            <a:ext cx="51219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24: Adding fractions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8500381"/>
      </p:ext>
    </p:extLst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67265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25: Make one and a quarter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17A40977-FC7E-4306-A721-7201DDA54290}"/>
              </a:ext>
            </a:extLst>
          </p:cNvPr>
          <p:cNvSpPr txBox="1"/>
          <p:nvPr/>
        </p:nvSpPr>
        <p:spPr>
          <a:xfrm>
            <a:off x="6935281" y="2968419"/>
            <a:ext cx="5870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600" b="1" dirty="0"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359DBBC-AFDD-4EC1-9A95-2A0D9A839829}"/>
              </a:ext>
            </a:extLst>
          </p:cNvPr>
          <p:cNvSpPr txBox="1"/>
          <p:nvPr/>
        </p:nvSpPr>
        <p:spPr>
          <a:xfrm>
            <a:off x="7654385" y="2622417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D1551A8-7F74-4065-86BB-C252B16D597D}"/>
              </a:ext>
            </a:extLst>
          </p:cNvPr>
          <p:cNvSpPr txBox="1"/>
          <p:nvPr/>
        </p:nvSpPr>
        <p:spPr>
          <a:xfrm>
            <a:off x="6313352" y="3013822"/>
            <a:ext cx="585417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200" b="1" dirty="0">
                <a:latin typeface="Century Gothic" panose="020B0502020202020204" pitchFamily="34" charset="0"/>
              </a:rPr>
              <a:t>=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7F3FB6D-993D-4CC3-832B-8978381C6216}"/>
              </a:ext>
            </a:extLst>
          </p:cNvPr>
          <p:cNvCxnSpPr>
            <a:cxnSpLocks/>
          </p:cNvCxnSpPr>
          <p:nvPr/>
        </p:nvCxnSpPr>
        <p:spPr>
          <a:xfrm>
            <a:off x="7557282" y="3460182"/>
            <a:ext cx="720000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5D4FC00D-506B-47BC-9229-5CA604A8E3D3}"/>
              </a:ext>
            </a:extLst>
          </p:cNvPr>
          <p:cNvCxnSpPr>
            <a:cxnSpLocks/>
          </p:cNvCxnSpPr>
          <p:nvPr/>
        </p:nvCxnSpPr>
        <p:spPr>
          <a:xfrm>
            <a:off x="3364008" y="3451589"/>
            <a:ext cx="936000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DAC8770F-93A8-4E2C-8A3C-3EC21ECEF04D}"/>
              </a:ext>
            </a:extLst>
          </p:cNvPr>
          <p:cNvSpPr/>
          <p:nvPr/>
        </p:nvSpPr>
        <p:spPr>
          <a:xfrm>
            <a:off x="3496029" y="3671663"/>
            <a:ext cx="684000" cy="684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3BA9DDD-2BC6-47E4-94DD-F3BB0D906450}"/>
              </a:ext>
            </a:extLst>
          </p:cNvPr>
          <p:cNvSpPr txBox="1"/>
          <p:nvPr/>
        </p:nvSpPr>
        <p:spPr>
          <a:xfrm>
            <a:off x="4456806" y="2975333"/>
            <a:ext cx="585417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200" b="1" dirty="0">
                <a:latin typeface="Century Gothic" panose="020B0502020202020204" pitchFamily="34" charset="0"/>
              </a:rPr>
              <a:t>+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2284C07-2F1E-4EEB-8462-D0A18D6E34EF}"/>
              </a:ext>
            </a:extLst>
          </p:cNvPr>
          <p:cNvSpPr txBox="1"/>
          <p:nvPr/>
        </p:nvSpPr>
        <p:spPr>
          <a:xfrm>
            <a:off x="7634686" y="3476661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10DA410-667E-4522-AC4E-43C6B1EB141A}"/>
              </a:ext>
            </a:extLst>
          </p:cNvPr>
          <p:cNvSpPr txBox="1"/>
          <p:nvPr/>
        </p:nvSpPr>
        <p:spPr>
          <a:xfrm>
            <a:off x="3581806" y="2548739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3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7568DFF0-C3AE-49B4-8BC0-64CCFBEA6E49}"/>
              </a:ext>
            </a:extLst>
          </p:cNvPr>
          <p:cNvCxnSpPr>
            <a:cxnSpLocks/>
          </p:cNvCxnSpPr>
          <p:nvPr/>
        </p:nvCxnSpPr>
        <p:spPr>
          <a:xfrm>
            <a:off x="5178916" y="3451589"/>
            <a:ext cx="936000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FC4C05E8-D5C3-4AA4-9C92-6E3F5115D118}"/>
              </a:ext>
            </a:extLst>
          </p:cNvPr>
          <p:cNvSpPr/>
          <p:nvPr/>
        </p:nvSpPr>
        <p:spPr>
          <a:xfrm>
            <a:off x="5310937" y="3671663"/>
            <a:ext cx="684000" cy="684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5196DEA2-E539-41A5-B09D-2AEE011A5383}"/>
              </a:ext>
            </a:extLst>
          </p:cNvPr>
          <p:cNvSpPr/>
          <p:nvPr/>
        </p:nvSpPr>
        <p:spPr>
          <a:xfrm>
            <a:off x="5310937" y="2529587"/>
            <a:ext cx="684000" cy="684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FB01820-AC22-4F41-8FEA-421EEE5DDAE7}"/>
              </a:ext>
            </a:extLst>
          </p:cNvPr>
          <p:cNvSpPr/>
          <p:nvPr/>
        </p:nvSpPr>
        <p:spPr>
          <a:xfrm>
            <a:off x="508194" y="1550330"/>
            <a:ext cx="43765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answer 1: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9" name="Table 28">
                <a:extLst>
                  <a:ext uri="{FF2B5EF4-FFF2-40B4-BE49-F238E27FC236}">
                    <a16:creationId xmlns:a16="http://schemas.microsoft.com/office/drawing/2014/main" id="{2A12BBBC-ACD0-4CB3-B820-C19E544B176E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2696453" y="5507294"/>
              <a:ext cx="6135475" cy="85463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90838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1227095">
                      <a:extLst>
                        <a:ext uri="{9D8B030D-6E8A-4147-A177-3AD203B41FA5}">
                          <a16:colId xmlns:a16="http://schemas.microsoft.com/office/drawing/2014/main" val="2845570166"/>
                        </a:ext>
                      </a:extLst>
                    </a:gridCol>
                  </a:tblGrid>
                  <a:tr h="854635">
                    <a:tc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kumimoji="0" lang="en-GB" sz="24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kumimoji="0" lang="en-GB" sz="2400" b="1" i="0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kumimoji="0" lang="en-GB" sz="24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40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9" name="Table 28">
                <a:extLst>
                  <a:ext uri="{FF2B5EF4-FFF2-40B4-BE49-F238E27FC236}">
                    <a16:creationId xmlns:a16="http://schemas.microsoft.com/office/drawing/2014/main" id="{2A12BBBC-ACD0-4CB3-B820-C19E544B176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57557313"/>
                  </p:ext>
                </p:extLst>
              </p:nvPr>
            </p:nvGraphicFramePr>
            <p:xfrm>
              <a:off x="2696453" y="5507294"/>
              <a:ext cx="6135475" cy="85463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90838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1227095">
                      <a:extLst>
                        <a:ext uri="{9D8B030D-6E8A-4147-A177-3AD203B41FA5}">
                          <a16:colId xmlns:a16="http://schemas.microsoft.com/office/drawing/2014/main" val="2845570166"/>
                        </a:ext>
                      </a:extLst>
                    </a:gridCol>
                  </a:tblGrid>
                  <a:tr h="854635">
                    <a:tc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403483" t="-5674" r="-4975" b="-1914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564872233"/>
      </p:ext>
    </p:extLst>
  </p:cSld>
  <p:clrMapOvr>
    <a:masterClrMapping/>
  </p:clrMapOvr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17A40977-FC7E-4306-A721-7201DDA54290}"/>
              </a:ext>
            </a:extLst>
          </p:cNvPr>
          <p:cNvSpPr txBox="1"/>
          <p:nvPr/>
        </p:nvSpPr>
        <p:spPr>
          <a:xfrm>
            <a:off x="6935281" y="2968419"/>
            <a:ext cx="5870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600" b="1" dirty="0"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359DBBC-AFDD-4EC1-9A95-2A0D9A839829}"/>
              </a:ext>
            </a:extLst>
          </p:cNvPr>
          <p:cNvSpPr txBox="1"/>
          <p:nvPr/>
        </p:nvSpPr>
        <p:spPr>
          <a:xfrm>
            <a:off x="7654385" y="2622417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D1551A8-7F74-4065-86BB-C252B16D597D}"/>
              </a:ext>
            </a:extLst>
          </p:cNvPr>
          <p:cNvSpPr txBox="1"/>
          <p:nvPr/>
        </p:nvSpPr>
        <p:spPr>
          <a:xfrm>
            <a:off x="6313352" y="3013822"/>
            <a:ext cx="585417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200" b="1" dirty="0">
                <a:latin typeface="Century Gothic" panose="020B0502020202020204" pitchFamily="34" charset="0"/>
              </a:rPr>
              <a:t>=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7F3FB6D-993D-4CC3-832B-8978381C6216}"/>
              </a:ext>
            </a:extLst>
          </p:cNvPr>
          <p:cNvCxnSpPr>
            <a:cxnSpLocks/>
          </p:cNvCxnSpPr>
          <p:nvPr/>
        </p:nvCxnSpPr>
        <p:spPr>
          <a:xfrm>
            <a:off x="7557282" y="3460182"/>
            <a:ext cx="720000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5D4FC00D-506B-47BC-9229-5CA604A8E3D3}"/>
              </a:ext>
            </a:extLst>
          </p:cNvPr>
          <p:cNvCxnSpPr>
            <a:cxnSpLocks/>
          </p:cNvCxnSpPr>
          <p:nvPr/>
        </p:nvCxnSpPr>
        <p:spPr>
          <a:xfrm>
            <a:off x="3364008" y="3451589"/>
            <a:ext cx="936000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DAC8770F-93A8-4E2C-8A3C-3EC21ECEF04D}"/>
              </a:ext>
            </a:extLst>
          </p:cNvPr>
          <p:cNvSpPr/>
          <p:nvPr/>
        </p:nvSpPr>
        <p:spPr>
          <a:xfrm>
            <a:off x="3496029" y="3671663"/>
            <a:ext cx="684000" cy="684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3BA9DDD-2BC6-47E4-94DD-F3BB0D906450}"/>
              </a:ext>
            </a:extLst>
          </p:cNvPr>
          <p:cNvSpPr txBox="1"/>
          <p:nvPr/>
        </p:nvSpPr>
        <p:spPr>
          <a:xfrm>
            <a:off x="4456806" y="2975333"/>
            <a:ext cx="585417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200" b="1" dirty="0">
                <a:latin typeface="Century Gothic" panose="020B0502020202020204" pitchFamily="34" charset="0"/>
              </a:rPr>
              <a:t>+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2284C07-2F1E-4EEB-8462-D0A18D6E34EF}"/>
              </a:ext>
            </a:extLst>
          </p:cNvPr>
          <p:cNvSpPr txBox="1"/>
          <p:nvPr/>
        </p:nvSpPr>
        <p:spPr>
          <a:xfrm>
            <a:off x="7634686" y="3476661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10DA410-667E-4522-AC4E-43C6B1EB141A}"/>
              </a:ext>
            </a:extLst>
          </p:cNvPr>
          <p:cNvSpPr txBox="1"/>
          <p:nvPr/>
        </p:nvSpPr>
        <p:spPr>
          <a:xfrm>
            <a:off x="3581806" y="2548739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3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7568DFF0-C3AE-49B4-8BC0-64CCFBEA6E49}"/>
              </a:ext>
            </a:extLst>
          </p:cNvPr>
          <p:cNvCxnSpPr>
            <a:cxnSpLocks/>
          </p:cNvCxnSpPr>
          <p:nvPr/>
        </p:nvCxnSpPr>
        <p:spPr>
          <a:xfrm>
            <a:off x="5178916" y="3451589"/>
            <a:ext cx="936000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FC4C05E8-D5C3-4AA4-9C92-6E3F5115D118}"/>
              </a:ext>
            </a:extLst>
          </p:cNvPr>
          <p:cNvSpPr/>
          <p:nvPr/>
        </p:nvSpPr>
        <p:spPr>
          <a:xfrm>
            <a:off x="5310937" y="3671663"/>
            <a:ext cx="684000" cy="684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5196DEA2-E539-41A5-B09D-2AEE011A5383}"/>
              </a:ext>
            </a:extLst>
          </p:cNvPr>
          <p:cNvSpPr/>
          <p:nvPr/>
        </p:nvSpPr>
        <p:spPr>
          <a:xfrm>
            <a:off x="5310937" y="2529587"/>
            <a:ext cx="684000" cy="684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FB01820-AC22-4F41-8FEA-421EEE5DDAE7}"/>
              </a:ext>
            </a:extLst>
          </p:cNvPr>
          <p:cNvSpPr/>
          <p:nvPr/>
        </p:nvSpPr>
        <p:spPr>
          <a:xfrm>
            <a:off x="508194" y="1550330"/>
            <a:ext cx="43765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answer 1: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9" name="Table 28">
                <a:extLst>
                  <a:ext uri="{FF2B5EF4-FFF2-40B4-BE49-F238E27FC236}">
                    <a16:creationId xmlns:a16="http://schemas.microsoft.com/office/drawing/2014/main" id="{2A12BBBC-ACD0-4CB3-B820-C19E544B176E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2696453" y="5507294"/>
              <a:ext cx="6135475" cy="170907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45419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1227095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1227095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  <a:gridCol w="1227095">
                      <a:extLst>
                        <a:ext uri="{9D8B030D-6E8A-4147-A177-3AD203B41FA5}">
                          <a16:colId xmlns:a16="http://schemas.microsoft.com/office/drawing/2014/main" val="2845570166"/>
                        </a:ext>
                      </a:extLst>
                    </a:gridCol>
                  </a:tblGrid>
                  <a:tr h="854635">
                    <a:tc gridSpan="3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kumimoji="0" lang="en-GB" sz="24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kumimoji="0" lang="en-GB" sz="2400" b="1" i="0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kumimoji="0" lang="en-GB" sz="24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40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54439">
                    <a:tc>
                      <a:txBody>
                        <a:bodyPr/>
                        <a:lstStyle/>
                        <a:p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9" name="Table 28">
                <a:extLst>
                  <a:ext uri="{FF2B5EF4-FFF2-40B4-BE49-F238E27FC236}">
                    <a16:creationId xmlns:a16="http://schemas.microsoft.com/office/drawing/2014/main" id="{2A12BBBC-ACD0-4CB3-B820-C19E544B176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31210158"/>
                  </p:ext>
                </p:extLst>
              </p:nvPr>
            </p:nvGraphicFramePr>
            <p:xfrm>
              <a:off x="2696453" y="5507294"/>
              <a:ext cx="6135475" cy="170907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45419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1227095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1227095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  <a:gridCol w="1227095">
                      <a:extLst>
                        <a:ext uri="{9D8B030D-6E8A-4147-A177-3AD203B41FA5}">
                          <a16:colId xmlns:a16="http://schemas.microsoft.com/office/drawing/2014/main" val="2845570166"/>
                        </a:ext>
                      </a:extLst>
                    </a:gridCol>
                  </a:tblGrid>
                  <a:tr h="854635">
                    <a:tc gridSpan="3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403483" t="-5674" r="-4975" b="-10638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54439">
                    <a:tc>
                      <a:txBody>
                        <a:bodyPr/>
                        <a:lstStyle/>
                        <a:p>
                          <a:pPr/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02985" t="-106429" r="-205473" b="-7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301485" t="-106429" r="-104455" b="-7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403483" t="-106429" r="-4975" b="-714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1" name="TextBox 30">
            <a:extLst>
              <a:ext uri="{FF2B5EF4-FFF2-40B4-BE49-F238E27FC236}">
                <a16:creationId xmlns:a16="http://schemas.microsoft.com/office/drawing/2014/main" id="{5DB954B7-E739-4C77-A826-9C9EFB28A0B1}"/>
              </a:ext>
            </a:extLst>
          </p:cNvPr>
          <p:cNvSpPr txBox="1"/>
          <p:nvPr/>
        </p:nvSpPr>
        <p:spPr>
          <a:xfrm>
            <a:off x="3596233" y="3627624"/>
            <a:ext cx="5004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36" name="Right Bracket 35">
            <a:extLst>
              <a:ext uri="{FF2B5EF4-FFF2-40B4-BE49-F238E27FC236}">
                <a16:creationId xmlns:a16="http://schemas.microsoft.com/office/drawing/2014/main" id="{C1394062-C4FB-46A7-AD0F-D203170DF589}"/>
              </a:ext>
            </a:extLst>
          </p:cNvPr>
          <p:cNvSpPr/>
          <p:nvPr/>
        </p:nvSpPr>
        <p:spPr>
          <a:xfrm rot="5400000">
            <a:off x="6823726" y="5681976"/>
            <a:ext cx="339510" cy="3629130"/>
          </a:xfrm>
          <a:prstGeom prst="rightBracket">
            <a:avLst/>
          </a:prstGeom>
          <a:ln w="7620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63C47418-4DDD-42BD-B270-71FFE5C24467}"/>
              </a:ext>
            </a:extLst>
          </p:cNvPr>
          <p:cNvSpPr/>
          <p:nvPr/>
        </p:nvSpPr>
        <p:spPr>
          <a:xfrm>
            <a:off x="508194" y="646030"/>
            <a:ext cx="67265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25: Make one and a quarter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6401215"/>
      </p:ext>
    </p:extLst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17A40977-FC7E-4306-A721-7201DDA54290}"/>
              </a:ext>
            </a:extLst>
          </p:cNvPr>
          <p:cNvSpPr txBox="1"/>
          <p:nvPr/>
        </p:nvSpPr>
        <p:spPr>
          <a:xfrm>
            <a:off x="6935281" y="2968419"/>
            <a:ext cx="5870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600" b="1" dirty="0"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359DBBC-AFDD-4EC1-9A95-2A0D9A839829}"/>
              </a:ext>
            </a:extLst>
          </p:cNvPr>
          <p:cNvSpPr txBox="1"/>
          <p:nvPr/>
        </p:nvSpPr>
        <p:spPr>
          <a:xfrm>
            <a:off x="7654385" y="2622417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D1551A8-7F74-4065-86BB-C252B16D597D}"/>
              </a:ext>
            </a:extLst>
          </p:cNvPr>
          <p:cNvSpPr txBox="1"/>
          <p:nvPr/>
        </p:nvSpPr>
        <p:spPr>
          <a:xfrm>
            <a:off x="6313352" y="3013822"/>
            <a:ext cx="585417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200" b="1" dirty="0">
                <a:latin typeface="Century Gothic" panose="020B0502020202020204" pitchFamily="34" charset="0"/>
              </a:rPr>
              <a:t>=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7F3FB6D-993D-4CC3-832B-8978381C6216}"/>
              </a:ext>
            </a:extLst>
          </p:cNvPr>
          <p:cNvCxnSpPr>
            <a:cxnSpLocks/>
          </p:cNvCxnSpPr>
          <p:nvPr/>
        </p:nvCxnSpPr>
        <p:spPr>
          <a:xfrm>
            <a:off x="7557282" y="3460182"/>
            <a:ext cx="720000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5D4FC00D-506B-47BC-9229-5CA604A8E3D3}"/>
              </a:ext>
            </a:extLst>
          </p:cNvPr>
          <p:cNvCxnSpPr>
            <a:cxnSpLocks/>
          </p:cNvCxnSpPr>
          <p:nvPr/>
        </p:nvCxnSpPr>
        <p:spPr>
          <a:xfrm>
            <a:off x="3364008" y="3451589"/>
            <a:ext cx="936000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DAC8770F-93A8-4E2C-8A3C-3EC21ECEF04D}"/>
              </a:ext>
            </a:extLst>
          </p:cNvPr>
          <p:cNvSpPr/>
          <p:nvPr/>
        </p:nvSpPr>
        <p:spPr>
          <a:xfrm>
            <a:off x="3496029" y="3671663"/>
            <a:ext cx="684000" cy="684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3BA9DDD-2BC6-47E4-94DD-F3BB0D906450}"/>
              </a:ext>
            </a:extLst>
          </p:cNvPr>
          <p:cNvSpPr txBox="1"/>
          <p:nvPr/>
        </p:nvSpPr>
        <p:spPr>
          <a:xfrm>
            <a:off x="4456806" y="2975333"/>
            <a:ext cx="585417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200" b="1" dirty="0">
                <a:latin typeface="Century Gothic" panose="020B0502020202020204" pitchFamily="34" charset="0"/>
              </a:rPr>
              <a:t>+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2284C07-2F1E-4EEB-8462-D0A18D6E34EF}"/>
              </a:ext>
            </a:extLst>
          </p:cNvPr>
          <p:cNvSpPr txBox="1"/>
          <p:nvPr/>
        </p:nvSpPr>
        <p:spPr>
          <a:xfrm>
            <a:off x="7634686" y="3476661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10DA410-667E-4522-AC4E-43C6B1EB141A}"/>
              </a:ext>
            </a:extLst>
          </p:cNvPr>
          <p:cNvSpPr txBox="1"/>
          <p:nvPr/>
        </p:nvSpPr>
        <p:spPr>
          <a:xfrm>
            <a:off x="3581806" y="2548739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3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7568DFF0-C3AE-49B4-8BC0-64CCFBEA6E49}"/>
              </a:ext>
            </a:extLst>
          </p:cNvPr>
          <p:cNvCxnSpPr>
            <a:cxnSpLocks/>
          </p:cNvCxnSpPr>
          <p:nvPr/>
        </p:nvCxnSpPr>
        <p:spPr>
          <a:xfrm>
            <a:off x="5178916" y="3451589"/>
            <a:ext cx="936000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FC4C05E8-D5C3-4AA4-9C92-6E3F5115D118}"/>
              </a:ext>
            </a:extLst>
          </p:cNvPr>
          <p:cNvSpPr/>
          <p:nvPr/>
        </p:nvSpPr>
        <p:spPr>
          <a:xfrm>
            <a:off x="5310937" y="3671663"/>
            <a:ext cx="684000" cy="684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5196DEA2-E539-41A5-B09D-2AEE011A5383}"/>
              </a:ext>
            </a:extLst>
          </p:cNvPr>
          <p:cNvSpPr/>
          <p:nvPr/>
        </p:nvSpPr>
        <p:spPr>
          <a:xfrm>
            <a:off x="5310937" y="2529587"/>
            <a:ext cx="684000" cy="684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FB01820-AC22-4F41-8FEA-421EEE5DDAE7}"/>
              </a:ext>
            </a:extLst>
          </p:cNvPr>
          <p:cNvSpPr/>
          <p:nvPr/>
        </p:nvSpPr>
        <p:spPr>
          <a:xfrm>
            <a:off x="508194" y="1550330"/>
            <a:ext cx="43765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answer 1: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9" name="Table 28">
                <a:extLst>
                  <a:ext uri="{FF2B5EF4-FFF2-40B4-BE49-F238E27FC236}">
                    <a16:creationId xmlns:a16="http://schemas.microsoft.com/office/drawing/2014/main" id="{2A12BBBC-ACD0-4CB3-B820-C19E544B176E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2696453" y="5507294"/>
              <a:ext cx="6135475" cy="170907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45419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1227095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1227095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  <a:gridCol w="1227095">
                      <a:extLst>
                        <a:ext uri="{9D8B030D-6E8A-4147-A177-3AD203B41FA5}">
                          <a16:colId xmlns:a16="http://schemas.microsoft.com/office/drawing/2014/main" val="2845570166"/>
                        </a:ext>
                      </a:extLst>
                    </a:gridCol>
                  </a:tblGrid>
                  <a:tr h="854635">
                    <a:tc gridSpan="3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kumimoji="0" lang="en-GB" sz="24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kumimoji="0" lang="en-GB" sz="2400" b="1" i="0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kumimoji="0" lang="en-GB" sz="24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40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54439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9" name="Table 28">
                <a:extLst>
                  <a:ext uri="{FF2B5EF4-FFF2-40B4-BE49-F238E27FC236}">
                    <a16:creationId xmlns:a16="http://schemas.microsoft.com/office/drawing/2014/main" id="{2A12BBBC-ACD0-4CB3-B820-C19E544B176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66320281"/>
                  </p:ext>
                </p:extLst>
              </p:nvPr>
            </p:nvGraphicFramePr>
            <p:xfrm>
              <a:off x="2696453" y="5507294"/>
              <a:ext cx="6135475" cy="170907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45419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1227095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1227095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  <a:gridCol w="1227095">
                      <a:extLst>
                        <a:ext uri="{9D8B030D-6E8A-4147-A177-3AD203B41FA5}">
                          <a16:colId xmlns:a16="http://schemas.microsoft.com/office/drawing/2014/main" val="2845570166"/>
                        </a:ext>
                      </a:extLst>
                    </a:gridCol>
                  </a:tblGrid>
                  <a:tr h="854635">
                    <a:tc gridSpan="3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403483" t="-5674" r="-4975" b="-10638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54439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241" t="-106429" r="-152357" b="-7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02985" t="-106429" r="-205473" b="-7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301485" t="-106429" r="-104455" b="-7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403483" t="-106429" r="-4975" b="-714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1" name="TextBox 30">
            <a:extLst>
              <a:ext uri="{FF2B5EF4-FFF2-40B4-BE49-F238E27FC236}">
                <a16:creationId xmlns:a16="http://schemas.microsoft.com/office/drawing/2014/main" id="{5DB954B7-E739-4C77-A826-9C9EFB28A0B1}"/>
              </a:ext>
            </a:extLst>
          </p:cNvPr>
          <p:cNvSpPr txBox="1"/>
          <p:nvPr/>
        </p:nvSpPr>
        <p:spPr>
          <a:xfrm>
            <a:off x="3596233" y="3627624"/>
            <a:ext cx="5004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4" name="Right Bracket 3">
            <a:extLst>
              <a:ext uri="{FF2B5EF4-FFF2-40B4-BE49-F238E27FC236}">
                <a16:creationId xmlns:a16="http://schemas.microsoft.com/office/drawing/2014/main" id="{E81B36E7-72F9-4B79-B231-3171DA21027D}"/>
              </a:ext>
            </a:extLst>
          </p:cNvPr>
          <p:cNvSpPr/>
          <p:nvPr/>
        </p:nvSpPr>
        <p:spPr>
          <a:xfrm rot="5400000">
            <a:off x="6823726" y="5681976"/>
            <a:ext cx="339510" cy="3629130"/>
          </a:xfrm>
          <a:prstGeom prst="rightBracket">
            <a:avLst/>
          </a:prstGeom>
          <a:ln w="7620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ight Bracket 35">
            <a:extLst>
              <a:ext uri="{FF2B5EF4-FFF2-40B4-BE49-F238E27FC236}">
                <a16:creationId xmlns:a16="http://schemas.microsoft.com/office/drawing/2014/main" id="{74FB72D4-C673-45E9-9D02-87068D6E7EAD}"/>
              </a:ext>
            </a:extLst>
          </p:cNvPr>
          <p:cNvSpPr/>
          <p:nvPr/>
        </p:nvSpPr>
        <p:spPr>
          <a:xfrm rot="5400000">
            <a:off x="3741418" y="6290541"/>
            <a:ext cx="339510" cy="2412000"/>
          </a:xfrm>
          <a:prstGeom prst="rightBracket">
            <a:avLst/>
          </a:prstGeom>
          <a:ln w="7620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4F764EF-4B31-4CA2-AAF2-3D429BD88618}"/>
              </a:ext>
            </a:extLst>
          </p:cNvPr>
          <p:cNvSpPr/>
          <p:nvPr/>
        </p:nvSpPr>
        <p:spPr>
          <a:xfrm>
            <a:off x="5412568" y="3627623"/>
            <a:ext cx="50045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2D8DB0F-9D2E-42B6-9C78-2EEAF1686FCA}"/>
              </a:ext>
            </a:extLst>
          </p:cNvPr>
          <p:cNvSpPr/>
          <p:nvPr/>
        </p:nvSpPr>
        <p:spPr>
          <a:xfrm>
            <a:off x="5422815" y="2481984"/>
            <a:ext cx="50045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72E42EC-DAFA-4FF3-98B5-87DD1FB15AF0}"/>
              </a:ext>
            </a:extLst>
          </p:cNvPr>
          <p:cNvSpPr/>
          <p:nvPr/>
        </p:nvSpPr>
        <p:spPr>
          <a:xfrm>
            <a:off x="508194" y="646030"/>
            <a:ext cx="67265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25: Make one and a quarter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2663856"/>
      </p:ext>
    </p:extLst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17A40977-FC7E-4306-A721-7201DDA54290}"/>
              </a:ext>
            </a:extLst>
          </p:cNvPr>
          <p:cNvSpPr txBox="1"/>
          <p:nvPr/>
        </p:nvSpPr>
        <p:spPr>
          <a:xfrm>
            <a:off x="6935281" y="2968419"/>
            <a:ext cx="5870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600" b="1" dirty="0"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359DBBC-AFDD-4EC1-9A95-2A0D9A839829}"/>
              </a:ext>
            </a:extLst>
          </p:cNvPr>
          <p:cNvSpPr txBox="1"/>
          <p:nvPr/>
        </p:nvSpPr>
        <p:spPr>
          <a:xfrm>
            <a:off x="7654385" y="2622417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D1551A8-7F74-4065-86BB-C252B16D597D}"/>
              </a:ext>
            </a:extLst>
          </p:cNvPr>
          <p:cNvSpPr txBox="1"/>
          <p:nvPr/>
        </p:nvSpPr>
        <p:spPr>
          <a:xfrm>
            <a:off x="6313352" y="3013822"/>
            <a:ext cx="585417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200" b="1" dirty="0">
                <a:latin typeface="Century Gothic" panose="020B0502020202020204" pitchFamily="34" charset="0"/>
              </a:rPr>
              <a:t>=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7F3FB6D-993D-4CC3-832B-8978381C6216}"/>
              </a:ext>
            </a:extLst>
          </p:cNvPr>
          <p:cNvCxnSpPr>
            <a:cxnSpLocks/>
          </p:cNvCxnSpPr>
          <p:nvPr/>
        </p:nvCxnSpPr>
        <p:spPr>
          <a:xfrm>
            <a:off x="7557282" y="3460182"/>
            <a:ext cx="720000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5D4FC00D-506B-47BC-9229-5CA604A8E3D3}"/>
              </a:ext>
            </a:extLst>
          </p:cNvPr>
          <p:cNvCxnSpPr>
            <a:cxnSpLocks/>
          </p:cNvCxnSpPr>
          <p:nvPr/>
        </p:nvCxnSpPr>
        <p:spPr>
          <a:xfrm>
            <a:off x="3364008" y="3451589"/>
            <a:ext cx="936000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DAC8770F-93A8-4E2C-8A3C-3EC21ECEF04D}"/>
              </a:ext>
            </a:extLst>
          </p:cNvPr>
          <p:cNvSpPr/>
          <p:nvPr/>
        </p:nvSpPr>
        <p:spPr>
          <a:xfrm>
            <a:off x="3496029" y="3671663"/>
            <a:ext cx="684000" cy="684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3BA9DDD-2BC6-47E4-94DD-F3BB0D906450}"/>
              </a:ext>
            </a:extLst>
          </p:cNvPr>
          <p:cNvSpPr txBox="1"/>
          <p:nvPr/>
        </p:nvSpPr>
        <p:spPr>
          <a:xfrm>
            <a:off x="4456806" y="2975333"/>
            <a:ext cx="585417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200" b="1" dirty="0">
                <a:latin typeface="Century Gothic" panose="020B0502020202020204" pitchFamily="34" charset="0"/>
              </a:rPr>
              <a:t>+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2284C07-2F1E-4EEB-8462-D0A18D6E34EF}"/>
              </a:ext>
            </a:extLst>
          </p:cNvPr>
          <p:cNvSpPr txBox="1"/>
          <p:nvPr/>
        </p:nvSpPr>
        <p:spPr>
          <a:xfrm>
            <a:off x="7634686" y="3476661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10DA410-667E-4522-AC4E-43C6B1EB141A}"/>
              </a:ext>
            </a:extLst>
          </p:cNvPr>
          <p:cNvSpPr txBox="1"/>
          <p:nvPr/>
        </p:nvSpPr>
        <p:spPr>
          <a:xfrm>
            <a:off x="3581806" y="2548739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3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7568DFF0-C3AE-49B4-8BC0-64CCFBEA6E49}"/>
              </a:ext>
            </a:extLst>
          </p:cNvPr>
          <p:cNvCxnSpPr>
            <a:cxnSpLocks/>
          </p:cNvCxnSpPr>
          <p:nvPr/>
        </p:nvCxnSpPr>
        <p:spPr>
          <a:xfrm>
            <a:off x="5178916" y="3451589"/>
            <a:ext cx="936000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FC4C05E8-D5C3-4AA4-9C92-6E3F5115D118}"/>
              </a:ext>
            </a:extLst>
          </p:cNvPr>
          <p:cNvSpPr/>
          <p:nvPr/>
        </p:nvSpPr>
        <p:spPr>
          <a:xfrm>
            <a:off x="5310937" y="3671663"/>
            <a:ext cx="684000" cy="684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5196DEA2-E539-41A5-B09D-2AEE011A5383}"/>
              </a:ext>
            </a:extLst>
          </p:cNvPr>
          <p:cNvSpPr/>
          <p:nvPr/>
        </p:nvSpPr>
        <p:spPr>
          <a:xfrm>
            <a:off x="5310937" y="2529587"/>
            <a:ext cx="684000" cy="684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FB01820-AC22-4F41-8FEA-421EEE5DDAE7}"/>
              </a:ext>
            </a:extLst>
          </p:cNvPr>
          <p:cNvSpPr/>
          <p:nvPr/>
        </p:nvSpPr>
        <p:spPr>
          <a:xfrm>
            <a:off x="508194" y="1550330"/>
            <a:ext cx="43765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answer 2: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9" name="Table 28">
                <a:extLst>
                  <a:ext uri="{FF2B5EF4-FFF2-40B4-BE49-F238E27FC236}">
                    <a16:creationId xmlns:a16="http://schemas.microsoft.com/office/drawing/2014/main" id="{2A12BBBC-ACD0-4CB3-B820-C19E544B176E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2696453" y="5507294"/>
              <a:ext cx="6135475" cy="170907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18063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818064">
                      <a:extLst>
                        <a:ext uri="{9D8B030D-6E8A-4147-A177-3AD203B41FA5}">
                          <a16:colId xmlns:a16="http://schemas.microsoft.com/office/drawing/2014/main" val="4241844829"/>
                        </a:ext>
                      </a:extLst>
                    </a:gridCol>
                    <a:gridCol w="818063">
                      <a:extLst>
                        <a:ext uri="{9D8B030D-6E8A-4147-A177-3AD203B41FA5}">
                          <a16:colId xmlns:a16="http://schemas.microsoft.com/office/drawing/2014/main" val="2973937311"/>
                        </a:ext>
                      </a:extLst>
                    </a:gridCol>
                    <a:gridCol w="245419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1227095">
                      <a:extLst>
                        <a:ext uri="{9D8B030D-6E8A-4147-A177-3AD203B41FA5}">
                          <a16:colId xmlns:a16="http://schemas.microsoft.com/office/drawing/2014/main" val="2845570166"/>
                        </a:ext>
                      </a:extLst>
                    </a:gridCol>
                  </a:tblGrid>
                  <a:tr h="854635">
                    <a:tc gridSpan="4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algn="ctr"/>
                          <a:endParaRPr lang="en-GB" sz="40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kumimoji="0" lang="en-GB" sz="24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kumimoji="0" lang="en-GB" sz="2400" b="1" i="0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kumimoji="0" lang="en-GB" sz="24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40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54439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𝟔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𝟔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𝟔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 gridSpan="2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9" name="Table 28">
                <a:extLst>
                  <a:ext uri="{FF2B5EF4-FFF2-40B4-BE49-F238E27FC236}">
                    <a16:creationId xmlns:a16="http://schemas.microsoft.com/office/drawing/2014/main" id="{2A12BBBC-ACD0-4CB3-B820-C19E544B176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41029068"/>
                  </p:ext>
                </p:extLst>
              </p:nvPr>
            </p:nvGraphicFramePr>
            <p:xfrm>
              <a:off x="2696453" y="5507294"/>
              <a:ext cx="6135475" cy="170907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18063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818064">
                      <a:extLst>
                        <a:ext uri="{9D8B030D-6E8A-4147-A177-3AD203B41FA5}">
                          <a16:colId xmlns:a16="http://schemas.microsoft.com/office/drawing/2014/main" val="4241844829"/>
                        </a:ext>
                      </a:extLst>
                    </a:gridCol>
                    <a:gridCol w="818063">
                      <a:extLst>
                        <a:ext uri="{9D8B030D-6E8A-4147-A177-3AD203B41FA5}">
                          <a16:colId xmlns:a16="http://schemas.microsoft.com/office/drawing/2014/main" val="2973937311"/>
                        </a:ext>
                      </a:extLst>
                    </a:gridCol>
                    <a:gridCol w="245419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1227095">
                      <a:extLst>
                        <a:ext uri="{9D8B030D-6E8A-4147-A177-3AD203B41FA5}">
                          <a16:colId xmlns:a16="http://schemas.microsoft.com/office/drawing/2014/main" val="2845570166"/>
                        </a:ext>
                      </a:extLst>
                    </a:gridCol>
                  </a:tblGrid>
                  <a:tr h="854635">
                    <a:tc gridSpan="4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algn="ctr"/>
                          <a:endParaRPr lang="en-GB" sz="40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403483" t="-5674" r="-4975" b="-10638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54439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3731" t="-106429" r="-658955" b="-7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02963" t="-106429" r="-554074" b="-7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04478" t="-106429" r="-458209" b="-7143"/>
                          </a:stretch>
                        </a:blipFill>
                      </a:tcPr>
                    </a:tc>
                    <a:tc gridSpan="2">
                      <a:txBody>
                        <a:bodyPr/>
                        <a:lstStyle/>
                        <a:p>
                          <a:pPr/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/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1" name="TextBox 30">
            <a:extLst>
              <a:ext uri="{FF2B5EF4-FFF2-40B4-BE49-F238E27FC236}">
                <a16:creationId xmlns:a16="http://schemas.microsoft.com/office/drawing/2014/main" id="{5DB954B7-E739-4C77-A826-9C9EFB28A0B1}"/>
              </a:ext>
            </a:extLst>
          </p:cNvPr>
          <p:cNvSpPr txBox="1"/>
          <p:nvPr/>
        </p:nvSpPr>
        <p:spPr>
          <a:xfrm>
            <a:off x="3596233" y="3627624"/>
            <a:ext cx="5004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36" name="Right Bracket 35">
            <a:extLst>
              <a:ext uri="{FF2B5EF4-FFF2-40B4-BE49-F238E27FC236}">
                <a16:creationId xmlns:a16="http://schemas.microsoft.com/office/drawing/2014/main" id="{74FB72D4-C673-45E9-9D02-87068D6E7EAD}"/>
              </a:ext>
            </a:extLst>
          </p:cNvPr>
          <p:cNvSpPr/>
          <p:nvPr/>
        </p:nvSpPr>
        <p:spPr>
          <a:xfrm rot="5400000">
            <a:off x="3741418" y="6290541"/>
            <a:ext cx="339510" cy="2412000"/>
          </a:xfrm>
          <a:prstGeom prst="rightBracket">
            <a:avLst/>
          </a:prstGeom>
          <a:ln w="7620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8EE07560-951D-4752-A1E1-1FE8D949C524}"/>
              </a:ext>
            </a:extLst>
          </p:cNvPr>
          <p:cNvSpPr/>
          <p:nvPr/>
        </p:nvSpPr>
        <p:spPr>
          <a:xfrm>
            <a:off x="508194" y="646030"/>
            <a:ext cx="67265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25: Make one and a quarter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087904"/>
      </p:ext>
    </p:extLst>
  </p:cSld>
  <p:clrMapOvr>
    <a:masterClrMapping/>
  </p:clrMapOvr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17A40977-FC7E-4306-A721-7201DDA54290}"/>
              </a:ext>
            </a:extLst>
          </p:cNvPr>
          <p:cNvSpPr txBox="1"/>
          <p:nvPr/>
        </p:nvSpPr>
        <p:spPr>
          <a:xfrm>
            <a:off x="6935281" y="2968419"/>
            <a:ext cx="5870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600" b="1" dirty="0"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359DBBC-AFDD-4EC1-9A95-2A0D9A839829}"/>
              </a:ext>
            </a:extLst>
          </p:cNvPr>
          <p:cNvSpPr txBox="1"/>
          <p:nvPr/>
        </p:nvSpPr>
        <p:spPr>
          <a:xfrm>
            <a:off x="7654385" y="2622417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D1551A8-7F74-4065-86BB-C252B16D597D}"/>
              </a:ext>
            </a:extLst>
          </p:cNvPr>
          <p:cNvSpPr txBox="1"/>
          <p:nvPr/>
        </p:nvSpPr>
        <p:spPr>
          <a:xfrm>
            <a:off x="6313352" y="3013822"/>
            <a:ext cx="585417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200" b="1" dirty="0">
                <a:latin typeface="Century Gothic" panose="020B0502020202020204" pitchFamily="34" charset="0"/>
              </a:rPr>
              <a:t>=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7F3FB6D-993D-4CC3-832B-8978381C6216}"/>
              </a:ext>
            </a:extLst>
          </p:cNvPr>
          <p:cNvCxnSpPr>
            <a:cxnSpLocks/>
          </p:cNvCxnSpPr>
          <p:nvPr/>
        </p:nvCxnSpPr>
        <p:spPr>
          <a:xfrm>
            <a:off x="7557282" y="3460182"/>
            <a:ext cx="720000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5D4FC00D-506B-47BC-9229-5CA604A8E3D3}"/>
              </a:ext>
            </a:extLst>
          </p:cNvPr>
          <p:cNvCxnSpPr>
            <a:cxnSpLocks/>
          </p:cNvCxnSpPr>
          <p:nvPr/>
        </p:nvCxnSpPr>
        <p:spPr>
          <a:xfrm>
            <a:off x="3364008" y="3451589"/>
            <a:ext cx="936000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DAC8770F-93A8-4E2C-8A3C-3EC21ECEF04D}"/>
              </a:ext>
            </a:extLst>
          </p:cNvPr>
          <p:cNvSpPr/>
          <p:nvPr/>
        </p:nvSpPr>
        <p:spPr>
          <a:xfrm>
            <a:off x="3496029" y="3671663"/>
            <a:ext cx="684000" cy="684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3BA9DDD-2BC6-47E4-94DD-F3BB0D906450}"/>
              </a:ext>
            </a:extLst>
          </p:cNvPr>
          <p:cNvSpPr txBox="1"/>
          <p:nvPr/>
        </p:nvSpPr>
        <p:spPr>
          <a:xfrm>
            <a:off x="4456806" y="2975333"/>
            <a:ext cx="585417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200" b="1" dirty="0">
                <a:latin typeface="Century Gothic" panose="020B0502020202020204" pitchFamily="34" charset="0"/>
              </a:rPr>
              <a:t>+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2284C07-2F1E-4EEB-8462-D0A18D6E34EF}"/>
              </a:ext>
            </a:extLst>
          </p:cNvPr>
          <p:cNvSpPr txBox="1"/>
          <p:nvPr/>
        </p:nvSpPr>
        <p:spPr>
          <a:xfrm>
            <a:off x="7634686" y="3476661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10DA410-667E-4522-AC4E-43C6B1EB141A}"/>
              </a:ext>
            </a:extLst>
          </p:cNvPr>
          <p:cNvSpPr txBox="1"/>
          <p:nvPr/>
        </p:nvSpPr>
        <p:spPr>
          <a:xfrm>
            <a:off x="3581806" y="2548739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3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7568DFF0-C3AE-49B4-8BC0-64CCFBEA6E49}"/>
              </a:ext>
            </a:extLst>
          </p:cNvPr>
          <p:cNvCxnSpPr>
            <a:cxnSpLocks/>
          </p:cNvCxnSpPr>
          <p:nvPr/>
        </p:nvCxnSpPr>
        <p:spPr>
          <a:xfrm>
            <a:off x="5178916" y="3451589"/>
            <a:ext cx="936000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FC4C05E8-D5C3-4AA4-9C92-6E3F5115D118}"/>
              </a:ext>
            </a:extLst>
          </p:cNvPr>
          <p:cNvSpPr/>
          <p:nvPr/>
        </p:nvSpPr>
        <p:spPr>
          <a:xfrm>
            <a:off x="5310937" y="3671663"/>
            <a:ext cx="684000" cy="684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5196DEA2-E539-41A5-B09D-2AEE011A5383}"/>
              </a:ext>
            </a:extLst>
          </p:cNvPr>
          <p:cNvSpPr/>
          <p:nvPr/>
        </p:nvSpPr>
        <p:spPr>
          <a:xfrm>
            <a:off x="5310937" y="2529587"/>
            <a:ext cx="684000" cy="684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FB01820-AC22-4F41-8FEA-421EEE5DDAE7}"/>
              </a:ext>
            </a:extLst>
          </p:cNvPr>
          <p:cNvSpPr/>
          <p:nvPr/>
        </p:nvSpPr>
        <p:spPr>
          <a:xfrm>
            <a:off x="508194" y="1550330"/>
            <a:ext cx="43765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answer 2: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9" name="Table 28">
                <a:extLst>
                  <a:ext uri="{FF2B5EF4-FFF2-40B4-BE49-F238E27FC236}">
                    <a16:creationId xmlns:a16="http://schemas.microsoft.com/office/drawing/2014/main" id="{2A12BBBC-ACD0-4CB3-B820-C19E544B176E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2696453" y="5507294"/>
              <a:ext cx="6135475" cy="170907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18063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818064">
                      <a:extLst>
                        <a:ext uri="{9D8B030D-6E8A-4147-A177-3AD203B41FA5}">
                          <a16:colId xmlns:a16="http://schemas.microsoft.com/office/drawing/2014/main" val="4241844829"/>
                        </a:ext>
                      </a:extLst>
                    </a:gridCol>
                    <a:gridCol w="818063">
                      <a:extLst>
                        <a:ext uri="{9D8B030D-6E8A-4147-A177-3AD203B41FA5}">
                          <a16:colId xmlns:a16="http://schemas.microsoft.com/office/drawing/2014/main" val="2973937311"/>
                        </a:ext>
                      </a:extLst>
                    </a:gridCol>
                    <a:gridCol w="1227095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1227095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  <a:gridCol w="1227095">
                      <a:extLst>
                        <a:ext uri="{9D8B030D-6E8A-4147-A177-3AD203B41FA5}">
                          <a16:colId xmlns:a16="http://schemas.microsoft.com/office/drawing/2014/main" val="2845570166"/>
                        </a:ext>
                      </a:extLst>
                    </a:gridCol>
                  </a:tblGrid>
                  <a:tr h="854635">
                    <a:tc gridSpan="5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algn="ctr"/>
                          <a:endParaRPr lang="en-GB" sz="40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/>
                          <a:endParaRPr lang="en-GB" sz="40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kumimoji="0" lang="en-GB" sz="24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kumimoji="0" lang="en-GB" sz="2400" b="1" i="0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kumimoji="0" lang="en-GB" sz="24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40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54439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𝟔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𝟔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𝟔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9" name="Table 28">
                <a:extLst>
                  <a:ext uri="{FF2B5EF4-FFF2-40B4-BE49-F238E27FC236}">
                    <a16:creationId xmlns:a16="http://schemas.microsoft.com/office/drawing/2014/main" id="{2A12BBBC-ACD0-4CB3-B820-C19E544B176E}"/>
                  </a:ext>
                </a:extLst>
              </p:cNvPr>
              <p:cNvGraphicFramePr>
                <a:graphicFrameLocks noGrp="1"/>
              </p:cNvGraphicFramePr>
              <p:nvPr>
                <p:extLst/>
              </p:nvPr>
            </p:nvGraphicFramePr>
            <p:xfrm>
              <a:off x="2696453" y="5507294"/>
              <a:ext cx="6135475" cy="170907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18063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818064">
                      <a:extLst>
                        <a:ext uri="{9D8B030D-6E8A-4147-A177-3AD203B41FA5}">
                          <a16:colId xmlns:a16="http://schemas.microsoft.com/office/drawing/2014/main" val="4241844829"/>
                        </a:ext>
                      </a:extLst>
                    </a:gridCol>
                    <a:gridCol w="818063">
                      <a:extLst>
                        <a:ext uri="{9D8B030D-6E8A-4147-A177-3AD203B41FA5}">
                          <a16:colId xmlns:a16="http://schemas.microsoft.com/office/drawing/2014/main" val="2973937311"/>
                        </a:ext>
                      </a:extLst>
                    </a:gridCol>
                    <a:gridCol w="1227095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1227095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  <a:gridCol w="1227095">
                      <a:extLst>
                        <a:ext uri="{9D8B030D-6E8A-4147-A177-3AD203B41FA5}">
                          <a16:colId xmlns:a16="http://schemas.microsoft.com/office/drawing/2014/main" val="2845570166"/>
                        </a:ext>
                      </a:extLst>
                    </a:gridCol>
                  </a:tblGrid>
                  <a:tr h="854635">
                    <a:tc gridSpan="5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algn="ctr"/>
                          <a:endParaRPr lang="en-GB" sz="40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/>
                          <a:endParaRPr lang="en-GB" sz="40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403483" t="-5674" r="-4975" b="-10638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54439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3731" t="-106429" r="-658955" b="-7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02963" t="-106429" r="-554074" b="-7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04478" t="-106429" r="-458209" b="-7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02985" t="-106429" r="-205473" b="-7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301485" t="-106429" r="-104455" b="-7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403483" t="-106429" r="-4975" b="-714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1" name="TextBox 30">
            <a:extLst>
              <a:ext uri="{FF2B5EF4-FFF2-40B4-BE49-F238E27FC236}">
                <a16:creationId xmlns:a16="http://schemas.microsoft.com/office/drawing/2014/main" id="{5DB954B7-E739-4C77-A826-9C9EFB28A0B1}"/>
              </a:ext>
            </a:extLst>
          </p:cNvPr>
          <p:cNvSpPr txBox="1"/>
          <p:nvPr/>
        </p:nvSpPr>
        <p:spPr>
          <a:xfrm>
            <a:off x="3596233" y="3627624"/>
            <a:ext cx="5004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4" name="Right Bracket 3">
            <a:extLst>
              <a:ext uri="{FF2B5EF4-FFF2-40B4-BE49-F238E27FC236}">
                <a16:creationId xmlns:a16="http://schemas.microsoft.com/office/drawing/2014/main" id="{E81B36E7-72F9-4B79-B231-3171DA21027D}"/>
              </a:ext>
            </a:extLst>
          </p:cNvPr>
          <p:cNvSpPr/>
          <p:nvPr/>
        </p:nvSpPr>
        <p:spPr>
          <a:xfrm rot="5400000">
            <a:off x="6823726" y="5681976"/>
            <a:ext cx="339510" cy="3629130"/>
          </a:xfrm>
          <a:prstGeom prst="rightBracket">
            <a:avLst/>
          </a:prstGeom>
          <a:ln w="7620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ight Bracket 35">
            <a:extLst>
              <a:ext uri="{FF2B5EF4-FFF2-40B4-BE49-F238E27FC236}">
                <a16:creationId xmlns:a16="http://schemas.microsoft.com/office/drawing/2014/main" id="{74FB72D4-C673-45E9-9D02-87068D6E7EAD}"/>
              </a:ext>
            </a:extLst>
          </p:cNvPr>
          <p:cNvSpPr/>
          <p:nvPr/>
        </p:nvSpPr>
        <p:spPr>
          <a:xfrm rot="5400000">
            <a:off x="3741418" y="6290541"/>
            <a:ext cx="339510" cy="2412000"/>
          </a:xfrm>
          <a:prstGeom prst="rightBracket">
            <a:avLst/>
          </a:prstGeom>
          <a:ln w="7620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4F764EF-4B31-4CA2-AAF2-3D429BD88618}"/>
              </a:ext>
            </a:extLst>
          </p:cNvPr>
          <p:cNvSpPr/>
          <p:nvPr/>
        </p:nvSpPr>
        <p:spPr>
          <a:xfrm>
            <a:off x="5412568" y="3627623"/>
            <a:ext cx="50045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2D8DB0F-9D2E-42B6-9C78-2EEAF1686FCA}"/>
              </a:ext>
            </a:extLst>
          </p:cNvPr>
          <p:cNvSpPr/>
          <p:nvPr/>
        </p:nvSpPr>
        <p:spPr>
          <a:xfrm>
            <a:off x="5422815" y="2481984"/>
            <a:ext cx="50045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23AF2B2-1ECE-489E-AC4D-E186936090CA}"/>
              </a:ext>
            </a:extLst>
          </p:cNvPr>
          <p:cNvSpPr/>
          <p:nvPr/>
        </p:nvSpPr>
        <p:spPr>
          <a:xfrm>
            <a:off x="508194" y="646030"/>
            <a:ext cx="67265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25: Make one and a quarter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1679323"/>
      </p:ext>
    </p:extLst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17A40977-FC7E-4306-A721-7201DDA54290}"/>
              </a:ext>
            </a:extLst>
          </p:cNvPr>
          <p:cNvSpPr txBox="1"/>
          <p:nvPr/>
        </p:nvSpPr>
        <p:spPr>
          <a:xfrm>
            <a:off x="6935281" y="2968419"/>
            <a:ext cx="5870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600" b="1" dirty="0"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359DBBC-AFDD-4EC1-9A95-2A0D9A839829}"/>
              </a:ext>
            </a:extLst>
          </p:cNvPr>
          <p:cNvSpPr txBox="1"/>
          <p:nvPr/>
        </p:nvSpPr>
        <p:spPr>
          <a:xfrm>
            <a:off x="7654385" y="2622417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D1551A8-7F74-4065-86BB-C252B16D597D}"/>
              </a:ext>
            </a:extLst>
          </p:cNvPr>
          <p:cNvSpPr txBox="1"/>
          <p:nvPr/>
        </p:nvSpPr>
        <p:spPr>
          <a:xfrm>
            <a:off x="6313352" y="3013822"/>
            <a:ext cx="585417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200" b="1" dirty="0">
                <a:latin typeface="Century Gothic" panose="020B0502020202020204" pitchFamily="34" charset="0"/>
              </a:rPr>
              <a:t>=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7F3FB6D-993D-4CC3-832B-8978381C6216}"/>
              </a:ext>
            </a:extLst>
          </p:cNvPr>
          <p:cNvCxnSpPr>
            <a:cxnSpLocks/>
          </p:cNvCxnSpPr>
          <p:nvPr/>
        </p:nvCxnSpPr>
        <p:spPr>
          <a:xfrm>
            <a:off x="7557282" y="3460182"/>
            <a:ext cx="720000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5D4FC00D-506B-47BC-9229-5CA604A8E3D3}"/>
              </a:ext>
            </a:extLst>
          </p:cNvPr>
          <p:cNvCxnSpPr>
            <a:cxnSpLocks/>
          </p:cNvCxnSpPr>
          <p:nvPr/>
        </p:nvCxnSpPr>
        <p:spPr>
          <a:xfrm>
            <a:off x="3364008" y="3451589"/>
            <a:ext cx="936000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DAC8770F-93A8-4E2C-8A3C-3EC21ECEF04D}"/>
              </a:ext>
            </a:extLst>
          </p:cNvPr>
          <p:cNvSpPr/>
          <p:nvPr/>
        </p:nvSpPr>
        <p:spPr>
          <a:xfrm>
            <a:off x="3496029" y="3671663"/>
            <a:ext cx="684000" cy="684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3BA9DDD-2BC6-47E4-94DD-F3BB0D906450}"/>
              </a:ext>
            </a:extLst>
          </p:cNvPr>
          <p:cNvSpPr txBox="1"/>
          <p:nvPr/>
        </p:nvSpPr>
        <p:spPr>
          <a:xfrm>
            <a:off x="4456806" y="2975333"/>
            <a:ext cx="585417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200" b="1" dirty="0">
                <a:latin typeface="Century Gothic" panose="020B0502020202020204" pitchFamily="34" charset="0"/>
              </a:rPr>
              <a:t>+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2284C07-2F1E-4EEB-8462-D0A18D6E34EF}"/>
              </a:ext>
            </a:extLst>
          </p:cNvPr>
          <p:cNvSpPr txBox="1"/>
          <p:nvPr/>
        </p:nvSpPr>
        <p:spPr>
          <a:xfrm>
            <a:off x="7634686" y="3476661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10DA410-667E-4522-AC4E-43C6B1EB141A}"/>
              </a:ext>
            </a:extLst>
          </p:cNvPr>
          <p:cNvSpPr txBox="1"/>
          <p:nvPr/>
        </p:nvSpPr>
        <p:spPr>
          <a:xfrm>
            <a:off x="3581806" y="2548739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3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7568DFF0-C3AE-49B4-8BC0-64CCFBEA6E49}"/>
              </a:ext>
            </a:extLst>
          </p:cNvPr>
          <p:cNvCxnSpPr>
            <a:cxnSpLocks/>
          </p:cNvCxnSpPr>
          <p:nvPr/>
        </p:nvCxnSpPr>
        <p:spPr>
          <a:xfrm>
            <a:off x="5178916" y="3451589"/>
            <a:ext cx="936000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FC4C05E8-D5C3-4AA4-9C92-6E3F5115D118}"/>
              </a:ext>
            </a:extLst>
          </p:cNvPr>
          <p:cNvSpPr/>
          <p:nvPr/>
        </p:nvSpPr>
        <p:spPr>
          <a:xfrm>
            <a:off x="5310937" y="3671663"/>
            <a:ext cx="684000" cy="684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5196DEA2-E539-41A5-B09D-2AEE011A5383}"/>
              </a:ext>
            </a:extLst>
          </p:cNvPr>
          <p:cNvSpPr/>
          <p:nvPr/>
        </p:nvSpPr>
        <p:spPr>
          <a:xfrm>
            <a:off x="5310937" y="2529587"/>
            <a:ext cx="684000" cy="684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FB01820-AC22-4F41-8FEA-421EEE5DDAE7}"/>
              </a:ext>
            </a:extLst>
          </p:cNvPr>
          <p:cNvSpPr/>
          <p:nvPr/>
        </p:nvSpPr>
        <p:spPr>
          <a:xfrm>
            <a:off x="508194" y="1550330"/>
            <a:ext cx="43765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answer 3: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9" name="Table 28">
                <a:extLst>
                  <a:ext uri="{FF2B5EF4-FFF2-40B4-BE49-F238E27FC236}">
                    <a16:creationId xmlns:a16="http://schemas.microsoft.com/office/drawing/2014/main" id="{2A12BBBC-ACD0-4CB3-B820-C19E544B176E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2696453" y="5507294"/>
              <a:ext cx="6135480" cy="170907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294836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613548">
                      <a:extLst>
                        <a:ext uri="{9D8B030D-6E8A-4147-A177-3AD203B41FA5}">
                          <a16:colId xmlns:a16="http://schemas.microsoft.com/office/drawing/2014/main" val="3060417610"/>
                        </a:ext>
                      </a:extLst>
                    </a:gridCol>
                    <a:gridCol w="613548">
                      <a:extLst>
                        <a:ext uri="{9D8B030D-6E8A-4147-A177-3AD203B41FA5}">
                          <a16:colId xmlns:a16="http://schemas.microsoft.com/office/drawing/2014/main" val="2845570166"/>
                        </a:ext>
                      </a:extLst>
                    </a:gridCol>
                    <a:gridCol w="613548">
                      <a:extLst>
                        <a:ext uri="{9D8B030D-6E8A-4147-A177-3AD203B41FA5}">
                          <a16:colId xmlns:a16="http://schemas.microsoft.com/office/drawing/2014/main" val="4061211703"/>
                        </a:ext>
                      </a:extLst>
                    </a:gridCol>
                  </a:tblGrid>
                  <a:tr h="854635">
                    <a:tc gridSpan="2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kumimoji="0" lang="en-GB" sz="24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kumimoji="0" lang="en-GB" sz="2400" b="1" i="0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kumimoji="0" lang="en-GB" sz="24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40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54439">
                    <a:tc>
                      <a:txBody>
                        <a:bodyPr/>
                        <a:lstStyle/>
                        <a:p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9" name="Table 28">
                <a:extLst>
                  <a:ext uri="{FF2B5EF4-FFF2-40B4-BE49-F238E27FC236}">
                    <a16:creationId xmlns:a16="http://schemas.microsoft.com/office/drawing/2014/main" id="{2A12BBBC-ACD0-4CB3-B820-C19E544B176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44423219"/>
                  </p:ext>
                </p:extLst>
              </p:nvPr>
            </p:nvGraphicFramePr>
            <p:xfrm>
              <a:off x="2696453" y="5507294"/>
              <a:ext cx="6135480" cy="170907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294836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613548">
                      <a:extLst>
                        <a:ext uri="{9D8B030D-6E8A-4147-A177-3AD203B41FA5}">
                          <a16:colId xmlns:a16="http://schemas.microsoft.com/office/drawing/2014/main" val="3060417610"/>
                        </a:ext>
                      </a:extLst>
                    </a:gridCol>
                    <a:gridCol w="613548">
                      <a:extLst>
                        <a:ext uri="{9D8B030D-6E8A-4147-A177-3AD203B41FA5}">
                          <a16:colId xmlns:a16="http://schemas.microsoft.com/office/drawing/2014/main" val="2845570166"/>
                        </a:ext>
                      </a:extLst>
                    </a:gridCol>
                    <a:gridCol w="613548">
                      <a:extLst>
                        <a:ext uri="{9D8B030D-6E8A-4147-A177-3AD203B41FA5}">
                          <a16:colId xmlns:a16="http://schemas.microsoft.com/office/drawing/2014/main" val="4061211703"/>
                        </a:ext>
                      </a:extLst>
                    </a:gridCol>
                  </a:tblGrid>
                  <a:tr h="854635">
                    <a:tc gridSpan="2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403483" t="-5674" r="-4975" b="-106383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54439">
                    <a:tc>
                      <a:txBody>
                        <a:bodyPr/>
                        <a:lstStyle/>
                        <a:p>
                          <a:pPr/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702970" t="-106429" r="-208911" b="-7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811000" t="-106429" r="-111000" b="-7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901980" t="-106429" r="-9901" b="-714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1" name="TextBox 30">
            <a:extLst>
              <a:ext uri="{FF2B5EF4-FFF2-40B4-BE49-F238E27FC236}">
                <a16:creationId xmlns:a16="http://schemas.microsoft.com/office/drawing/2014/main" id="{5DB954B7-E739-4C77-A826-9C9EFB28A0B1}"/>
              </a:ext>
            </a:extLst>
          </p:cNvPr>
          <p:cNvSpPr txBox="1"/>
          <p:nvPr/>
        </p:nvSpPr>
        <p:spPr>
          <a:xfrm>
            <a:off x="3596233" y="3627624"/>
            <a:ext cx="5004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36" name="Right Bracket 35">
            <a:extLst>
              <a:ext uri="{FF2B5EF4-FFF2-40B4-BE49-F238E27FC236}">
                <a16:creationId xmlns:a16="http://schemas.microsoft.com/office/drawing/2014/main" id="{74FB72D4-C673-45E9-9D02-87068D6E7EAD}"/>
              </a:ext>
            </a:extLst>
          </p:cNvPr>
          <p:cNvSpPr/>
          <p:nvPr/>
        </p:nvSpPr>
        <p:spPr>
          <a:xfrm rot="5400000">
            <a:off x="7757775" y="6589341"/>
            <a:ext cx="339510" cy="1814400"/>
          </a:xfrm>
          <a:prstGeom prst="rightBracket">
            <a:avLst/>
          </a:prstGeom>
          <a:ln w="7620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A90417A-9E25-4172-BA00-8331212CC27E}"/>
              </a:ext>
            </a:extLst>
          </p:cNvPr>
          <p:cNvSpPr/>
          <p:nvPr/>
        </p:nvSpPr>
        <p:spPr>
          <a:xfrm>
            <a:off x="508194" y="646030"/>
            <a:ext cx="67265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25: Make one and a quarter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1497210"/>
      </p:ext>
    </p:extLst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17A40977-FC7E-4306-A721-7201DDA54290}"/>
              </a:ext>
            </a:extLst>
          </p:cNvPr>
          <p:cNvSpPr txBox="1"/>
          <p:nvPr/>
        </p:nvSpPr>
        <p:spPr>
          <a:xfrm>
            <a:off x="6935281" y="2968419"/>
            <a:ext cx="5870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600" b="1" dirty="0"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359DBBC-AFDD-4EC1-9A95-2A0D9A839829}"/>
              </a:ext>
            </a:extLst>
          </p:cNvPr>
          <p:cNvSpPr txBox="1"/>
          <p:nvPr/>
        </p:nvSpPr>
        <p:spPr>
          <a:xfrm>
            <a:off x="7654385" y="2622417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D1551A8-7F74-4065-86BB-C252B16D597D}"/>
              </a:ext>
            </a:extLst>
          </p:cNvPr>
          <p:cNvSpPr txBox="1"/>
          <p:nvPr/>
        </p:nvSpPr>
        <p:spPr>
          <a:xfrm>
            <a:off x="6313352" y="3013822"/>
            <a:ext cx="585417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200" b="1" dirty="0">
                <a:latin typeface="Century Gothic" panose="020B0502020202020204" pitchFamily="34" charset="0"/>
              </a:rPr>
              <a:t>=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7F3FB6D-993D-4CC3-832B-8978381C6216}"/>
              </a:ext>
            </a:extLst>
          </p:cNvPr>
          <p:cNvCxnSpPr>
            <a:cxnSpLocks/>
          </p:cNvCxnSpPr>
          <p:nvPr/>
        </p:nvCxnSpPr>
        <p:spPr>
          <a:xfrm>
            <a:off x="7557282" y="3460182"/>
            <a:ext cx="720000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5D4FC00D-506B-47BC-9229-5CA604A8E3D3}"/>
              </a:ext>
            </a:extLst>
          </p:cNvPr>
          <p:cNvCxnSpPr>
            <a:cxnSpLocks/>
          </p:cNvCxnSpPr>
          <p:nvPr/>
        </p:nvCxnSpPr>
        <p:spPr>
          <a:xfrm>
            <a:off x="3364008" y="3451589"/>
            <a:ext cx="936000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DAC8770F-93A8-4E2C-8A3C-3EC21ECEF04D}"/>
              </a:ext>
            </a:extLst>
          </p:cNvPr>
          <p:cNvSpPr/>
          <p:nvPr/>
        </p:nvSpPr>
        <p:spPr>
          <a:xfrm>
            <a:off x="3496029" y="3671663"/>
            <a:ext cx="684000" cy="684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3BA9DDD-2BC6-47E4-94DD-F3BB0D906450}"/>
              </a:ext>
            </a:extLst>
          </p:cNvPr>
          <p:cNvSpPr txBox="1"/>
          <p:nvPr/>
        </p:nvSpPr>
        <p:spPr>
          <a:xfrm>
            <a:off x="4456806" y="2975333"/>
            <a:ext cx="585417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200" b="1" dirty="0">
                <a:latin typeface="Century Gothic" panose="020B0502020202020204" pitchFamily="34" charset="0"/>
              </a:rPr>
              <a:t>+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2284C07-2F1E-4EEB-8462-D0A18D6E34EF}"/>
              </a:ext>
            </a:extLst>
          </p:cNvPr>
          <p:cNvSpPr txBox="1"/>
          <p:nvPr/>
        </p:nvSpPr>
        <p:spPr>
          <a:xfrm>
            <a:off x="7634686" y="3476661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10DA410-667E-4522-AC4E-43C6B1EB141A}"/>
              </a:ext>
            </a:extLst>
          </p:cNvPr>
          <p:cNvSpPr txBox="1"/>
          <p:nvPr/>
        </p:nvSpPr>
        <p:spPr>
          <a:xfrm>
            <a:off x="3581806" y="2548739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3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7568DFF0-C3AE-49B4-8BC0-64CCFBEA6E49}"/>
              </a:ext>
            </a:extLst>
          </p:cNvPr>
          <p:cNvCxnSpPr>
            <a:cxnSpLocks/>
          </p:cNvCxnSpPr>
          <p:nvPr/>
        </p:nvCxnSpPr>
        <p:spPr>
          <a:xfrm>
            <a:off x="5178916" y="3451589"/>
            <a:ext cx="936000" cy="0"/>
          </a:xfrm>
          <a:prstGeom prst="line">
            <a:avLst/>
          </a:prstGeom>
          <a:ln w="762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FC4C05E8-D5C3-4AA4-9C92-6E3F5115D118}"/>
              </a:ext>
            </a:extLst>
          </p:cNvPr>
          <p:cNvSpPr/>
          <p:nvPr/>
        </p:nvSpPr>
        <p:spPr>
          <a:xfrm>
            <a:off x="5310937" y="3671663"/>
            <a:ext cx="684000" cy="684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5196DEA2-E539-41A5-B09D-2AEE011A5383}"/>
              </a:ext>
            </a:extLst>
          </p:cNvPr>
          <p:cNvSpPr/>
          <p:nvPr/>
        </p:nvSpPr>
        <p:spPr>
          <a:xfrm>
            <a:off x="5310937" y="2529587"/>
            <a:ext cx="684000" cy="684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FB01820-AC22-4F41-8FEA-421EEE5DDAE7}"/>
              </a:ext>
            </a:extLst>
          </p:cNvPr>
          <p:cNvSpPr/>
          <p:nvPr/>
        </p:nvSpPr>
        <p:spPr>
          <a:xfrm>
            <a:off x="508194" y="1550330"/>
            <a:ext cx="43765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answer 3: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9" name="Table 28">
                <a:extLst>
                  <a:ext uri="{FF2B5EF4-FFF2-40B4-BE49-F238E27FC236}">
                    <a16:creationId xmlns:a16="http://schemas.microsoft.com/office/drawing/2014/main" id="{2A12BBBC-ACD0-4CB3-B820-C19E544B176E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2696453" y="5507294"/>
              <a:ext cx="6135480" cy="170907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13548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613548">
                      <a:extLst>
                        <a:ext uri="{9D8B030D-6E8A-4147-A177-3AD203B41FA5}">
                          <a16:colId xmlns:a16="http://schemas.microsoft.com/office/drawing/2014/main" val="805813689"/>
                        </a:ext>
                      </a:extLst>
                    </a:gridCol>
                    <a:gridCol w="613548">
                      <a:extLst>
                        <a:ext uri="{9D8B030D-6E8A-4147-A177-3AD203B41FA5}">
                          <a16:colId xmlns:a16="http://schemas.microsoft.com/office/drawing/2014/main" val="3367319447"/>
                        </a:ext>
                      </a:extLst>
                    </a:gridCol>
                    <a:gridCol w="613548">
                      <a:extLst>
                        <a:ext uri="{9D8B030D-6E8A-4147-A177-3AD203B41FA5}">
                          <a16:colId xmlns:a16="http://schemas.microsoft.com/office/drawing/2014/main" val="24248689"/>
                        </a:ext>
                      </a:extLst>
                    </a:gridCol>
                    <a:gridCol w="613548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613548">
                      <a:extLst>
                        <a:ext uri="{9D8B030D-6E8A-4147-A177-3AD203B41FA5}">
                          <a16:colId xmlns:a16="http://schemas.microsoft.com/office/drawing/2014/main" val="3024228954"/>
                        </a:ext>
                      </a:extLst>
                    </a:gridCol>
                    <a:gridCol w="613548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  <a:gridCol w="613548">
                      <a:extLst>
                        <a:ext uri="{9D8B030D-6E8A-4147-A177-3AD203B41FA5}">
                          <a16:colId xmlns:a16="http://schemas.microsoft.com/office/drawing/2014/main" val="3060417610"/>
                        </a:ext>
                      </a:extLst>
                    </a:gridCol>
                    <a:gridCol w="613548">
                      <a:extLst>
                        <a:ext uri="{9D8B030D-6E8A-4147-A177-3AD203B41FA5}">
                          <a16:colId xmlns:a16="http://schemas.microsoft.com/office/drawing/2014/main" val="2845570166"/>
                        </a:ext>
                      </a:extLst>
                    </a:gridCol>
                    <a:gridCol w="613548">
                      <a:extLst>
                        <a:ext uri="{9D8B030D-6E8A-4147-A177-3AD203B41FA5}">
                          <a16:colId xmlns:a16="http://schemas.microsoft.com/office/drawing/2014/main" val="4061211703"/>
                        </a:ext>
                      </a:extLst>
                    </a:gridCol>
                  </a:tblGrid>
                  <a:tr h="854635">
                    <a:tc gridSpan="8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kumimoji="0" lang="en-GB" sz="24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kumimoji="0" lang="en-GB" sz="2400" b="1" i="0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kumimoji="0" lang="en-GB" sz="24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40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54439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9" name="Table 28">
                <a:extLst>
                  <a:ext uri="{FF2B5EF4-FFF2-40B4-BE49-F238E27FC236}">
                    <a16:creationId xmlns:a16="http://schemas.microsoft.com/office/drawing/2014/main" id="{2A12BBBC-ACD0-4CB3-B820-C19E544B176E}"/>
                  </a:ext>
                </a:extLst>
              </p:cNvPr>
              <p:cNvGraphicFramePr>
                <a:graphicFrameLocks noGrp="1"/>
              </p:cNvGraphicFramePr>
              <p:nvPr>
                <p:extLst/>
              </p:nvPr>
            </p:nvGraphicFramePr>
            <p:xfrm>
              <a:off x="2696453" y="5507294"/>
              <a:ext cx="6135480" cy="170907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13548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613548">
                      <a:extLst>
                        <a:ext uri="{9D8B030D-6E8A-4147-A177-3AD203B41FA5}">
                          <a16:colId xmlns:a16="http://schemas.microsoft.com/office/drawing/2014/main" val="805813689"/>
                        </a:ext>
                      </a:extLst>
                    </a:gridCol>
                    <a:gridCol w="613548">
                      <a:extLst>
                        <a:ext uri="{9D8B030D-6E8A-4147-A177-3AD203B41FA5}">
                          <a16:colId xmlns:a16="http://schemas.microsoft.com/office/drawing/2014/main" val="3367319447"/>
                        </a:ext>
                      </a:extLst>
                    </a:gridCol>
                    <a:gridCol w="613548">
                      <a:extLst>
                        <a:ext uri="{9D8B030D-6E8A-4147-A177-3AD203B41FA5}">
                          <a16:colId xmlns:a16="http://schemas.microsoft.com/office/drawing/2014/main" val="24248689"/>
                        </a:ext>
                      </a:extLst>
                    </a:gridCol>
                    <a:gridCol w="613548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613548">
                      <a:extLst>
                        <a:ext uri="{9D8B030D-6E8A-4147-A177-3AD203B41FA5}">
                          <a16:colId xmlns:a16="http://schemas.microsoft.com/office/drawing/2014/main" val="3024228954"/>
                        </a:ext>
                      </a:extLst>
                    </a:gridCol>
                    <a:gridCol w="613548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  <a:gridCol w="613548">
                      <a:extLst>
                        <a:ext uri="{9D8B030D-6E8A-4147-A177-3AD203B41FA5}">
                          <a16:colId xmlns:a16="http://schemas.microsoft.com/office/drawing/2014/main" val="3060417610"/>
                        </a:ext>
                      </a:extLst>
                    </a:gridCol>
                    <a:gridCol w="613548">
                      <a:extLst>
                        <a:ext uri="{9D8B030D-6E8A-4147-A177-3AD203B41FA5}">
                          <a16:colId xmlns:a16="http://schemas.microsoft.com/office/drawing/2014/main" val="2845570166"/>
                        </a:ext>
                      </a:extLst>
                    </a:gridCol>
                    <a:gridCol w="613548">
                      <a:extLst>
                        <a:ext uri="{9D8B030D-6E8A-4147-A177-3AD203B41FA5}">
                          <a16:colId xmlns:a16="http://schemas.microsoft.com/office/drawing/2014/main" val="4061211703"/>
                        </a:ext>
                      </a:extLst>
                    </a:gridCol>
                  </a:tblGrid>
                  <a:tr h="854635">
                    <a:tc gridSpan="8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403483" t="-5674" r="-4975" b="-106383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54439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4950" t="-106429" r="-906931" b="-7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06000" t="-106429" r="-816000" b="-7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03960" t="-106429" r="-707921" b="-7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303960" t="-106429" r="-607921" b="-7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403960" t="-106429" r="-507921" b="-7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9000" t="-106429" r="-413000" b="-7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602970" t="-106429" r="-308911" b="-7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702970" t="-106429" r="-208911" b="-7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811000" t="-106429" r="-111000" b="-7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901980" t="-106429" r="-9901" b="-714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1" name="TextBox 30">
            <a:extLst>
              <a:ext uri="{FF2B5EF4-FFF2-40B4-BE49-F238E27FC236}">
                <a16:creationId xmlns:a16="http://schemas.microsoft.com/office/drawing/2014/main" id="{5DB954B7-E739-4C77-A826-9C9EFB28A0B1}"/>
              </a:ext>
            </a:extLst>
          </p:cNvPr>
          <p:cNvSpPr txBox="1"/>
          <p:nvPr/>
        </p:nvSpPr>
        <p:spPr>
          <a:xfrm>
            <a:off x="3596233" y="3627624"/>
            <a:ext cx="5004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4" name="Right Bracket 3">
            <a:extLst>
              <a:ext uri="{FF2B5EF4-FFF2-40B4-BE49-F238E27FC236}">
                <a16:creationId xmlns:a16="http://schemas.microsoft.com/office/drawing/2014/main" id="{E81B36E7-72F9-4B79-B231-3171DA21027D}"/>
              </a:ext>
            </a:extLst>
          </p:cNvPr>
          <p:cNvSpPr/>
          <p:nvPr/>
        </p:nvSpPr>
        <p:spPr>
          <a:xfrm rot="5400000">
            <a:off x="4644124" y="5376141"/>
            <a:ext cx="339510" cy="4240800"/>
          </a:xfrm>
          <a:prstGeom prst="rightBracket">
            <a:avLst/>
          </a:prstGeom>
          <a:ln w="7620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ight Bracket 35">
            <a:extLst>
              <a:ext uri="{FF2B5EF4-FFF2-40B4-BE49-F238E27FC236}">
                <a16:creationId xmlns:a16="http://schemas.microsoft.com/office/drawing/2014/main" id="{74FB72D4-C673-45E9-9D02-87068D6E7EAD}"/>
              </a:ext>
            </a:extLst>
          </p:cNvPr>
          <p:cNvSpPr/>
          <p:nvPr/>
        </p:nvSpPr>
        <p:spPr>
          <a:xfrm rot="5400000">
            <a:off x="7757775" y="6589341"/>
            <a:ext cx="339510" cy="1814400"/>
          </a:xfrm>
          <a:prstGeom prst="rightBracket">
            <a:avLst/>
          </a:prstGeom>
          <a:ln w="7620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4F764EF-4B31-4CA2-AAF2-3D429BD88618}"/>
              </a:ext>
            </a:extLst>
          </p:cNvPr>
          <p:cNvSpPr/>
          <p:nvPr/>
        </p:nvSpPr>
        <p:spPr>
          <a:xfrm>
            <a:off x="5412568" y="3627623"/>
            <a:ext cx="50045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2D8DB0F-9D2E-42B6-9C78-2EEAF1686FCA}"/>
              </a:ext>
            </a:extLst>
          </p:cNvPr>
          <p:cNvSpPr/>
          <p:nvPr/>
        </p:nvSpPr>
        <p:spPr>
          <a:xfrm>
            <a:off x="5422815" y="2481984"/>
            <a:ext cx="50045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7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978CFC7-8A2A-40C9-A381-9F71E9119A02}"/>
              </a:ext>
            </a:extLst>
          </p:cNvPr>
          <p:cNvSpPr/>
          <p:nvPr/>
        </p:nvSpPr>
        <p:spPr>
          <a:xfrm>
            <a:off x="508194" y="646030"/>
            <a:ext cx="67265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25: Make one and a quarter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2591823"/>
      </p:ext>
    </p:extLst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64075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26: Fractions of an amount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FE86F017-CAB3-4DE9-8ABE-6F703871D8B3}"/>
              </a:ext>
            </a:extLst>
          </p:cNvPr>
          <p:cNvCxnSpPr>
            <a:cxnSpLocks/>
          </p:cNvCxnSpPr>
          <p:nvPr/>
        </p:nvCxnSpPr>
        <p:spPr>
          <a:xfrm>
            <a:off x="1292382" y="6421197"/>
            <a:ext cx="3852000" cy="0"/>
          </a:xfrm>
          <a:prstGeom prst="straightConnector1">
            <a:avLst/>
          </a:prstGeom>
          <a:ln w="76200" cap="rnd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A4C2C611-7715-4E34-9140-59B9BA3A10AF}"/>
              </a:ext>
            </a:extLst>
          </p:cNvPr>
          <p:cNvGrpSpPr/>
          <p:nvPr/>
        </p:nvGrpSpPr>
        <p:grpSpPr>
          <a:xfrm>
            <a:off x="6130543" y="1125447"/>
            <a:ext cx="4859614" cy="1996669"/>
            <a:chOff x="5437977" y="1170023"/>
            <a:chExt cx="4859614" cy="1996669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BEF5B4F-F025-4267-9B7A-9930621A13B7}"/>
                </a:ext>
              </a:extLst>
            </p:cNvPr>
            <p:cNvSpPr txBox="1"/>
            <p:nvPr/>
          </p:nvSpPr>
          <p:spPr>
            <a:xfrm>
              <a:off x="5701956" y="1170023"/>
              <a:ext cx="54373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45CE9127-D2FB-4999-8C87-4B8024015C37}"/>
                </a:ext>
              </a:extLst>
            </p:cNvPr>
            <p:cNvSpPr txBox="1"/>
            <p:nvPr/>
          </p:nvSpPr>
          <p:spPr>
            <a:xfrm>
              <a:off x="8779227" y="1583498"/>
              <a:ext cx="1518364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= 32</a:t>
              </a: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2218F728-1C68-471E-BCA4-13C519870A8C}"/>
                </a:ext>
              </a:extLst>
            </p:cNvPr>
            <p:cNvSpPr/>
            <p:nvPr/>
          </p:nvSpPr>
          <p:spPr>
            <a:xfrm>
              <a:off x="6666720" y="1598887"/>
              <a:ext cx="732893" cy="8617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5000" b="1" dirty="0">
                  <a:solidFill>
                    <a:prstClr val="black"/>
                  </a:solidFill>
                </a:rPr>
                <a:t>of</a:t>
              </a: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271448CC-5106-4A5C-9DE2-83AEBF956356}"/>
                </a:ext>
              </a:extLst>
            </p:cNvPr>
            <p:cNvSpPr/>
            <p:nvPr/>
          </p:nvSpPr>
          <p:spPr>
            <a:xfrm>
              <a:off x="7567420" y="1603187"/>
              <a:ext cx="1044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FC909B10-95FF-4132-ACBA-9E7108167F05}"/>
                </a:ext>
              </a:extLst>
            </p:cNvPr>
            <p:cNvCxnSpPr>
              <a:cxnSpLocks/>
            </p:cNvCxnSpPr>
            <p:nvPr/>
          </p:nvCxnSpPr>
          <p:spPr>
            <a:xfrm>
              <a:off x="5437977" y="2076658"/>
              <a:ext cx="1008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EEC37D41-583D-4B23-805F-2889E610B4DD}"/>
                </a:ext>
              </a:extLst>
            </p:cNvPr>
            <p:cNvSpPr/>
            <p:nvPr/>
          </p:nvSpPr>
          <p:spPr>
            <a:xfrm>
              <a:off x="5569997" y="2356692"/>
              <a:ext cx="756000" cy="810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DDC0B34-F1AD-4155-9E3A-74940D27384A}"/>
              </a:ext>
            </a:extLst>
          </p:cNvPr>
          <p:cNvSpPr/>
          <p:nvPr/>
        </p:nvSpPr>
        <p:spPr>
          <a:xfrm>
            <a:off x="508194" y="1550330"/>
            <a:ext cx="450636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answer 1: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FC13431-8A5D-4266-8D5F-5FE5FC8534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5404061"/>
              </p:ext>
            </p:extLst>
          </p:nvPr>
        </p:nvGraphicFramePr>
        <p:xfrm>
          <a:off x="1337352" y="4261589"/>
          <a:ext cx="9517295" cy="1938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3459">
                  <a:extLst>
                    <a:ext uri="{9D8B030D-6E8A-4147-A177-3AD203B41FA5}">
                      <a16:colId xmlns:a16="http://schemas.microsoft.com/office/drawing/2014/main" val="1787808367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2367413901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305795434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3472813496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2076046175"/>
                    </a:ext>
                  </a:extLst>
                </a:gridCol>
              </a:tblGrid>
              <a:tr h="969476"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8401177"/>
                  </a:ext>
                </a:extLst>
              </a:tr>
              <a:tr h="96947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9493285"/>
                  </a:ext>
                </a:extLst>
              </a:tr>
            </a:tbl>
          </a:graphicData>
        </a:graphic>
      </p:graphicFrame>
      <p:sp>
        <p:nvSpPr>
          <p:cNvPr id="39" name="Rectangle 38">
            <a:extLst>
              <a:ext uri="{FF2B5EF4-FFF2-40B4-BE49-F238E27FC236}">
                <a16:creationId xmlns:a16="http://schemas.microsoft.com/office/drawing/2014/main" id="{D64FF21E-E6E2-49DE-8F1E-FE691C54B1CA}"/>
              </a:ext>
            </a:extLst>
          </p:cNvPr>
          <p:cNvSpPr/>
          <p:nvPr/>
        </p:nvSpPr>
        <p:spPr>
          <a:xfrm>
            <a:off x="2797519" y="6466620"/>
            <a:ext cx="8739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32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523600462"/>
      </p:ext>
    </p:extLst>
  </p:cSld>
  <p:clrMapOvr>
    <a:masterClrMapping/>
  </p:clrMapOvr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FE86F017-CAB3-4DE9-8ABE-6F703871D8B3}"/>
              </a:ext>
            </a:extLst>
          </p:cNvPr>
          <p:cNvCxnSpPr>
            <a:cxnSpLocks/>
          </p:cNvCxnSpPr>
          <p:nvPr/>
        </p:nvCxnSpPr>
        <p:spPr>
          <a:xfrm>
            <a:off x="1292382" y="6421197"/>
            <a:ext cx="3852000" cy="0"/>
          </a:xfrm>
          <a:prstGeom prst="straightConnector1">
            <a:avLst/>
          </a:prstGeom>
          <a:ln w="76200" cap="rnd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A4C2C611-7715-4E34-9140-59B9BA3A10AF}"/>
              </a:ext>
            </a:extLst>
          </p:cNvPr>
          <p:cNvGrpSpPr/>
          <p:nvPr/>
        </p:nvGrpSpPr>
        <p:grpSpPr>
          <a:xfrm>
            <a:off x="6130543" y="1125447"/>
            <a:ext cx="4859614" cy="1996669"/>
            <a:chOff x="5437977" y="1170023"/>
            <a:chExt cx="4859614" cy="1996669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BEF5B4F-F025-4267-9B7A-9930621A13B7}"/>
                </a:ext>
              </a:extLst>
            </p:cNvPr>
            <p:cNvSpPr txBox="1"/>
            <p:nvPr/>
          </p:nvSpPr>
          <p:spPr>
            <a:xfrm>
              <a:off x="5701956" y="1170023"/>
              <a:ext cx="54373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45CE9127-D2FB-4999-8C87-4B8024015C37}"/>
                </a:ext>
              </a:extLst>
            </p:cNvPr>
            <p:cNvSpPr txBox="1"/>
            <p:nvPr/>
          </p:nvSpPr>
          <p:spPr>
            <a:xfrm>
              <a:off x="8779227" y="1583498"/>
              <a:ext cx="1518364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= 32</a:t>
              </a: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2218F728-1C68-471E-BCA4-13C519870A8C}"/>
                </a:ext>
              </a:extLst>
            </p:cNvPr>
            <p:cNvSpPr/>
            <p:nvPr/>
          </p:nvSpPr>
          <p:spPr>
            <a:xfrm>
              <a:off x="6666720" y="1598887"/>
              <a:ext cx="732893" cy="8617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5000" b="1" dirty="0">
                  <a:solidFill>
                    <a:prstClr val="black"/>
                  </a:solidFill>
                </a:rPr>
                <a:t>of</a:t>
              </a: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271448CC-5106-4A5C-9DE2-83AEBF956356}"/>
                </a:ext>
              </a:extLst>
            </p:cNvPr>
            <p:cNvSpPr/>
            <p:nvPr/>
          </p:nvSpPr>
          <p:spPr>
            <a:xfrm>
              <a:off x="7567420" y="1603187"/>
              <a:ext cx="1044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FC909B10-95FF-4132-ACBA-9E7108167F05}"/>
                </a:ext>
              </a:extLst>
            </p:cNvPr>
            <p:cNvCxnSpPr>
              <a:cxnSpLocks/>
            </p:cNvCxnSpPr>
            <p:nvPr/>
          </p:nvCxnSpPr>
          <p:spPr>
            <a:xfrm>
              <a:off x="5437977" y="2076658"/>
              <a:ext cx="1008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EEC37D41-583D-4B23-805F-2889E610B4DD}"/>
                </a:ext>
              </a:extLst>
            </p:cNvPr>
            <p:cNvSpPr/>
            <p:nvPr/>
          </p:nvSpPr>
          <p:spPr>
            <a:xfrm>
              <a:off x="5569997" y="2356692"/>
              <a:ext cx="756000" cy="810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DDC0B34-F1AD-4155-9E3A-74940D27384A}"/>
              </a:ext>
            </a:extLst>
          </p:cNvPr>
          <p:cNvSpPr/>
          <p:nvPr/>
        </p:nvSpPr>
        <p:spPr>
          <a:xfrm>
            <a:off x="508194" y="1550330"/>
            <a:ext cx="450636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answer 1: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FC13431-8A5D-4266-8D5F-5FE5FC8534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2391291"/>
              </p:ext>
            </p:extLst>
          </p:nvPr>
        </p:nvGraphicFramePr>
        <p:xfrm>
          <a:off x="1337352" y="4261589"/>
          <a:ext cx="9517295" cy="1938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3459">
                  <a:extLst>
                    <a:ext uri="{9D8B030D-6E8A-4147-A177-3AD203B41FA5}">
                      <a16:colId xmlns:a16="http://schemas.microsoft.com/office/drawing/2014/main" val="1787808367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2367413901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305795434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3472813496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2076046175"/>
                    </a:ext>
                  </a:extLst>
                </a:gridCol>
              </a:tblGrid>
              <a:tr h="969476"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8401177"/>
                  </a:ext>
                </a:extLst>
              </a:tr>
              <a:tr h="96947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9493285"/>
                  </a:ext>
                </a:extLst>
              </a:tr>
            </a:tbl>
          </a:graphicData>
        </a:graphic>
      </p:graphicFrame>
      <p:sp>
        <p:nvSpPr>
          <p:cNvPr id="39" name="Rectangle 38">
            <a:extLst>
              <a:ext uri="{FF2B5EF4-FFF2-40B4-BE49-F238E27FC236}">
                <a16:creationId xmlns:a16="http://schemas.microsoft.com/office/drawing/2014/main" id="{D64FF21E-E6E2-49DE-8F1E-FE691C54B1CA}"/>
              </a:ext>
            </a:extLst>
          </p:cNvPr>
          <p:cNvSpPr/>
          <p:nvPr/>
        </p:nvSpPr>
        <p:spPr>
          <a:xfrm>
            <a:off x="2797519" y="6466620"/>
            <a:ext cx="8739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32</a:t>
            </a:r>
            <a:endParaRPr lang="en-GB" sz="16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A2FDAC8-3EC4-489E-A084-6B5949E4C86E}"/>
              </a:ext>
            </a:extLst>
          </p:cNvPr>
          <p:cNvSpPr/>
          <p:nvPr/>
        </p:nvSpPr>
        <p:spPr>
          <a:xfrm>
            <a:off x="6384877" y="2286627"/>
            <a:ext cx="52931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F21AEB1-7926-4150-9024-54488F202D83}"/>
              </a:ext>
            </a:extLst>
          </p:cNvPr>
          <p:cNvSpPr/>
          <p:nvPr/>
        </p:nvSpPr>
        <p:spPr>
          <a:xfrm>
            <a:off x="508194" y="646030"/>
            <a:ext cx="64075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26: Fractions of an amount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49790"/>
      </p:ext>
    </p:extLst>
  </p:cSld>
  <p:clrMapOvr>
    <a:masterClrMapping/>
  </p:clrMapOvr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FE86F017-CAB3-4DE9-8ABE-6F703871D8B3}"/>
              </a:ext>
            </a:extLst>
          </p:cNvPr>
          <p:cNvCxnSpPr>
            <a:cxnSpLocks/>
          </p:cNvCxnSpPr>
          <p:nvPr/>
        </p:nvCxnSpPr>
        <p:spPr>
          <a:xfrm>
            <a:off x="1292382" y="6421197"/>
            <a:ext cx="3852000" cy="0"/>
          </a:xfrm>
          <a:prstGeom prst="straightConnector1">
            <a:avLst/>
          </a:prstGeom>
          <a:ln w="76200" cap="rnd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A4C2C611-7715-4E34-9140-59B9BA3A10AF}"/>
              </a:ext>
            </a:extLst>
          </p:cNvPr>
          <p:cNvGrpSpPr/>
          <p:nvPr/>
        </p:nvGrpSpPr>
        <p:grpSpPr>
          <a:xfrm>
            <a:off x="6130543" y="1125447"/>
            <a:ext cx="4859614" cy="1996669"/>
            <a:chOff x="5437977" y="1170023"/>
            <a:chExt cx="4859614" cy="1996669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BEF5B4F-F025-4267-9B7A-9930621A13B7}"/>
                </a:ext>
              </a:extLst>
            </p:cNvPr>
            <p:cNvSpPr txBox="1"/>
            <p:nvPr/>
          </p:nvSpPr>
          <p:spPr>
            <a:xfrm>
              <a:off x="5701956" y="1170023"/>
              <a:ext cx="54373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45CE9127-D2FB-4999-8C87-4B8024015C37}"/>
                </a:ext>
              </a:extLst>
            </p:cNvPr>
            <p:cNvSpPr txBox="1"/>
            <p:nvPr/>
          </p:nvSpPr>
          <p:spPr>
            <a:xfrm>
              <a:off x="8779227" y="1583498"/>
              <a:ext cx="1518364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= 32</a:t>
              </a: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2218F728-1C68-471E-BCA4-13C519870A8C}"/>
                </a:ext>
              </a:extLst>
            </p:cNvPr>
            <p:cNvSpPr/>
            <p:nvPr/>
          </p:nvSpPr>
          <p:spPr>
            <a:xfrm>
              <a:off x="6666720" y="1598887"/>
              <a:ext cx="732893" cy="8617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5000" b="1" dirty="0">
                  <a:solidFill>
                    <a:prstClr val="black"/>
                  </a:solidFill>
                </a:rPr>
                <a:t>of</a:t>
              </a: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271448CC-5106-4A5C-9DE2-83AEBF956356}"/>
                </a:ext>
              </a:extLst>
            </p:cNvPr>
            <p:cNvSpPr/>
            <p:nvPr/>
          </p:nvSpPr>
          <p:spPr>
            <a:xfrm>
              <a:off x="7567420" y="1603187"/>
              <a:ext cx="1044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FC909B10-95FF-4132-ACBA-9E7108167F05}"/>
                </a:ext>
              </a:extLst>
            </p:cNvPr>
            <p:cNvCxnSpPr>
              <a:cxnSpLocks/>
            </p:cNvCxnSpPr>
            <p:nvPr/>
          </p:nvCxnSpPr>
          <p:spPr>
            <a:xfrm>
              <a:off x="5437977" y="2076658"/>
              <a:ext cx="1008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EEC37D41-583D-4B23-805F-2889E610B4DD}"/>
                </a:ext>
              </a:extLst>
            </p:cNvPr>
            <p:cNvSpPr/>
            <p:nvPr/>
          </p:nvSpPr>
          <p:spPr>
            <a:xfrm>
              <a:off x="5569997" y="2356692"/>
              <a:ext cx="756000" cy="810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DDC0B34-F1AD-4155-9E3A-74940D27384A}"/>
              </a:ext>
            </a:extLst>
          </p:cNvPr>
          <p:cNvSpPr/>
          <p:nvPr/>
        </p:nvSpPr>
        <p:spPr>
          <a:xfrm>
            <a:off x="508194" y="1550330"/>
            <a:ext cx="450636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answer 1: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FC13431-8A5D-4266-8D5F-5FE5FC8534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7773958"/>
              </p:ext>
            </p:extLst>
          </p:nvPr>
        </p:nvGraphicFramePr>
        <p:xfrm>
          <a:off x="1337352" y="4261589"/>
          <a:ext cx="9517295" cy="1938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3459">
                  <a:extLst>
                    <a:ext uri="{9D8B030D-6E8A-4147-A177-3AD203B41FA5}">
                      <a16:colId xmlns:a16="http://schemas.microsoft.com/office/drawing/2014/main" val="1787808367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2367413901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305795434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3472813496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2076046175"/>
                    </a:ext>
                  </a:extLst>
                </a:gridCol>
              </a:tblGrid>
              <a:tr h="969476"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8401177"/>
                  </a:ext>
                </a:extLst>
              </a:tr>
              <a:tr h="969476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16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16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9493285"/>
                  </a:ext>
                </a:extLst>
              </a:tr>
            </a:tbl>
          </a:graphicData>
        </a:graphic>
      </p:graphicFrame>
      <p:sp>
        <p:nvSpPr>
          <p:cNvPr id="39" name="Rectangle 38">
            <a:extLst>
              <a:ext uri="{FF2B5EF4-FFF2-40B4-BE49-F238E27FC236}">
                <a16:creationId xmlns:a16="http://schemas.microsoft.com/office/drawing/2014/main" id="{D64FF21E-E6E2-49DE-8F1E-FE691C54B1CA}"/>
              </a:ext>
            </a:extLst>
          </p:cNvPr>
          <p:cNvSpPr/>
          <p:nvPr/>
        </p:nvSpPr>
        <p:spPr>
          <a:xfrm>
            <a:off x="2797519" y="6466620"/>
            <a:ext cx="8739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32</a:t>
            </a:r>
            <a:endParaRPr lang="en-GB" sz="16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A2FDAC8-3EC4-489E-A084-6B5949E4C86E}"/>
              </a:ext>
            </a:extLst>
          </p:cNvPr>
          <p:cNvSpPr/>
          <p:nvPr/>
        </p:nvSpPr>
        <p:spPr>
          <a:xfrm>
            <a:off x="6384877" y="2286627"/>
            <a:ext cx="52931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0EA06F2-FDA6-4184-8275-3687174A2D24}"/>
              </a:ext>
            </a:extLst>
          </p:cNvPr>
          <p:cNvSpPr/>
          <p:nvPr/>
        </p:nvSpPr>
        <p:spPr>
          <a:xfrm>
            <a:off x="508194" y="646030"/>
            <a:ext cx="64075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26: Fractions of an amount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867254"/>
      </p:ext>
    </p:extLst>
  </p:cSld>
  <p:clrMapOvr>
    <a:masterClrMapping/>
  </p:clrMapOvr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FE86F017-CAB3-4DE9-8ABE-6F703871D8B3}"/>
              </a:ext>
            </a:extLst>
          </p:cNvPr>
          <p:cNvCxnSpPr>
            <a:cxnSpLocks/>
          </p:cNvCxnSpPr>
          <p:nvPr/>
        </p:nvCxnSpPr>
        <p:spPr>
          <a:xfrm>
            <a:off x="1292382" y="6421197"/>
            <a:ext cx="3852000" cy="0"/>
          </a:xfrm>
          <a:prstGeom prst="straightConnector1">
            <a:avLst/>
          </a:prstGeom>
          <a:ln w="76200" cap="rnd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A4C2C611-7715-4E34-9140-59B9BA3A10AF}"/>
              </a:ext>
            </a:extLst>
          </p:cNvPr>
          <p:cNvGrpSpPr/>
          <p:nvPr/>
        </p:nvGrpSpPr>
        <p:grpSpPr>
          <a:xfrm>
            <a:off x="6130543" y="1125447"/>
            <a:ext cx="4859614" cy="1996669"/>
            <a:chOff x="5437977" y="1170023"/>
            <a:chExt cx="4859614" cy="1996669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BEF5B4F-F025-4267-9B7A-9930621A13B7}"/>
                </a:ext>
              </a:extLst>
            </p:cNvPr>
            <p:cNvSpPr txBox="1"/>
            <p:nvPr/>
          </p:nvSpPr>
          <p:spPr>
            <a:xfrm>
              <a:off x="5701956" y="1170023"/>
              <a:ext cx="54373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45CE9127-D2FB-4999-8C87-4B8024015C37}"/>
                </a:ext>
              </a:extLst>
            </p:cNvPr>
            <p:cNvSpPr txBox="1"/>
            <p:nvPr/>
          </p:nvSpPr>
          <p:spPr>
            <a:xfrm>
              <a:off x="8779227" y="1583498"/>
              <a:ext cx="1518364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= 32</a:t>
              </a: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2218F728-1C68-471E-BCA4-13C519870A8C}"/>
                </a:ext>
              </a:extLst>
            </p:cNvPr>
            <p:cNvSpPr/>
            <p:nvPr/>
          </p:nvSpPr>
          <p:spPr>
            <a:xfrm>
              <a:off x="6666720" y="1598887"/>
              <a:ext cx="732893" cy="8617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5000" b="1" dirty="0">
                  <a:solidFill>
                    <a:prstClr val="black"/>
                  </a:solidFill>
                </a:rPr>
                <a:t>of</a:t>
              </a: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271448CC-5106-4A5C-9DE2-83AEBF956356}"/>
                </a:ext>
              </a:extLst>
            </p:cNvPr>
            <p:cNvSpPr/>
            <p:nvPr/>
          </p:nvSpPr>
          <p:spPr>
            <a:xfrm>
              <a:off x="7567420" y="1603187"/>
              <a:ext cx="1044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FC909B10-95FF-4132-ACBA-9E7108167F05}"/>
                </a:ext>
              </a:extLst>
            </p:cNvPr>
            <p:cNvCxnSpPr>
              <a:cxnSpLocks/>
            </p:cNvCxnSpPr>
            <p:nvPr/>
          </p:nvCxnSpPr>
          <p:spPr>
            <a:xfrm>
              <a:off x="5437977" y="2076658"/>
              <a:ext cx="1008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EEC37D41-583D-4B23-805F-2889E610B4DD}"/>
                </a:ext>
              </a:extLst>
            </p:cNvPr>
            <p:cNvSpPr/>
            <p:nvPr/>
          </p:nvSpPr>
          <p:spPr>
            <a:xfrm>
              <a:off x="5569997" y="2356692"/>
              <a:ext cx="756000" cy="810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DDC0B34-F1AD-4155-9E3A-74940D27384A}"/>
              </a:ext>
            </a:extLst>
          </p:cNvPr>
          <p:cNvSpPr/>
          <p:nvPr/>
        </p:nvSpPr>
        <p:spPr>
          <a:xfrm>
            <a:off x="508194" y="1550330"/>
            <a:ext cx="450636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answer 1: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FC13431-8A5D-4266-8D5F-5FE5FC8534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1608753"/>
              </p:ext>
            </p:extLst>
          </p:nvPr>
        </p:nvGraphicFramePr>
        <p:xfrm>
          <a:off x="1337352" y="4261589"/>
          <a:ext cx="9517295" cy="1938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3459">
                  <a:extLst>
                    <a:ext uri="{9D8B030D-6E8A-4147-A177-3AD203B41FA5}">
                      <a16:colId xmlns:a16="http://schemas.microsoft.com/office/drawing/2014/main" val="1787808367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2367413901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305795434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3472813496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2076046175"/>
                    </a:ext>
                  </a:extLst>
                </a:gridCol>
              </a:tblGrid>
              <a:tr h="969476">
                <a:tc gridSpan="3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48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8401177"/>
                  </a:ext>
                </a:extLst>
              </a:tr>
              <a:tr h="969476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16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16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16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9493285"/>
                  </a:ext>
                </a:extLst>
              </a:tr>
            </a:tbl>
          </a:graphicData>
        </a:graphic>
      </p:graphicFrame>
      <p:sp>
        <p:nvSpPr>
          <p:cNvPr id="39" name="Rectangle 38">
            <a:extLst>
              <a:ext uri="{FF2B5EF4-FFF2-40B4-BE49-F238E27FC236}">
                <a16:creationId xmlns:a16="http://schemas.microsoft.com/office/drawing/2014/main" id="{D64FF21E-E6E2-49DE-8F1E-FE691C54B1CA}"/>
              </a:ext>
            </a:extLst>
          </p:cNvPr>
          <p:cNvSpPr/>
          <p:nvPr/>
        </p:nvSpPr>
        <p:spPr>
          <a:xfrm>
            <a:off x="2797519" y="6466620"/>
            <a:ext cx="8739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32</a:t>
            </a:r>
            <a:endParaRPr lang="en-GB" sz="16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A2FDAC8-3EC4-489E-A084-6B5949E4C86E}"/>
              </a:ext>
            </a:extLst>
          </p:cNvPr>
          <p:cNvSpPr/>
          <p:nvPr/>
        </p:nvSpPr>
        <p:spPr>
          <a:xfrm>
            <a:off x="6384877" y="2286627"/>
            <a:ext cx="52931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1F22DAB-733F-4FDF-9AA1-28D4CE0C841B}"/>
              </a:ext>
            </a:extLst>
          </p:cNvPr>
          <p:cNvSpPr/>
          <p:nvPr/>
        </p:nvSpPr>
        <p:spPr>
          <a:xfrm>
            <a:off x="8359997" y="1563232"/>
            <a:ext cx="8739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48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9004A98-AA0D-4399-A495-F0A31500C193}"/>
              </a:ext>
            </a:extLst>
          </p:cNvPr>
          <p:cNvSpPr/>
          <p:nvPr/>
        </p:nvSpPr>
        <p:spPr>
          <a:xfrm>
            <a:off x="508194" y="646030"/>
            <a:ext cx="64075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26: Fractions of an amount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574964"/>
      </p:ext>
    </p:extLst>
  </p:cSld>
  <p:clrMapOvr>
    <a:masterClrMapping/>
  </p:clrMapOvr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FE86F017-CAB3-4DE9-8ABE-6F703871D8B3}"/>
              </a:ext>
            </a:extLst>
          </p:cNvPr>
          <p:cNvCxnSpPr>
            <a:cxnSpLocks/>
          </p:cNvCxnSpPr>
          <p:nvPr/>
        </p:nvCxnSpPr>
        <p:spPr>
          <a:xfrm>
            <a:off x="1292382" y="6421197"/>
            <a:ext cx="3852000" cy="0"/>
          </a:xfrm>
          <a:prstGeom prst="straightConnector1">
            <a:avLst/>
          </a:prstGeom>
          <a:ln w="76200" cap="rnd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A4C2C611-7715-4E34-9140-59B9BA3A10AF}"/>
              </a:ext>
            </a:extLst>
          </p:cNvPr>
          <p:cNvGrpSpPr/>
          <p:nvPr/>
        </p:nvGrpSpPr>
        <p:grpSpPr>
          <a:xfrm>
            <a:off x="6130543" y="1125447"/>
            <a:ext cx="4859614" cy="1996669"/>
            <a:chOff x="5437977" y="1170023"/>
            <a:chExt cx="4859614" cy="1996669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BEF5B4F-F025-4267-9B7A-9930621A13B7}"/>
                </a:ext>
              </a:extLst>
            </p:cNvPr>
            <p:cNvSpPr txBox="1"/>
            <p:nvPr/>
          </p:nvSpPr>
          <p:spPr>
            <a:xfrm>
              <a:off x="5701956" y="1170023"/>
              <a:ext cx="54373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45CE9127-D2FB-4999-8C87-4B8024015C37}"/>
                </a:ext>
              </a:extLst>
            </p:cNvPr>
            <p:cNvSpPr txBox="1"/>
            <p:nvPr/>
          </p:nvSpPr>
          <p:spPr>
            <a:xfrm>
              <a:off x="8779227" y="1583498"/>
              <a:ext cx="1518364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= 32</a:t>
              </a: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2218F728-1C68-471E-BCA4-13C519870A8C}"/>
                </a:ext>
              </a:extLst>
            </p:cNvPr>
            <p:cNvSpPr/>
            <p:nvPr/>
          </p:nvSpPr>
          <p:spPr>
            <a:xfrm>
              <a:off x="6666720" y="1598887"/>
              <a:ext cx="732893" cy="8617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5000" b="1" dirty="0">
                  <a:solidFill>
                    <a:prstClr val="black"/>
                  </a:solidFill>
                </a:rPr>
                <a:t>of</a:t>
              </a: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271448CC-5106-4A5C-9DE2-83AEBF956356}"/>
                </a:ext>
              </a:extLst>
            </p:cNvPr>
            <p:cNvSpPr/>
            <p:nvPr/>
          </p:nvSpPr>
          <p:spPr>
            <a:xfrm>
              <a:off x="7567420" y="1603187"/>
              <a:ext cx="1044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FC909B10-95FF-4132-ACBA-9E7108167F05}"/>
                </a:ext>
              </a:extLst>
            </p:cNvPr>
            <p:cNvCxnSpPr>
              <a:cxnSpLocks/>
            </p:cNvCxnSpPr>
            <p:nvPr/>
          </p:nvCxnSpPr>
          <p:spPr>
            <a:xfrm>
              <a:off x="5437977" y="2076658"/>
              <a:ext cx="1008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EEC37D41-583D-4B23-805F-2889E610B4DD}"/>
                </a:ext>
              </a:extLst>
            </p:cNvPr>
            <p:cNvSpPr/>
            <p:nvPr/>
          </p:nvSpPr>
          <p:spPr>
            <a:xfrm>
              <a:off x="5569997" y="2356692"/>
              <a:ext cx="756000" cy="810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DDC0B34-F1AD-4155-9E3A-74940D27384A}"/>
              </a:ext>
            </a:extLst>
          </p:cNvPr>
          <p:cNvSpPr/>
          <p:nvPr/>
        </p:nvSpPr>
        <p:spPr>
          <a:xfrm>
            <a:off x="508194" y="1550330"/>
            <a:ext cx="43765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answer 2: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FC13431-8A5D-4266-8D5F-5FE5FC8534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3410075"/>
              </p:ext>
            </p:extLst>
          </p:nvPr>
        </p:nvGraphicFramePr>
        <p:xfrm>
          <a:off x="1337352" y="4261589"/>
          <a:ext cx="9517295" cy="1938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3459">
                  <a:extLst>
                    <a:ext uri="{9D8B030D-6E8A-4147-A177-3AD203B41FA5}">
                      <a16:colId xmlns:a16="http://schemas.microsoft.com/office/drawing/2014/main" val="1787808367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2367413901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305795434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3472813496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2076046175"/>
                    </a:ext>
                  </a:extLst>
                </a:gridCol>
              </a:tblGrid>
              <a:tr h="969476">
                <a:tc gridSpan="4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8401177"/>
                  </a:ext>
                </a:extLst>
              </a:tr>
              <a:tr h="969476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9493285"/>
                  </a:ext>
                </a:extLst>
              </a:tr>
            </a:tbl>
          </a:graphicData>
        </a:graphic>
      </p:graphicFrame>
      <p:sp>
        <p:nvSpPr>
          <p:cNvPr id="39" name="Rectangle 38">
            <a:extLst>
              <a:ext uri="{FF2B5EF4-FFF2-40B4-BE49-F238E27FC236}">
                <a16:creationId xmlns:a16="http://schemas.microsoft.com/office/drawing/2014/main" id="{D64FF21E-E6E2-49DE-8F1E-FE691C54B1CA}"/>
              </a:ext>
            </a:extLst>
          </p:cNvPr>
          <p:cNvSpPr/>
          <p:nvPr/>
        </p:nvSpPr>
        <p:spPr>
          <a:xfrm>
            <a:off x="2797519" y="6466620"/>
            <a:ext cx="8739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32</a:t>
            </a:r>
            <a:endParaRPr lang="en-GB" sz="16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A2FDAC8-3EC4-489E-A084-6B5949E4C86E}"/>
              </a:ext>
            </a:extLst>
          </p:cNvPr>
          <p:cNvSpPr/>
          <p:nvPr/>
        </p:nvSpPr>
        <p:spPr>
          <a:xfrm>
            <a:off x="6384877" y="2286627"/>
            <a:ext cx="52931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9225EF0-43F9-4CC9-85F9-94E1CADE5748}"/>
              </a:ext>
            </a:extLst>
          </p:cNvPr>
          <p:cNvSpPr/>
          <p:nvPr/>
        </p:nvSpPr>
        <p:spPr>
          <a:xfrm>
            <a:off x="508194" y="646030"/>
            <a:ext cx="64075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26: Fractions of an amount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076966"/>
      </p:ext>
    </p:extLst>
  </p:cSld>
  <p:clrMapOvr>
    <a:masterClrMapping/>
  </p:clrMapOvr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FE86F017-CAB3-4DE9-8ABE-6F703871D8B3}"/>
              </a:ext>
            </a:extLst>
          </p:cNvPr>
          <p:cNvCxnSpPr>
            <a:cxnSpLocks/>
          </p:cNvCxnSpPr>
          <p:nvPr/>
        </p:nvCxnSpPr>
        <p:spPr>
          <a:xfrm>
            <a:off x="1292382" y="6421197"/>
            <a:ext cx="3852000" cy="0"/>
          </a:xfrm>
          <a:prstGeom prst="straightConnector1">
            <a:avLst/>
          </a:prstGeom>
          <a:ln w="76200" cap="rnd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A4C2C611-7715-4E34-9140-59B9BA3A10AF}"/>
              </a:ext>
            </a:extLst>
          </p:cNvPr>
          <p:cNvGrpSpPr/>
          <p:nvPr/>
        </p:nvGrpSpPr>
        <p:grpSpPr>
          <a:xfrm>
            <a:off x="6130543" y="1125447"/>
            <a:ext cx="4859614" cy="1996669"/>
            <a:chOff x="5437977" y="1170023"/>
            <a:chExt cx="4859614" cy="1996669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BEF5B4F-F025-4267-9B7A-9930621A13B7}"/>
                </a:ext>
              </a:extLst>
            </p:cNvPr>
            <p:cNvSpPr txBox="1"/>
            <p:nvPr/>
          </p:nvSpPr>
          <p:spPr>
            <a:xfrm>
              <a:off x="5701956" y="1170023"/>
              <a:ext cx="54373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45CE9127-D2FB-4999-8C87-4B8024015C37}"/>
                </a:ext>
              </a:extLst>
            </p:cNvPr>
            <p:cNvSpPr txBox="1"/>
            <p:nvPr/>
          </p:nvSpPr>
          <p:spPr>
            <a:xfrm>
              <a:off x="8779227" y="1583498"/>
              <a:ext cx="1518364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= 32</a:t>
              </a: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2218F728-1C68-471E-BCA4-13C519870A8C}"/>
                </a:ext>
              </a:extLst>
            </p:cNvPr>
            <p:cNvSpPr/>
            <p:nvPr/>
          </p:nvSpPr>
          <p:spPr>
            <a:xfrm>
              <a:off x="6666720" y="1598887"/>
              <a:ext cx="732893" cy="8617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5000" b="1" dirty="0">
                  <a:solidFill>
                    <a:prstClr val="black"/>
                  </a:solidFill>
                </a:rPr>
                <a:t>of</a:t>
              </a: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271448CC-5106-4A5C-9DE2-83AEBF956356}"/>
                </a:ext>
              </a:extLst>
            </p:cNvPr>
            <p:cNvSpPr/>
            <p:nvPr/>
          </p:nvSpPr>
          <p:spPr>
            <a:xfrm>
              <a:off x="7567420" y="1603187"/>
              <a:ext cx="1044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FC909B10-95FF-4132-ACBA-9E7108167F05}"/>
                </a:ext>
              </a:extLst>
            </p:cNvPr>
            <p:cNvCxnSpPr>
              <a:cxnSpLocks/>
            </p:cNvCxnSpPr>
            <p:nvPr/>
          </p:nvCxnSpPr>
          <p:spPr>
            <a:xfrm>
              <a:off x="5437977" y="2076658"/>
              <a:ext cx="1008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EEC37D41-583D-4B23-805F-2889E610B4DD}"/>
                </a:ext>
              </a:extLst>
            </p:cNvPr>
            <p:cNvSpPr/>
            <p:nvPr/>
          </p:nvSpPr>
          <p:spPr>
            <a:xfrm>
              <a:off x="5569997" y="2356692"/>
              <a:ext cx="756000" cy="810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DDC0B34-F1AD-4155-9E3A-74940D27384A}"/>
              </a:ext>
            </a:extLst>
          </p:cNvPr>
          <p:cNvSpPr/>
          <p:nvPr/>
        </p:nvSpPr>
        <p:spPr>
          <a:xfrm>
            <a:off x="508194" y="1550330"/>
            <a:ext cx="43765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answer 2: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FC13431-8A5D-4266-8D5F-5FE5FC8534EB}"/>
              </a:ext>
            </a:extLst>
          </p:cNvPr>
          <p:cNvGraphicFramePr>
            <a:graphicFrameLocks noGrp="1"/>
          </p:cNvGraphicFramePr>
          <p:nvPr/>
        </p:nvGraphicFramePr>
        <p:xfrm>
          <a:off x="1337352" y="4261589"/>
          <a:ext cx="9517295" cy="1938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3459">
                  <a:extLst>
                    <a:ext uri="{9D8B030D-6E8A-4147-A177-3AD203B41FA5}">
                      <a16:colId xmlns:a16="http://schemas.microsoft.com/office/drawing/2014/main" val="1787808367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2367413901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305795434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3472813496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2076046175"/>
                    </a:ext>
                  </a:extLst>
                </a:gridCol>
              </a:tblGrid>
              <a:tr h="969476">
                <a:tc gridSpan="4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8401177"/>
                  </a:ext>
                </a:extLst>
              </a:tr>
              <a:tr h="969476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16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16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9493285"/>
                  </a:ext>
                </a:extLst>
              </a:tr>
            </a:tbl>
          </a:graphicData>
        </a:graphic>
      </p:graphicFrame>
      <p:sp>
        <p:nvSpPr>
          <p:cNvPr id="39" name="Rectangle 38">
            <a:extLst>
              <a:ext uri="{FF2B5EF4-FFF2-40B4-BE49-F238E27FC236}">
                <a16:creationId xmlns:a16="http://schemas.microsoft.com/office/drawing/2014/main" id="{D64FF21E-E6E2-49DE-8F1E-FE691C54B1CA}"/>
              </a:ext>
            </a:extLst>
          </p:cNvPr>
          <p:cNvSpPr/>
          <p:nvPr/>
        </p:nvSpPr>
        <p:spPr>
          <a:xfrm>
            <a:off x="2797519" y="6466620"/>
            <a:ext cx="8739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32</a:t>
            </a:r>
            <a:endParaRPr lang="en-GB" sz="16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A2FDAC8-3EC4-489E-A084-6B5949E4C86E}"/>
              </a:ext>
            </a:extLst>
          </p:cNvPr>
          <p:cNvSpPr/>
          <p:nvPr/>
        </p:nvSpPr>
        <p:spPr>
          <a:xfrm>
            <a:off x="6384877" y="2286627"/>
            <a:ext cx="52931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65C70A0-8B61-4256-8C9F-9F3D0325E59A}"/>
              </a:ext>
            </a:extLst>
          </p:cNvPr>
          <p:cNvSpPr/>
          <p:nvPr/>
        </p:nvSpPr>
        <p:spPr>
          <a:xfrm>
            <a:off x="508194" y="646030"/>
            <a:ext cx="64075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26: Fractions of an amount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442230"/>
      </p:ext>
    </p:extLst>
  </p:cSld>
  <p:clrMapOvr>
    <a:masterClrMapping/>
  </p:clrMapOvr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FE86F017-CAB3-4DE9-8ABE-6F703871D8B3}"/>
              </a:ext>
            </a:extLst>
          </p:cNvPr>
          <p:cNvCxnSpPr>
            <a:cxnSpLocks/>
          </p:cNvCxnSpPr>
          <p:nvPr/>
        </p:nvCxnSpPr>
        <p:spPr>
          <a:xfrm>
            <a:off x="1292382" y="6421197"/>
            <a:ext cx="3852000" cy="0"/>
          </a:xfrm>
          <a:prstGeom prst="straightConnector1">
            <a:avLst/>
          </a:prstGeom>
          <a:ln w="76200" cap="rnd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A4C2C611-7715-4E34-9140-59B9BA3A10AF}"/>
              </a:ext>
            </a:extLst>
          </p:cNvPr>
          <p:cNvGrpSpPr/>
          <p:nvPr/>
        </p:nvGrpSpPr>
        <p:grpSpPr>
          <a:xfrm>
            <a:off x="6130543" y="1125447"/>
            <a:ext cx="4859614" cy="1996669"/>
            <a:chOff x="5437977" y="1170023"/>
            <a:chExt cx="4859614" cy="1996669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BEF5B4F-F025-4267-9B7A-9930621A13B7}"/>
                </a:ext>
              </a:extLst>
            </p:cNvPr>
            <p:cNvSpPr txBox="1"/>
            <p:nvPr/>
          </p:nvSpPr>
          <p:spPr>
            <a:xfrm>
              <a:off x="5701956" y="1170023"/>
              <a:ext cx="54373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45CE9127-D2FB-4999-8C87-4B8024015C37}"/>
                </a:ext>
              </a:extLst>
            </p:cNvPr>
            <p:cNvSpPr txBox="1"/>
            <p:nvPr/>
          </p:nvSpPr>
          <p:spPr>
            <a:xfrm>
              <a:off x="8779227" y="1583498"/>
              <a:ext cx="1518364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= 32</a:t>
              </a: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2218F728-1C68-471E-BCA4-13C519870A8C}"/>
                </a:ext>
              </a:extLst>
            </p:cNvPr>
            <p:cNvSpPr/>
            <p:nvPr/>
          </p:nvSpPr>
          <p:spPr>
            <a:xfrm>
              <a:off x="6666720" y="1598887"/>
              <a:ext cx="732893" cy="8617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5000" b="1" dirty="0">
                  <a:solidFill>
                    <a:prstClr val="black"/>
                  </a:solidFill>
                </a:rPr>
                <a:t>of</a:t>
              </a: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271448CC-5106-4A5C-9DE2-83AEBF956356}"/>
                </a:ext>
              </a:extLst>
            </p:cNvPr>
            <p:cNvSpPr/>
            <p:nvPr/>
          </p:nvSpPr>
          <p:spPr>
            <a:xfrm>
              <a:off x="7567420" y="1603187"/>
              <a:ext cx="1044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FC909B10-95FF-4132-ACBA-9E7108167F05}"/>
                </a:ext>
              </a:extLst>
            </p:cNvPr>
            <p:cNvCxnSpPr>
              <a:cxnSpLocks/>
            </p:cNvCxnSpPr>
            <p:nvPr/>
          </p:nvCxnSpPr>
          <p:spPr>
            <a:xfrm>
              <a:off x="5437977" y="2076658"/>
              <a:ext cx="1008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EEC37D41-583D-4B23-805F-2889E610B4DD}"/>
                </a:ext>
              </a:extLst>
            </p:cNvPr>
            <p:cNvSpPr/>
            <p:nvPr/>
          </p:nvSpPr>
          <p:spPr>
            <a:xfrm>
              <a:off x="5569997" y="2356692"/>
              <a:ext cx="756000" cy="810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DDC0B34-F1AD-4155-9E3A-74940D27384A}"/>
              </a:ext>
            </a:extLst>
          </p:cNvPr>
          <p:cNvSpPr/>
          <p:nvPr/>
        </p:nvSpPr>
        <p:spPr>
          <a:xfrm>
            <a:off x="508194" y="1550330"/>
            <a:ext cx="43765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answer 2: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FC13431-8A5D-4266-8D5F-5FE5FC8534EB}"/>
              </a:ext>
            </a:extLst>
          </p:cNvPr>
          <p:cNvGraphicFramePr>
            <a:graphicFrameLocks noGrp="1"/>
          </p:cNvGraphicFramePr>
          <p:nvPr/>
        </p:nvGraphicFramePr>
        <p:xfrm>
          <a:off x="1337352" y="4261589"/>
          <a:ext cx="9517295" cy="1938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3459">
                  <a:extLst>
                    <a:ext uri="{9D8B030D-6E8A-4147-A177-3AD203B41FA5}">
                      <a16:colId xmlns:a16="http://schemas.microsoft.com/office/drawing/2014/main" val="1787808367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2367413901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305795434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3472813496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2076046175"/>
                    </a:ext>
                  </a:extLst>
                </a:gridCol>
              </a:tblGrid>
              <a:tr h="969476">
                <a:tc gridSpan="4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64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8401177"/>
                  </a:ext>
                </a:extLst>
              </a:tr>
              <a:tr h="969476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16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16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16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16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9493285"/>
                  </a:ext>
                </a:extLst>
              </a:tr>
            </a:tbl>
          </a:graphicData>
        </a:graphic>
      </p:graphicFrame>
      <p:sp>
        <p:nvSpPr>
          <p:cNvPr id="39" name="Rectangle 38">
            <a:extLst>
              <a:ext uri="{FF2B5EF4-FFF2-40B4-BE49-F238E27FC236}">
                <a16:creationId xmlns:a16="http://schemas.microsoft.com/office/drawing/2014/main" id="{D64FF21E-E6E2-49DE-8F1E-FE691C54B1CA}"/>
              </a:ext>
            </a:extLst>
          </p:cNvPr>
          <p:cNvSpPr/>
          <p:nvPr/>
        </p:nvSpPr>
        <p:spPr>
          <a:xfrm>
            <a:off x="2797519" y="6466620"/>
            <a:ext cx="8739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32</a:t>
            </a:r>
            <a:endParaRPr lang="en-GB" sz="16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A2FDAC8-3EC4-489E-A084-6B5949E4C86E}"/>
              </a:ext>
            </a:extLst>
          </p:cNvPr>
          <p:cNvSpPr/>
          <p:nvPr/>
        </p:nvSpPr>
        <p:spPr>
          <a:xfrm>
            <a:off x="6384877" y="2286627"/>
            <a:ext cx="52931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C4EB8E0-B5B0-4D45-9CE0-48AE4E60B90F}"/>
              </a:ext>
            </a:extLst>
          </p:cNvPr>
          <p:cNvSpPr/>
          <p:nvPr/>
        </p:nvSpPr>
        <p:spPr>
          <a:xfrm>
            <a:off x="8345007" y="1563232"/>
            <a:ext cx="8739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64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F9F66F0-04F6-4D87-BEEC-2DDC6E4B03BF}"/>
              </a:ext>
            </a:extLst>
          </p:cNvPr>
          <p:cNvSpPr/>
          <p:nvPr/>
        </p:nvSpPr>
        <p:spPr>
          <a:xfrm>
            <a:off x="508194" y="646030"/>
            <a:ext cx="64075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26: Fractions of an amount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1595593"/>
      </p:ext>
    </p:extLst>
  </p:cSld>
  <p:clrMapOvr>
    <a:masterClrMapping/>
  </p:clrMapOvr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FE86F017-CAB3-4DE9-8ABE-6F703871D8B3}"/>
              </a:ext>
            </a:extLst>
          </p:cNvPr>
          <p:cNvCxnSpPr>
            <a:cxnSpLocks/>
          </p:cNvCxnSpPr>
          <p:nvPr/>
        </p:nvCxnSpPr>
        <p:spPr>
          <a:xfrm>
            <a:off x="1292382" y="6421197"/>
            <a:ext cx="3852000" cy="0"/>
          </a:xfrm>
          <a:prstGeom prst="straightConnector1">
            <a:avLst/>
          </a:prstGeom>
          <a:ln w="76200" cap="rnd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A4C2C611-7715-4E34-9140-59B9BA3A10AF}"/>
              </a:ext>
            </a:extLst>
          </p:cNvPr>
          <p:cNvGrpSpPr/>
          <p:nvPr/>
        </p:nvGrpSpPr>
        <p:grpSpPr>
          <a:xfrm>
            <a:off x="6130543" y="1125447"/>
            <a:ext cx="4859614" cy="1996669"/>
            <a:chOff x="5437977" y="1170023"/>
            <a:chExt cx="4859614" cy="1996669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BEF5B4F-F025-4267-9B7A-9930621A13B7}"/>
                </a:ext>
              </a:extLst>
            </p:cNvPr>
            <p:cNvSpPr txBox="1"/>
            <p:nvPr/>
          </p:nvSpPr>
          <p:spPr>
            <a:xfrm>
              <a:off x="5701956" y="1170023"/>
              <a:ext cx="54373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45CE9127-D2FB-4999-8C87-4B8024015C37}"/>
                </a:ext>
              </a:extLst>
            </p:cNvPr>
            <p:cNvSpPr txBox="1"/>
            <p:nvPr/>
          </p:nvSpPr>
          <p:spPr>
            <a:xfrm>
              <a:off x="8779227" y="1583498"/>
              <a:ext cx="1518364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= 32</a:t>
              </a: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2218F728-1C68-471E-BCA4-13C519870A8C}"/>
                </a:ext>
              </a:extLst>
            </p:cNvPr>
            <p:cNvSpPr/>
            <p:nvPr/>
          </p:nvSpPr>
          <p:spPr>
            <a:xfrm>
              <a:off x="6666720" y="1598887"/>
              <a:ext cx="732893" cy="8617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5000" b="1" dirty="0">
                  <a:solidFill>
                    <a:prstClr val="black"/>
                  </a:solidFill>
                </a:rPr>
                <a:t>of</a:t>
              </a: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271448CC-5106-4A5C-9DE2-83AEBF956356}"/>
                </a:ext>
              </a:extLst>
            </p:cNvPr>
            <p:cNvSpPr/>
            <p:nvPr/>
          </p:nvSpPr>
          <p:spPr>
            <a:xfrm>
              <a:off x="7567420" y="1603187"/>
              <a:ext cx="1044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FC909B10-95FF-4132-ACBA-9E7108167F05}"/>
                </a:ext>
              </a:extLst>
            </p:cNvPr>
            <p:cNvCxnSpPr>
              <a:cxnSpLocks/>
            </p:cNvCxnSpPr>
            <p:nvPr/>
          </p:nvCxnSpPr>
          <p:spPr>
            <a:xfrm>
              <a:off x="5437977" y="2076658"/>
              <a:ext cx="1008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EEC37D41-583D-4B23-805F-2889E610B4DD}"/>
                </a:ext>
              </a:extLst>
            </p:cNvPr>
            <p:cNvSpPr/>
            <p:nvPr/>
          </p:nvSpPr>
          <p:spPr>
            <a:xfrm>
              <a:off x="5569997" y="2356692"/>
              <a:ext cx="756000" cy="810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DDC0B34-F1AD-4155-9E3A-74940D27384A}"/>
              </a:ext>
            </a:extLst>
          </p:cNvPr>
          <p:cNvSpPr/>
          <p:nvPr/>
        </p:nvSpPr>
        <p:spPr>
          <a:xfrm>
            <a:off x="508194" y="1550330"/>
            <a:ext cx="43765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answer 3: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FC13431-8A5D-4266-8D5F-5FE5FC8534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6804718"/>
              </p:ext>
            </p:extLst>
          </p:nvPr>
        </p:nvGraphicFramePr>
        <p:xfrm>
          <a:off x="1337352" y="4261589"/>
          <a:ext cx="9517295" cy="1938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3459">
                  <a:extLst>
                    <a:ext uri="{9D8B030D-6E8A-4147-A177-3AD203B41FA5}">
                      <a16:colId xmlns:a16="http://schemas.microsoft.com/office/drawing/2014/main" val="1787808367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2367413901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305795434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3472813496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2076046175"/>
                    </a:ext>
                  </a:extLst>
                </a:gridCol>
              </a:tblGrid>
              <a:tr h="969476">
                <a:tc gridSpan="5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8401177"/>
                  </a:ext>
                </a:extLst>
              </a:tr>
              <a:tr h="969476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9493285"/>
                  </a:ext>
                </a:extLst>
              </a:tr>
            </a:tbl>
          </a:graphicData>
        </a:graphic>
      </p:graphicFrame>
      <p:sp>
        <p:nvSpPr>
          <p:cNvPr id="39" name="Rectangle 38">
            <a:extLst>
              <a:ext uri="{FF2B5EF4-FFF2-40B4-BE49-F238E27FC236}">
                <a16:creationId xmlns:a16="http://schemas.microsoft.com/office/drawing/2014/main" id="{D64FF21E-E6E2-49DE-8F1E-FE691C54B1CA}"/>
              </a:ext>
            </a:extLst>
          </p:cNvPr>
          <p:cNvSpPr/>
          <p:nvPr/>
        </p:nvSpPr>
        <p:spPr>
          <a:xfrm>
            <a:off x="2797519" y="6466620"/>
            <a:ext cx="8739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32</a:t>
            </a:r>
            <a:endParaRPr lang="en-GB" sz="16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A2FDAC8-3EC4-489E-A084-6B5949E4C86E}"/>
              </a:ext>
            </a:extLst>
          </p:cNvPr>
          <p:cNvSpPr/>
          <p:nvPr/>
        </p:nvSpPr>
        <p:spPr>
          <a:xfrm>
            <a:off x="6384877" y="2286627"/>
            <a:ext cx="52931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AB98E97-2448-4D6B-8BB4-3B9DF4BD11A8}"/>
              </a:ext>
            </a:extLst>
          </p:cNvPr>
          <p:cNvSpPr/>
          <p:nvPr/>
        </p:nvSpPr>
        <p:spPr>
          <a:xfrm>
            <a:off x="508194" y="646030"/>
            <a:ext cx="64075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26: Fractions of an amount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9436296"/>
      </p:ext>
    </p:extLst>
  </p:cSld>
  <p:clrMapOvr>
    <a:masterClrMapping/>
  </p:clrMapOvr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FE86F017-CAB3-4DE9-8ABE-6F703871D8B3}"/>
              </a:ext>
            </a:extLst>
          </p:cNvPr>
          <p:cNvCxnSpPr>
            <a:cxnSpLocks/>
          </p:cNvCxnSpPr>
          <p:nvPr/>
        </p:nvCxnSpPr>
        <p:spPr>
          <a:xfrm>
            <a:off x="1292382" y="6421197"/>
            <a:ext cx="3852000" cy="0"/>
          </a:xfrm>
          <a:prstGeom prst="straightConnector1">
            <a:avLst/>
          </a:prstGeom>
          <a:ln w="76200" cap="rnd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A4C2C611-7715-4E34-9140-59B9BA3A10AF}"/>
              </a:ext>
            </a:extLst>
          </p:cNvPr>
          <p:cNvGrpSpPr/>
          <p:nvPr/>
        </p:nvGrpSpPr>
        <p:grpSpPr>
          <a:xfrm>
            <a:off x="6130543" y="1125447"/>
            <a:ext cx="4859614" cy="1996669"/>
            <a:chOff x="5437977" y="1170023"/>
            <a:chExt cx="4859614" cy="1996669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BEF5B4F-F025-4267-9B7A-9930621A13B7}"/>
                </a:ext>
              </a:extLst>
            </p:cNvPr>
            <p:cNvSpPr txBox="1"/>
            <p:nvPr/>
          </p:nvSpPr>
          <p:spPr>
            <a:xfrm>
              <a:off x="5701956" y="1170023"/>
              <a:ext cx="54373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45CE9127-D2FB-4999-8C87-4B8024015C37}"/>
                </a:ext>
              </a:extLst>
            </p:cNvPr>
            <p:cNvSpPr txBox="1"/>
            <p:nvPr/>
          </p:nvSpPr>
          <p:spPr>
            <a:xfrm>
              <a:off x="8779227" y="1583498"/>
              <a:ext cx="1518364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= 32</a:t>
              </a: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2218F728-1C68-471E-BCA4-13C519870A8C}"/>
                </a:ext>
              </a:extLst>
            </p:cNvPr>
            <p:cNvSpPr/>
            <p:nvPr/>
          </p:nvSpPr>
          <p:spPr>
            <a:xfrm>
              <a:off x="6666720" y="1598887"/>
              <a:ext cx="732893" cy="8617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5000" b="1" dirty="0">
                  <a:solidFill>
                    <a:prstClr val="black"/>
                  </a:solidFill>
                </a:rPr>
                <a:t>of</a:t>
              </a: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271448CC-5106-4A5C-9DE2-83AEBF956356}"/>
                </a:ext>
              </a:extLst>
            </p:cNvPr>
            <p:cNvSpPr/>
            <p:nvPr/>
          </p:nvSpPr>
          <p:spPr>
            <a:xfrm>
              <a:off x="7567420" y="1603187"/>
              <a:ext cx="1044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FC909B10-95FF-4132-ACBA-9E7108167F05}"/>
                </a:ext>
              </a:extLst>
            </p:cNvPr>
            <p:cNvCxnSpPr>
              <a:cxnSpLocks/>
            </p:cNvCxnSpPr>
            <p:nvPr/>
          </p:nvCxnSpPr>
          <p:spPr>
            <a:xfrm>
              <a:off x="5437977" y="2076658"/>
              <a:ext cx="1008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EEC37D41-583D-4B23-805F-2889E610B4DD}"/>
                </a:ext>
              </a:extLst>
            </p:cNvPr>
            <p:cNvSpPr/>
            <p:nvPr/>
          </p:nvSpPr>
          <p:spPr>
            <a:xfrm>
              <a:off x="5569997" y="2356692"/>
              <a:ext cx="756000" cy="810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DDC0B34-F1AD-4155-9E3A-74940D27384A}"/>
              </a:ext>
            </a:extLst>
          </p:cNvPr>
          <p:cNvSpPr/>
          <p:nvPr/>
        </p:nvSpPr>
        <p:spPr>
          <a:xfrm>
            <a:off x="508194" y="1550330"/>
            <a:ext cx="43765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answer 3: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FC13431-8A5D-4266-8D5F-5FE5FC8534EB}"/>
              </a:ext>
            </a:extLst>
          </p:cNvPr>
          <p:cNvGraphicFramePr>
            <a:graphicFrameLocks noGrp="1"/>
          </p:cNvGraphicFramePr>
          <p:nvPr/>
        </p:nvGraphicFramePr>
        <p:xfrm>
          <a:off x="1337352" y="4261589"/>
          <a:ext cx="9517295" cy="1938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3459">
                  <a:extLst>
                    <a:ext uri="{9D8B030D-6E8A-4147-A177-3AD203B41FA5}">
                      <a16:colId xmlns:a16="http://schemas.microsoft.com/office/drawing/2014/main" val="1787808367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2367413901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305795434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3472813496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2076046175"/>
                    </a:ext>
                  </a:extLst>
                </a:gridCol>
              </a:tblGrid>
              <a:tr h="969476">
                <a:tc gridSpan="5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8401177"/>
                  </a:ext>
                </a:extLst>
              </a:tr>
              <a:tr h="969476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16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16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9493285"/>
                  </a:ext>
                </a:extLst>
              </a:tr>
            </a:tbl>
          </a:graphicData>
        </a:graphic>
      </p:graphicFrame>
      <p:sp>
        <p:nvSpPr>
          <p:cNvPr id="39" name="Rectangle 38">
            <a:extLst>
              <a:ext uri="{FF2B5EF4-FFF2-40B4-BE49-F238E27FC236}">
                <a16:creationId xmlns:a16="http://schemas.microsoft.com/office/drawing/2014/main" id="{D64FF21E-E6E2-49DE-8F1E-FE691C54B1CA}"/>
              </a:ext>
            </a:extLst>
          </p:cNvPr>
          <p:cNvSpPr/>
          <p:nvPr/>
        </p:nvSpPr>
        <p:spPr>
          <a:xfrm>
            <a:off x="2797519" y="6466620"/>
            <a:ext cx="8739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32</a:t>
            </a:r>
            <a:endParaRPr lang="en-GB" sz="16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A2FDAC8-3EC4-489E-A084-6B5949E4C86E}"/>
              </a:ext>
            </a:extLst>
          </p:cNvPr>
          <p:cNvSpPr/>
          <p:nvPr/>
        </p:nvSpPr>
        <p:spPr>
          <a:xfrm>
            <a:off x="6384877" y="2286627"/>
            <a:ext cx="52931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A7413AF-4A0B-4A21-98C0-178BA70562E7}"/>
              </a:ext>
            </a:extLst>
          </p:cNvPr>
          <p:cNvSpPr/>
          <p:nvPr/>
        </p:nvSpPr>
        <p:spPr>
          <a:xfrm>
            <a:off x="508194" y="646030"/>
            <a:ext cx="64075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26: Fractions of an amount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4088605"/>
      </p:ext>
    </p:extLst>
  </p:cSld>
  <p:clrMapOvr>
    <a:masterClrMapping/>
  </p:clrMapOvr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FE86F017-CAB3-4DE9-8ABE-6F703871D8B3}"/>
              </a:ext>
            </a:extLst>
          </p:cNvPr>
          <p:cNvCxnSpPr>
            <a:cxnSpLocks/>
          </p:cNvCxnSpPr>
          <p:nvPr/>
        </p:nvCxnSpPr>
        <p:spPr>
          <a:xfrm>
            <a:off x="1292382" y="6421197"/>
            <a:ext cx="3852000" cy="0"/>
          </a:xfrm>
          <a:prstGeom prst="straightConnector1">
            <a:avLst/>
          </a:prstGeom>
          <a:ln w="76200" cap="rnd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A4C2C611-7715-4E34-9140-59B9BA3A10AF}"/>
              </a:ext>
            </a:extLst>
          </p:cNvPr>
          <p:cNvGrpSpPr/>
          <p:nvPr/>
        </p:nvGrpSpPr>
        <p:grpSpPr>
          <a:xfrm>
            <a:off x="6130543" y="1125447"/>
            <a:ext cx="4859614" cy="1996669"/>
            <a:chOff x="5437977" y="1170023"/>
            <a:chExt cx="4859614" cy="1996669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BEF5B4F-F025-4267-9B7A-9930621A13B7}"/>
                </a:ext>
              </a:extLst>
            </p:cNvPr>
            <p:cNvSpPr txBox="1"/>
            <p:nvPr/>
          </p:nvSpPr>
          <p:spPr>
            <a:xfrm>
              <a:off x="5701956" y="1170023"/>
              <a:ext cx="54373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45CE9127-D2FB-4999-8C87-4B8024015C37}"/>
                </a:ext>
              </a:extLst>
            </p:cNvPr>
            <p:cNvSpPr txBox="1"/>
            <p:nvPr/>
          </p:nvSpPr>
          <p:spPr>
            <a:xfrm>
              <a:off x="8779227" y="1583498"/>
              <a:ext cx="1518364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= 32</a:t>
              </a: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2218F728-1C68-471E-BCA4-13C519870A8C}"/>
                </a:ext>
              </a:extLst>
            </p:cNvPr>
            <p:cNvSpPr/>
            <p:nvPr/>
          </p:nvSpPr>
          <p:spPr>
            <a:xfrm>
              <a:off x="6666720" y="1598887"/>
              <a:ext cx="732893" cy="8617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5000" b="1" dirty="0">
                  <a:solidFill>
                    <a:prstClr val="black"/>
                  </a:solidFill>
                </a:rPr>
                <a:t>of</a:t>
              </a: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271448CC-5106-4A5C-9DE2-83AEBF956356}"/>
                </a:ext>
              </a:extLst>
            </p:cNvPr>
            <p:cNvSpPr/>
            <p:nvPr/>
          </p:nvSpPr>
          <p:spPr>
            <a:xfrm>
              <a:off x="7567420" y="1603187"/>
              <a:ext cx="1044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FC909B10-95FF-4132-ACBA-9E7108167F05}"/>
                </a:ext>
              </a:extLst>
            </p:cNvPr>
            <p:cNvCxnSpPr>
              <a:cxnSpLocks/>
            </p:cNvCxnSpPr>
            <p:nvPr/>
          </p:nvCxnSpPr>
          <p:spPr>
            <a:xfrm>
              <a:off x="5437977" y="2076658"/>
              <a:ext cx="1008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EEC37D41-583D-4B23-805F-2889E610B4DD}"/>
                </a:ext>
              </a:extLst>
            </p:cNvPr>
            <p:cNvSpPr/>
            <p:nvPr/>
          </p:nvSpPr>
          <p:spPr>
            <a:xfrm>
              <a:off x="5569997" y="2356692"/>
              <a:ext cx="756000" cy="810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DDC0B34-F1AD-4155-9E3A-74940D27384A}"/>
              </a:ext>
            </a:extLst>
          </p:cNvPr>
          <p:cNvSpPr/>
          <p:nvPr/>
        </p:nvSpPr>
        <p:spPr>
          <a:xfrm>
            <a:off x="508194" y="1550330"/>
            <a:ext cx="43765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answer 3: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FC13431-8A5D-4266-8D5F-5FE5FC8534EB}"/>
              </a:ext>
            </a:extLst>
          </p:cNvPr>
          <p:cNvGraphicFramePr>
            <a:graphicFrameLocks noGrp="1"/>
          </p:cNvGraphicFramePr>
          <p:nvPr/>
        </p:nvGraphicFramePr>
        <p:xfrm>
          <a:off x="1337352" y="4261589"/>
          <a:ext cx="9517295" cy="1938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3459">
                  <a:extLst>
                    <a:ext uri="{9D8B030D-6E8A-4147-A177-3AD203B41FA5}">
                      <a16:colId xmlns:a16="http://schemas.microsoft.com/office/drawing/2014/main" val="1787808367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2367413901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305795434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3472813496"/>
                    </a:ext>
                  </a:extLst>
                </a:gridCol>
                <a:gridCol w="1903459">
                  <a:extLst>
                    <a:ext uri="{9D8B030D-6E8A-4147-A177-3AD203B41FA5}">
                      <a16:colId xmlns:a16="http://schemas.microsoft.com/office/drawing/2014/main" val="2076046175"/>
                    </a:ext>
                  </a:extLst>
                </a:gridCol>
              </a:tblGrid>
              <a:tr h="969476">
                <a:tc gridSpan="5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80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8401177"/>
                  </a:ext>
                </a:extLst>
              </a:tr>
              <a:tr h="969476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16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16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16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16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16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9493285"/>
                  </a:ext>
                </a:extLst>
              </a:tr>
            </a:tbl>
          </a:graphicData>
        </a:graphic>
      </p:graphicFrame>
      <p:sp>
        <p:nvSpPr>
          <p:cNvPr id="39" name="Rectangle 38">
            <a:extLst>
              <a:ext uri="{FF2B5EF4-FFF2-40B4-BE49-F238E27FC236}">
                <a16:creationId xmlns:a16="http://schemas.microsoft.com/office/drawing/2014/main" id="{D64FF21E-E6E2-49DE-8F1E-FE691C54B1CA}"/>
              </a:ext>
            </a:extLst>
          </p:cNvPr>
          <p:cNvSpPr/>
          <p:nvPr/>
        </p:nvSpPr>
        <p:spPr>
          <a:xfrm>
            <a:off x="2797519" y="6466620"/>
            <a:ext cx="8739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32</a:t>
            </a:r>
            <a:endParaRPr lang="en-GB" sz="16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A2FDAC8-3EC4-489E-A084-6B5949E4C86E}"/>
              </a:ext>
            </a:extLst>
          </p:cNvPr>
          <p:cNvSpPr/>
          <p:nvPr/>
        </p:nvSpPr>
        <p:spPr>
          <a:xfrm>
            <a:off x="6384877" y="2286627"/>
            <a:ext cx="52931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C4EB8E0-B5B0-4D45-9CE0-48AE4E60B90F}"/>
              </a:ext>
            </a:extLst>
          </p:cNvPr>
          <p:cNvSpPr/>
          <p:nvPr/>
        </p:nvSpPr>
        <p:spPr>
          <a:xfrm>
            <a:off x="8345007" y="1563232"/>
            <a:ext cx="8739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80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0F886BD-02C2-4F09-9D89-5534F827B031}"/>
              </a:ext>
            </a:extLst>
          </p:cNvPr>
          <p:cNvSpPr/>
          <p:nvPr/>
        </p:nvSpPr>
        <p:spPr>
          <a:xfrm>
            <a:off x="508194" y="646030"/>
            <a:ext cx="64075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26: Fractions of an amount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9840244"/>
      </p:ext>
    </p:extLst>
  </p:cSld>
  <p:clrMapOvr>
    <a:masterClrMapping/>
  </p:clrMapOvr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54938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27: Improper fractions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6E5E3CD5-07CE-4108-87E8-DA96A6DCB46C}"/>
              </a:ext>
            </a:extLst>
          </p:cNvPr>
          <p:cNvGrpSpPr/>
          <p:nvPr/>
        </p:nvGrpSpPr>
        <p:grpSpPr>
          <a:xfrm>
            <a:off x="5729946" y="1076530"/>
            <a:ext cx="3426873" cy="1908438"/>
            <a:chOff x="6130543" y="1114708"/>
            <a:chExt cx="3426873" cy="1908438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D20C8EF-2537-47A7-BEF3-90E1C1F99D4A}"/>
                </a:ext>
              </a:extLst>
            </p:cNvPr>
            <p:cNvSpPr txBox="1"/>
            <p:nvPr/>
          </p:nvSpPr>
          <p:spPr>
            <a:xfrm>
              <a:off x="7977243" y="1570018"/>
              <a:ext cx="57259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400" b="1" dirty="0"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8FC7B35-B978-470C-956E-8A3C85E35C2C}"/>
                </a:ext>
              </a:extLst>
            </p:cNvPr>
            <p:cNvSpPr txBox="1"/>
            <p:nvPr/>
          </p:nvSpPr>
          <p:spPr>
            <a:xfrm>
              <a:off x="6193611" y="1138413"/>
              <a:ext cx="87395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17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121802E7-82E5-4462-963E-4C539EAD11D4}"/>
                </a:ext>
              </a:extLst>
            </p:cNvPr>
            <p:cNvSpPr txBox="1"/>
            <p:nvPr/>
          </p:nvSpPr>
          <p:spPr>
            <a:xfrm>
              <a:off x="7348343" y="1585806"/>
              <a:ext cx="585417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=</a:t>
              </a:r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1242F2B-5C24-4244-B05E-AAFFD73B3C1F}"/>
                </a:ext>
              </a:extLst>
            </p:cNvPr>
            <p:cNvCxnSpPr>
              <a:cxnSpLocks/>
            </p:cNvCxnSpPr>
            <p:nvPr/>
          </p:nvCxnSpPr>
          <p:spPr>
            <a:xfrm>
              <a:off x="6130543" y="2032082"/>
              <a:ext cx="1008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5FE0A121-F4F5-4276-8072-5E9A69022E45}"/>
                </a:ext>
              </a:extLst>
            </p:cNvPr>
            <p:cNvSpPr/>
            <p:nvPr/>
          </p:nvSpPr>
          <p:spPr>
            <a:xfrm>
              <a:off x="6277553" y="2267146"/>
              <a:ext cx="756000" cy="756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7DA3C402-53F3-4618-914A-D993F41B9A7E}"/>
                </a:ext>
              </a:extLst>
            </p:cNvPr>
            <p:cNvCxnSpPr>
              <a:cxnSpLocks/>
            </p:cNvCxnSpPr>
            <p:nvPr/>
          </p:nvCxnSpPr>
          <p:spPr>
            <a:xfrm>
              <a:off x="8621416" y="2032082"/>
              <a:ext cx="936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0C8ABAD9-6FD0-4410-99A0-AD5EFD28403E}"/>
                </a:ext>
              </a:extLst>
            </p:cNvPr>
            <p:cNvSpPr/>
            <p:nvPr/>
          </p:nvSpPr>
          <p:spPr>
            <a:xfrm>
              <a:off x="8753437" y="2267146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8CB482AC-017C-4CB2-AF77-657BFAB32899}"/>
                </a:ext>
              </a:extLst>
            </p:cNvPr>
            <p:cNvSpPr/>
            <p:nvPr/>
          </p:nvSpPr>
          <p:spPr>
            <a:xfrm>
              <a:off x="8753436" y="1114708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2F2BFE89-23DA-477D-AD02-FD04A3046D60}"/>
              </a:ext>
            </a:extLst>
          </p:cNvPr>
          <p:cNvSpPr txBox="1"/>
          <p:nvPr/>
        </p:nvSpPr>
        <p:spPr>
          <a:xfrm>
            <a:off x="5990300" y="2191469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12BF469E-1695-4261-A75B-07CAF796F0F2}"/>
              </a:ext>
            </a:extLst>
          </p:cNvPr>
          <p:cNvCxnSpPr>
            <a:cxnSpLocks/>
          </p:cNvCxnSpPr>
          <p:nvPr/>
        </p:nvCxnSpPr>
        <p:spPr>
          <a:xfrm>
            <a:off x="4669203" y="2132668"/>
            <a:ext cx="1420439" cy="474299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E9C37ED0-E63B-46A4-AB59-B90179C1C454}"/>
              </a:ext>
            </a:extLst>
          </p:cNvPr>
          <p:cNvSpPr txBox="1"/>
          <p:nvPr/>
        </p:nvSpPr>
        <p:spPr>
          <a:xfrm>
            <a:off x="2169420" y="1432561"/>
            <a:ext cx="26534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Can it be fifths?</a:t>
            </a:r>
          </a:p>
        </p:txBody>
      </p:sp>
    </p:spTree>
    <p:extLst>
      <p:ext uri="{BB962C8B-B14F-4D97-AF65-F5344CB8AC3E}">
        <p14:creationId xmlns:p14="http://schemas.microsoft.com/office/powerpoint/2010/main" val="776122890"/>
      </p:ext>
    </p:extLst>
  </p:cSld>
  <p:clrMapOvr>
    <a:masterClrMapping/>
  </p:clrMapOvr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6E5E3CD5-07CE-4108-87E8-DA96A6DCB46C}"/>
              </a:ext>
            </a:extLst>
          </p:cNvPr>
          <p:cNvGrpSpPr/>
          <p:nvPr/>
        </p:nvGrpSpPr>
        <p:grpSpPr>
          <a:xfrm>
            <a:off x="5729946" y="1076530"/>
            <a:ext cx="3426873" cy="1908438"/>
            <a:chOff x="6130543" y="1114708"/>
            <a:chExt cx="3426873" cy="1908438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D20C8EF-2537-47A7-BEF3-90E1C1F99D4A}"/>
                </a:ext>
              </a:extLst>
            </p:cNvPr>
            <p:cNvSpPr txBox="1"/>
            <p:nvPr/>
          </p:nvSpPr>
          <p:spPr>
            <a:xfrm>
              <a:off x="7977243" y="1570018"/>
              <a:ext cx="57259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400" b="1" dirty="0"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8FC7B35-B978-470C-956E-8A3C85E35C2C}"/>
                </a:ext>
              </a:extLst>
            </p:cNvPr>
            <p:cNvSpPr txBox="1"/>
            <p:nvPr/>
          </p:nvSpPr>
          <p:spPr>
            <a:xfrm>
              <a:off x="6193611" y="1138413"/>
              <a:ext cx="87395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17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121802E7-82E5-4462-963E-4C539EAD11D4}"/>
                </a:ext>
              </a:extLst>
            </p:cNvPr>
            <p:cNvSpPr txBox="1"/>
            <p:nvPr/>
          </p:nvSpPr>
          <p:spPr>
            <a:xfrm>
              <a:off x="7348343" y="1585806"/>
              <a:ext cx="585417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=</a:t>
              </a:r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1242F2B-5C24-4244-B05E-AAFFD73B3C1F}"/>
                </a:ext>
              </a:extLst>
            </p:cNvPr>
            <p:cNvCxnSpPr>
              <a:cxnSpLocks/>
            </p:cNvCxnSpPr>
            <p:nvPr/>
          </p:nvCxnSpPr>
          <p:spPr>
            <a:xfrm>
              <a:off x="6130543" y="2032082"/>
              <a:ext cx="1008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5FE0A121-F4F5-4276-8072-5E9A69022E45}"/>
                </a:ext>
              </a:extLst>
            </p:cNvPr>
            <p:cNvSpPr/>
            <p:nvPr/>
          </p:nvSpPr>
          <p:spPr>
            <a:xfrm>
              <a:off x="6277553" y="2267146"/>
              <a:ext cx="756000" cy="756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7DA3C402-53F3-4618-914A-D993F41B9A7E}"/>
                </a:ext>
              </a:extLst>
            </p:cNvPr>
            <p:cNvCxnSpPr>
              <a:cxnSpLocks/>
            </p:cNvCxnSpPr>
            <p:nvPr/>
          </p:nvCxnSpPr>
          <p:spPr>
            <a:xfrm>
              <a:off x="8621416" y="2032082"/>
              <a:ext cx="936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0C8ABAD9-6FD0-4410-99A0-AD5EFD28403E}"/>
                </a:ext>
              </a:extLst>
            </p:cNvPr>
            <p:cNvSpPr/>
            <p:nvPr/>
          </p:nvSpPr>
          <p:spPr>
            <a:xfrm>
              <a:off x="8753437" y="2267146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8CB482AC-017C-4CB2-AF77-657BFAB32899}"/>
                </a:ext>
              </a:extLst>
            </p:cNvPr>
            <p:cNvSpPr/>
            <p:nvPr/>
          </p:nvSpPr>
          <p:spPr>
            <a:xfrm>
              <a:off x="8753436" y="1114708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2F2BFE89-23DA-477D-AD02-FD04A3046D60}"/>
              </a:ext>
            </a:extLst>
          </p:cNvPr>
          <p:cNvSpPr txBox="1"/>
          <p:nvPr/>
        </p:nvSpPr>
        <p:spPr>
          <a:xfrm>
            <a:off x="5990300" y="2191469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12BF469E-1695-4261-A75B-07CAF796F0F2}"/>
              </a:ext>
            </a:extLst>
          </p:cNvPr>
          <p:cNvCxnSpPr>
            <a:cxnSpLocks/>
          </p:cNvCxnSpPr>
          <p:nvPr/>
        </p:nvCxnSpPr>
        <p:spPr>
          <a:xfrm>
            <a:off x="4669203" y="2132668"/>
            <a:ext cx="1420439" cy="474299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B7EA1472-D1A3-4FCF-8DA6-54722D58D972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481182" y="3714384"/>
              <a:ext cx="503520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0704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100704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100704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1007040">
                      <a:extLst>
                        <a:ext uri="{9D8B030D-6E8A-4147-A177-3AD203B41FA5}">
                          <a16:colId xmlns:a16="http://schemas.microsoft.com/office/drawing/2014/main" val="212210857"/>
                        </a:ext>
                      </a:extLst>
                    </a:gridCol>
                    <a:gridCol w="1007040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5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𝟓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𝟓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𝟓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𝟓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𝟓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B7EA1472-D1A3-4FCF-8DA6-54722D58D972}"/>
                  </a:ext>
                </a:extLst>
              </p:cNvPr>
              <p:cNvGraphicFramePr>
                <a:graphicFrameLocks noGrp="1"/>
              </p:cNvGraphicFramePr>
              <p:nvPr>
                <p:extLst/>
              </p:nvPr>
            </p:nvGraphicFramePr>
            <p:xfrm>
              <a:off x="481182" y="3714384"/>
              <a:ext cx="503520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0704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100704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100704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1007040">
                      <a:extLst>
                        <a:ext uri="{9D8B030D-6E8A-4147-A177-3AD203B41FA5}">
                          <a16:colId xmlns:a16="http://schemas.microsoft.com/office/drawing/2014/main" val="212210857"/>
                        </a:ext>
                      </a:extLst>
                    </a:gridCol>
                    <a:gridCol w="1007040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5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424" t="-106015" r="-407273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01807" t="-106015" r="-304819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03030" t="-106015" r="-206667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301205" t="-106015" r="-105422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403636" t="-106015" r="-6061" b="-67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7" name="Table 36">
                <a:extLst>
                  <a:ext uri="{FF2B5EF4-FFF2-40B4-BE49-F238E27FC236}">
                    <a16:creationId xmlns:a16="http://schemas.microsoft.com/office/drawing/2014/main" id="{35746DA0-0F76-482D-B1BF-2F31EDA41A38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6257456" y="3714384"/>
              <a:ext cx="503520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0704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100704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100704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1007040">
                      <a:extLst>
                        <a:ext uri="{9D8B030D-6E8A-4147-A177-3AD203B41FA5}">
                          <a16:colId xmlns:a16="http://schemas.microsoft.com/office/drawing/2014/main" val="212210857"/>
                        </a:ext>
                      </a:extLst>
                    </a:gridCol>
                    <a:gridCol w="1007040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5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𝟓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𝟓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𝟓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𝟓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𝟓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7" name="Table 36">
                <a:extLst>
                  <a:ext uri="{FF2B5EF4-FFF2-40B4-BE49-F238E27FC236}">
                    <a16:creationId xmlns:a16="http://schemas.microsoft.com/office/drawing/2014/main" id="{35746DA0-0F76-482D-B1BF-2F31EDA41A38}"/>
                  </a:ext>
                </a:extLst>
              </p:cNvPr>
              <p:cNvGraphicFramePr>
                <a:graphicFrameLocks noGrp="1"/>
              </p:cNvGraphicFramePr>
              <p:nvPr>
                <p:extLst/>
              </p:nvPr>
            </p:nvGraphicFramePr>
            <p:xfrm>
              <a:off x="6257456" y="3714384"/>
              <a:ext cx="503520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0704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100704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100704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1007040">
                      <a:extLst>
                        <a:ext uri="{9D8B030D-6E8A-4147-A177-3AD203B41FA5}">
                          <a16:colId xmlns:a16="http://schemas.microsoft.com/office/drawing/2014/main" val="212210857"/>
                        </a:ext>
                      </a:extLst>
                    </a:gridCol>
                    <a:gridCol w="1007040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5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3030" t="-106015" r="-406667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02410" t="-106015" r="-304217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203636" t="-106015" r="-206061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301807" t="-106015" r="-104819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404242" t="-106015" r="-5455" b="-67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8" name="Table 37">
                <a:extLst>
                  <a:ext uri="{FF2B5EF4-FFF2-40B4-BE49-F238E27FC236}">
                    <a16:creationId xmlns:a16="http://schemas.microsoft.com/office/drawing/2014/main" id="{29CA5D35-25C4-4B21-97F6-8ACABE3142C2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481182" y="5966198"/>
              <a:ext cx="503520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0704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100704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100704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1007040">
                      <a:extLst>
                        <a:ext uri="{9D8B030D-6E8A-4147-A177-3AD203B41FA5}">
                          <a16:colId xmlns:a16="http://schemas.microsoft.com/office/drawing/2014/main" val="212210857"/>
                        </a:ext>
                      </a:extLst>
                    </a:gridCol>
                    <a:gridCol w="1007040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5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𝟓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𝟓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𝟓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𝟓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𝟓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8" name="Table 37">
                <a:extLst>
                  <a:ext uri="{FF2B5EF4-FFF2-40B4-BE49-F238E27FC236}">
                    <a16:creationId xmlns:a16="http://schemas.microsoft.com/office/drawing/2014/main" id="{29CA5D35-25C4-4B21-97F6-8ACABE3142C2}"/>
                  </a:ext>
                </a:extLst>
              </p:cNvPr>
              <p:cNvGraphicFramePr>
                <a:graphicFrameLocks noGrp="1"/>
              </p:cNvGraphicFramePr>
              <p:nvPr>
                <p:extLst/>
              </p:nvPr>
            </p:nvGraphicFramePr>
            <p:xfrm>
              <a:off x="481182" y="5966198"/>
              <a:ext cx="503520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0704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100704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100704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1007040">
                      <a:extLst>
                        <a:ext uri="{9D8B030D-6E8A-4147-A177-3AD203B41FA5}">
                          <a16:colId xmlns:a16="http://schemas.microsoft.com/office/drawing/2014/main" val="212210857"/>
                        </a:ext>
                      </a:extLst>
                    </a:gridCol>
                    <a:gridCol w="1007040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5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424" t="-105263" r="-407273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01807" t="-105263" r="-304819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03030" t="-105263" r="-206667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301205" t="-105263" r="-105422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403636" t="-105263" r="-6061" b="-751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9" name="Table 38">
                <a:extLst>
                  <a:ext uri="{FF2B5EF4-FFF2-40B4-BE49-F238E27FC236}">
                    <a16:creationId xmlns:a16="http://schemas.microsoft.com/office/drawing/2014/main" id="{5D84D83C-49E4-4C8F-BC29-2AAFBF59B51E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6257456" y="5965512"/>
              <a:ext cx="201408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0704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100704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</a:tblGrid>
                  <a:tr h="808198">
                    <a:tc gridSpan="2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>
                        <a:lnL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𝟓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𝟓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9" name="Table 38">
                <a:extLst>
                  <a:ext uri="{FF2B5EF4-FFF2-40B4-BE49-F238E27FC236}">
                    <a16:creationId xmlns:a16="http://schemas.microsoft.com/office/drawing/2014/main" id="{5D84D83C-49E4-4C8F-BC29-2AAFBF59B51E}"/>
                  </a:ext>
                </a:extLst>
              </p:cNvPr>
              <p:cNvGraphicFramePr>
                <a:graphicFrameLocks noGrp="1"/>
              </p:cNvGraphicFramePr>
              <p:nvPr>
                <p:extLst/>
              </p:nvPr>
            </p:nvGraphicFramePr>
            <p:xfrm>
              <a:off x="6257456" y="5965512"/>
              <a:ext cx="201408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0704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100704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</a:tblGrid>
                  <a:tr h="808198">
                    <a:tc gridSpan="2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>
                        <a:lnL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3012" t="-100000" r="-105422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103636" t="-100000" r="-6061" b="-751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D9AC0122-3876-4AFD-A034-15B5998B6CF7}"/>
                  </a:ext>
                </a:extLst>
              </p:cNvPr>
              <p:cNvSpPr txBox="1"/>
              <p:nvPr/>
            </p:nvSpPr>
            <p:spPr>
              <a:xfrm>
                <a:off x="9259962" y="6004457"/>
                <a:ext cx="1987724" cy="120026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54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5400" b="1" i="1" smtClean="0">
                            <a:latin typeface="Cambria Math" panose="02040503050406030204" pitchFamily="18" charset="0"/>
                          </a:rPr>
                          <m:t>𝟏𝟕</m:t>
                        </m:r>
                      </m:num>
                      <m:den>
                        <m:r>
                          <a:rPr lang="en-GB" sz="5400" b="1" i="1" smtClean="0">
                            <a:latin typeface="Cambria Math" panose="02040503050406030204" pitchFamily="18" charset="0"/>
                          </a:rPr>
                          <m:t>𝟓</m:t>
                        </m:r>
                      </m:den>
                    </m:f>
                  </m:oMath>
                </a14:m>
                <a:r>
                  <a:rPr lang="en-GB" sz="5400" b="1" dirty="0"/>
                  <a:t> = 3</a:t>
                </a:r>
                <a:r>
                  <a:rPr lang="en-GB" sz="2400" b="1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54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5400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GB" sz="5400" b="1" i="1" smtClean="0">
                            <a:latin typeface="Cambria Math" panose="02040503050406030204" pitchFamily="18" charset="0"/>
                          </a:rPr>
                          <m:t>𝟓</m:t>
                        </m:r>
                      </m:den>
                    </m:f>
                  </m:oMath>
                </a14:m>
                <a:endParaRPr lang="en-GB" b="1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D9AC0122-3876-4AFD-A034-15B5998B6C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59962" y="6004457"/>
                <a:ext cx="1987724" cy="1200265"/>
              </a:xfrm>
              <a:prstGeom prst="rect">
                <a:avLst/>
              </a:prstGeom>
              <a:blipFill>
                <a:blip r:embed="rId7"/>
                <a:stretch>
                  <a:fillRect t="-1523" r="-1534" b="-197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302246C5-5E99-4C82-AE51-7D4A4BAD7320}"/>
              </a:ext>
            </a:extLst>
          </p:cNvPr>
          <p:cNvSpPr txBox="1"/>
          <p:nvPr/>
        </p:nvSpPr>
        <p:spPr>
          <a:xfrm>
            <a:off x="8494350" y="7441947"/>
            <a:ext cx="3557384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NOT a solution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4A48A9C-1D2A-48F2-ABA7-649156929C78}"/>
              </a:ext>
            </a:extLst>
          </p:cNvPr>
          <p:cNvSpPr txBox="1"/>
          <p:nvPr/>
        </p:nvSpPr>
        <p:spPr>
          <a:xfrm>
            <a:off x="2169420" y="1432561"/>
            <a:ext cx="26534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Can it be fifths?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B0F37605-9FA0-4C63-B42E-B35A39C5CFB9}"/>
              </a:ext>
            </a:extLst>
          </p:cNvPr>
          <p:cNvSpPr/>
          <p:nvPr/>
        </p:nvSpPr>
        <p:spPr>
          <a:xfrm>
            <a:off x="508194" y="646030"/>
            <a:ext cx="54938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27: Improper fractions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420339"/>
      </p:ext>
    </p:extLst>
  </p:cSld>
  <p:clrMapOvr>
    <a:masterClrMapping/>
  </p:clrMapOvr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6E5E3CD5-07CE-4108-87E8-DA96A6DCB46C}"/>
              </a:ext>
            </a:extLst>
          </p:cNvPr>
          <p:cNvGrpSpPr/>
          <p:nvPr/>
        </p:nvGrpSpPr>
        <p:grpSpPr>
          <a:xfrm>
            <a:off x="5729946" y="1076530"/>
            <a:ext cx="3426873" cy="1908438"/>
            <a:chOff x="6130543" y="1114708"/>
            <a:chExt cx="3426873" cy="1908438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D20C8EF-2537-47A7-BEF3-90E1C1F99D4A}"/>
                </a:ext>
              </a:extLst>
            </p:cNvPr>
            <p:cNvSpPr txBox="1"/>
            <p:nvPr/>
          </p:nvSpPr>
          <p:spPr>
            <a:xfrm>
              <a:off x="7977243" y="1570018"/>
              <a:ext cx="57259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400" b="1" dirty="0"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8FC7B35-B978-470C-956E-8A3C85E35C2C}"/>
                </a:ext>
              </a:extLst>
            </p:cNvPr>
            <p:cNvSpPr txBox="1"/>
            <p:nvPr/>
          </p:nvSpPr>
          <p:spPr>
            <a:xfrm>
              <a:off x="6193611" y="1138413"/>
              <a:ext cx="87395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17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121802E7-82E5-4462-963E-4C539EAD11D4}"/>
                </a:ext>
              </a:extLst>
            </p:cNvPr>
            <p:cNvSpPr txBox="1"/>
            <p:nvPr/>
          </p:nvSpPr>
          <p:spPr>
            <a:xfrm>
              <a:off x="7348343" y="1585806"/>
              <a:ext cx="585417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=</a:t>
              </a:r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1242F2B-5C24-4244-B05E-AAFFD73B3C1F}"/>
                </a:ext>
              </a:extLst>
            </p:cNvPr>
            <p:cNvCxnSpPr>
              <a:cxnSpLocks/>
            </p:cNvCxnSpPr>
            <p:nvPr/>
          </p:nvCxnSpPr>
          <p:spPr>
            <a:xfrm>
              <a:off x="6130543" y="2032082"/>
              <a:ext cx="1008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5FE0A121-F4F5-4276-8072-5E9A69022E45}"/>
                </a:ext>
              </a:extLst>
            </p:cNvPr>
            <p:cNvSpPr/>
            <p:nvPr/>
          </p:nvSpPr>
          <p:spPr>
            <a:xfrm>
              <a:off x="6277553" y="2267146"/>
              <a:ext cx="756000" cy="756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7DA3C402-53F3-4618-914A-D993F41B9A7E}"/>
                </a:ext>
              </a:extLst>
            </p:cNvPr>
            <p:cNvCxnSpPr>
              <a:cxnSpLocks/>
            </p:cNvCxnSpPr>
            <p:nvPr/>
          </p:nvCxnSpPr>
          <p:spPr>
            <a:xfrm>
              <a:off x="8621416" y="2032082"/>
              <a:ext cx="936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0C8ABAD9-6FD0-4410-99A0-AD5EFD28403E}"/>
                </a:ext>
              </a:extLst>
            </p:cNvPr>
            <p:cNvSpPr/>
            <p:nvPr/>
          </p:nvSpPr>
          <p:spPr>
            <a:xfrm>
              <a:off x="8753437" y="2267146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8CB482AC-017C-4CB2-AF77-657BFAB32899}"/>
                </a:ext>
              </a:extLst>
            </p:cNvPr>
            <p:cNvSpPr/>
            <p:nvPr/>
          </p:nvSpPr>
          <p:spPr>
            <a:xfrm>
              <a:off x="8753436" y="1114708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2F2BFE89-23DA-477D-AD02-FD04A3046D60}"/>
              </a:ext>
            </a:extLst>
          </p:cNvPr>
          <p:cNvSpPr txBox="1"/>
          <p:nvPr/>
        </p:nvSpPr>
        <p:spPr>
          <a:xfrm>
            <a:off x="5990300" y="2191469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12BF469E-1695-4261-A75B-07CAF796F0F2}"/>
              </a:ext>
            </a:extLst>
          </p:cNvPr>
          <p:cNvCxnSpPr>
            <a:cxnSpLocks/>
          </p:cNvCxnSpPr>
          <p:nvPr/>
        </p:nvCxnSpPr>
        <p:spPr>
          <a:xfrm>
            <a:off x="4669203" y="2132668"/>
            <a:ext cx="1420439" cy="474299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26002875-0B2A-409D-8B0B-5AD54DD388FC}"/>
              </a:ext>
            </a:extLst>
          </p:cNvPr>
          <p:cNvSpPr txBox="1"/>
          <p:nvPr/>
        </p:nvSpPr>
        <p:spPr>
          <a:xfrm>
            <a:off x="2169420" y="1432561"/>
            <a:ext cx="26534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Can it be sixths?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88D3871-E9C0-43C1-9B03-E8614F702A37}"/>
              </a:ext>
            </a:extLst>
          </p:cNvPr>
          <p:cNvSpPr/>
          <p:nvPr/>
        </p:nvSpPr>
        <p:spPr>
          <a:xfrm>
            <a:off x="508194" y="646030"/>
            <a:ext cx="54938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27: Improper fractions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667056"/>
      </p:ext>
    </p:extLst>
  </p:cSld>
  <p:clrMapOvr>
    <a:masterClrMapping/>
  </p:clrMapOvr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6E5E3CD5-07CE-4108-87E8-DA96A6DCB46C}"/>
              </a:ext>
            </a:extLst>
          </p:cNvPr>
          <p:cNvGrpSpPr/>
          <p:nvPr/>
        </p:nvGrpSpPr>
        <p:grpSpPr>
          <a:xfrm>
            <a:off x="5729946" y="1076530"/>
            <a:ext cx="3426873" cy="1908438"/>
            <a:chOff x="6130543" y="1114708"/>
            <a:chExt cx="3426873" cy="1908438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D20C8EF-2537-47A7-BEF3-90E1C1F99D4A}"/>
                </a:ext>
              </a:extLst>
            </p:cNvPr>
            <p:cNvSpPr txBox="1"/>
            <p:nvPr/>
          </p:nvSpPr>
          <p:spPr>
            <a:xfrm>
              <a:off x="7977243" y="1570018"/>
              <a:ext cx="57259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400" b="1" dirty="0"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8FC7B35-B978-470C-956E-8A3C85E35C2C}"/>
                </a:ext>
              </a:extLst>
            </p:cNvPr>
            <p:cNvSpPr txBox="1"/>
            <p:nvPr/>
          </p:nvSpPr>
          <p:spPr>
            <a:xfrm>
              <a:off x="6193611" y="1138413"/>
              <a:ext cx="87395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17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121802E7-82E5-4462-963E-4C539EAD11D4}"/>
                </a:ext>
              </a:extLst>
            </p:cNvPr>
            <p:cNvSpPr txBox="1"/>
            <p:nvPr/>
          </p:nvSpPr>
          <p:spPr>
            <a:xfrm>
              <a:off x="7348343" y="1585806"/>
              <a:ext cx="585417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=</a:t>
              </a:r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1242F2B-5C24-4244-B05E-AAFFD73B3C1F}"/>
                </a:ext>
              </a:extLst>
            </p:cNvPr>
            <p:cNvCxnSpPr>
              <a:cxnSpLocks/>
            </p:cNvCxnSpPr>
            <p:nvPr/>
          </p:nvCxnSpPr>
          <p:spPr>
            <a:xfrm>
              <a:off x="6130543" y="2032082"/>
              <a:ext cx="1008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5FE0A121-F4F5-4276-8072-5E9A69022E45}"/>
                </a:ext>
              </a:extLst>
            </p:cNvPr>
            <p:cNvSpPr/>
            <p:nvPr/>
          </p:nvSpPr>
          <p:spPr>
            <a:xfrm>
              <a:off x="6277553" y="2267146"/>
              <a:ext cx="756000" cy="756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7DA3C402-53F3-4618-914A-D993F41B9A7E}"/>
                </a:ext>
              </a:extLst>
            </p:cNvPr>
            <p:cNvCxnSpPr>
              <a:cxnSpLocks/>
            </p:cNvCxnSpPr>
            <p:nvPr/>
          </p:nvCxnSpPr>
          <p:spPr>
            <a:xfrm>
              <a:off x="8621416" y="2032082"/>
              <a:ext cx="936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0C8ABAD9-6FD0-4410-99A0-AD5EFD28403E}"/>
                </a:ext>
              </a:extLst>
            </p:cNvPr>
            <p:cNvSpPr/>
            <p:nvPr/>
          </p:nvSpPr>
          <p:spPr>
            <a:xfrm>
              <a:off x="8753437" y="2267146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8CB482AC-017C-4CB2-AF77-657BFAB32899}"/>
                </a:ext>
              </a:extLst>
            </p:cNvPr>
            <p:cNvSpPr/>
            <p:nvPr/>
          </p:nvSpPr>
          <p:spPr>
            <a:xfrm>
              <a:off x="8753436" y="1114708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2F2BFE89-23DA-477D-AD02-FD04A3046D60}"/>
              </a:ext>
            </a:extLst>
          </p:cNvPr>
          <p:cNvSpPr txBox="1"/>
          <p:nvPr/>
        </p:nvSpPr>
        <p:spPr>
          <a:xfrm>
            <a:off x="5990300" y="2191469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12BF469E-1695-4261-A75B-07CAF796F0F2}"/>
              </a:ext>
            </a:extLst>
          </p:cNvPr>
          <p:cNvCxnSpPr>
            <a:cxnSpLocks/>
          </p:cNvCxnSpPr>
          <p:nvPr/>
        </p:nvCxnSpPr>
        <p:spPr>
          <a:xfrm>
            <a:off x="4669203" y="2132668"/>
            <a:ext cx="1420439" cy="474299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B7EA1472-D1A3-4FCF-8DA6-54722D58D972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481182" y="3714384"/>
              <a:ext cx="503520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3920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83920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83920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839200">
                      <a:extLst>
                        <a:ext uri="{9D8B030D-6E8A-4147-A177-3AD203B41FA5}">
                          <a16:colId xmlns:a16="http://schemas.microsoft.com/office/drawing/2014/main" val="212210857"/>
                        </a:ext>
                      </a:extLst>
                    </a:gridCol>
                    <a:gridCol w="839200">
                      <a:extLst>
                        <a:ext uri="{9D8B030D-6E8A-4147-A177-3AD203B41FA5}">
                          <a16:colId xmlns:a16="http://schemas.microsoft.com/office/drawing/2014/main" val="3127791831"/>
                        </a:ext>
                      </a:extLst>
                    </a:gridCol>
                    <a:gridCol w="839200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6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𝟔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𝟔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𝟔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𝟔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𝟔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𝟔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B7EA1472-D1A3-4FCF-8DA6-54722D58D972}"/>
                  </a:ext>
                </a:extLst>
              </p:cNvPr>
              <p:cNvGraphicFramePr>
                <a:graphicFrameLocks noGrp="1"/>
              </p:cNvGraphicFramePr>
              <p:nvPr>
                <p:extLst/>
              </p:nvPr>
            </p:nvGraphicFramePr>
            <p:xfrm>
              <a:off x="481182" y="3714384"/>
              <a:ext cx="503520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3920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83920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83920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839200">
                      <a:extLst>
                        <a:ext uri="{9D8B030D-6E8A-4147-A177-3AD203B41FA5}">
                          <a16:colId xmlns:a16="http://schemas.microsoft.com/office/drawing/2014/main" val="212210857"/>
                        </a:ext>
                      </a:extLst>
                    </a:gridCol>
                    <a:gridCol w="839200">
                      <a:extLst>
                        <a:ext uri="{9D8B030D-6E8A-4147-A177-3AD203B41FA5}">
                          <a16:colId xmlns:a16="http://schemas.microsoft.com/office/drawing/2014/main" val="3127791831"/>
                        </a:ext>
                      </a:extLst>
                    </a:gridCol>
                    <a:gridCol w="839200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6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899" t="-106015" r="-506522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02899" t="-106015" r="-406522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02899" t="-106015" r="-306522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305109" t="-106015" r="-208759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402174" t="-106015" r="-107246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2174" t="-106015" r="-7246" b="-67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7" name="Table 36">
                <a:extLst>
                  <a:ext uri="{FF2B5EF4-FFF2-40B4-BE49-F238E27FC236}">
                    <a16:creationId xmlns:a16="http://schemas.microsoft.com/office/drawing/2014/main" id="{35746DA0-0F76-482D-B1BF-2F31EDA41A38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6257456" y="3714384"/>
              <a:ext cx="503520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3920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83920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839200">
                      <a:extLst>
                        <a:ext uri="{9D8B030D-6E8A-4147-A177-3AD203B41FA5}">
                          <a16:colId xmlns:a16="http://schemas.microsoft.com/office/drawing/2014/main" val="1313201943"/>
                        </a:ext>
                      </a:extLst>
                    </a:gridCol>
                    <a:gridCol w="83920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839200">
                      <a:extLst>
                        <a:ext uri="{9D8B030D-6E8A-4147-A177-3AD203B41FA5}">
                          <a16:colId xmlns:a16="http://schemas.microsoft.com/office/drawing/2014/main" val="212210857"/>
                        </a:ext>
                      </a:extLst>
                    </a:gridCol>
                    <a:gridCol w="839200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6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𝟔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𝟔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𝟔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𝟔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𝟔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𝟔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7" name="Table 36">
                <a:extLst>
                  <a:ext uri="{FF2B5EF4-FFF2-40B4-BE49-F238E27FC236}">
                    <a16:creationId xmlns:a16="http://schemas.microsoft.com/office/drawing/2014/main" id="{35746DA0-0F76-482D-B1BF-2F31EDA41A38}"/>
                  </a:ext>
                </a:extLst>
              </p:cNvPr>
              <p:cNvGraphicFramePr>
                <a:graphicFrameLocks noGrp="1"/>
              </p:cNvGraphicFramePr>
              <p:nvPr>
                <p:extLst/>
              </p:nvPr>
            </p:nvGraphicFramePr>
            <p:xfrm>
              <a:off x="6257456" y="3714384"/>
              <a:ext cx="503520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3920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83920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839200">
                      <a:extLst>
                        <a:ext uri="{9D8B030D-6E8A-4147-A177-3AD203B41FA5}">
                          <a16:colId xmlns:a16="http://schemas.microsoft.com/office/drawing/2014/main" val="1313201943"/>
                        </a:ext>
                      </a:extLst>
                    </a:gridCol>
                    <a:gridCol w="83920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839200">
                      <a:extLst>
                        <a:ext uri="{9D8B030D-6E8A-4147-A177-3AD203B41FA5}">
                          <a16:colId xmlns:a16="http://schemas.microsoft.com/office/drawing/2014/main" val="212210857"/>
                        </a:ext>
                      </a:extLst>
                    </a:gridCol>
                    <a:gridCol w="839200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6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3623" t="-106015" r="-505797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03623" t="-106015" r="-405797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203623" t="-106015" r="-305797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305839" t="-106015" r="-208029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402899" t="-106015" r="-106522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502899" t="-106015" r="-6522" b="-67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8" name="Table 37">
                <a:extLst>
                  <a:ext uri="{FF2B5EF4-FFF2-40B4-BE49-F238E27FC236}">
                    <a16:creationId xmlns:a16="http://schemas.microsoft.com/office/drawing/2014/main" id="{29CA5D35-25C4-4B21-97F6-8ACABE3142C2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481182" y="5966198"/>
              <a:ext cx="503520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3920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83920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83920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839200">
                      <a:extLst>
                        <a:ext uri="{9D8B030D-6E8A-4147-A177-3AD203B41FA5}">
                          <a16:colId xmlns:a16="http://schemas.microsoft.com/office/drawing/2014/main" val="2324269965"/>
                        </a:ext>
                      </a:extLst>
                    </a:gridCol>
                    <a:gridCol w="839200">
                      <a:extLst>
                        <a:ext uri="{9D8B030D-6E8A-4147-A177-3AD203B41FA5}">
                          <a16:colId xmlns:a16="http://schemas.microsoft.com/office/drawing/2014/main" val="212210857"/>
                        </a:ext>
                      </a:extLst>
                    </a:gridCol>
                    <a:gridCol w="839200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6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𝟔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𝟔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𝟔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𝟔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𝟔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8" name="Table 37">
                <a:extLst>
                  <a:ext uri="{FF2B5EF4-FFF2-40B4-BE49-F238E27FC236}">
                    <a16:creationId xmlns:a16="http://schemas.microsoft.com/office/drawing/2014/main" id="{29CA5D35-25C4-4B21-97F6-8ACABE3142C2}"/>
                  </a:ext>
                </a:extLst>
              </p:cNvPr>
              <p:cNvGraphicFramePr>
                <a:graphicFrameLocks noGrp="1"/>
              </p:cNvGraphicFramePr>
              <p:nvPr>
                <p:extLst/>
              </p:nvPr>
            </p:nvGraphicFramePr>
            <p:xfrm>
              <a:off x="481182" y="5966198"/>
              <a:ext cx="503520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3920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83920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83920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839200">
                      <a:extLst>
                        <a:ext uri="{9D8B030D-6E8A-4147-A177-3AD203B41FA5}">
                          <a16:colId xmlns:a16="http://schemas.microsoft.com/office/drawing/2014/main" val="2324269965"/>
                        </a:ext>
                      </a:extLst>
                    </a:gridCol>
                    <a:gridCol w="839200">
                      <a:extLst>
                        <a:ext uri="{9D8B030D-6E8A-4147-A177-3AD203B41FA5}">
                          <a16:colId xmlns:a16="http://schemas.microsoft.com/office/drawing/2014/main" val="212210857"/>
                        </a:ext>
                      </a:extLst>
                    </a:gridCol>
                    <a:gridCol w="839200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6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899" t="-100752" r="-501449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02899" t="-100752" r="-401449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02899" t="-100752" r="-301449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305109" t="-100752" r="-203650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402174" t="-100752" r="-102174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D9AC0122-3876-4AFD-A034-15B5998B6CF7}"/>
                  </a:ext>
                </a:extLst>
              </p:cNvPr>
              <p:cNvSpPr txBox="1"/>
              <p:nvPr/>
            </p:nvSpPr>
            <p:spPr>
              <a:xfrm>
                <a:off x="6321892" y="6004457"/>
                <a:ext cx="1987724" cy="121270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54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5400" b="1" i="1" smtClean="0">
                            <a:latin typeface="Cambria Math" panose="02040503050406030204" pitchFamily="18" charset="0"/>
                          </a:rPr>
                          <m:t>𝟏𝟕</m:t>
                        </m:r>
                      </m:num>
                      <m:den>
                        <m:r>
                          <a:rPr lang="en-GB" sz="5400" b="1" i="1" smtClean="0"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</m:oMath>
                </a14:m>
                <a:r>
                  <a:rPr lang="en-GB" sz="5400" b="1" dirty="0"/>
                  <a:t> = 2</a:t>
                </a:r>
                <a:r>
                  <a:rPr lang="en-GB" sz="2400" b="1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54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5400" b="1" i="1" smtClean="0">
                            <a:latin typeface="Cambria Math" panose="02040503050406030204" pitchFamily="18" charset="0"/>
                          </a:rPr>
                          <m:t>𝟓</m:t>
                        </m:r>
                      </m:num>
                      <m:den>
                        <m:r>
                          <a:rPr lang="en-GB" sz="5400" b="1" i="1" smtClean="0"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</m:oMath>
                </a14:m>
                <a:endParaRPr lang="en-GB" b="1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D9AC0122-3876-4AFD-A034-15B5998B6C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1892" y="6004457"/>
                <a:ext cx="1987724" cy="1212704"/>
              </a:xfrm>
              <a:prstGeom prst="rect">
                <a:avLst/>
              </a:prstGeom>
              <a:blipFill>
                <a:blip r:embed="rId6"/>
                <a:stretch>
                  <a:fillRect t="-503" r="-1534" b="-1959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302246C5-5E99-4C82-AE51-7D4A4BAD7320}"/>
              </a:ext>
            </a:extLst>
          </p:cNvPr>
          <p:cNvSpPr txBox="1"/>
          <p:nvPr/>
        </p:nvSpPr>
        <p:spPr>
          <a:xfrm>
            <a:off x="6143799" y="7409807"/>
            <a:ext cx="2435282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Solution 1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A5C7A44-817C-4C3D-A94D-4496A26BF9A1}"/>
              </a:ext>
            </a:extLst>
          </p:cNvPr>
          <p:cNvSpPr txBox="1"/>
          <p:nvPr/>
        </p:nvSpPr>
        <p:spPr>
          <a:xfrm>
            <a:off x="2169420" y="1432561"/>
            <a:ext cx="26534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Can it be sixths?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AA17F9F-9E5C-4B44-A370-15CB916DFD53}"/>
              </a:ext>
            </a:extLst>
          </p:cNvPr>
          <p:cNvSpPr txBox="1"/>
          <p:nvPr/>
        </p:nvSpPr>
        <p:spPr>
          <a:xfrm>
            <a:off x="8442838" y="2146447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2D57592-05E8-47FA-A447-231BF034A06D}"/>
              </a:ext>
            </a:extLst>
          </p:cNvPr>
          <p:cNvSpPr txBox="1"/>
          <p:nvPr/>
        </p:nvSpPr>
        <p:spPr>
          <a:xfrm>
            <a:off x="8442838" y="1003626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B6D693D8-A3E8-4334-8563-DEB3F65A182B}"/>
              </a:ext>
            </a:extLst>
          </p:cNvPr>
          <p:cNvSpPr/>
          <p:nvPr/>
        </p:nvSpPr>
        <p:spPr>
          <a:xfrm>
            <a:off x="508194" y="646030"/>
            <a:ext cx="54938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27: Improper fractions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97136"/>
      </p:ext>
    </p:extLst>
  </p:cSld>
  <p:clrMapOvr>
    <a:masterClrMapping/>
  </p:clrMapOvr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6E5E3CD5-07CE-4108-87E8-DA96A6DCB46C}"/>
              </a:ext>
            </a:extLst>
          </p:cNvPr>
          <p:cNvGrpSpPr/>
          <p:nvPr/>
        </p:nvGrpSpPr>
        <p:grpSpPr>
          <a:xfrm>
            <a:off x="5729946" y="1076530"/>
            <a:ext cx="3426873" cy="1908438"/>
            <a:chOff x="6130543" y="1114708"/>
            <a:chExt cx="3426873" cy="1908438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D20C8EF-2537-47A7-BEF3-90E1C1F99D4A}"/>
                </a:ext>
              </a:extLst>
            </p:cNvPr>
            <p:cNvSpPr txBox="1"/>
            <p:nvPr/>
          </p:nvSpPr>
          <p:spPr>
            <a:xfrm>
              <a:off x="7977243" y="1570018"/>
              <a:ext cx="57259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400" b="1" dirty="0"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8FC7B35-B978-470C-956E-8A3C85E35C2C}"/>
                </a:ext>
              </a:extLst>
            </p:cNvPr>
            <p:cNvSpPr txBox="1"/>
            <p:nvPr/>
          </p:nvSpPr>
          <p:spPr>
            <a:xfrm>
              <a:off x="6193611" y="1138413"/>
              <a:ext cx="87395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17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121802E7-82E5-4462-963E-4C539EAD11D4}"/>
                </a:ext>
              </a:extLst>
            </p:cNvPr>
            <p:cNvSpPr txBox="1"/>
            <p:nvPr/>
          </p:nvSpPr>
          <p:spPr>
            <a:xfrm>
              <a:off x="7348343" y="1585806"/>
              <a:ext cx="585417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=</a:t>
              </a:r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1242F2B-5C24-4244-B05E-AAFFD73B3C1F}"/>
                </a:ext>
              </a:extLst>
            </p:cNvPr>
            <p:cNvCxnSpPr>
              <a:cxnSpLocks/>
            </p:cNvCxnSpPr>
            <p:nvPr/>
          </p:nvCxnSpPr>
          <p:spPr>
            <a:xfrm>
              <a:off x="6130543" y="2032082"/>
              <a:ext cx="1008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5FE0A121-F4F5-4276-8072-5E9A69022E45}"/>
                </a:ext>
              </a:extLst>
            </p:cNvPr>
            <p:cNvSpPr/>
            <p:nvPr/>
          </p:nvSpPr>
          <p:spPr>
            <a:xfrm>
              <a:off x="6277553" y="2267146"/>
              <a:ext cx="756000" cy="756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7DA3C402-53F3-4618-914A-D993F41B9A7E}"/>
                </a:ext>
              </a:extLst>
            </p:cNvPr>
            <p:cNvCxnSpPr>
              <a:cxnSpLocks/>
            </p:cNvCxnSpPr>
            <p:nvPr/>
          </p:nvCxnSpPr>
          <p:spPr>
            <a:xfrm>
              <a:off x="8621416" y="2032082"/>
              <a:ext cx="936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0C8ABAD9-6FD0-4410-99A0-AD5EFD28403E}"/>
                </a:ext>
              </a:extLst>
            </p:cNvPr>
            <p:cNvSpPr/>
            <p:nvPr/>
          </p:nvSpPr>
          <p:spPr>
            <a:xfrm>
              <a:off x="8753437" y="2267146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8CB482AC-017C-4CB2-AF77-657BFAB32899}"/>
                </a:ext>
              </a:extLst>
            </p:cNvPr>
            <p:cNvSpPr/>
            <p:nvPr/>
          </p:nvSpPr>
          <p:spPr>
            <a:xfrm>
              <a:off x="8753436" y="1114708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2F2BFE89-23DA-477D-AD02-FD04A3046D60}"/>
              </a:ext>
            </a:extLst>
          </p:cNvPr>
          <p:cNvSpPr txBox="1"/>
          <p:nvPr/>
        </p:nvSpPr>
        <p:spPr>
          <a:xfrm>
            <a:off x="5990300" y="2191469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7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12BF469E-1695-4261-A75B-07CAF796F0F2}"/>
              </a:ext>
            </a:extLst>
          </p:cNvPr>
          <p:cNvCxnSpPr>
            <a:cxnSpLocks/>
          </p:cNvCxnSpPr>
          <p:nvPr/>
        </p:nvCxnSpPr>
        <p:spPr>
          <a:xfrm>
            <a:off x="4669203" y="2132668"/>
            <a:ext cx="1420439" cy="474299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34E5A77E-F83D-41EC-A0F4-D3A0A15C43C0}"/>
              </a:ext>
            </a:extLst>
          </p:cNvPr>
          <p:cNvSpPr txBox="1"/>
          <p:nvPr/>
        </p:nvSpPr>
        <p:spPr>
          <a:xfrm>
            <a:off x="2169420" y="1432561"/>
            <a:ext cx="26534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Can it be sevenths?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55D3DD4-9160-4057-A198-A953544AA536}"/>
              </a:ext>
            </a:extLst>
          </p:cNvPr>
          <p:cNvSpPr/>
          <p:nvPr/>
        </p:nvSpPr>
        <p:spPr>
          <a:xfrm>
            <a:off x="508194" y="646030"/>
            <a:ext cx="54938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27: Improper fractions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578681"/>
      </p:ext>
    </p:extLst>
  </p:cSld>
  <p:clrMapOvr>
    <a:masterClrMapping/>
  </p:clrMapOvr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6E5E3CD5-07CE-4108-87E8-DA96A6DCB46C}"/>
              </a:ext>
            </a:extLst>
          </p:cNvPr>
          <p:cNvGrpSpPr/>
          <p:nvPr/>
        </p:nvGrpSpPr>
        <p:grpSpPr>
          <a:xfrm>
            <a:off x="5729946" y="1076530"/>
            <a:ext cx="3426873" cy="1908438"/>
            <a:chOff x="6130543" y="1114708"/>
            <a:chExt cx="3426873" cy="1908438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D20C8EF-2537-47A7-BEF3-90E1C1F99D4A}"/>
                </a:ext>
              </a:extLst>
            </p:cNvPr>
            <p:cNvSpPr txBox="1"/>
            <p:nvPr/>
          </p:nvSpPr>
          <p:spPr>
            <a:xfrm>
              <a:off x="7977243" y="1570018"/>
              <a:ext cx="57259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400" b="1" dirty="0"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8FC7B35-B978-470C-956E-8A3C85E35C2C}"/>
                </a:ext>
              </a:extLst>
            </p:cNvPr>
            <p:cNvSpPr txBox="1"/>
            <p:nvPr/>
          </p:nvSpPr>
          <p:spPr>
            <a:xfrm>
              <a:off x="6193611" y="1138413"/>
              <a:ext cx="87395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17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121802E7-82E5-4462-963E-4C539EAD11D4}"/>
                </a:ext>
              </a:extLst>
            </p:cNvPr>
            <p:cNvSpPr txBox="1"/>
            <p:nvPr/>
          </p:nvSpPr>
          <p:spPr>
            <a:xfrm>
              <a:off x="7348343" y="1585806"/>
              <a:ext cx="585417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=</a:t>
              </a:r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1242F2B-5C24-4244-B05E-AAFFD73B3C1F}"/>
                </a:ext>
              </a:extLst>
            </p:cNvPr>
            <p:cNvCxnSpPr>
              <a:cxnSpLocks/>
            </p:cNvCxnSpPr>
            <p:nvPr/>
          </p:nvCxnSpPr>
          <p:spPr>
            <a:xfrm>
              <a:off x="6130543" y="2032082"/>
              <a:ext cx="1008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5FE0A121-F4F5-4276-8072-5E9A69022E45}"/>
                </a:ext>
              </a:extLst>
            </p:cNvPr>
            <p:cNvSpPr/>
            <p:nvPr/>
          </p:nvSpPr>
          <p:spPr>
            <a:xfrm>
              <a:off x="6277553" y="2267146"/>
              <a:ext cx="756000" cy="756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7DA3C402-53F3-4618-914A-D993F41B9A7E}"/>
                </a:ext>
              </a:extLst>
            </p:cNvPr>
            <p:cNvCxnSpPr>
              <a:cxnSpLocks/>
            </p:cNvCxnSpPr>
            <p:nvPr/>
          </p:nvCxnSpPr>
          <p:spPr>
            <a:xfrm>
              <a:off x="8621416" y="2032082"/>
              <a:ext cx="936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0C8ABAD9-6FD0-4410-99A0-AD5EFD28403E}"/>
                </a:ext>
              </a:extLst>
            </p:cNvPr>
            <p:cNvSpPr/>
            <p:nvPr/>
          </p:nvSpPr>
          <p:spPr>
            <a:xfrm>
              <a:off x="8753437" y="2267146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8CB482AC-017C-4CB2-AF77-657BFAB32899}"/>
                </a:ext>
              </a:extLst>
            </p:cNvPr>
            <p:cNvSpPr/>
            <p:nvPr/>
          </p:nvSpPr>
          <p:spPr>
            <a:xfrm>
              <a:off x="8753436" y="1114708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2F2BFE89-23DA-477D-AD02-FD04A3046D60}"/>
              </a:ext>
            </a:extLst>
          </p:cNvPr>
          <p:cNvSpPr txBox="1"/>
          <p:nvPr/>
        </p:nvSpPr>
        <p:spPr>
          <a:xfrm>
            <a:off x="5990300" y="2191469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7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12BF469E-1695-4261-A75B-07CAF796F0F2}"/>
              </a:ext>
            </a:extLst>
          </p:cNvPr>
          <p:cNvCxnSpPr>
            <a:cxnSpLocks/>
          </p:cNvCxnSpPr>
          <p:nvPr/>
        </p:nvCxnSpPr>
        <p:spPr>
          <a:xfrm>
            <a:off x="4669203" y="2132668"/>
            <a:ext cx="1420439" cy="474299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B7EA1472-D1A3-4FCF-8DA6-54722D58D972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481182" y="3714384"/>
              <a:ext cx="5035198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19314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212210857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2230184970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3127791831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7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𝟕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𝟕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𝟕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𝟕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𝟕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𝟕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𝟕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B7EA1472-D1A3-4FCF-8DA6-54722D58D972}"/>
                  </a:ext>
                </a:extLst>
              </p:cNvPr>
              <p:cNvGraphicFramePr>
                <a:graphicFrameLocks noGrp="1"/>
              </p:cNvGraphicFramePr>
              <p:nvPr>
                <p:extLst/>
              </p:nvPr>
            </p:nvGraphicFramePr>
            <p:xfrm>
              <a:off x="481182" y="3714384"/>
              <a:ext cx="5035198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19314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212210857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2230184970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3127791831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7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3390" t="-106015" r="-609322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03390" t="-106015" r="-509322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03390" t="-106015" r="-409322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300840" t="-106015" r="-305882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404237" t="-106015" r="-208475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4237" t="-106015" r="-108475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604237" t="-106015" r="-8475" b="-67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7" name="Table 36">
                <a:extLst>
                  <a:ext uri="{FF2B5EF4-FFF2-40B4-BE49-F238E27FC236}">
                    <a16:creationId xmlns:a16="http://schemas.microsoft.com/office/drawing/2014/main" id="{35746DA0-0F76-482D-B1BF-2F31EDA41A38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6257456" y="3714384"/>
              <a:ext cx="5035198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19314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1313201943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2470408818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212210857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7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𝟕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𝟕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𝟕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𝟕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𝟕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𝟕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𝟕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7" name="Table 36">
                <a:extLst>
                  <a:ext uri="{FF2B5EF4-FFF2-40B4-BE49-F238E27FC236}">
                    <a16:creationId xmlns:a16="http://schemas.microsoft.com/office/drawing/2014/main" id="{35746DA0-0F76-482D-B1BF-2F31EDA41A38}"/>
                  </a:ext>
                </a:extLst>
              </p:cNvPr>
              <p:cNvGraphicFramePr>
                <a:graphicFrameLocks noGrp="1"/>
              </p:cNvGraphicFramePr>
              <p:nvPr>
                <p:extLst/>
              </p:nvPr>
            </p:nvGraphicFramePr>
            <p:xfrm>
              <a:off x="6257456" y="3714384"/>
              <a:ext cx="5035198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19314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1313201943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2470408818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212210857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7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4237" t="-106015" r="-608475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04237" t="-106015" r="-508475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204237" t="-106015" r="-408475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301681" t="-106015" r="-305042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405085" t="-106015" r="-207627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505085" t="-106015" r="-107627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605085" t="-106015" r="-7627" b="-67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8" name="Table 37">
                <a:extLst>
                  <a:ext uri="{FF2B5EF4-FFF2-40B4-BE49-F238E27FC236}">
                    <a16:creationId xmlns:a16="http://schemas.microsoft.com/office/drawing/2014/main" id="{29CA5D35-25C4-4B21-97F6-8ACABE3142C2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481182" y="5966198"/>
              <a:ext cx="5035198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19314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2324269965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3625092155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212210857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7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𝟕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𝟕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𝟕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8" name="Table 37">
                <a:extLst>
                  <a:ext uri="{FF2B5EF4-FFF2-40B4-BE49-F238E27FC236}">
                    <a16:creationId xmlns:a16="http://schemas.microsoft.com/office/drawing/2014/main" id="{29CA5D35-25C4-4B21-97F6-8ACABE3142C2}"/>
                  </a:ext>
                </a:extLst>
              </p:cNvPr>
              <p:cNvGraphicFramePr>
                <a:graphicFrameLocks noGrp="1"/>
              </p:cNvGraphicFramePr>
              <p:nvPr>
                <p:extLst/>
              </p:nvPr>
            </p:nvGraphicFramePr>
            <p:xfrm>
              <a:off x="481182" y="5966198"/>
              <a:ext cx="5035198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19314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2324269965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3625092155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212210857"/>
                        </a:ext>
                      </a:extLst>
                    </a:gridCol>
                    <a:gridCol w="719314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7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3390" t="-100752" r="-603390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03390" t="-100752" r="-503390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03390" t="-100752" r="-403390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:endParaRPr lang="en-GB" dirty="0"/>
                        </a:p>
                      </a:txBody>
                      <a:tcPr>
                        <a:lnL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:endParaRPr lang="en-GB" dirty="0"/>
                        </a:p>
                      </a:txBody>
                      <a:tcPr>
                        <a:lnL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:endParaRPr lang="en-GB" dirty="0"/>
                        </a:p>
                      </a:txBody>
                      <a:tcPr>
                        <a:lnL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D9AC0122-3876-4AFD-A034-15B5998B6CF7}"/>
                  </a:ext>
                </a:extLst>
              </p:cNvPr>
              <p:cNvSpPr txBox="1"/>
              <p:nvPr/>
            </p:nvSpPr>
            <p:spPr>
              <a:xfrm>
                <a:off x="4702957" y="6004457"/>
                <a:ext cx="1987724" cy="119705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54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5400" b="1" i="1" smtClean="0">
                            <a:latin typeface="Cambria Math" panose="02040503050406030204" pitchFamily="18" charset="0"/>
                          </a:rPr>
                          <m:t>𝟏𝟕</m:t>
                        </m:r>
                      </m:num>
                      <m:den>
                        <m:r>
                          <a:rPr lang="en-GB" sz="5400" b="1" i="1" smtClean="0">
                            <a:latin typeface="Cambria Math" panose="02040503050406030204" pitchFamily="18" charset="0"/>
                          </a:rPr>
                          <m:t>𝟕</m:t>
                        </m:r>
                      </m:den>
                    </m:f>
                  </m:oMath>
                </a14:m>
                <a:r>
                  <a:rPr lang="en-GB" sz="5400" b="1" dirty="0"/>
                  <a:t> = 2</a:t>
                </a:r>
                <a:r>
                  <a:rPr lang="en-GB" sz="2400" b="1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54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5400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GB" sz="5400" b="1" i="1" smtClean="0">
                            <a:latin typeface="Cambria Math" panose="02040503050406030204" pitchFamily="18" charset="0"/>
                          </a:rPr>
                          <m:t>𝟕</m:t>
                        </m:r>
                      </m:den>
                    </m:f>
                  </m:oMath>
                </a14:m>
                <a:endParaRPr lang="en-GB" b="1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D9AC0122-3876-4AFD-A034-15B5998B6C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2957" y="6004457"/>
                <a:ext cx="1987724" cy="1197059"/>
              </a:xfrm>
              <a:prstGeom prst="rect">
                <a:avLst/>
              </a:prstGeom>
              <a:blipFill>
                <a:blip r:embed="rId6"/>
                <a:stretch>
                  <a:fillRect t="-1531" r="-1223" b="-204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302246C5-5E99-4C82-AE51-7D4A4BAD7320}"/>
              </a:ext>
            </a:extLst>
          </p:cNvPr>
          <p:cNvSpPr txBox="1"/>
          <p:nvPr/>
        </p:nvSpPr>
        <p:spPr>
          <a:xfrm>
            <a:off x="4524864" y="7409807"/>
            <a:ext cx="2435282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Solution 2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34C4F7-E41E-4CED-9F2D-9FBD6C886711}"/>
              </a:ext>
            </a:extLst>
          </p:cNvPr>
          <p:cNvSpPr txBox="1"/>
          <p:nvPr/>
        </p:nvSpPr>
        <p:spPr>
          <a:xfrm>
            <a:off x="2169420" y="1432561"/>
            <a:ext cx="26534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Can it be sevenths?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8D73762-A0AD-462C-ABFD-5E49FB255B10}"/>
              </a:ext>
            </a:extLst>
          </p:cNvPr>
          <p:cNvSpPr txBox="1"/>
          <p:nvPr/>
        </p:nvSpPr>
        <p:spPr>
          <a:xfrm>
            <a:off x="8442838" y="2146447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7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B90C7BD-C05D-499F-BBCE-08CF4BC51B18}"/>
              </a:ext>
            </a:extLst>
          </p:cNvPr>
          <p:cNvSpPr txBox="1"/>
          <p:nvPr/>
        </p:nvSpPr>
        <p:spPr>
          <a:xfrm>
            <a:off x="8442838" y="1003626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13124268-1D54-4638-9531-88DD72BA83FA}"/>
              </a:ext>
            </a:extLst>
          </p:cNvPr>
          <p:cNvSpPr/>
          <p:nvPr/>
        </p:nvSpPr>
        <p:spPr>
          <a:xfrm>
            <a:off x="508194" y="646030"/>
            <a:ext cx="54938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27: Improper fractions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7906020"/>
      </p:ext>
    </p:extLst>
  </p:cSld>
  <p:clrMapOvr>
    <a:masterClrMapping/>
  </p:clrMapOvr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6E5E3CD5-07CE-4108-87E8-DA96A6DCB46C}"/>
              </a:ext>
            </a:extLst>
          </p:cNvPr>
          <p:cNvGrpSpPr/>
          <p:nvPr/>
        </p:nvGrpSpPr>
        <p:grpSpPr>
          <a:xfrm>
            <a:off x="5729946" y="1076530"/>
            <a:ext cx="3426873" cy="1908438"/>
            <a:chOff x="6130543" y="1114708"/>
            <a:chExt cx="3426873" cy="1908438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D20C8EF-2537-47A7-BEF3-90E1C1F99D4A}"/>
                </a:ext>
              </a:extLst>
            </p:cNvPr>
            <p:cNvSpPr txBox="1"/>
            <p:nvPr/>
          </p:nvSpPr>
          <p:spPr>
            <a:xfrm>
              <a:off x="7977243" y="1570018"/>
              <a:ext cx="57259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400" b="1" dirty="0"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8FC7B35-B978-470C-956E-8A3C85E35C2C}"/>
                </a:ext>
              </a:extLst>
            </p:cNvPr>
            <p:cNvSpPr txBox="1"/>
            <p:nvPr/>
          </p:nvSpPr>
          <p:spPr>
            <a:xfrm>
              <a:off x="6193611" y="1138413"/>
              <a:ext cx="87395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17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121802E7-82E5-4462-963E-4C539EAD11D4}"/>
                </a:ext>
              </a:extLst>
            </p:cNvPr>
            <p:cNvSpPr txBox="1"/>
            <p:nvPr/>
          </p:nvSpPr>
          <p:spPr>
            <a:xfrm>
              <a:off x="7348343" y="1585806"/>
              <a:ext cx="585417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=</a:t>
              </a:r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1242F2B-5C24-4244-B05E-AAFFD73B3C1F}"/>
                </a:ext>
              </a:extLst>
            </p:cNvPr>
            <p:cNvCxnSpPr>
              <a:cxnSpLocks/>
            </p:cNvCxnSpPr>
            <p:nvPr/>
          </p:nvCxnSpPr>
          <p:spPr>
            <a:xfrm>
              <a:off x="6130543" y="2032082"/>
              <a:ext cx="1008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5FE0A121-F4F5-4276-8072-5E9A69022E45}"/>
                </a:ext>
              </a:extLst>
            </p:cNvPr>
            <p:cNvSpPr/>
            <p:nvPr/>
          </p:nvSpPr>
          <p:spPr>
            <a:xfrm>
              <a:off x="6277553" y="2267146"/>
              <a:ext cx="756000" cy="756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7DA3C402-53F3-4618-914A-D993F41B9A7E}"/>
                </a:ext>
              </a:extLst>
            </p:cNvPr>
            <p:cNvCxnSpPr>
              <a:cxnSpLocks/>
            </p:cNvCxnSpPr>
            <p:nvPr/>
          </p:nvCxnSpPr>
          <p:spPr>
            <a:xfrm>
              <a:off x="8621416" y="2032082"/>
              <a:ext cx="936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0C8ABAD9-6FD0-4410-99A0-AD5EFD28403E}"/>
                </a:ext>
              </a:extLst>
            </p:cNvPr>
            <p:cNvSpPr/>
            <p:nvPr/>
          </p:nvSpPr>
          <p:spPr>
            <a:xfrm>
              <a:off x="8753437" y="2267146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8CB482AC-017C-4CB2-AF77-657BFAB32899}"/>
                </a:ext>
              </a:extLst>
            </p:cNvPr>
            <p:cNvSpPr/>
            <p:nvPr/>
          </p:nvSpPr>
          <p:spPr>
            <a:xfrm>
              <a:off x="8753436" y="1114708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EE1251BB-968E-4C74-9D3B-205F509F5AF1}"/>
              </a:ext>
            </a:extLst>
          </p:cNvPr>
          <p:cNvSpPr txBox="1"/>
          <p:nvPr/>
        </p:nvSpPr>
        <p:spPr>
          <a:xfrm>
            <a:off x="2169420" y="1432561"/>
            <a:ext cx="26534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Can it be eighths?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F2BFE89-23DA-477D-AD02-FD04A3046D60}"/>
              </a:ext>
            </a:extLst>
          </p:cNvPr>
          <p:cNvSpPr txBox="1"/>
          <p:nvPr/>
        </p:nvSpPr>
        <p:spPr>
          <a:xfrm>
            <a:off x="5990300" y="2191469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12BF469E-1695-4261-A75B-07CAF796F0F2}"/>
              </a:ext>
            </a:extLst>
          </p:cNvPr>
          <p:cNvCxnSpPr>
            <a:cxnSpLocks/>
          </p:cNvCxnSpPr>
          <p:nvPr/>
        </p:nvCxnSpPr>
        <p:spPr>
          <a:xfrm>
            <a:off x="4669203" y="2132668"/>
            <a:ext cx="1420439" cy="474299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63939342-AECF-44A6-908C-BD434CE47019}"/>
              </a:ext>
            </a:extLst>
          </p:cNvPr>
          <p:cNvSpPr/>
          <p:nvPr/>
        </p:nvSpPr>
        <p:spPr>
          <a:xfrm>
            <a:off x="508194" y="646030"/>
            <a:ext cx="54938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27: Improper fractions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424773"/>
      </p:ext>
    </p:extLst>
  </p:cSld>
  <p:clrMapOvr>
    <a:masterClrMapping/>
  </p:clrMapOvr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6E5E3CD5-07CE-4108-87E8-DA96A6DCB46C}"/>
              </a:ext>
            </a:extLst>
          </p:cNvPr>
          <p:cNvGrpSpPr/>
          <p:nvPr/>
        </p:nvGrpSpPr>
        <p:grpSpPr>
          <a:xfrm>
            <a:off x="5729946" y="1076530"/>
            <a:ext cx="3426873" cy="1908438"/>
            <a:chOff x="6130543" y="1114708"/>
            <a:chExt cx="3426873" cy="1908438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D20C8EF-2537-47A7-BEF3-90E1C1F99D4A}"/>
                </a:ext>
              </a:extLst>
            </p:cNvPr>
            <p:cNvSpPr txBox="1"/>
            <p:nvPr/>
          </p:nvSpPr>
          <p:spPr>
            <a:xfrm>
              <a:off x="7977243" y="1570018"/>
              <a:ext cx="57259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400" b="1" dirty="0"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8FC7B35-B978-470C-956E-8A3C85E35C2C}"/>
                </a:ext>
              </a:extLst>
            </p:cNvPr>
            <p:cNvSpPr txBox="1"/>
            <p:nvPr/>
          </p:nvSpPr>
          <p:spPr>
            <a:xfrm>
              <a:off x="6193611" y="1138413"/>
              <a:ext cx="87395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17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121802E7-82E5-4462-963E-4C539EAD11D4}"/>
                </a:ext>
              </a:extLst>
            </p:cNvPr>
            <p:cNvSpPr txBox="1"/>
            <p:nvPr/>
          </p:nvSpPr>
          <p:spPr>
            <a:xfrm>
              <a:off x="7348343" y="1585806"/>
              <a:ext cx="585417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=</a:t>
              </a:r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1242F2B-5C24-4244-B05E-AAFFD73B3C1F}"/>
                </a:ext>
              </a:extLst>
            </p:cNvPr>
            <p:cNvCxnSpPr>
              <a:cxnSpLocks/>
            </p:cNvCxnSpPr>
            <p:nvPr/>
          </p:nvCxnSpPr>
          <p:spPr>
            <a:xfrm>
              <a:off x="6130543" y="2032082"/>
              <a:ext cx="1008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5FE0A121-F4F5-4276-8072-5E9A69022E45}"/>
                </a:ext>
              </a:extLst>
            </p:cNvPr>
            <p:cNvSpPr/>
            <p:nvPr/>
          </p:nvSpPr>
          <p:spPr>
            <a:xfrm>
              <a:off x="6277553" y="2267146"/>
              <a:ext cx="756000" cy="756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7DA3C402-53F3-4618-914A-D993F41B9A7E}"/>
                </a:ext>
              </a:extLst>
            </p:cNvPr>
            <p:cNvCxnSpPr>
              <a:cxnSpLocks/>
            </p:cNvCxnSpPr>
            <p:nvPr/>
          </p:nvCxnSpPr>
          <p:spPr>
            <a:xfrm>
              <a:off x="8621416" y="2032082"/>
              <a:ext cx="936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0C8ABAD9-6FD0-4410-99A0-AD5EFD28403E}"/>
                </a:ext>
              </a:extLst>
            </p:cNvPr>
            <p:cNvSpPr/>
            <p:nvPr/>
          </p:nvSpPr>
          <p:spPr>
            <a:xfrm>
              <a:off x="8753437" y="2267146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8CB482AC-017C-4CB2-AF77-657BFAB32899}"/>
                </a:ext>
              </a:extLst>
            </p:cNvPr>
            <p:cNvSpPr/>
            <p:nvPr/>
          </p:nvSpPr>
          <p:spPr>
            <a:xfrm>
              <a:off x="8753436" y="1114708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EE1251BB-968E-4C74-9D3B-205F509F5AF1}"/>
              </a:ext>
            </a:extLst>
          </p:cNvPr>
          <p:cNvSpPr txBox="1"/>
          <p:nvPr/>
        </p:nvSpPr>
        <p:spPr>
          <a:xfrm>
            <a:off x="2169420" y="1432561"/>
            <a:ext cx="26534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Can it be eighths?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F2BFE89-23DA-477D-AD02-FD04A3046D60}"/>
              </a:ext>
            </a:extLst>
          </p:cNvPr>
          <p:cNvSpPr txBox="1"/>
          <p:nvPr/>
        </p:nvSpPr>
        <p:spPr>
          <a:xfrm>
            <a:off x="5990300" y="2191469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12BF469E-1695-4261-A75B-07CAF796F0F2}"/>
              </a:ext>
            </a:extLst>
          </p:cNvPr>
          <p:cNvCxnSpPr>
            <a:cxnSpLocks/>
          </p:cNvCxnSpPr>
          <p:nvPr/>
        </p:nvCxnSpPr>
        <p:spPr>
          <a:xfrm>
            <a:off x="4669203" y="2132668"/>
            <a:ext cx="1420439" cy="474299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B7EA1472-D1A3-4FCF-8DA6-54722D58D972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481182" y="3714384"/>
              <a:ext cx="503520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2940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212210857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2230184970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1439981876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3127791831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8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B7EA1472-D1A3-4FCF-8DA6-54722D58D972}"/>
                  </a:ext>
                </a:extLst>
              </p:cNvPr>
              <p:cNvGraphicFramePr>
                <a:graphicFrameLocks noGrp="1"/>
              </p:cNvGraphicFramePr>
              <p:nvPr>
                <p:extLst/>
              </p:nvPr>
            </p:nvGraphicFramePr>
            <p:xfrm>
              <a:off x="481182" y="3714384"/>
              <a:ext cx="503520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2940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212210857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2230184970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1439981876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3127791831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8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3883" t="-106015" r="-712621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02885" t="-106015" r="-605769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04854" t="-106015" r="-511650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301923" t="-106015" r="-406731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405825" t="-106015" r="-310680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5825" t="-106015" r="-210680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600000" t="-106015" r="-108654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706796" t="-106015" r="-9709" b="-67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7" name="Table 36">
                <a:extLst>
                  <a:ext uri="{FF2B5EF4-FFF2-40B4-BE49-F238E27FC236}">
                    <a16:creationId xmlns:a16="http://schemas.microsoft.com/office/drawing/2014/main" id="{35746DA0-0F76-482D-B1BF-2F31EDA41A38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6257456" y="3714384"/>
              <a:ext cx="503520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2940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1313201943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3453993623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2470408818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212210857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8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7" name="Table 36">
                <a:extLst>
                  <a:ext uri="{FF2B5EF4-FFF2-40B4-BE49-F238E27FC236}">
                    <a16:creationId xmlns:a16="http://schemas.microsoft.com/office/drawing/2014/main" id="{35746DA0-0F76-482D-B1BF-2F31EDA41A38}"/>
                  </a:ext>
                </a:extLst>
              </p:cNvPr>
              <p:cNvGraphicFramePr>
                <a:graphicFrameLocks noGrp="1"/>
              </p:cNvGraphicFramePr>
              <p:nvPr>
                <p:extLst/>
              </p:nvPr>
            </p:nvGraphicFramePr>
            <p:xfrm>
              <a:off x="6257456" y="3714384"/>
              <a:ext cx="503520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2940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1313201943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3453993623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2470408818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212210857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8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4854" t="-106015" r="-711650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03846" t="-106015" r="-604808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205825" t="-106015" r="-510680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302885" t="-106015" r="-405769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406796" t="-106015" r="-309709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506796" t="-106015" r="-209709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600962" t="-106015" r="-107692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707767" t="-106015" r="-8738" b="-67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8" name="Table 37">
                <a:extLst>
                  <a:ext uri="{FF2B5EF4-FFF2-40B4-BE49-F238E27FC236}">
                    <a16:creationId xmlns:a16="http://schemas.microsoft.com/office/drawing/2014/main" id="{29CA5D35-25C4-4B21-97F6-8ACABE3142C2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481182" y="5966198"/>
              <a:ext cx="503520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2940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1966185395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2324269965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3625092155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212210857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8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8" name="Table 37">
                <a:extLst>
                  <a:ext uri="{FF2B5EF4-FFF2-40B4-BE49-F238E27FC236}">
                    <a16:creationId xmlns:a16="http://schemas.microsoft.com/office/drawing/2014/main" id="{29CA5D35-25C4-4B21-97F6-8ACABE3142C2}"/>
                  </a:ext>
                </a:extLst>
              </p:cNvPr>
              <p:cNvGraphicFramePr>
                <a:graphicFrameLocks noGrp="1"/>
              </p:cNvGraphicFramePr>
              <p:nvPr>
                <p:extLst/>
              </p:nvPr>
            </p:nvGraphicFramePr>
            <p:xfrm>
              <a:off x="481182" y="5966198"/>
              <a:ext cx="503520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2940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1966185395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2324269965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3625092155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212210857"/>
                        </a:ext>
                      </a:extLst>
                    </a:gridCol>
                    <a:gridCol w="629400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8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3883" t="-100752" r="-705825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:endParaRPr lang="en-GB" dirty="0"/>
                        </a:p>
                      </a:txBody>
                      <a:tcPr>
                        <a:lnL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:endParaRPr lang="en-GB" dirty="0"/>
                        </a:p>
                      </a:txBody>
                      <a:tcPr>
                        <a:lnL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:endParaRPr lang="en-GB" dirty="0"/>
                        </a:p>
                      </a:txBody>
                      <a:tcPr>
                        <a:lnL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:endParaRPr lang="en-GB" dirty="0"/>
                        </a:p>
                      </a:txBody>
                      <a:tcPr>
                        <a:lnL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:endParaRPr lang="en-GB" dirty="0"/>
                        </a:p>
                      </a:txBody>
                      <a:tcPr>
                        <a:lnL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:endParaRPr lang="en-GB" dirty="0"/>
                        </a:p>
                      </a:txBody>
                      <a:tcPr>
                        <a:lnL w="5715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D9AC0122-3876-4AFD-A034-15B5998B6CF7}"/>
                  </a:ext>
                </a:extLst>
              </p:cNvPr>
              <p:cNvSpPr txBox="1"/>
              <p:nvPr/>
            </p:nvSpPr>
            <p:spPr>
              <a:xfrm>
                <a:off x="4702957" y="6004457"/>
                <a:ext cx="1987724" cy="120058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54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5400" b="1" i="1" smtClean="0">
                            <a:latin typeface="Cambria Math" panose="02040503050406030204" pitchFamily="18" charset="0"/>
                          </a:rPr>
                          <m:t>𝟏𝟕</m:t>
                        </m:r>
                      </m:num>
                      <m:den>
                        <m:r>
                          <a:rPr lang="en-GB" sz="5400" b="1" i="1" smtClean="0">
                            <a:latin typeface="Cambria Math" panose="02040503050406030204" pitchFamily="18" charset="0"/>
                          </a:rPr>
                          <m:t>𝟖</m:t>
                        </m:r>
                      </m:den>
                    </m:f>
                  </m:oMath>
                </a14:m>
                <a:r>
                  <a:rPr lang="en-GB" sz="5400" b="1" dirty="0"/>
                  <a:t> = 2</a:t>
                </a:r>
                <a:r>
                  <a:rPr lang="en-GB" sz="2400" b="1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54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5400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5400" b="1" i="1" smtClean="0">
                            <a:latin typeface="Cambria Math" panose="02040503050406030204" pitchFamily="18" charset="0"/>
                          </a:rPr>
                          <m:t>𝟖</m:t>
                        </m:r>
                      </m:den>
                    </m:f>
                  </m:oMath>
                </a14:m>
                <a:endParaRPr lang="en-GB" b="1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D9AC0122-3876-4AFD-A034-15B5998B6C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2957" y="6004457"/>
                <a:ext cx="1987724" cy="1200585"/>
              </a:xfrm>
              <a:prstGeom prst="rect">
                <a:avLst/>
              </a:prstGeom>
              <a:blipFill>
                <a:blip r:embed="rId6"/>
                <a:stretch>
                  <a:fillRect t="-1523" r="-1223" b="-197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302246C5-5E99-4C82-AE51-7D4A4BAD7320}"/>
              </a:ext>
            </a:extLst>
          </p:cNvPr>
          <p:cNvSpPr txBox="1"/>
          <p:nvPr/>
        </p:nvSpPr>
        <p:spPr>
          <a:xfrm>
            <a:off x="4524864" y="7409807"/>
            <a:ext cx="2435282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Solution 3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46FD1C2-1FED-4D29-8ABC-8A52F591331F}"/>
              </a:ext>
            </a:extLst>
          </p:cNvPr>
          <p:cNvSpPr txBox="1"/>
          <p:nvPr/>
        </p:nvSpPr>
        <p:spPr>
          <a:xfrm>
            <a:off x="8442838" y="2146447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943A0DE-EFF2-403C-A46E-BD8330E95046}"/>
              </a:ext>
            </a:extLst>
          </p:cNvPr>
          <p:cNvSpPr txBox="1"/>
          <p:nvPr/>
        </p:nvSpPr>
        <p:spPr>
          <a:xfrm>
            <a:off x="8442838" y="1003626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1D04508-6C5B-44D4-9457-0E0CD4CE2757}"/>
              </a:ext>
            </a:extLst>
          </p:cNvPr>
          <p:cNvSpPr/>
          <p:nvPr/>
        </p:nvSpPr>
        <p:spPr>
          <a:xfrm>
            <a:off x="508194" y="646030"/>
            <a:ext cx="54938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27: Improper fractions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2336441"/>
      </p:ext>
    </p:extLst>
  </p:cSld>
  <p:clrMapOvr>
    <a:masterClrMapping/>
  </p:clrMapOvr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6E5E3CD5-07CE-4108-87E8-DA96A6DCB46C}"/>
              </a:ext>
            </a:extLst>
          </p:cNvPr>
          <p:cNvGrpSpPr/>
          <p:nvPr/>
        </p:nvGrpSpPr>
        <p:grpSpPr>
          <a:xfrm>
            <a:off x="5729946" y="1076530"/>
            <a:ext cx="3426873" cy="1908438"/>
            <a:chOff x="6130543" y="1114708"/>
            <a:chExt cx="3426873" cy="1908438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D20C8EF-2537-47A7-BEF3-90E1C1F99D4A}"/>
                </a:ext>
              </a:extLst>
            </p:cNvPr>
            <p:cNvSpPr txBox="1"/>
            <p:nvPr/>
          </p:nvSpPr>
          <p:spPr>
            <a:xfrm>
              <a:off x="7977243" y="1570018"/>
              <a:ext cx="57259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400" b="1" dirty="0"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8FC7B35-B978-470C-956E-8A3C85E35C2C}"/>
                </a:ext>
              </a:extLst>
            </p:cNvPr>
            <p:cNvSpPr txBox="1"/>
            <p:nvPr/>
          </p:nvSpPr>
          <p:spPr>
            <a:xfrm>
              <a:off x="6193611" y="1138413"/>
              <a:ext cx="87395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17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121802E7-82E5-4462-963E-4C539EAD11D4}"/>
                </a:ext>
              </a:extLst>
            </p:cNvPr>
            <p:cNvSpPr txBox="1"/>
            <p:nvPr/>
          </p:nvSpPr>
          <p:spPr>
            <a:xfrm>
              <a:off x="7348343" y="1585806"/>
              <a:ext cx="585417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=</a:t>
              </a:r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1242F2B-5C24-4244-B05E-AAFFD73B3C1F}"/>
                </a:ext>
              </a:extLst>
            </p:cNvPr>
            <p:cNvCxnSpPr>
              <a:cxnSpLocks/>
            </p:cNvCxnSpPr>
            <p:nvPr/>
          </p:nvCxnSpPr>
          <p:spPr>
            <a:xfrm>
              <a:off x="6130543" y="2032082"/>
              <a:ext cx="1008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5FE0A121-F4F5-4276-8072-5E9A69022E45}"/>
                </a:ext>
              </a:extLst>
            </p:cNvPr>
            <p:cNvSpPr/>
            <p:nvPr/>
          </p:nvSpPr>
          <p:spPr>
            <a:xfrm>
              <a:off x="6277553" y="2267146"/>
              <a:ext cx="756000" cy="756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7DA3C402-53F3-4618-914A-D993F41B9A7E}"/>
                </a:ext>
              </a:extLst>
            </p:cNvPr>
            <p:cNvCxnSpPr>
              <a:cxnSpLocks/>
            </p:cNvCxnSpPr>
            <p:nvPr/>
          </p:nvCxnSpPr>
          <p:spPr>
            <a:xfrm>
              <a:off x="8621416" y="2032082"/>
              <a:ext cx="936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0C8ABAD9-6FD0-4410-99A0-AD5EFD28403E}"/>
                </a:ext>
              </a:extLst>
            </p:cNvPr>
            <p:cNvSpPr/>
            <p:nvPr/>
          </p:nvSpPr>
          <p:spPr>
            <a:xfrm>
              <a:off x="8753437" y="2267146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8CB482AC-017C-4CB2-AF77-657BFAB32899}"/>
                </a:ext>
              </a:extLst>
            </p:cNvPr>
            <p:cNvSpPr/>
            <p:nvPr/>
          </p:nvSpPr>
          <p:spPr>
            <a:xfrm>
              <a:off x="8753436" y="1114708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EE1251BB-968E-4C74-9D3B-205F509F5AF1}"/>
              </a:ext>
            </a:extLst>
          </p:cNvPr>
          <p:cNvSpPr txBox="1"/>
          <p:nvPr/>
        </p:nvSpPr>
        <p:spPr>
          <a:xfrm>
            <a:off x="2169420" y="1432561"/>
            <a:ext cx="26534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Can it be ninths?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F2BFE89-23DA-477D-AD02-FD04A3046D60}"/>
              </a:ext>
            </a:extLst>
          </p:cNvPr>
          <p:cNvSpPr txBox="1"/>
          <p:nvPr/>
        </p:nvSpPr>
        <p:spPr>
          <a:xfrm>
            <a:off x="5990300" y="2191469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9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12BF469E-1695-4261-A75B-07CAF796F0F2}"/>
              </a:ext>
            </a:extLst>
          </p:cNvPr>
          <p:cNvCxnSpPr>
            <a:cxnSpLocks/>
          </p:cNvCxnSpPr>
          <p:nvPr/>
        </p:nvCxnSpPr>
        <p:spPr>
          <a:xfrm>
            <a:off x="4669203" y="2132668"/>
            <a:ext cx="1420439" cy="474299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F619C6DE-9150-49D1-B2F3-B931751994DF}"/>
              </a:ext>
            </a:extLst>
          </p:cNvPr>
          <p:cNvSpPr/>
          <p:nvPr/>
        </p:nvSpPr>
        <p:spPr>
          <a:xfrm>
            <a:off x="508194" y="646030"/>
            <a:ext cx="54938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27: Improper fractions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801122"/>
      </p:ext>
    </p:extLst>
  </p:cSld>
  <p:clrMapOvr>
    <a:masterClrMapping/>
  </p:clrMapOvr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6E5E3CD5-07CE-4108-87E8-DA96A6DCB46C}"/>
              </a:ext>
            </a:extLst>
          </p:cNvPr>
          <p:cNvGrpSpPr/>
          <p:nvPr/>
        </p:nvGrpSpPr>
        <p:grpSpPr>
          <a:xfrm>
            <a:off x="5729946" y="1076530"/>
            <a:ext cx="3426873" cy="1908438"/>
            <a:chOff x="6130543" y="1114708"/>
            <a:chExt cx="3426873" cy="1908438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D20C8EF-2537-47A7-BEF3-90E1C1F99D4A}"/>
                </a:ext>
              </a:extLst>
            </p:cNvPr>
            <p:cNvSpPr txBox="1"/>
            <p:nvPr/>
          </p:nvSpPr>
          <p:spPr>
            <a:xfrm>
              <a:off x="7977243" y="1570018"/>
              <a:ext cx="57259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400" b="1" dirty="0"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8FC7B35-B978-470C-956E-8A3C85E35C2C}"/>
                </a:ext>
              </a:extLst>
            </p:cNvPr>
            <p:cNvSpPr txBox="1"/>
            <p:nvPr/>
          </p:nvSpPr>
          <p:spPr>
            <a:xfrm>
              <a:off x="6193611" y="1138413"/>
              <a:ext cx="87395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17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121802E7-82E5-4462-963E-4C539EAD11D4}"/>
                </a:ext>
              </a:extLst>
            </p:cNvPr>
            <p:cNvSpPr txBox="1"/>
            <p:nvPr/>
          </p:nvSpPr>
          <p:spPr>
            <a:xfrm>
              <a:off x="7348343" y="1585806"/>
              <a:ext cx="585417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=</a:t>
              </a:r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1242F2B-5C24-4244-B05E-AAFFD73B3C1F}"/>
                </a:ext>
              </a:extLst>
            </p:cNvPr>
            <p:cNvCxnSpPr>
              <a:cxnSpLocks/>
            </p:cNvCxnSpPr>
            <p:nvPr/>
          </p:nvCxnSpPr>
          <p:spPr>
            <a:xfrm>
              <a:off x="6130543" y="2032082"/>
              <a:ext cx="1008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5FE0A121-F4F5-4276-8072-5E9A69022E45}"/>
                </a:ext>
              </a:extLst>
            </p:cNvPr>
            <p:cNvSpPr/>
            <p:nvPr/>
          </p:nvSpPr>
          <p:spPr>
            <a:xfrm>
              <a:off x="6277553" y="2267146"/>
              <a:ext cx="756000" cy="756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7DA3C402-53F3-4618-914A-D993F41B9A7E}"/>
                </a:ext>
              </a:extLst>
            </p:cNvPr>
            <p:cNvCxnSpPr>
              <a:cxnSpLocks/>
            </p:cNvCxnSpPr>
            <p:nvPr/>
          </p:nvCxnSpPr>
          <p:spPr>
            <a:xfrm>
              <a:off x="8621416" y="2032082"/>
              <a:ext cx="936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0C8ABAD9-6FD0-4410-99A0-AD5EFD28403E}"/>
                </a:ext>
              </a:extLst>
            </p:cNvPr>
            <p:cNvSpPr/>
            <p:nvPr/>
          </p:nvSpPr>
          <p:spPr>
            <a:xfrm>
              <a:off x="8753437" y="2267146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8CB482AC-017C-4CB2-AF77-657BFAB32899}"/>
                </a:ext>
              </a:extLst>
            </p:cNvPr>
            <p:cNvSpPr/>
            <p:nvPr/>
          </p:nvSpPr>
          <p:spPr>
            <a:xfrm>
              <a:off x="8753436" y="1114708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EE1251BB-968E-4C74-9D3B-205F509F5AF1}"/>
              </a:ext>
            </a:extLst>
          </p:cNvPr>
          <p:cNvSpPr txBox="1"/>
          <p:nvPr/>
        </p:nvSpPr>
        <p:spPr>
          <a:xfrm>
            <a:off x="2169420" y="1432561"/>
            <a:ext cx="26534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Can it be ninths?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F2BFE89-23DA-477D-AD02-FD04A3046D60}"/>
              </a:ext>
            </a:extLst>
          </p:cNvPr>
          <p:cNvSpPr txBox="1"/>
          <p:nvPr/>
        </p:nvSpPr>
        <p:spPr>
          <a:xfrm>
            <a:off x="5990300" y="2191469"/>
            <a:ext cx="5293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9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12BF469E-1695-4261-A75B-07CAF796F0F2}"/>
              </a:ext>
            </a:extLst>
          </p:cNvPr>
          <p:cNvCxnSpPr>
            <a:cxnSpLocks/>
          </p:cNvCxnSpPr>
          <p:nvPr/>
        </p:nvCxnSpPr>
        <p:spPr>
          <a:xfrm>
            <a:off x="4669203" y="2132668"/>
            <a:ext cx="1420439" cy="474299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B7EA1472-D1A3-4FCF-8DA6-54722D58D972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481182" y="3714384"/>
              <a:ext cx="5035203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559467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212210857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2230184970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4072133049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1439981876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3127791831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9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𝟗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𝟗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𝟗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𝟗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𝟗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𝟗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𝟗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𝟗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𝟗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B7EA1472-D1A3-4FCF-8DA6-54722D58D972}"/>
                  </a:ext>
                </a:extLst>
              </p:cNvPr>
              <p:cNvGraphicFramePr>
                <a:graphicFrameLocks noGrp="1"/>
              </p:cNvGraphicFramePr>
              <p:nvPr>
                <p:extLst/>
              </p:nvPr>
            </p:nvGraphicFramePr>
            <p:xfrm>
              <a:off x="481182" y="3714384"/>
              <a:ext cx="5035203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559467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212210857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2230184970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4072133049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1439981876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3127791831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9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4348" t="-106015" r="-809783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04348" t="-106015" r="-709783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04348" t="-106015" r="-609783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304348" t="-106015" r="-509783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408791" t="-106015" r="-415385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3261" t="-106015" r="-310870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603261" t="-106015" r="-210870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703261" t="-106015" r="-110870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803261" t="-106015" r="-10870" b="-67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7" name="Table 36">
                <a:extLst>
                  <a:ext uri="{FF2B5EF4-FFF2-40B4-BE49-F238E27FC236}">
                    <a16:creationId xmlns:a16="http://schemas.microsoft.com/office/drawing/2014/main" id="{35746DA0-0F76-482D-B1BF-2F31EDA41A38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6257456" y="3714384"/>
              <a:ext cx="5035203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559467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1313201943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3453993623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2470408818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678324296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212210857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9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𝟗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𝟗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𝟗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𝟗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𝟗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𝟗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𝟗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𝟗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7" name="Table 36">
                <a:extLst>
                  <a:ext uri="{FF2B5EF4-FFF2-40B4-BE49-F238E27FC236}">
                    <a16:creationId xmlns:a16="http://schemas.microsoft.com/office/drawing/2014/main" id="{35746DA0-0F76-482D-B1BF-2F31EDA41A38}"/>
                  </a:ext>
                </a:extLst>
              </p:cNvPr>
              <p:cNvGraphicFramePr>
                <a:graphicFrameLocks noGrp="1"/>
              </p:cNvGraphicFramePr>
              <p:nvPr>
                <p:extLst/>
              </p:nvPr>
            </p:nvGraphicFramePr>
            <p:xfrm>
              <a:off x="6257456" y="3714384"/>
              <a:ext cx="5035203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559467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1313201943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3453993623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2470408818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678324296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212210857"/>
                        </a:ext>
                      </a:extLst>
                    </a:gridCol>
                    <a:gridCol w="559467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9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5435" t="-100752" r="-801087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05435" t="-100752" r="-701087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205435" t="-100752" r="-601087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305435" t="-100752" r="-501087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409890" t="-100752" r="-406593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504348" t="-100752" r="-302174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604348" t="-100752" r="-202174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704348" t="-100752" r="-102174" b="-67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D9AC0122-3876-4AFD-A034-15B5998B6CF7}"/>
                  </a:ext>
                </a:extLst>
              </p:cNvPr>
              <p:cNvSpPr txBox="1"/>
              <p:nvPr/>
            </p:nvSpPr>
            <p:spPr>
              <a:xfrm>
                <a:off x="4702957" y="6004457"/>
                <a:ext cx="1987724" cy="120032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54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5400" b="1" i="1" smtClean="0">
                            <a:latin typeface="Cambria Math" panose="02040503050406030204" pitchFamily="18" charset="0"/>
                          </a:rPr>
                          <m:t>𝟏𝟕</m:t>
                        </m:r>
                      </m:num>
                      <m:den>
                        <m:r>
                          <a:rPr lang="en-GB" sz="5400" b="1" i="1" smtClean="0">
                            <a:latin typeface="Cambria Math" panose="02040503050406030204" pitchFamily="18" charset="0"/>
                          </a:rPr>
                          <m:t>𝟗</m:t>
                        </m:r>
                      </m:den>
                    </m:f>
                  </m:oMath>
                </a14:m>
                <a:r>
                  <a:rPr lang="en-GB" sz="5400" b="1" dirty="0"/>
                  <a:t> = 1</a:t>
                </a:r>
                <a:r>
                  <a:rPr lang="en-GB" sz="2400" b="1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54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5400" b="1" i="1" smtClean="0">
                            <a:latin typeface="Cambria Math" panose="02040503050406030204" pitchFamily="18" charset="0"/>
                          </a:rPr>
                          <m:t>𝟖</m:t>
                        </m:r>
                      </m:num>
                      <m:den>
                        <m:r>
                          <a:rPr lang="en-GB" sz="5400" b="1" i="1" smtClean="0">
                            <a:latin typeface="Cambria Math" panose="02040503050406030204" pitchFamily="18" charset="0"/>
                          </a:rPr>
                          <m:t>𝟗</m:t>
                        </m:r>
                      </m:den>
                    </m:f>
                  </m:oMath>
                </a14:m>
                <a:endParaRPr lang="en-GB" b="1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D9AC0122-3876-4AFD-A034-15B5998B6C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2957" y="6004457"/>
                <a:ext cx="1987724" cy="1200329"/>
              </a:xfrm>
              <a:prstGeom prst="rect">
                <a:avLst/>
              </a:prstGeom>
              <a:blipFill>
                <a:blip r:embed="rId5"/>
                <a:stretch>
                  <a:fillRect t="-1523" r="-1223" b="-197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302246C5-5E99-4C82-AE51-7D4A4BAD7320}"/>
              </a:ext>
            </a:extLst>
          </p:cNvPr>
          <p:cNvSpPr txBox="1"/>
          <p:nvPr/>
        </p:nvSpPr>
        <p:spPr>
          <a:xfrm>
            <a:off x="4076698" y="7404314"/>
            <a:ext cx="3557384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NOT a solution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D2055D9-1CC3-4043-9344-436B5B1ABB02}"/>
              </a:ext>
            </a:extLst>
          </p:cNvPr>
          <p:cNvSpPr/>
          <p:nvPr/>
        </p:nvSpPr>
        <p:spPr>
          <a:xfrm>
            <a:off x="508194" y="646030"/>
            <a:ext cx="54938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27: Improper fractions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001981"/>
      </p:ext>
    </p:extLst>
  </p:cSld>
  <p:clrMapOvr>
    <a:masterClrMapping/>
  </p:clrMapOvr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66688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28: Make two and a quarter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04261C45-D023-4D0F-A269-F958DAFB85C8}"/>
              </a:ext>
            </a:extLst>
          </p:cNvPr>
          <p:cNvGrpSpPr/>
          <p:nvPr/>
        </p:nvGrpSpPr>
        <p:grpSpPr>
          <a:xfrm>
            <a:off x="3588858" y="2804035"/>
            <a:ext cx="4718404" cy="1836438"/>
            <a:chOff x="710747" y="1651904"/>
            <a:chExt cx="4718404" cy="1836438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90C87D87-7A02-4DEE-AFCB-C70D9D855150}"/>
                </a:ext>
              </a:extLst>
            </p:cNvPr>
            <p:cNvSpPr txBox="1"/>
            <p:nvPr/>
          </p:nvSpPr>
          <p:spPr>
            <a:xfrm>
              <a:off x="4057170" y="2086108"/>
              <a:ext cx="587020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600" b="1" dirty="0"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3F99D7A7-1581-47F2-B31D-CEC1F6D04902}"/>
                </a:ext>
              </a:extLst>
            </p:cNvPr>
            <p:cNvSpPr txBox="1"/>
            <p:nvPr/>
          </p:nvSpPr>
          <p:spPr>
            <a:xfrm>
              <a:off x="4806254" y="1740106"/>
              <a:ext cx="52931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732B3843-0B57-4786-B9A9-02A131BEA8EE}"/>
                </a:ext>
              </a:extLst>
            </p:cNvPr>
            <p:cNvSpPr txBox="1"/>
            <p:nvPr/>
          </p:nvSpPr>
          <p:spPr>
            <a:xfrm>
              <a:off x="3435241" y="2131511"/>
              <a:ext cx="585417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=</a:t>
              </a:r>
            </a:p>
          </p:txBody>
        </p: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3B3167E-606C-476E-8B74-3F7F3879FA2E}"/>
                </a:ext>
              </a:extLst>
            </p:cNvPr>
            <p:cNvCxnSpPr>
              <a:cxnSpLocks/>
            </p:cNvCxnSpPr>
            <p:nvPr/>
          </p:nvCxnSpPr>
          <p:spPr>
            <a:xfrm>
              <a:off x="4709151" y="2577871"/>
              <a:ext cx="72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C5AAE4B1-753A-46E3-8E58-A8A89AB7D9DD}"/>
                </a:ext>
              </a:extLst>
            </p:cNvPr>
            <p:cNvCxnSpPr>
              <a:cxnSpLocks/>
            </p:cNvCxnSpPr>
            <p:nvPr/>
          </p:nvCxnSpPr>
          <p:spPr>
            <a:xfrm>
              <a:off x="710747" y="2569278"/>
              <a:ext cx="936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FE595A4-8997-426B-9385-6A8E7D5DBC85}"/>
                </a:ext>
              </a:extLst>
            </p:cNvPr>
            <p:cNvSpPr/>
            <p:nvPr/>
          </p:nvSpPr>
          <p:spPr>
            <a:xfrm>
              <a:off x="842768" y="2804342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C96C58F-6604-44AF-861E-84A8C45FDD79}"/>
                </a:ext>
              </a:extLst>
            </p:cNvPr>
            <p:cNvSpPr/>
            <p:nvPr/>
          </p:nvSpPr>
          <p:spPr>
            <a:xfrm>
              <a:off x="842767" y="1651904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C0DE55A7-AF28-4915-BF4D-6DD8F263FE5F}"/>
                </a:ext>
              </a:extLst>
            </p:cNvPr>
            <p:cNvSpPr txBox="1"/>
            <p:nvPr/>
          </p:nvSpPr>
          <p:spPr>
            <a:xfrm>
              <a:off x="1788555" y="2123002"/>
              <a:ext cx="585417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×</a:t>
              </a: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784AA34C-8E25-4239-961F-D6A6AF3B614B}"/>
                </a:ext>
              </a:extLst>
            </p:cNvPr>
            <p:cNvSpPr/>
            <p:nvPr/>
          </p:nvSpPr>
          <p:spPr>
            <a:xfrm>
              <a:off x="2491342" y="2131511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E6B2110B-5ECC-46DE-9838-C9F3A9D2850A}"/>
                </a:ext>
              </a:extLst>
            </p:cNvPr>
            <p:cNvSpPr txBox="1"/>
            <p:nvPr/>
          </p:nvSpPr>
          <p:spPr>
            <a:xfrm>
              <a:off x="4786555" y="2594350"/>
              <a:ext cx="52931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4</a:t>
              </a:r>
            </a:p>
          </p:txBody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71ABC69C-6320-49BC-B0CB-D4AFC4A8E709}"/>
              </a:ext>
            </a:extLst>
          </p:cNvPr>
          <p:cNvSpPr/>
          <p:nvPr/>
        </p:nvSpPr>
        <p:spPr>
          <a:xfrm>
            <a:off x="508194" y="1550330"/>
            <a:ext cx="43765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answer 1:</a:t>
            </a: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A2C630BC-F043-4E7F-BBF6-1229EF529B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9237922"/>
              </p:ext>
            </p:extLst>
          </p:nvPr>
        </p:nvGraphicFramePr>
        <p:xfrm>
          <a:off x="639374" y="5381491"/>
          <a:ext cx="4320000" cy="8081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0">
                  <a:extLst>
                    <a:ext uri="{9D8B030D-6E8A-4147-A177-3AD203B41FA5}">
                      <a16:colId xmlns:a16="http://schemas.microsoft.com/office/drawing/2014/main" val="1424540877"/>
                    </a:ext>
                  </a:extLst>
                </a:gridCol>
              </a:tblGrid>
              <a:tr h="808198">
                <a:tc>
                  <a:txBody>
                    <a:bodyPr/>
                    <a:lstStyle/>
                    <a:p>
                      <a:pPr algn="ctr"/>
                      <a:endParaRPr lang="en-GB" sz="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4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202166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6" name="Table 35">
                <a:extLst>
                  <a:ext uri="{FF2B5EF4-FFF2-40B4-BE49-F238E27FC236}">
                    <a16:creationId xmlns:a16="http://schemas.microsoft.com/office/drawing/2014/main" id="{61E80585-A973-49FB-842B-20E292A6D84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76000142"/>
                  </p:ext>
                </p:extLst>
              </p:nvPr>
            </p:nvGraphicFramePr>
            <p:xfrm>
              <a:off x="10504946" y="5381491"/>
              <a:ext cx="1007040" cy="80819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0704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</a:tblGrid>
                  <a:tr h="808198">
                    <a:tc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kumimoji="0" lang="en-GB" sz="22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kumimoji="0" lang="en-GB" sz="2200" b="1" i="0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kumimoji="0" lang="en-GB" sz="22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22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6" name="Table 35">
                <a:extLst>
                  <a:ext uri="{FF2B5EF4-FFF2-40B4-BE49-F238E27FC236}">
                    <a16:creationId xmlns:a16="http://schemas.microsoft.com/office/drawing/2014/main" id="{61E80585-A973-49FB-842B-20E292A6D84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76000142"/>
                  </p:ext>
                </p:extLst>
              </p:nvPr>
            </p:nvGraphicFramePr>
            <p:xfrm>
              <a:off x="10504946" y="5381491"/>
              <a:ext cx="1007040" cy="80819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0704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</a:tblGrid>
                  <a:tr h="80819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3012" t="-2985" r="-5422" b="-671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1197D435-D131-49E1-88C2-2386500F49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2246659"/>
              </p:ext>
            </p:extLst>
          </p:nvPr>
        </p:nvGraphicFramePr>
        <p:xfrm>
          <a:off x="5572160" y="5381491"/>
          <a:ext cx="4320000" cy="8081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0">
                  <a:extLst>
                    <a:ext uri="{9D8B030D-6E8A-4147-A177-3AD203B41FA5}">
                      <a16:colId xmlns:a16="http://schemas.microsoft.com/office/drawing/2014/main" val="1424540877"/>
                    </a:ext>
                  </a:extLst>
                </a:gridCol>
              </a:tblGrid>
              <a:tr h="808198">
                <a:tc>
                  <a:txBody>
                    <a:bodyPr/>
                    <a:lstStyle/>
                    <a:p>
                      <a:pPr algn="ctr"/>
                      <a:endParaRPr lang="en-GB" sz="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4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20216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4336895"/>
      </p:ext>
    </p:extLst>
  </p:cSld>
  <p:clrMapOvr>
    <a:masterClrMapping/>
  </p:clrMapOvr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04261C45-D023-4D0F-A269-F958DAFB85C8}"/>
              </a:ext>
            </a:extLst>
          </p:cNvPr>
          <p:cNvGrpSpPr/>
          <p:nvPr/>
        </p:nvGrpSpPr>
        <p:grpSpPr>
          <a:xfrm>
            <a:off x="3588858" y="2804035"/>
            <a:ext cx="4718404" cy="1836438"/>
            <a:chOff x="710747" y="1651904"/>
            <a:chExt cx="4718404" cy="1836438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90C87D87-7A02-4DEE-AFCB-C70D9D855150}"/>
                </a:ext>
              </a:extLst>
            </p:cNvPr>
            <p:cNvSpPr txBox="1"/>
            <p:nvPr/>
          </p:nvSpPr>
          <p:spPr>
            <a:xfrm>
              <a:off x="4057170" y="2086108"/>
              <a:ext cx="587020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600" b="1" dirty="0"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3F99D7A7-1581-47F2-B31D-CEC1F6D04902}"/>
                </a:ext>
              </a:extLst>
            </p:cNvPr>
            <p:cNvSpPr txBox="1"/>
            <p:nvPr/>
          </p:nvSpPr>
          <p:spPr>
            <a:xfrm>
              <a:off x="4806254" y="1740106"/>
              <a:ext cx="52931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732B3843-0B57-4786-B9A9-02A131BEA8EE}"/>
                </a:ext>
              </a:extLst>
            </p:cNvPr>
            <p:cNvSpPr txBox="1"/>
            <p:nvPr/>
          </p:nvSpPr>
          <p:spPr>
            <a:xfrm>
              <a:off x="3435241" y="2131511"/>
              <a:ext cx="585417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=</a:t>
              </a:r>
            </a:p>
          </p:txBody>
        </p: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3B3167E-606C-476E-8B74-3F7F3879FA2E}"/>
                </a:ext>
              </a:extLst>
            </p:cNvPr>
            <p:cNvCxnSpPr>
              <a:cxnSpLocks/>
            </p:cNvCxnSpPr>
            <p:nvPr/>
          </p:nvCxnSpPr>
          <p:spPr>
            <a:xfrm>
              <a:off x="4709151" y="2577871"/>
              <a:ext cx="72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C5AAE4B1-753A-46E3-8E58-A8A89AB7D9DD}"/>
                </a:ext>
              </a:extLst>
            </p:cNvPr>
            <p:cNvCxnSpPr>
              <a:cxnSpLocks/>
            </p:cNvCxnSpPr>
            <p:nvPr/>
          </p:nvCxnSpPr>
          <p:spPr>
            <a:xfrm>
              <a:off x="710747" y="2569278"/>
              <a:ext cx="936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FE595A4-8997-426B-9385-6A8E7D5DBC85}"/>
                </a:ext>
              </a:extLst>
            </p:cNvPr>
            <p:cNvSpPr/>
            <p:nvPr/>
          </p:nvSpPr>
          <p:spPr>
            <a:xfrm>
              <a:off x="842768" y="2804342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C96C58F-6604-44AF-861E-84A8C45FDD79}"/>
                </a:ext>
              </a:extLst>
            </p:cNvPr>
            <p:cNvSpPr/>
            <p:nvPr/>
          </p:nvSpPr>
          <p:spPr>
            <a:xfrm>
              <a:off x="842767" y="1651904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C0DE55A7-AF28-4915-BF4D-6DD8F263FE5F}"/>
                </a:ext>
              </a:extLst>
            </p:cNvPr>
            <p:cNvSpPr txBox="1"/>
            <p:nvPr/>
          </p:nvSpPr>
          <p:spPr>
            <a:xfrm>
              <a:off x="1788555" y="2123002"/>
              <a:ext cx="585417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×</a:t>
              </a: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784AA34C-8E25-4239-961F-D6A6AF3B614B}"/>
                </a:ext>
              </a:extLst>
            </p:cNvPr>
            <p:cNvSpPr/>
            <p:nvPr/>
          </p:nvSpPr>
          <p:spPr>
            <a:xfrm>
              <a:off x="2491342" y="2131511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E6B2110B-5ECC-46DE-9838-C9F3A9D2850A}"/>
                </a:ext>
              </a:extLst>
            </p:cNvPr>
            <p:cNvSpPr txBox="1"/>
            <p:nvPr/>
          </p:nvSpPr>
          <p:spPr>
            <a:xfrm>
              <a:off x="4786555" y="2594350"/>
              <a:ext cx="52931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4</a:t>
              </a:r>
            </a:p>
          </p:txBody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71ABC69C-6320-49BC-B0CB-D4AFC4A8E709}"/>
              </a:ext>
            </a:extLst>
          </p:cNvPr>
          <p:cNvSpPr/>
          <p:nvPr/>
        </p:nvSpPr>
        <p:spPr>
          <a:xfrm>
            <a:off x="508194" y="1550330"/>
            <a:ext cx="43765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answer 1: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2691570-C5AF-4DBA-9834-CA6022281CA5}"/>
              </a:ext>
            </a:extLst>
          </p:cNvPr>
          <p:cNvSpPr txBox="1"/>
          <p:nvPr/>
        </p:nvSpPr>
        <p:spPr>
          <a:xfrm>
            <a:off x="3822182" y="2750116"/>
            <a:ext cx="5004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312B224-609E-4FB5-A918-D9A55A81026C}"/>
              </a:ext>
            </a:extLst>
          </p:cNvPr>
          <p:cNvSpPr txBox="1"/>
          <p:nvPr/>
        </p:nvSpPr>
        <p:spPr>
          <a:xfrm>
            <a:off x="3822030" y="3909279"/>
            <a:ext cx="5004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</a:p>
        </p:txBody>
      </p: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34FB0B38-7387-4C42-B22A-E163339D17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2012043"/>
              </p:ext>
            </p:extLst>
          </p:nvPr>
        </p:nvGraphicFramePr>
        <p:xfrm>
          <a:off x="639374" y="5381491"/>
          <a:ext cx="4320000" cy="8081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0">
                  <a:extLst>
                    <a:ext uri="{9D8B030D-6E8A-4147-A177-3AD203B41FA5}">
                      <a16:colId xmlns:a16="http://schemas.microsoft.com/office/drawing/2014/main" val="1424540877"/>
                    </a:ext>
                  </a:extLst>
                </a:gridCol>
              </a:tblGrid>
              <a:tr h="808198">
                <a:tc>
                  <a:txBody>
                    <a:bodyPr/>
                    <a:lstStyle/>
                    <a:p>
                      <a:pPr algn="ctr"/>
                      <a:endParaRPr lang="en-GB" sz="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4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202166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5" name="Table 34">
                <a:extLst>
                  <a:ext uri="{FF2B5EF4-FFF2-40B4-BE49-F238E27FC236}">
                    <a16:creationId xmlns:a16="http://schemas.microsoft.com/office/drawing/2014/main" id="{C2ECB446-40D3-4D3F-8D3B-6CF56840985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393763943"/>
                  </p:ext>
                </p:extLst>
              </p:nvPr>
            </p:nvGraphicFramePr>
            <p:xfrm>
              <a:off x="10504946" y="5381491"/>
              <a:ext cx="1007040" cy="80819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0704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</a:tblGrid>
                  <a:tr h="808198">
                    <a:tc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kumimoji="0" lang="en-GB" sz="22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kumimoji="0" lang="en-GB" sz="2200" b="1" i="0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kumimoji="0" lang="en-GB" sz="22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22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5" name="Table 34">
                <a:extLst>
                  <a:ext uri="{FF2B5EF4-FFF2-40B4-BE49-F238E27FC236}">
                    <a16:creationId xmlns:a16="http://schemas.microsoft.com/office/drawing/2014/main" id="{C2ECB446-40D3-4D3F-8D3B-6CF56840985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393763943"/>
                  </p:ext>
                </p:extLst>
              </p:nvPr>
            </p:nvGraphicFramePr>
            <p:xfrm>
              <a:off x="10504946" y="5381491"/>
              <a:ext cx="1007040" cy="80819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0704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</a:tblGrid>
                  <a:tr h="80819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3012" t="-2985" r="-5422" b="-671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8AFBAB83-3E4E-4A61-A49F-5A19C84806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2074206"/>
              </p:ext>
            </p:extLst>
          </p:nvPr>
        </p:nvGraphicFramePr>
        <p:xfrm>
          <a:off x="5572160" y="5381491"/>
          <a:ext cx="4320000" cy="8081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0">
                  <a:extLst>
                    <a:ext uri="{9D8B030D-6E8A-4147-A177-3AD203B41FA5}">
                      <a16:colId xmlns:a16="http://schemas.microsoft.com/office/drawing/2014/main" val="1424540877"/>
                    </a:ext>
                  </a:extLst>
                </a:gridCol>
              </a:tblGrid>
              <a:tr h="808198">
                <a:tc>
                  <a:txBody>
                    <a:bodyPr/>
                    <a:lstStyle/>
                    <a:p>
                      <a:pPr algn="ctr"/>
                      <a:endParaRPr lang="en-GB" sz="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4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2021669"/>
                  </a:ext>
                </a:extLst>
              </a:tr>
            </a:tbl>
          </a:graphicData>
        </a:graphic>
      </p:graphicFrame>
      <p:sp>
        <p:nvSpPr>
          <p:cNvPr id="37" name="Rectangle 36">
            <a:extLst>
              <a:ext uri="{FF2B5EF4-FFF2-40B4-BE49-F238E27FC236}">
                <a16:creationId xmlns:a16="http://schemas.microsoft.com/office/drawing/2014/main" id="{ED67B4DF-C17D-4607-9DB8-2CB4EFDCA34E}"/>
              </a:ext>
            </a:extLst>
          </p:cNvPr>
          <p:cNvSpPr/>
          <p:nvPr/>
        </p:nvSpPr>
        <p:spPr>
          <a:xfrm>
            <a:off x="508194" y="646030"/>
            <a:ext cx="66688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28: Make two and a quarter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067563"/>
      </p:ext>
    </p:extLst>
  </p:cSld>
  <p:clrMapOvr>
    <a:masterClrMapping/>
  </p:clrMapOvr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04261C45-D023-4D0F-A269-F958DAFB85C8}"/>
              </a:ext>
            </a:extLst>
          </p:cNvPr>
          <p:cNvGrpSpPr/>
          <p:nvPr/>
        </p:nvGrpSpPr>
        <p:grpSpPr>
          <a:xfrm>
            <a:off x="3588858" y="2804035"/>
            <a:ext cx="4718404" cy="1836438"/>
            <a:chOff x="710747" y="1651904"/>
            <a:chExt cx="4718404" cy="1836438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90C87D87-7A02-4DEE-AFCB-C70D9D855150}"/>
                </a:ext>
              </a:extLst>
            </p:cNvPr>
            <p:cNvSpPr txBox="1"/>
            <p:nvPr/>
          </p:nvSpPr>
          <p:spPr>
            <a:xfrm>
              <a:off x="4057170" y="2086108"/>
              <a:ext cx="587020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600" b="1" dirty="0"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3F99D7A7-1581-47F2-B31D-CEC1F6D04902}"/>
                </a:ext>
              </a:extLst>
            </p:cNvPr>
            <p:cNvSpPr txBox="1"/>
            <p:nvPr/>
          </p:nvSpPr>
          <p:spPr>
            <a:xfrm>
              <a:off x="4806254" y="1740106"/>
              <a:ext cx="52931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732B3843-0B57-4786-B9A9-02A131BEA8EE}"/>
                </a:ext>
              </a:extLst>
            </p:cNvPr>
            <p:cNvSpPr txBox="1"/>
            <p:nvPr/>
          </p:nvSpPr>
          <p:spPr>
            <a:xfrm>
              <a:off x="3435241" y="2131511"/>
              <a:ext cx="585417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=</a:t>
              </a:r>
            </a:p>
          </p:txBody>
        </p: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3B3167E-606C-476E-8B74-3F7F3879FA2E}"/>
                </a:ext>
              </a:extLst>
            </p:cNvPr>
            <p:cNvCxnSpPr>
              <a:cxnSpLocks/>
            </p:cNvCxnSpPr>
            <p:nvPr/>
          </p:nvCxnSpPr>
          <p:spPr>
            <a:xfrm>
              <a:off x="4709151" y="2577871"/>
              <a:ext cx="72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C5AAE4B1-753A-46E3-8E58-A8A89AB7D9DD}"/>
                </a:ext>
              </a:extLst>
            </p:cNvPr>
            <p:cNvCxnSpPr>
              <a:cxnSpLocks/>
            </p:cNvCxnSpPr>
            <p:nvPr/>
          </p:nvCxnSpPr>
          <p:spPr>
            <a:xfrm>
              <a:off x="710747" y="2569278"/>
              <a:ext cx="936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FE595A4-8997-426B-9385-6A8E7D5DBC85}"/>
                </a:ext>
              </a:extLst>
            </p:cNvPr>
            <p:cNvSpPr/>
            <p:nvPr/>
          </p:nvSpPr>
          <p:spPr>
            <a:xfrm>
              <a:off x="842768" y="2804342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C96C58F-6604-44AF-861E-84A8C45FDD79}"/>
                </a:ext>
              </a:extLst>
            </p:cNvPr>
            <p:cNvSpPr/>
            <p:nvPr/>
          </p:nvSpPr>
          <p:spPr>
            <a:xfrm>
              <a:off x="842767" y="1651904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C0DE55A7-AF28-4915-BF4D-6DD8F263FE5F}"/>
                </a:ext>
              </a:extLst>
            </p:cNvPr>
            <p:cNvSpPr txBox="1"/>
            <p:nvPr/>
          </p:nvSpPr>
          <p:spPr>
            <a:xfrm>
              <a:off x="1788555" y="2123002"/>
              <a:ext cx="585417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×</a:t>
              </a: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784AA34C-8E25-4239-961F-D6A6AF3B614B}"/>
                </a:ext>
              </a:extLst>
            </p:cNvPr>
            <p:cNvSpPr/>
            <p:nvPr/>
          </p:nvSpPr>
          <p:spPr>
            <a:xfrm>
              <a:off x="2491342" y="2131511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E6B2110B-5ECC-46DE-9838-C9F3A9D2850A}"/>
                </a:ext>
              </a:extLst>
            </p:cNvPr>
            <p:cNvSpPr txBox="1"/>
            <p:nvPr/>
          </p:nvSpPr>
          <p:spPr>
            <a:xfrm>
              <a:off x="4786555" y="2594350"/>
              <a:ext cx="52931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4</a:t>
              </a:r>
            </a:p>
          </p:txBody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71ABC69C-6320-49BC-B0CB-D4AFC4A8E709}"/>
              </a:ext>
            </a:extLst>
          </p:cNvPr>
          <p:cNvSpPr/>
          <p:nvPr/>
        </p:nvSpPr>
        <p:spPr>
          <a:xfrm>
            <a:off x="508194" y="1550330"/>
            <a:ext cx="43765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answer 1: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2691570-C5AF-4DBA-9834-CA6022281CA5}"/>
              </a:ext>
            </a:extLst>
          </p:cNvPr>
          <p:cNvSpPr txBox="1"/>
          <p:nvPr/>
        </p:nvSpPr>
        <p:spPr>
          <a:xfrm>
            <a:off x="3822182" y="2750116"/>
            <a:ext cx="5004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312B224-609E-4FB5-A918-D9A55A81026C}"/>
              </a:ext>
            </a:extLst>
          </p:cNvPr>
          <p:cNvSpPr txBox="1"/>
          <p:nvPr/>
        </p:nvSpPr>
        <p:spPr>
          <a:xfrm>
            <a:off x="3822030" y="3909279"/>
            <a:ext cx="5004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BF23054-1F5E-4CB8-9932-4731EE116A0E}"/>
              </a:ext>
            </a:extLst>
          </p:cNvPr>
          <p:cNvSpPr txBox="1"/>
          <p:nvPr/>
        </p:nvSpPr>
        <p:spPr>
          <a:xfrm>
            <a:off x="5486904" y="3274881"/>
            <a:ext cx="543739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5" name="Table 34">
                <a:extLst>
                  <a:ext uri="{FF2B5EF4-FFF2-40B4-BE49-F238E27FC236}">
                    <a16:creationId xmlns:a16="http://schemas.microsoft.com/office/drawing/2014/main" id="{5CDEBAA8-C39F-429F-AD6A-9A64BE061B33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96405437"/>
                  </p:ext>
                </p:extLst>
              </p:nvPr>
            </p:nvGraphicFramePr>
            <p:xfrm>
              <a:off x="639374" y="5381491"/>
              <a:ext cx="432000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8000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108000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108000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1080000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4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5" name="Table 34">
                <a:extLst>
                  <a:ext uri="{FF2B5EF4-FFF2-40B4-BE49-F238E27FC236}">
                    <a16:creationId xmlns:a16="http://schemas.microsoft.com/office/drawing/2014/main" id="{5CDEBAA8-C39F-429F-AD6A-9A64BE061B33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96405437"/>
                  </p:ext>
                </p:extLst>
              </p:nvPr>
            </p:nvGraphicFramePr>
            <p:xfrm>
              <a:off x="639374" y="5381491"/>
              <a:ext cx="432000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8000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108000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108000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1080000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4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247" t="-105263" r="-303933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02825" t="-105263" r="-205650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01685" t="-105263" r="-104494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303390" t="-105263" r="-5085" b="-751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7" name="Table 36">
                <a:extLst>
                  <a:ext uri="{FF2B5EF4-FFF2-40B4-BE49-F238E27FC236}">
                    <a16:creationId xmlns:a16="http://schemas.microsoft.com/office/drawing/2014/main" id="{A70E5F2A-2356-4A8D-9758-72861FD557D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76769885"/>
                  </p:ext>
                </p:extLst>
              </p:nvPr>
            </p:nvGraphicFramePr>
            <p:xfrm>
              <a:off x="10504946" y="5381491"/>
              <a:ext cx="100704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0704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</a:tblGrid>
                  <a:tr h="808198">
                    <a:tc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kumimoji="0" lang="en-GB" sz="22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kumimoji="0" lang="en-GB" sz="2200" b="1" i="0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kumimoji="0" lang="en-GB" sz="22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22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7" name="Table 36">
                <a:extLst>
                  <a:ext uri="{FF2B5EF4-FFF2-40B4-BE49-F238E27FC236}">
                    <a16:creationId xmlns:a16="http://schemas.microsoft.com/office/drawing/2014/main" id="{A70E5F2A-2356-4A8D-9758-72861FD557D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76769885"/>
                  </p:ext>
                </p:extLst>
              </p:nvPr>
            </p:nvGraphicFramePr>
            <p:xfrm>
              <a:off x="10504946" y="5381491"/>
              <a:ext cx="100704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0704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</a:tblGrid>
                  <a:tr h="80819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3012" t="-3008" r="-5422" b="-10751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3012" t="-103008" r="-5422" b="-751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8" name="Table 37">
                <a:extLst>
                  <a:ext uri="{FF2B5EF4-FFF2-40B4-BE49-F238E27FC236}">
                    <a16:creationId xmlns:a16="http://schemas.microsoft.com/office/drawing/2014/main" id="{59C97242-DAD0-40E5-BB81-9F7819AC64F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20530665"/>
                  </p:ext>
                </p:extLst>
              </p:nvPr>
            </p:nvGraphicFramePr>
            <p:xfrm>
              <a:off x="5572160" y="5381491"/>
              <a:ext cx="432000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8000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108000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108000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1080000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4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8" name="Table 37">
                <a:extLst>
                  <a:ext uri="{FF2B5EF4-FFF2-40B4-BE49-F238E27FC236}">
                    <a16:creationId xmlns:a16="http://schemas.microsoft.com/office/drawing/2014/main" id="{59C97242-DAD0-40E5-BB81-9F7819AC64F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20530665"/>
                  </p:ext>
                </p:extLst>
              </p:nvPr>
            </p:nvGraphicFramePr>
            <p:xfrm>
              <a:off x="5572160" y="5381491"/>
              <a:ext cx="432000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8000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108000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108000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1080000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4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825" t="-105263" r="-306215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02247" t="-105263" r="-204494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03390" t="-105263" r="-105650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303390" t="-105263" r="-5650" b="-751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6" name="Rectangle 35">
            <a:extLst>
              <a:ext uri="{FF2B5EF4-FFF2-40B4-BE49-F238E27FC236}">
                <a16:creationId xmlns:a16="http://schemas.microsoft.com/office/drawing/2014/main" id="{B8C9C6EC-8A36-4FBB-A851-4E7B4B6F5B00}"/>
              </a:ext>
            </a:extLst>
          </p:cNvPr>
          <p:cNvSpPr/>
          <p:nvPr/>
        </p:nvSpPr>
        <p:spPr>
          <a:xfrm>
            <a:off x="508194" y="646030"/>
            <a:ext cx="66688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28: Make two and a quarter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049121"/>
      </p:ext>
    </p:extLst>
  </p:cSld>
  <p:clrMapOvr>
    <a:masterClrMapping/>
  </p:clrMapOvr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04261C45-D023-4D0F-A269-F958DAFB85C8}"/>
              </a:ext>
            </a:extLst>
          </p:cNvPr>
          <p:cNvGrpSpPr/>
          <p:nvPr/>
        </p:nvGrpSpPr>
        <p:grpSpPr>
          <a:xfrm>
            <a:off x="3588858" y="2804035"/>
            <a:ext cx="4718404" cy="1836438"/>
            <a:chOff x="710747" y="1651904"/>
            <a:chExt cx="4718404" cy="1836438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90C87D87-7A02-4DEE-AFCB-C70D9D855150}"/>
                </a:ext>
              </a:extLst>
            </p:cNvPr>
            <p:cNvSpPr txBox="1"/>
            <p:nvPr/>
          </p:nvSpPr>
          <p:spPr>
            <a:xfrm>
              <a:off x="4057170" y="2086108"/>
              <a:ext cx="587020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600" b="1" dirty="0"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3F99D7A7-1581-47F2-B31D-CEC1F6D04902}"/>
                </a:ext>
              </a:extLst>
            </p:cNvPr>
            <p:cNvSpPr txBox="1"/>
            <p:nvPr/>
          </p:nvSpPr>
          <p:spPr>
            <a:xfrm>
              <a:off x="4806254" y="1740106"/>
              <a:ext cx="52931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732B3843-0B57-4786-B9A9-02A131BEA8EE}"/>
                </a:ext>
              </a:extLst>
            </p:cNvPr>
            <p:cNvSpPr txBox="1"/>
            <p:nvPr/>
          </p:nvSpPr>
          <p:spPr>
            <a:xfrm>
              <a:off x="3435241" y="2131511"/>
              <a:ext cx="585417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=</a:t>
              </a:r>
            </a:p>
          </p:txBody>
        </p: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3B3167E-606C-476E-8B74-3F7F3879FA2E}"/>
                </a:ext>
              </a:extLst>
            </p:cNvPr>
            <p:cNvCxnSpPr>
              <a:cxnSpLocks/>
            </p:cNvCxnSpPr>
            <p:nvPr/>
          </p:nvCxnSpPr>
          <p:spPr>
            <a:xfrm>
              <a:off x="4709151" y="2577871"/>
              <a:ext cx="72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C5AAE4B1-753A-46E3-8E58-A8A89AB7D9DD}"/>
                </a:ext>
              </a:extLst>
            </p:cNvPr>
            <p:cNvCxnSpPr>
              <a:cxnSpLocks/>
            </p:cNvCxnSpPr>
            <p:nvPr/>
          </p:nvCxnSpPr>
          <p:spPr>
            <a:xfrm>
              <a:off x="710747" y="2569278"/>
              <a:ext cx="936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FE595A4-8997-426B-9385-6A8E7D5DBC85}"/>
                </a:ext>
              </a:extLst>
            </p:cNvPr>
            <p:cNvSpPr/>
            <p:nvPr/>
          </p:nvSpPr>
          <p:spPr>
            <a:xfrm>
              <a:off x="842768" y="2804342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C96C58F-6604-44AF-861E-84A8C45FDD79}"/>
                </a:ext>
              </a:extLst>
            </p:cNvPr>
            <p:cNvSpPr/>
            <p:nvPr/>
          </p:nvSpPr>
          <p:spPr>
            <a:xfrm>
              <a:off x="842767" y="1651904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C0DE55A7-AF28-4915-BF4D-6DD8F263FE5F}"/>
                </a:ext>
              </a:extLst>
            </p:cNvPr>
            <p:cNvSpPr txBox="1"/>
            <p:nvPr/>
          </p:nvSpPr>
          <p:spPr>
            <a:xfrm>
              <a:off x="1788555" y="2123002"/>
              <a:ext cx="585417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×</a:t>
              </a: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784AA34C-8E25-4239-961F-D6A6AF3B614B}"/>
                </a:ext>
              </a:extLst>
            </p:cNvPr>
            <p:cNvSpPr/>
            <p:nvPr/>
          </p:nvSpPr>
          <p:spPr>
            <a:xfrm>
              <a:off x="2491342" y="2131511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E6B2110B-5ECC-46DE-9838-C9F3A9D2850A}"/>
                </a:ext>
              </a:extLst>
            </p:cNvPr>
            <p:cNvSpPr txBox="1"/>
            <p:nvPr/>
          </p:nvSpPr>
          <p:spPr>
            <a:xfrm>
              <a:off x="4786555" y="2594350"/>
              <a:ext cx="52931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4</a:t>
              </a:r>
            </a:p>
          </p:txBody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71ABC69C-6320-49BC-B0CB-D4AFC4A8E709}"/>
              </a:ext>
            </a:extLst>
          </p:cNvPr>
          <p:cNvSpPr/>
          <p:nvPr/>
        </p:nvSpPr>
        <p:spPr>
          <a:xfrm>
            <a:off x="508194" y="1550330"/>
            <a:ext cx="43765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answer 2: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2691570-C5AF-4DBA-9834-CA6022281CA5}"/>
              </a:ext>
            </a:extLst>
          </p:cNvPr>
          <p:cNvSpPr txBox="1"/>
          <p:nvPr/>
        </p:nvSpPr>
        <p:spPr>
          <a:xfrm>
            <a:off x="3822182" y="2750116"/>
            <a:ext cx="5004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312B224-609E-4FB5-A918-D9A55A81026C}"/>
              </a:ext>
            </a:extLst>
          </p:cNvPr>
          <p:cNvSpPr txBox="1"/>
          <p:nvPr/>
        </p:nvSpPr>
        <p:spPr>
          <a:xfrm>
            <a:off x="3822030" y="3909279"/>
            <a:ext cx="5004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036ECFD0-541E-4C0E-B101-8E864E4D15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9869868"/>
              </p:ext>
            </p:extLst>
          </p:nvPr>
        </p:nvGraphicFramePr>
        <p:xfrm>
          <a:off x="639374" y="5381491"/>
          <a:ext cx="4320000" cy="8081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0">
                  <a:extLst>
                    <a:ext uri="{9D8B030D-6E8A-4147-A177-3AD203B41FA5}">
                      <a16:colId xmlns:a16="http://schemas.microsoft.com/office/drawing/2014/main" val="1424540877"/>
                    </a:ext>
                  </a:extLst>
                </a:gridCol>
              </a:tblGrid>
              <a:tr h="808198">
                <a:tc>
                  <a:txBody>
                    <a:bodyPr/>
                    <a:lstStyle/>
                    <a:p>
                      <a:pPr algn="ctr"/>
                      <a:endParaRPr lang="en-GB" sz="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4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202166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6" name="Table 35">
                <a:extLst>
                  <a:ext uri="{FF2B5EF4-FFF2-40B4-BE49-F238E27FC236}">
                    <a16:creationId xmlns:a16="http://schemas.microsoft.com/office/drawing/2014/main" id="{3C31854D-4690-4BB5-A718-D333E7CCA456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4263219"/>
                  </p:ext>
                </p:extLst>
              </p:nvPr>
            </p:nvGraphicFramePr>
            <p:xfrm>
              <a:off x="10504946" y="5381491"/>
              <a:ext cx="1007040" cy="80819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0704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</a:tblGrid>
                  <a:tr h="808198">
                    <a:tc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kumimoji="0" lang="en-GB" sz="22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kumimoji="0" lang="en-GB" sz="2200" b="1" i="0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kumimoji="0" lang="en-GB" sz="22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22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6" name="Table 35">
                <a:extLst>
                  <a:ext uri="{FF2B5EF4-FFF2-40B4-BE49-F238E27FC236}">
                    <a16:creationId xmlns:a16="http://schemas.microsoft.com/office/drawing/2014/main" id="{3C31854D-4690-4BB5-A718-D333E7CCA456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4263219"/>
                  </p:ext>
                </p:extLst>
              </p:nvPr>
            </p:nvGraphicFramePr>
            <p:xfrm>
              <a:off x="10504946" y="5381491"/>
              <a:ext cx="1007040" cy="80819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0704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</a:tblGrid>
                  <a:tr h="80819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3012" t="-2985" r="-5422" b="-671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962886CE-7575-4FE7-ACD8-633FBDB4C3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1969124"/>
              </p:ext>
            </p:extLst>
          </p:nvPr>
        </p:nvGraphicFramePr>
        <p:xfrm>
          <a:off x="5572160" y="5381491"/>
          <a:ext cx="4320000" cy="8081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0">
                  <a:extLst>
                    <a:ext uri="{9D8B030D-6E8A-4147-A177-3AD203B41FA5}">
                      <a16:colId xmlns:a16="http://schemas.microsoft.com/office/drawing/2014/main" val="1424540877"/>
                    </a:ext>
                  </a:extLst>
                </a:gridCol>
              </a:tblGrid>
              <a:tr h="808198">
                <a:tc>
                  <a:txBody>
                    <a:bodyPr/>
                    <a:lstStyle/>
                    <a:p>
                      <a:pPr algn="ctr"/>
                      <a:endParaRPr lang="en-GB" sz="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4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2021669"/>
                  </a:ext>
                </a:extLst>
              </a:tr>
            </a:tbl>
          </a:graphicData>
        </a:graphic>
      </p:graphicFrame>
      <p:sp>
        <p:nvSpPr>
          <p:cNvPr id="38" name="Rectangle 37">
            <a:extLst>
              <a:ext uri="{FF2B5EF4-FFF2-40B4-BE49-F238E27FC236}">
                <a16:creationId xmlns:a16="http://schemas.microsoft.com/office/drawing/2014/main" id="{A6C6BE33-7ACB-40B6-B8DA-D7FE4005383E}"/>
              </a:ext>
            </a:extLst>
          </p:cNvPr>
          <p:cNvSpPr/>
          <p:nvPr/>
        </p:nvSpPr>
        <p:spPr>
          <a:xfrm>
            <a:off x="508194" y="646030"/>
            <a:ext cx="66688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28: Make two and a quarter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3733585"/>
      </p:ext>
    </p:extLst>
  </p:cSld>
  <p:clrMapOvr>
    <a:masterClrMapping/>
  </p:clrMapOvr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04261C45-D023-4D0F-A269-F958DAFB85C8}"/>
              </a:ext>
            </a:extLst>
          </p:cNvPr>
          <p:cNvGrpSpPr/>
          <p:nvPr/>
        </p:nvGrpSpPr>
        <p:grpSpPr>
          <a:xfrm>
            <a:off x="3588858" y="2804035"/>
            <a:ext cx="4718404" cy="1836438"/>
            <a:chOff x="710747" y="1651904"/>
            <a:chExt cx="4718404" cy="1836438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90C87D87-7A02-4DEE-AFCB-C70D9D855150}"/>
                </a:ext>
              </a:extLst>
            </p:cNvPr>
            <p:cNvSpPr txBox="1"/>
            <p:nvPr/>
          </p:nvSpPr>
          <p:spPr>
            <a:xfrm>
              <a:off x="4057170" y="2086108"/>
              <a:ext cx="587020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600" b="1" dirty="0"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3F99D7A7-1581-47F2-B31D-CEC1F6D04902}"/>
                </a:ext>
              </a:extLst>
            </p:cNvPr>
            <p:cNvSpPr txBox="1"/>
            <p:nvPr/>
          </p:nvSpPr>
          <p:spPr>
            <a:xfrm>
              <a:off x="4806254" y="1740106"/>
              <a:ext cx="52931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732B3843-0B57-4786-B9A9-02A131BEA8EE}"/>
                </a:ext>
              </a:extLst>
            </p:cNvPr>
            <p:cNvSpPr txBox="1"/>
            <p:nvPr/>
          </p:nvSpPr>
          <p:spPr>
            <a:xfrm>
              <a:off x="3435241" y="2131511"/>
              <a:ext cx="585417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=</a:t>
              </a:r>
            </a:p>
          </p:txBody>
        </p: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3B3167E-606C-476E-8B74-3F7F3879FA2E}"/>
                </a:ext>
              </a:extLst>
            </p:cNvPr>
            <p:cNvCxnSpPr>
              <a:cxnSpLocks/>
            </p:cNvCxnSpPr>
            <p:nvPr/>
          </p:nvCxnSpPr>
          <p:spPr>
            <a:xfrm>
              <a:off x="4709151" y="2577871"/>
              <a:ext cx="72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C5AAE4B1-753A-46E3-8E58-A8A89AB7D9DD}"/>
                </a:ext>
              </a:extLst>
            </p:cNvPr>
            <p:cNvCxnSpPr>
              <a:cxnSpLocks/>
            </p:cNvCxnSpPr>
            <p:nvPr/>
          </p:nvCxnSpPr>
          <p:spPr>
            <a:xfrm>
              <a:off x="710747" y="2569278"/>
              <a:ext cx="936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FE595A4-8997-426B-9385-6A8E7D5DBC85}"/>
                </a:ext>
              </a:extLst>
            </p:cNvPr>
            <p:cNvSpPr/>
            <p:nvPr/>
          </p:nvSpPr>
          <p:spPr>
            <a:xfrm>
              <a:off x="842768" y="2804342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C96C58F-6604-44AF-861E-84A8C45FDD79}"/>
                </a:ext>
              </a:extLst>
            </p:cNvPr>
            <p:cNvSpPr/>
            <p:nvPr/>
          </p:nvSpPr>
          <p:spPr>
            <a:xfrm>
              <a:off x="842767" y="1651904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C0DE55A7-AF28-4915-BF4D-6DD8F263FE5F}"/>
                </a:ext>
              </a:extLst>
            </p:cNvPr>
            <p:cNvSpPr txBox="1"/>
            <p:nvPr/>
          </p:nvSpPr>
          <p:spPr>
            <a:xfrm>
              <a:off x="1788555" y="2123002"/>
              <a:ext cx="585417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×</a:t>
              </a: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784AA34C-8E25-4239-961F-D6A6AF3B614B}"/>
                </a:ext>
              </a:extLst>
            </p:cNvPr>
            <p:cNvSpPr/>
            <p:nvPr/>
          </p:nvSpPr>
          <p:spPr>
            <a:xfrm>
              <a:off x="2491342" y="2131511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E6B2110B-5ECC-46DE-9838-C9F3A9D2850A}"/>
                </a:ext>
              </a:extLst>
            </p:cNvPr>
            <p:cNvSpPr txBox="1"/>
            <p:nvPr/>
          </p:nvSpPr>
          <p:spPr>
            <a:xfrm>
              <a:off x="4786555" y="2594350"/>
              <a:ext cx="52931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4</a:t>
              </a:r>
            </a:p>
          </p:txBody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71ABC69C-6320-49BC-B0CB-D4AFC4A8E709}"/>
              </a:ext>
            </a:extLst>
          </p:cNvPr>
          <p:cNvSpPr/>
          <p:nvPr/>
        </p:nvSpPr>
        <p:spPr>
          <a:xfrm>
            <a:off x="508194" y="1550330"/>
            <a:ext cx="43765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answer 2: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2691570-C5AF-4DBA-9834-CA6022281CA5}"/>
              </a:ext>
            </a:extLst>
          </p:cNvPr>
          <p:cNvSpPr txBox="1"/>
          <p:nvPr/>
        </p:nvSpPr>
        <p:spPr>
          <a:xfrm>
            <a:off x="3822182" y="2750116"/>
            <a:ext cx="5004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312B224-609E-4FB5-A918-D9A55A81026C}"/>
              </a:ext>
            </a:extLst>
          </p:cNvPr>
          <p:cNvSpPr txBox="1"/>
          <p:nvPr/>
        </p:nvSpPr>
        <p:spPr>
          <a:xfrm>
            <a:off x="3822030" y="3909279"/>
            <a:ext cx="5004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BF23054-1F5E-4CB8-9932-4731EE116A0E}"/>
              </a:ext>
            </a:extLst>
          </p:cNvPr>
          <p:cNvSpPr txBox="1"/>
          <p:nvPr/>
        </p:nvSpPr>
        <p:spPr>
          <a:xfrm>
            <a:off x="5486904" y="3274881"/>
            <a:ext cx="543739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5" name="Table 34">
                <a:extLst>
                  <a:ext uri="{FF2B5EF4-FFF2-40B4-BE49-F238E27FC236}">
                    <a16:creationId xmlns:a16="http://schemas.microsoft.com/office/drawing/2014/main" id="{58FBFDCD-404C-4F05-BF30-F0CCACE08923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868244004"/>
                  </p:ext>
                </p:extLst>
              </p:nvPr>
            </p:nvGraphicFramePr>
            <p:xfrm>
              <a:off x="639374" y="5381491"/>
              <a:ext cx="432000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8000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108000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108000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1080000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4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5" name="Table 34">
                <a:extLst>
                  <a:ext uri="{FF2B5EF4-FFF2-40B4-BE49-F238E27FC236}">
                    <a16:creationId xmlns:a16="http://schemas.microsoft.com/office/drawing/2014/main" id="{58FBFDCD-404C-4F05-BF30-F0CCACE08923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868244004"/>
                  </p:ext>
                </p:extLst>
              </p:nvPr>
            </p:nvGraphicFramePr>
            <p:xfrm>
              <a:off x="639374" y="5381491"/>
              <a:ext cx="432000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8000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108000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108000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1080000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4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247" t="-105263" r="-303933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02825" t="-105263" r="-205650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01685" t="-105263" r="-104494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303390" t="-105263" r="-5085" b="-751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6" name="Table 35">
                <a:extLst>
                  <a:ext uri="{FF2B5EF4-FFF2-40B4-BE49-F238E27FC236}">
                    <a16:creationId xmlns:a16="http://schemas.microsoft.com/office/drawing/2014/main" id="{960C8417-ABB7-4E0E-A623-2565B29F0B65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03538133"/>
                  </p:ext>
                </p:extLst>
              </p:nvPr>
            </p:nvGraphicFramePr>
            <p:xfrm>
              <a:off x="10504946" y="5381491"/>
              <a:ext cx="100704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0704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</a:tblGrid>
                  <a:tr h="808198">
                    <a:tc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kumimoji="0" lang="en-GB" sz="22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kumimoji="0" lang="en-GB" sz="2200" b="1" i="0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kumimoji="0" lang="en-GB" sz="22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22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6" name="Table 35">
                <a:extLst>
                  <a:ext uri="{FF2B5EF4-FFF2-40B4-BE49-F238E27FC236}">
                    <a16:creationId xmlns:a16="http://schemas.microsoft.com/office/drawing/2014/main" id="{960C8417-ABB7-4E0E-A623-2565B29F0B65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03538133"/>
                  </p:ext>
                </p:extLst>
              </p:nvPr>
            </p:nvGraphicFramePr>
            <p:xfrm>
              <a:off x="10504946" y="5381491"/>
              <a:ext cx="100704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0704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</a:tblGrid>
                  <a:tr h="80819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3012" t="-3008" r="-5422" b="-10751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3012" t="-103008" r="-5422" b="-751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7" name="Table 36">
                <a:extLst>
                  <a:ext uri="{FF2B5EF4-FFF2-40B4-BE49-F238E27FC236}">
                    <a16:creationId xmlns:a16="http://schemas.microsoft.com/office/drawing/2014/main" id="{FB89B242-D44D-4ECC-995C-68B17CD71B0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27463045"/>
                  </p:ext>
                </p:extLst>
              </p:nvPr>
            </p:nvGraphicFramePr>
            <p:xfrm>
              <a:off x="5572160" y="5381491"/>
              <a:ext cx="432000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8000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108000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108000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1080000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4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7" name="Table 36">
                <a:extLst>
                  <a:ext uri="{FF2B5EF4-FFF2-40B4-BE49-F238E27FC236}">
                    <a16:creationId xmlns:a16="http://schemas.microsoft.com/office/drawing/2014/main" id="{FB89B242-D44D-4ECC-995C-68B17CD71B0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27463045"/>
                  </p:ext>
                </p:extLst>
              </p:nvPr>
            </p:nvGraphicFramePr>
            <p:xfrm>
              <a:off x="5572160" y="5381491"/>
              <a:ext cx="432000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8000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108000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108000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1080000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4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825" t="-105263" r="-306215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02247" t="-105263" r="-204494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03390" t="-105263" r="-105650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303390" t="-105263" r="-5650" b="-751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Left Bracket 5">
            <a:extLst>
              <a:ext uri="{FF2B5EF4-FFF2-40B4-BE49-F238E27FC236}">
                <a16:creationId xmlns:a16="http://schemas.microsoft.com/office/drawing/2014/main" id="{8480D383-C12A-46A4-B73A-DD7BC7FD4A43}"/>
              </a:ext>
            </a:extLst>
          </p:cNvPr>
          <p:cNvSpPr/>
          <p:nvPr/>
        </p:nvSpPr>
        <p:spPr>
          <a:xfrm rot="16200000">
            <a:off x="2057184" y="5619307"/>
            <a:ext cx="360000" cy="3225600"/>
          </a:xfrm>
          <a:prstGeom prst="lef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Left Bracket 37">
            <a:extLst>
              <a:ext uri="{FF2B5EF4-FFF2-40B4-BE49-F238E27FC236}">
                <a16:creationId xmlns:a16="http://schemas.microsoft.com/office/drawing/2014/main" id="{C51016A6-6A71-4F2F-96CE-2E68C360E026}"/>
              </a:ext>
            </a:extLst>
          </p:cNvPr>
          <p:cNvSpPr/>
          <p:nvPr/>
        </p:nvSpPr>
        <p:spPr>
          <a:xfrm rot="16200000">
            <a:off x="5624884" y="5334908"/>
            <a:ext cx="360000" cy="3794400"/>
          </a:xfrm>
          <a:prstGeom prst="lef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Left Bracket 39">
            <a:extLst>
              <a:ext uri="{FF2B5EF4-FFF2-40B4-BE49-F238E27FC236}">
                <a16:creationId xmlns:a16="http://schemas.microsoft.com/office/drawing/2014/main" id="{2CEA6C2B-85F2-414A-8628-B673013AF808}"/>
              </a:ext>
            </a:extLst>
          </p:cNvPr>
          <p:cNvSpPr/>
          <p:nvPr/>
        </p:nvSpPr>
        <p:spPr>
          <a:xfrm rot="16200000">
            <a:off x="9460222" y="5360108"/>
            <a:ext cx="360000" cy="3744000"/>
          </a:xfrm>
          <a:prstGeom prst="lef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8A4DFB6-9B46-4B87-BF51-EC2051624E75}"/>
              </a:ext>
            </a:extLst>
          </p:cNvPr>
          <p:cNvSpPr/>
          <p:nvPr/>
        </p:nvSpPr>
        <p:spPr>
          <a:xfrm>
            <a:off x="508194" y="646030"/>
            <a:ext cx="66688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28: Make two and a quarter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5234879"/>
      </p:ext>
    </p:extLst>
  </p:cSld>
  <p:clrMapOvr>
    <a:masterClrMapping/>
  </p:clrMapOvr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04261C45-D023-4D0F-A269-F958DAFB85C8}"/>
              </a:ext>
            </a:extLst>
          </p:cNvPr>
          <p:cNvGrpSpPr/>
          <p:nvPr/>
        </p:nvGrpSpPr>
        <p:grpSpPr>
          <a:xfrm>
            <a:off x="3588858" y="2804035"/>
            <a:ext cx="4718404" cy="1836438"/>
            <a:chOff x="710747" y="1651904"/>
            <a:chExt cx="4718404" cy="1836438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90C87D87-7A02-4DEE-AFCB-C70D9D855150}"/>
                </a:ext>
              </a:extLst>
            </p:cNvPr>
            <p:cNvSpPr txBox="1"/>
            <p:nvPr/>
          </p:nvSpPr>
          <p:spPr>
            <a:xfrm>
              <a:off x="4057170" y="2086108"/>
              <a:ext cx="587020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600" b="1" dirty="0"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3F99D7A7-1581-47F2-B31D-CEC1F6D04902}"/>
                </a:ext>
              </a:extLst>
            </p:cNvPr>
            <p:cNvSpPr txBox="1"/>
            <p:nvPr/>
          </p:nvSpPr>
          <p:spPr>
            <a:xfrm>
              <a:off x="4806254" y="1740106"/>
              <a:ext cx="52931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732B3843-0B57-4786-B9A9-02A131BEA8EE}"/>
                </a:ext>
              </a:extLst>
            </p:cNvPr>
            <p:cNvSpPr txBox="1"/>
            <p:nvPr/>
          </p:nvSpPr>
          <p:spPr>
            <a:xfrm>
              <a:off x="3435241" y="2131511"/>
              <a:ext cx="585417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=</a:t>
              </a:r>
            </a:p>
          </p:txBody>
        </p: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3B3167E-606C-476E-8B74-3F7F3879FA2E}"/>
                </a:ext>
              </a:extLst>
            </p:cNvPr>
            <p:cNvCxnSpPr>
              <a:cxnSpLocks/>
            </p:cNvCxnSpPr>
            <p:nvPr/>
          </p:nvCxnSpPr>
          <p:spPr>
            <a:xfrm>
              <a:off x="4709151" y="2577871"/>
              <a:ext cx="72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C5AAE4B1-753A-46E3-8E58-A8A89AB7D9DD}"/>
                </a:ext>
              </a:extLst>
            </p:cNvPr>
            <p:cNvCxnSpPr>
              <a:cxnSpLocks/>
            </p:cNvCxnSpPr>
            <p:nvPr/>
          </p:nvCxnSpPr>
          <p:spPr>
            <a:xfrm>
              <a:off x="710747" y="2569278"/>
              <a:ext cx="936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FE595A4-8997-426B-9385-6A8E7D5DBC85}"/>
                </a:ext>
              </a:extLst>
            </p:cNvPr>
            <p:cNvSpPr/>
            <p:nvPr/>
          </p:nvSpPr>
          <p:spPr>
            <a:xfrm>
              <a:off x="842768" y="2804342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C96C58F-6604-44AF-861E-84A8C45FDD79}"/>
                </a:ext>
              </a:extLst>
            </p:cNvPr>
            <p:cNvSpPr/>
            <p:nvPr/>
          </p:nvSpPr>
          <p:spPr>
            <a:xfrm>
              <a:off x="842767" y="1651904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C0DE55A7-AF28-4915-BF4D-6DD8F263FE5F}"/>
                </a:ext>
              </a:extLst>
            </p:cNvPr>
            <p:cNvSpPr txBox="1"/>
            <p:nvPr/>
          </p:nvSpPr>
          <p:spPr>
            <a:xfrm>
              <a:off x="1788555" y="2123002"/>
              <a:ext cx="585417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×</a:t>
              </a: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784AA34C-8E25-4239-961F-D6A6AF3B614B}"/>
                </a:ext>
              </a:extLst>
            </p:cNvPr>
            <p:cNvSpPr/>
            <p:nvPr/>
          </p:nvSpPr>
          <p:spPr>
            <a:xfrm>
              <a:off x="2491342" y="2131511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E6B2110B-5ECC-46DE-9838-C9F3A9D2850A}"/>
                </a:ext>
              </a:extLst>
            </p:cNvPr>
            <p:cNvSpPr txBox="1"/>
            <p:nvPr/>
          </p:nvSpPr>
          <p:spPr>
            <a:xfrm>
              <a:off x="4786555" y="2594350"/>
              <a:ext cx="52931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4</a:t>
              </a:r>
            </a:p>
          </p:txBody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71ABC69C-6320-49BC-B0CB-D4AFC4A8E709}"/>
              </a:ext>
            </a:extLst>
          </p:cNvPr>
          <p:cNvSpPr/>
          <p:nvPr/>
        </p:nvSpPr>
        <p:spPr>
          <a:xfrm>
            <a:off x="508194" y="1550330"/>
            <a:ext cx="43765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answer 3: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2691570-C5AF-4DBA-9834-CA6022281CA5}"/>
              </a:ext>
            </a:extLst>
          </p:cNvPr>
          <p:cNvSpPr txBox="1"/>
          <p:nvPr/>
        </p:nvSpPr>
        <p:spPr>
          <a:xfrm>
            <a:off x="3822182" y="2750116"/>
            <a:ext cx="5004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312B224-609E-4FB5-A918-D9A55A81026C}"/>
              </a:ext>
            </a:extLst>
          </p:cNvPr>
          <p:cNvSpPr txBox="1"/>
          <p:nvPr/>
        </p:nvSpPr>
        <p:spPr>
          <a:xfrm>
            <a:off x="3822030" y="3909279"/>
            <a:ext cx="5004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</a:t>
            </a: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74B97D22-FB87-4F0B-8504-26600EE4EE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8731649"/>
              </p:ext>
            </p:extLst>
          </p:nvPr>
        </p:nvGraphicFramePr>
        <p:xfrm>
          <a:off x="639374" y="5381491"/>
          <a:ext cx="4320000" cy="8081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0">
                  <a:extLst>
                    <a:ext uri="{9D8B030D-6E8A-4147-A177-3AD203B41FA5}">
                      <a16:colId xmlns:a16="http://schemas.microsoft.com/office/drawing/2014/main" val="1424540877"/>
                    </a:ext>
                  </a:extLst>
                </a:gridCol>
              </a:tblGrid>
              <a:tr h="808198">
                <a:tc>
                  <a:txBody>
                    <a:bodyPr/>
                    <a:lstStyle/>
                    <a:p>
                      <a:pPr algn="ctr"/>
                      <a:endParaRPr lang="en-GB" sz="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4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202166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6" name="Table 35">
                <a:extLst>
                  <a:ext uri="{FF2B5EF4-FFF2-40B4-BE49-F238E27FC236}">
                    <a16:creationId xmlns:a16="http://schemas.microsoft.com/office/drawing/2014/main" id="{67029C24-CD15-4A9E-86FA-350D1EC3FA69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076791"/>
                  </p:ext>
                </p:extLst>
              </p:nvPr>
            </p:nvGraphicFramePr>
            <p:xfrm>
              <a:off x="10504946" y="5381491"/>
              <a:ext cx="1007040" cy="80819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0704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</a:tblGrid>
                  <a:tr h="808198">
                    <a:tc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kumimoji="0" lang="en-GB" sz="22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kumimoji="0" lang="en-GB" sz="2200" b="1" i="0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kumimoji="0" lang="en-GB" sz="22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22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6" name="Table 35">
                <a:extLst>
                  <a:ext uri="{FF2B5EF4-FFF2-40B4-BE49-F238E27FC236}">
                    <a16:creationId xmlns:a16="http://schemas.microsoft.com/office/drawing/2014/main" id="{67029C24-CD15-4A9E-86FA-350D1EC3FA69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076791"/>
                  </p:ext>
                </p:extLst>
              </p:nvPr>
            </p:nvGraphicFramePr>
            <p:xfrm>
              <a:off x="10504946" y="5381491"/>
              <a:ext cx="1007040" cy="80819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0704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</a:tblGrid>
                  <a:tr h="80819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3012" t="-2985" r="-5422" b="-671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79E996B1-E8C5-467F-B6AC-2D6CA794D9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7169564"/>
              </p:ext>
            </p:extLst>
          </p:nvPr>
        </p:nvGraphicFramePr>
        <p:xfrm>
          <a:off x="5572160" y="5381491"/>
          <a:ext cx="4320000" cy="8081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0">
                  <a:extLst>
                    <a:ext uri="{9D8B030D-6E8A-4147-A177-3AD203B41FA5}">
                      <a16:colId xmlns:a16="http://schemas.microsoft.com/office/drawing/2014/main" val="1424540877"/>
                    </a:ext>
                  </a:extLst>
                </a:gridCol>
              </a:tblGrid>
              <a:tr h="808198">
                <a:tc>
                  <a:txBody>
                    <a:bodyPr/>
                    <a:lstStyle/>
                    <a:p>
                      <a:pPr algn="ctr"/>
                      <a:endParaRPr lang="en-GB" sz="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4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2021669"/>
                  </a:ext>
                </a:extLst>
              </a:tr>
            </a:tbl>
          </a:graphicData>
        </a:graphic>
      </p:graphicFrame>
      <p:sp>
        <p:nvSpPr>
          <p:cNvPr id="38" name="Rectangle 37">
            <a:extLst>
              <a:ext uri="{FF2B5EF4-FFF2-40B4-BE49-F238E27FC236}">
                <a16:creationId xmlns:a16="http://schemas.microsoft.com/office/drawing/2014/main" id="{99E4F9A0-8326-424A-8116-A5C487A17990}"/>
              </a:ext>
            </a:extLst>
          </p:cNvPr>
          <p:cNvSpPr/>
          <p:nvPr/>
        </p:nvSpPr>
        <p:spPr>
          <a:xfrm>
            <a:off x="508194" y="646030"/>
            <a:ext cx="66688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28: Make two and a quarter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192917"/>
      </p:ext>
    </p:extLst>
  </p:cSld>
  <p:clrMapOvr>
    <a:masterClrMapping/>
  </p:clrMapOvr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04261C45-D023-4D0F-A269-F958DAFB85C8}"/>
              </a:ext>
            </a:extLst>
          </p:cNvPr>
          <p:cNvGrpSpPr/>
          <p:nvPr/>
        </p:nvGrpSpPr>
        <p:grpSpPr>
          <a:xfrm>
            <a:off x="3588858" y="2804035"/>
            <a:ext cx="4718404" cy="1836438"/>
            <a:chOff x="710747" y="1651904"/>
            <a:chExt cx="4718404" cy="1836438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90C87D87-7A02-4DEE-AFCB-C70D9D855150}"/>
                </a:ext>
              </a:extLst>
            </p:cNvPr>
            <p:cNvSpPr txBox="1"/>
            <p:nvPr/>
          </p:nvSpPr>
          <p:spPr>
            <a:xfrm>
              <a:off x="4057170" y="2086108"/>
              <a:ext cx="587020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600" b="1" dirty="0"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3F99D7A7-1581-47F2-B31D-CEC1F6D04902}"/>
                </a:ext>
              </a:extLst>
            </p:cNvPr>
            <p:cNvSpPr txBox="1"/>
            <p:nvPr/>
          </p:nvSpPr>
          <p:spPr>
            <a:xfrm>
              <a:off x="4806254" y="1740106"/>
              <a:ext cx="52931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732B3843-0B57-4786-B9A9-02A131BEA8EE}"/>
                </a:ext>
              </a:extLst>
            </p:cNvPr>
            <p:cNvSpPr txBox="1"/>
            <p:nvPr/>
          </p:nvSpPr>
          <p:spPr>
            <a:xfrm>
              <a:off x="3435241" y="2131511"/>
              <a:ext cx="585417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=</a:t>
              </a:r>
            </a:p>
          </p:txBody>
        </p: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3B3167E-606C-476E-8B74-3F7F3879FA2E}"/>
                </a:ext>
              </a:extLst>
            </p:cNvPr>
            <p:cNvCxnSpPr>
              <a:cxnSpLocks/>
            </p:cNvCxnSpPr>
            <p:nvPr/>
          </p:nvCxnSpPr>
          <p:spPr>
            <a:xfrm>
              <a:off x="4709151" y="2577871"/>
              <a:ext cx="720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C5AAE4B1-753A-46E3-8E58-A8A89AB7D9DD}"/>
                </a:ext>
              </a:extLst>
            </p:cNvPr>
            <p:cNvCxnSpPr>
              <a:cxnSpLocks/>
            </p:cNvCxnSpPr>
            <p:nvPr/>
          </p:nvCxnSpPr>
          <p:spPr>
            <a:xfrm>
              <a:off x="710747" y="2569278"/>
              <a:ext cx="936000" cy="0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FE595A4-8997-426B-9385-6A8E7D5DBC85}"/>
                </a:ext>
              </a:extLst>
            </p:cNvPr>
            <p:cNvSpPr/>
            <p:nvPr/>
          </p:nvSpPr>
          <p:spPr>
            <a:xfrm>
              <a:off x="842768" y="2804342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C96C58F-6604-44AF-861E-84A8C45FDD79}"/>
                </a:ext>
              </a:extLst>
            </p:cNvPr>
            <p:cNvSpPr/>
            <p:nvPr/>
          </p:nvSpPr>
          <p:spPr>
            <a:xfrm>
              <a:off x="842767" y="1651904"/>
              <a:ext cx="684000" cy="68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C0DE55A7-AF28-4915-BF4D-6DD8F263FE5F}"/>
                </a:ext>
              </a:extLst>
            </p:cNvPr>
            <p:cNvSpPr txBox="1"/>
            <p:nvPr/>
          </p:nvSpPr>
          <p:spPr>
            <a:xfrm>
              <a:off x="1788555" y="2123002"/>
              <a:ext cx="585417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5200" b="1" dirty="0">
                  <a:latin typeface="Century Gothic" panose="020B0502020202020204" pitchFamily="34" charset="0"/>
                </a:rPr>
                <a:t>×</a:t>
              </a: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784AA34C-8E25-4239-961F-D6A6AF3B614B}"/>
                </a:ext>
              </a:extLst>
            </p:cNvPr>
            <p:cNvSpPr/>
            <p:nvPr/>
          </p:nvSpPr>
          <p:spPr>
            <a:xfrm>
              <a:off x="2491342" y="2131511"/>
              <a:ext cx="756000" cy="864000"/>
            </a:xfrm>
            <a:prstGeom prst="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E6B2110B-5ECC-46DE-9838-C9F3A9D2850A}"/>
                </a:ext>
              </a:extLst>
            </p:cNvPr>
            <p:cNvSpPr txBox="1"/>
            <p:nvPr/>
          </p:nvSpPr>
          <p:spPr>
            <a:xfrm>
              <a:off x="4786555" y="2594350"/>
              <a:ext cx="52931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4800" b="1" dirty="0">
                  <a:latin typeface="Century Gothic" panose="020B0502020202020204" pitchFamily="34" charset="0"/>
                </a:rPr>
                <a:t>4</a:t>
              </a:r>
            </a:p>
          </p:txBody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71ABC69C-6320-49BC-B0CB-D4AFC4A8E709}"/>
              </a:ext>
            </a:extLst>
          </p:cNvPr>
          <p:cNvSpPr/>
          <p:nvPr/>
        </p:nvSpPr>
        <p:spPr>
          <a:xfrm>
            <a:off x="508194" y="1550330"/>
            <a:ext cx="43765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9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Example answer 3: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2691570-C5AF-4DBA-9834-CA6022281CA5}"/>
              </a:ext>
            </a:extLst>
          </p:cNvPr>
          <p:cNvSpPr txBox="1"/>
          <p:nvPr/>
        </p:nvSpPr>
        <p:spPr>
          <a:xfrm>
            <a:off x="3822182" y="2750116"/>
            <a:ext cx="5004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312B224-609E-4FB5-A918-D9A55A81026C}"/>
              </a:ext>
            </a:extLst>
          </p:cNvPr>
          <p:cNvSpPr txBox="1"/>
          <p:nvPr/>
        </p:nvSpPr>
        <p:spPr>
          <a:xfrm>
            <a:off x="3822030" y="3909279"/>
            <a:ext cx="5004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BF23054-1F5E-4CB8-9932-4731EE116A0E}"/>
              </a:ext>
            </a:extLst>
          </p:cNvPr>
          <p:cNvSpPr txBox="1"/>
          <p:nvPr/>
        </p:nvSpPr>
        <p:spPr>
          <a:xfrm>
            <a:off x="5486904" y="3274881"/>
            <a:ext cx="543739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5" name="Table 34">
                <a:extLst>
                  <a:ext uri="{FF2B5EF4-FFF2-40B4-BE49-F238E27FC236}">
                    <a16:creationId xmlns:a16="http://schemas.microsoft.com/office/drawing/2014/main" id="{74B97D22-FB87-4F0B-8504-26600EE4EEAA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639374" y="5381491"/>
              <a:ext cx="432000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54000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2925260588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4265892906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2390763386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1044830118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8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5" name="Table 34">
                <a:extLst>
                  <a:ext uri="{FF2B5EF4-FFF2-40B4-BE49-F238E27FC236}">
                    <a16:creationId xmlns:a16="http://schemas.microsoft.com/office/drawing/2014/main" id="{74B97D22-FB87-4F0B-8504-26600EE4EEAA}"/>
                  </a:ext>
                </a:extLst>
              </p:cNvPr>
              <p:cNvGraphicFramePr>
                <a:graphicFrameLocks noGrp="1"/>
              </p:cNvGraphicFramePr>
              <p:nvPr>
                <p:extLst/>
              </p:nvPr>
            </p:nvGraphicFramePr>
            <p:xfrm>
              <a:off x="639374" y="5381491"/>
              <a:ext cx="432000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54000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2925260588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4265892906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2390763386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1044830118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8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4494" t="-105263" r="-707865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04494" t="-105263" r="-607865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06818" t="-105263" r="-514773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303371" t="-105263" r="-408989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403371" t="-105263" r="-308989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3371" t="-105263" r="-208989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610227" t="-105263" r="-111364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702247" t="-105263" r="-10112" b="-751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6" name="Table 35">
                <a:extLst>
                  <a:ext uri="{FF2B5EF4-FFF2-40B4-BE49-F238E27FC236}">
                    <a16:creationId xmlns:a16="http://schemas.microsoft.com/office/drawing/2014/main" id="{67029C24-CD15-4A9E-86FA-350D1EC3FA69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10504946" y="5381491"/>
              <a:ext cx="100704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50352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503520">
                      <a:extLst>
                        <a:ext uri="{9D8B030D-6E8A-4147-A177-3AD203B41FA5}">
                          <a16:colId xmlns:a16="http://schemas.microsoft.com/office/drawing/2014/main" val="1558792152"/>
                        </a:ext>
                      </a:extLst>
                    </a:gridCol>
                  </a:tblGrid>
                  <a:tr h="808198">
                    <a:tc gridSpan="2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kumimoji="0" lang="en-GB" sz="22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kumimoji="0" lang="en-GB" sz="2200" b="1" i="0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kumimoji="0" lang="en-GB" sz="2200" b="1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22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6" name="Table 35">
                <a:extLst>
                  <a:ext uri="{FF2B5EF4-FFF2-40B4-BE49-F238E27FC236}">
                    <a16:creationId xmlns:a16="http://schemas.microsoft.com/office/drawing/2014/main" id="{67029C24-CD15-4A9E-86FA-350D1EC3FA69}"/>
                  </a:ext>
                </a:extLst>
              </p:cNvPr>
              <p:cNvGraphicFramePr>
                <a:graphicFrameLocks noGrp="1"/>
              </p:cNvGraphicFramePr>
              <p:nvPr>
                <p:extLst/>
              </p:nvPr>
            </p:nvGraphicFramePr>
            <p:xfrm>
              <a:off x="10504946" y="5381491"/>
              <a:ext cx="100704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50352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503520">
                      <a:extLst>
                        <a:ext uri="{9D8B030D-6E8A-4147-A177-3AD203B41FA5}">
                          <a16:colId xmlns:a16="http://schemas.microsoft.com/office/drawing/2014/main" val="1558792152"/>
                        </a:ext>
                      </a:extLst>
                    </a:gridCol>
                  </a:tblGrid>
                  <a:tr h="808198">
                    <a:tc gridSpan="2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3012" t="-3008" r="-5422" b="-107519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6024" t="-103008" r="-110843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06024" t="-103008" r="-10843" b="-751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7" name="Table 36">
                <a:extLst>
                  <a:ext uri="{FF2B5EF4-FFF2-40B4-BE49-F238E27FC236}">
                    <a16:creationId xmlns:a16="http://schemas.microsoft.com/office/drawing/2014/main" id="{79E996B1-E8C5-467F-B6AC-2D6CA794D914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5572160" y="5381491"/>
              <a:ext cx="432000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54000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2803862750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3451523799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4111317619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2502065542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8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b="1" i="0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1" i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en-GB" sz="2400" b="1" i="1" smtClean="0"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7" name="Table 36">
                <a:extLst>
                  <a:ext uri="{FF2B5EF4-FFF2-40B4-BE49-F238E27FC236}">
                    <a16:creationId xmlns:a16="http://schemas.microsoft.com/office/drawing/2014/main" id="{79E996B1-E8C5-467F-B6AC-2D6CA794D914}"/>
                  </a:ext>
                </a:extLst>
              </p:cNvPr>
              <p:cNvGraphicFramePr>
                <a:graphicFrameLocks noGrp="1"/>
              </p:cNvGraphicFramePr>
              <p:nvPr>
                <p:extLst/>
              </p:nvPr>
            </p:nvGraphicFramePr>
            <p:xfrm>
              <a:off x="5572160" y="5381491"/>
              <a:ext cx="4320000" cy="16160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540000">
                      <a:extLst>
                        <a:ext uri="{9D8B030D-6E8A-4147-A177-3AD203B41FA5}">
                          <a16:colId xmlns:a16="http://schemas.microsoft.com/office/drawing/2014/main" val="1424540877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2030912795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2803862750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3451523799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4111317619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2502065542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3888432495"/>
                        </a:ext>
                      </a:extLst>
                    </a:gridCol>
                    <a:gridCol w="540000">
                      <a:extLst>
                        <a:ext uri="{9D8B030D-6E8A-4147-A177-3AD203B41FA5}">
                          <a16:colId xmlns:a16="http://schemas.microsoft.com/office/drawing/2014/main" val="1671632843"/>
                        </a:ext>
                      </a:extLst>
                    </a:gridCol>
                  </a:tblGrid>
                  <a:tr h="808198">
                    <a:tc gridSpan="8">
                      <a:txBody>
                        <a:bodyPr/>
                        <a:lstStyle/>
                        <a:p>
                          <a:pPr algn="ctr"/>
                          <a:endParaRPr lang="en-GB" sz="4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02021669"/>
                      </a:ext>
                    </a:extLst>
                  </a:tr>
                  <a:tr h="80780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5618" t="-105263" r="-707865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06818" t="-105263" r="-615909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04494" t="-105263" r="-508989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304494" t="-105263" r="-408989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409091" t="-105263" r="-313636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503371" t="-105263" r="-210112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610227" t="-105263" r="-112500" b="-75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571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702247" t="-105263" r="-11236" b="-751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15892298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8" name="Left Bracket 37">
            <a:extLst>
              <a:ext uri="{FF2B5EF4-FFF2-40B4-BE49-F238E27FC236}">
                <a16:creationId xmlns:a16="http://schemas.microsoft.com/office/drawing/2014/main" id="{DCDAFC1C-081B-4083-981F-794D71C8CF77}"/>
              </a:ext>
            </a:extLst>
          </p:cNvPr>
          <p:cNvSpPr/>
          <p:nvPr/>
        </p:nvSpPr>
        <p:spPr>
          <a:xfrm rot="16200000">
            <a:off x="1247184" y="6429307"/>
            <a:ext cx="360000" cy="1605600"/>
          </a:xfrm>
          <a:prstGeom prst="lef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Left Bracket 40">
            <a:extLst>
              <a:ext uri="{FF2B5EF4-FFF2-40B4-BE49-F238E27FC236}">
                <a16:creationId xmlns:a16="http://schemas.microsoft.com/office/drawing/2014/main" id="{4D5F4824-84C1-4243-BDE2-D5C3A1B627EF}"/>
              </a:ext>
            </a:extLst>
          </p:cNvPr>
          <p:cNvSpPr/>
          <p:nvPr/>
        </p:nvSpPr>
        <p:spPr>
          <a:xfrm rot="16200000">
            <a:off x="2892630" y="6446311"/>
            <a:ext cx="360000" cy="1569600"/>
          </a:xfrm>
          <a:prstGeom prst="lef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Left Bracket 41">
            <a:extLst>
              <a:ext uri="{FF2B5EF4-FFF2-40B4-BE49-F238E27FC236}">
                <a16:creationId xmlns:a16="http://schemas.microsoft.com/office/drawing/2014/main" id="{F363183D-7E45-472F-A218-15160AF84F05}"/>
              </a:ext>
            </a:extLst>
          </p:cNvPr>
          <p:cNvSpPr/>
          <p:nvPr/>
        </p:nvSpPr>
        <p:spPr>
          <a:xfrm rot="16200000">
            <a:off x="4822476" y="6143911"/>
            <a:ext cx="360000" cy="2174400"/>
          </a:xfrm>
          <a:prstGeom prst="lef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Left Bracket 42">
            <a:extLst>
              <a:ext uri="{FF2B5EF4-FFF2-40B4-BE49-F238E27FC236}">
                <a16:creationId xmlns:a16="http://schemas.microsoft.com/office/drawing/2014/main" id="{9357B0EC-3069-4B86-B6EE-AD1B90A65AD7}"/>
              </a:ext>
            </a:extLst>
          </p:cNvPr>
          <p:cNvSpPr/>
          <p:nvPr/>
        </p:nvSpPr>
        <p:spPr>
          <a:xfrm rot="16200000">
            <a:off x="6745122" y="6440640"/>
            <a:ext cx="360000" cy="1555200"/>
          </a:xfrm>
          <a:prstGeom prst="lef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Left Bracket 43">
            <a:extLst>
              <a:ext uri="{FF2B5EF4-FFF2-40B4-BE49-F238E27FC236}">
                <a16:creationId xmlns:a16="http://schemas.microsoft.com/office/drawing/2014/main" id="{C54941C1-2DA2-4A6C-8F30-CB66D6B3F2DB}"/>
              </a:ext>
            </a:extLst>
          </p:cNvPr>
          <p:cNvSpPr/>
          <p:nvPr/>
        </p:nvSpPr>
        <p:spPr>
          <a:xfrm rot="16200000">
            <a:off x="8364778" y="6433440"/>
            <a:ext cx="360000" cy="1569600"/>
          </a:xfrm>
          <a:prstGeom prst="lef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Left Bracket 44">
            <a:extLst>
              <a:ext uri="{FF2B5EF4-FFF2-40B4-BE49-F238E27FC236}">
                <a16:creationId xmlns:a16="http://schemas.microsoft.com/office/drawing/2014/main" id="{969AC0E5-7D8F-44D9-86EA-78C6C5801DE9}"/>
              </a:ext>
            </a:extLst>
          </p:cNvPr>
          <p:cNvSpPr/>
          <p:nvPr/>
        </p:nvSpPr>
        <p:spPr>
          <a:xfrm rot="16200000">
            <a:off x="10263826" y="6152640"/>
            <a:ext cx="360000" cy="2131200"/>
          </a:xfrm>
          <a:prstGeom prst="lef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E300D12-1207-4CD2-A91A-36BC6A3F3504}"/>
              </a:ext>
            </a:extLst>
          </p:cNvPr>
          <p:cNvSpPr/>
          <p:nvPr/>
        </p:nvSpPr>
        <p:spPr>
          <a:xfrm>
            <a:off x="508194" y="646030"/>
            <a:ext cx="66688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28: Make two and a quarter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6643652"/>
      </p:ext>
    </p:extLst>
  </p:cSld>
  <p:clrMapOvr>
    <a:masterClrMapping/>
  </p:clrMapOvr>
</p:sld>
</file>

<file path=ppt/slides/slide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54521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29: Part-finished book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8" name="Right Bracket 7">
            <a:extLst>
              <a:ext uri="{FF2B5EF4-FFF2-40B4-BE49-F238E27FC236}">
                <a16:creationId xmlns:a16="http://schemas.microsoft.com/office/drawing/2014/main" id="{A860BCD2-1F0A-42D3-86B7-2E449FA771A7}"/>
              </a:ext>
            </a:extLst>
          </p:cNvPr>
          <p:cNvSpPr/>
          <p:nvPr/>
        </p:nvSpPr>
        <p:spPr>
          <a:xfrm rot="16200000">
            <a:off x="5863396" y="-1934620"/>
            <a:ext cx="252000" cy="8920800"/>
          </a:xfrm>
          <a:prstGeom prst="rightBracket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Bracket 8">
            <a:extLst>
              <a:ext uri="{FF2B5EF4-FFF2-40B4-BE49-F238E27FC236}">
                <a16:creationId xmlns:a16="http://schemas.microsoft.com/office/drawing/2014/main" id="{18BC1A9F-ED4C-4DF5-84C8-6F36CAE64283}"/>
              </a:ext>
            </a:extLst>
          </p:cNvPr>
          <p:cNvSpPr/>
          <p:nvPr/>
        </p:nvSpPr>
        <p:spPr>
          <a:xfrm rot="5400000" flipV="1">
            <a:off x="4063750" y="2299335"/>
            <a:ext cx="252000" cy="5321511"/>
          </a:xfrm>
          <a:prstGeom prst="righ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F0CE3B-29A3-48FA-83F2-2A7CD1AA986A}"/>
              </a:ext>
            </a:extLst>
          </p:cNvPr>
          <p:cNvSpPr/>
          <p:nvPr/>
        </p:nvSpPr>
        <p:spPr>
          <a:xfrm>
            <a:off x="4770928" y="1777124"/>
            <a:ext cx="24352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total pages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16B624-4043-492F-8BF5-37C79D14D445}"/>
              </a:ext>
            </a:extLst>
          </p:cNvPr>
          <p:cNvSpPr/>
          <p:nvPr/>
        </p:nvSpPr>
        <p:spPr>
          <a:xfrm>
            <a:off x="1787879" y="5164469"/>
            <a:ext cx="48429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pages Megan has read</a:t>
            </a:r>
            <a:endParaRPr lang="en-GB" sz="3200" dirty="0">
              <a:solidFill>
                <a:srgbClr val="FF0000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D2C76D6B-55D6-4090-A367-79283C6680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9475314"/>
              </p:ext>
            </p:extLst>
          </p:nvPr>
        </p:nvGraphicFramePr>
        <p:xfrm>
          <a:off x="1514007" y="2754333"/>
          <a:ext cx="8949125" cy="19846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9825">
                  <a:extLst>
                    <a:ext uri="{9D8B030D-6E8A-4147-A177-3AD203B41FA5}">
                      <a16:colId xmlns:a16="http://schemas.microsoft.com/office/drawing/2014/main" val="789019997"/>
                    </a:ext>
                  </a:extLst>
                </a:gridCol>
                <a:gridCol w="1789825">
                  <a:extLst>
                    <a:ext uri="{9D8B030D-6E8A-4147-A177-3AD203B41FA5}">
                      <a16:colId xmlns:a16="http://schemas.microsoft.com/office/drawing/2014/main" val="807246796"/>
                    </a:ext>
                  </a:extLst>
                </a:gridCol>
                <a:gridCol w="1789825">
                  <a:extLst>
                    <a:ext uri="{9D8B030D-6E8A-4147-A177-3AD203B41FA5}">
                      <a16:colId xmlns:a16="http://schemas.microsoft.com/office/drawing/2014/main" val="3800664081"/>
                    </a:ext>
                  </a:extLst>
                </a:gridCol>
                <a:gridCol w="1789825">
                  <a:extLst>
                    <a:ext uri="{9D8B030D-6E8A-4147-A177-3AD203B41FA5}">
                      <a16:colId xmlns:a16="http://schemas.microsoft.com/office/drawing/2014/main" val="3715202248"/>
                    </a:ext>
                  </a:extLst>
                </a:gridCol>
                <a:gridCol w="1789825">
                  <a:extLst>
                    <a:ext uri="{9D8B030D-6E8A-4147-A177-3AD203B41FA5}">
                      <a16:colId xmlns:a16="http://schemas.microsoft.com/office/drawing/2014/main" val="3877312597"/>
                    </a:ext>
                  </a:extLst>
                </a:gridCol>
              </a:tblGrid>
              <a:tr h="992330">
                <a:tc gridSpan="5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2320905"/>
                  </a:ext>
                </a:extLst>
              </a:tr>
              <a:tr h="99233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7225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8889832"/>
      </p:ext>
    </p:extLst>
  </p:cSld>
  <p:clrMapOvr>
    <a:masterClrMapping/>
  </p:clrMapOvr>
</p:sld>
</file>

<file path=ppt/slides/slide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8" name="Right Bracket 7">
            <a:extLst>
              <a:ext uri="{FF2B5EF4-FFF2-40B4-BE49-F238E27FC236}">
                <a16:creationId xmlns:a16="http://schemas.microsoft.com/office/drawing/2014/main" id="{A860BCD2-1F0A-42D3-86B7-2E449FA771A7}"/>
              </a:ext>
            </a:extLst>
          </p:cNvPr>
          <p:cNvSpPr/>
          <p:nvPr/>
        </p:nvSpPr>
        <p:spPr>
          <a:xfrm rot="16200000">
            <a:off x="5863396" y="-1934620"/>
            <a:ext cx="252000" cy="8920800"/>
          </a:xfrm>
          <a:prstGeom prst="rightBracket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Bracket 8">
            <a:extLst>
              <a:ext uri="{FF2B5EF4-FFF2-40B4-BE49-F238E27FC236}">
                <a16:creationId xmlns:a16="http://schemas.microsoft.com/office/drawing/2014/main" id="{18BC1A9F-ED4C-4DF5-84C8-6F36CAE64283}"/>
              </a:ext>
            </a:extLst>
          </p:cNvPr>
          <p:cNvSpPr/>
          <p:nvPr/>
        </p:nvSpPr>
        <p:spPr>
          <a:xfrm rot="5400000" flipV="1">
            <a:off x="4063750" y="2299335"/>
            <a:ext cx="252000" cy="5321511"/>
          </a:xfrm>
          <a:prstGeom prst="righ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F0CE3B-29A3-48FA-83F2-2A7CD1AA986A}"/>
              </a:ext>
            </a:extLst>
          </p:cNvPr>
          <p:cNvSpPr/>
          <p:nvPr/>
        </p:nvSpPr>
        <p:spPr>
          <a:xfrm>
            <a:off x="4770928" y="1777124"/>
            <a:ext cx="24352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total pages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16B624-4043-492F-8BF5-37C79D14D445}"/>
              </a:ext>
            </a:extLst>
          </p:cNvPr>
          <p:cNvSpPr/>
          <p:nvPr/>
        </p:nvSpPr>
        <p:spPr>
          <a:xfrm>
            <a:off x="1787879" y="5164469"/>
            <a:ext cx="48429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pages Megan has read</a:t>
            </a:r>
            <a:endParaRPr lang="en-GB" sz="3200" dirty="0">
              <a:solidFill>
                <a:srgbClr val="FF0000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D2C76D6B-55D6-4090-A367-79283C66809F}"/>
              </a:ext>
            </a:extLst>
          </p:cNvPr>
          <p:cNvGraphicFramePr>
            <a:graphicFrameLocks noGrp="1"/>
          </p:cNvGraphicFramePr>
          <p:nvPr/>
        </p:nvGraphicFramePr>
        <p:xfrm>
          <a:off x="1514007" y="2754333"/>
          <a:ext cx="8949125" cy="19846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9825">
                  <a:extLst>
                    <a:ext uri="{9D8B030D-6E8A-4147-A177-3AD203B41FA5}">
                      <a16:colId xmlns:a16="http://schemas.microsoft.com/office/drawing/2014/main" val="789019997"/>
                    </a:ext>
                  </a:extLst>
                </a:gridCol>
                <a:gridCol w="1789825">
                  <a:extLst>
                    <a:ext uri="{9D8B030D-6E8A-4147-A177-3AD203B41FA5}">
                      <a16:colId xmlns:a16="http://schemas.microsoft.com/office/drawing/2014/main" val="807246796"/>
                    </a:ext>
                  </a:extLst>
                </a:gridCol>
                <a:gridCol w="1789825">
                  <a:extLst>
                    <a:ext uri="{9D8B030D-6E8A-4147-A177-3AD203B41FA5}">
                      <a16:colId xmlns:a16="http://schemas.microsoft.com/office/drawing/2014/main" val="3800664081"/>
                    </a:ext>
                  </a:extLst>
                </a:gridCol>
                <a:gridCol w="1789825">
                  <a:extLst>
                    <a:ext uri="{9D8B030D-6E8A-4147-A177-3AD203B41FA5}">
                      <a16:colId xmlns:a16="http://schemas.microsoft.com/office/drawing/2014/main" val="3715202248"/>
                    </a:ext>
                  </a:extLst>
                </a:gridCol>
                <a:gridCol w="1789825">
                  <a:extLst>
                    <a:ext uri="{9D8B030D-6E8A-4147-A177-3AD203B41FA5}">
                      <a16:colId xmlns:a16="http://schemas.microsoft.com/office/drawing/2014/main" val="3877312597"/>
                    </a:ext>
                  </a:extLst>
                </a:gridCol>
              </a:tblGrid>
              <a:tr h="992330">
                <a:tc gridSpan="5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2320905"/>
                  </a:ext>
                </a:extLst>
              </a:tr>
              <a:tr h="99233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7225007"/>
                  </a:ext>
                </a:extLst>
              </a:tr>
            </a:tbl>
          </a:graphicData>
        </a:graphic>
      </p:graphicFrame>
      <p:sp>
        <p:nvSpPr>
          <p:cNvPr id="13" name="Right Bracket 12">
            <a:extLst>
              <a:ext uri="{FF2B5EF4-FFF2-40B4-BE49-F238E27FC236}">
                <a16:creationId xmlns:a16="http://schemas.microsoft.com/office/drawing/2014/main" id="{E88D0106-ABFC-48FA-9E56-A67105389082}"/>
              </a:ext>
            </a:extLst>
          </p:cNvPr>
          <p:cNvSpPr/>
          <p:nvPr/>
        </p:nvSpPr>
        <p:spPr>
          <a:xfrm rot="5400000" flipV="1">
            <a:off x="8559796" y="3183488"/>
            <a:ext cx="252000" cy="3528000"/>
          </a:xfrm>
          <a:prstGeom prst="rightBracket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46A59BD-015B-4703-B9D8-E6A5E75761D3}"/>
              </a:ext>
            </a:extLst>
          </p:cNvPr>
          <p:cNvSpPr/>
          <p:nvPr/>
        </p:nvSpPr>
        <p:spPr>
          <a:xfrm>
            <a:off x="7335668" y="5164469"/>
            <a:ext cx="27302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90 pages left</a:t>
            </a:r>
            <a:endParaRPr lang="en-GB" sz="3200" dirty="0">
              <a:solidFill>
                <a:srgbClr val="00B050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D71F09B-FF51-4FC7-BFC9-9CAEE80583DF}"/>
              </a:ext>
            </a:extLst>
          </p:cNvPr>
          <p:cNvSpPr/>
          <p:nvPr/>
        </p:nvSpPr>
        <p:spPr>
          <a:xfrm>
            <a:off x="508194" y="646030"/>
            <a:ext cx="54521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29: Part-finished book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7356625"/>
      </p:ext>
    </p:extLst>
  </p:cSld>
  <p:clrMapOvr>
    <a:masterClrMapping/>
  </p:clrMapOvr>
</p:sld>
</file>

<file path=ppt/slides/slide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8" name="Right Bracket 7">
            <a:extLst>
              <a:ext uri="{FF2B5EF4-FFF2-40B4-BE49-F238E27FC236}">
                <a16:creationId xmlns:a16="http://schemas.microsoft.com/office/drawing/2014/main" id="{A860BCD2-1F0A-42D3-86B7-2E449FA771A7}"/>
              </a:ext>
            </a:extLst>
          </p:cNvPr>
          <p:cNvSpPr/>
          <p:nvPr/>
        </p:nvSpPr>
        <p:spPr>
          <a:xfrm rot="16200000">
            <a:off x="5863396" y="-1934620"/>
            <a:ext cx="252000" cy="8920800"/>
          </a:xfrm>
          <a:prstGeom prst="rightBracket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Bracket 8">
            <a:extLst>
              <a:ext uri="{FF2B5EF4-FFF2-40B4-BE49-F238E27FC236}">
                <a16:creationId xmlns:a16="http://schemas.microsoft.com/office/drawing/2014/main" id="{18BC1A9F-ED4C-4DF5-84C8-6F36CAE64283}"/>
              </a:ext>
            </a:extLst>
          </p:cNvPr>
          <p:cNvSpPr/>
          <p:nvPr/>
        </p:nvSpPr>
        <p:spPr>
          <a:xfrm rot="5400000" flipV="1">
            <a:off x="4063750" y="2299335"/>
            <a:ext cx="252000" cy="5321511"/>
          </a:xfrm>
          <a:prstGeom prst="righ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F0CE3B-29A3-48FA-83F2-2A7CD1AA986A}"/>
              </a:ext>
            </a:extLst>
          </p:cNvPr>
          <p:cNvSpPr/>
          <p:nvPr/>
        </p:nvSpPr>
        <p:spPr>
          <a:xfrm>
            <a:off x="4770928" y="1777124"/>
            <a:ext cx="24352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total pages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16B624-4043-492F-8BF5-37C79D14D445}"/>
              </a:ext>
            </a:extLst>
          </p:cNvPr>
          <p:cNvSpPr/>
          <p:nvPr/>
        </p:nvSpPr>
        <p:spPr>
          <a:xfrm>
            <a:off x="1787879" y="5164469"/>
            <a:ext cx="48429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pages Megan has read</a:t>
            </a:r>
            <a:endParaRPr lang="en-GB" sz="3200" dirty="0">
              <a:solidFill>
                <a:srgbClr val="FF0000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D2C76D6B-55D6-4090-A367-79283C6680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1657151"/>
              </p:ext>
            </p:extLst>
          </p:nvPr>
        </p:nvGraphicFramePr>
        <p:xfrm>
          <a:off x="1514007" y="2754333"/>
          <a:ext cx="8949125" cy="19846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9825">
                  <a:extLst>
                    <a:ext uri="{9D8B030D-6E8A-4147-A177-3AD203B41FA5}">
                      <a16:colId xmlns:a16="http://schemas.microsoft.com/office/drawing/2014/main" val="789019997"/>
                    </a:ext>
                  </a:extLst>
                </a:gridCol>
                <a:gridCol w="1789825">
                  <a:extLst>
                    <a:ext uri="{9D8B030D-6E8A-4147-A177-3AD203B41FA5}">
                      <a16:colId xmlns:a16="http://schemas.microsoft.com/office/drawing/2014/main" val="807246796"/>
                    </a:ext>
                  </a:extLst>
                </a:gridCol>
                <a:gridCol w="1789825">
                  <a:extLst>
                    <a:ext uri="{9D8B030D-6E8A-4147-A177-3AD203B41FA5}">
                      <a16:colId xmlns:a16="http://schemas.microsoft.com/office/drawing/2014/main" val="3800664081"/>
                    </a:ext>
                  </a:extLst>
                </a:gridCol>
                <a:gridCol w="1789825">
                  <a:extLst>
                    <a:ext uri="{9D8B030D-6E8A-4147-A177-3AD203B41FA5}">
                      <a16:colId xmlns:a16="http://schemas.microsoft.com/office/drawing/2014/main" val="3715202248"/>
                    </a:ext>
                  </a:extLst>
                </a:gridCol>
                <a:gridCol w="1789825">
                  <a:extLst>
                    <a:ext uri="{9D8B030D-6E8A-4147-A177-3AD203B41FA5}">
                      <a16:colId xmlns:a16="http://schemas.microsoft.com/office/drawing/2014/main" val="3877312597"/>
                    </a:ext>
                  </a:extLst>
                </a:gridCol>
              </a:tblGrid>
              <a:tr h="992330">
                <a:tc gridSpan="5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2320905"/>
                  </a:ext>
                </a:extLst>
              </a:tr>
              <a:tr h="99233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9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4000" b="1" dirty="0">
                          <a:latin typeface="Century Gothic" panose="020B0502020202020204" pitchFamily="34" charset="0"/>
                        </a:rPr>
                        <a:t>45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45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7225007"/>
                  </a:ext>
                </a:extLst>
              </a:tr>
            </a:tbl>
          </a:graphicData>
        </a:graphic>
      </p:graphicFrame>
      <p:sp>
        <p:nvSpPr>
          <p:cNvPr id="13" name="Right Bracket 12">
            <a:extLst>
              <a:ext uri="{FF2B5EF4-FFF2-40B4-BE49-F238E27FC236}">
                <a16:creationId xmlns:a16="http://schemas.microsoft.com/office/drawing/2014/main" id="{E88D0106-ABFC-48FA-9E56-A67105389082}"/>
              </a:ext>
            </a:extLst>
          </p:cNvPr>
          <p:cNvSpPr/>
          <p:nvPr/>
        </p:nvSpPr>
        <p:spPr>
          <a:xfrm rot="5400000" flipV="1">
            <a:off x="8559796" y="3183488"/>
            <a:ext cx="252000" cy="3528000"/>
          </a:xfrm>
          <a:prstGeom prst="rightBracket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46A59BD-015B-4703-B9D8-E6A5E75761D3}"/>
              </a:ext>
            </a:extLst>
          </p:cNvPr>
          <p:cNvSpPr/>
          <p:nvPr/>
        </p:nvSpPr>
        <p:spPr>
          <a:xfrm>
            <a:off x="7335668" y="5164469"/>
            <a:ext cx="27302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90 pages left</a:t>
            </a:r>
            <a:endParaRPr lang="en-GB" sz="3200" dirty="0">
              <a:solidFill>
                <a:srgbClr val="00B050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84C52D3-7944-438C-8491-886DACAD91D7}"/>
              </a:ext>
            </a:extLst>
          </p:cNvPr>
          <p:cNvSpPr/>
          <p:nvPr/>
        </p:nvSpPr>
        <p:spPr>
          <a:xfrm>
            <a:off x="508194" y="646030"/>
            <a:ext cx="54521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29: Part-finished book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84799"/>
      </p:ext>
    </p:extLst>
  </p:cSld>
  <p:clrMapOvr>
    <a:masterClrMapping/>
  </p:clrMapOvr>
</p:sld>
</file>

<file path=ppt/slides/slide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8" name="Right Bracket 7">
            <a:extLst>
              <a:ext uri="{FF2B5EF4-FFF2-40B4-BE49-F238E27FC236}">
                <a16:creationId xmlns:a16="http://schemas.microsoft.com/office/drawing/2014/main" id="{A860BCD2-1F0A-42D3-86B7-2E449FA771A7}"/>
              </a:ext>
            </a:extLst>
          </p:cNvPr>
          <p:cNvSpPr/>
          <p:nvPr/>
        </p:nvSpPr>
        <p:spPr>
          <a:xfrm rot="16200000">
            <a:off x="5863396" y="-1934620"/>
            <a:ext cx="252000" cy="8920800"/>
          </a:xfrm>
          <a:prstGeom prst="rightBracket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Bracket 8">
            <a:extLst>
              <a:ext uri="{FF2B5EF4-FFF2-40B4-BE49-F238E27FC236}">
                <a16:creationId xmlns:a16="http://schemas.microsoft.com/office/drawing/2014/main" id="{18BC1A9F-ED4C-4DF5-84C8-6F36CAE64283}"/>
              </a:ext>
            </a:extLst>
          </p:cNvPr>
          <p:cNvSpPr/>
          <p:nvPr/>
        </p:nvSpPr>
        <p:spPr>
          <a:xfrm rot="5400000" flipV="1">
            <a:off x="4063750" y="2299335"/>
            <a:ext cx="252000" cy="5321511"/>
          </a:xfrm>
          <a:prstGeom prst="righ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F0CE3B-29A3-48FA-83F2-2A7CD1AA986A}"/>
              </a:ext>
            </a:extLst>
          </p:cNvPr>
          <p:cNvSpPr/>
          <p:nvPr/>
        </p:nvSpPr>
        <p:spPr>
          <a:xfrm>
            <a:off x="4770928" y="1777124"/>
            <a:ext cx="24352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total pages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16B624-4043-492F-8BF5-37C79D14D445}"/>
              </a:ext>
            </a:extLst>
          </p:cNvPr>
          <p:cNvSpPr/>
          <p:nvPr/>
        </p:nvSpPr>
        <p:spPr>
          <a:xfrm>
            <a:off x="1787879" y="5164469"/>
            <a:ext cx="48429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pages Megan has read</a:t>
            </a:r>
            <a:endParaRPr lang="en-GB" sz="3200" dirty="0">
              <a:solidFill>
                <a:srgbClr val="FF0000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D2C76D6B-55D6-4090-A367-79283C6680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9532848"/>
              </p:ext>
            </p:extLst>
          </p:nvPr>
        </p:nvGraphicFramePr>
        <p:xfrm>
          <a:off x="1514007" y="2754333"/>
          <a:ext cx="8949125" cy="19846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9825">
                  <a:extLst>
                    <a:ext uri="{9D8B030D-6E8A-4147-A177-3AD203B41FA5}">
                      <a16:colId xmlns:a16="http://schemas.microsoft.com/office/drawing/2014/main" val="789019997"/>
                    </a:ext>
                  </a:extLst>
                </a:gridCol>
                <a:gridCol w="1789825">
                  <a:extLst>
                    <a:ext uri="{9D8B030D-6E8A-4147-A177-3AD203B41FA5}">
                      <a16:colId xmlns:a16="http://schemas.microsoft.com/office/drawing/2014/main" val="807246796"/>
                    </a:ext>
                  </a:extLst>
                </a:gridCol>
                <a:gridCol w="1789825">
                  <a:extLst>
                    <a:ext uri="{9D8B030D-6E8A-4147-A177-3AD203B41FA5}">
                      <a16:colId xmlns:a16="http://schemas.microsoft.com/office/drawing/2014/main" val="3800664081"/>
                    </a:ext>
                  </a:extLst>
                </a:gridCol>
                <a:gridCol w="1789825">
                  <a:extLst>
                    <a:ext uri="{9D8B030D-6E8A-4147-A177-3AD203B41FA5}">
                      <a16:colId xmlns:a16="http://schemas.microsoft.com/office/drawing/2014/main" val="3715202248"/>
                    </a:ext>
                  </a:extLst>
                </a:gridCol>
                <a:gridCol w="1789825">
                  <a:extLst>
                    <a:ext uri="{9D8B030D-6E8A-4147-A177-3AD203B41FA5}">
                      <a16:colId xmlns:a16="http://schemas.microsoft.com/office/drawing/2014/main" val="3877312597"/>
                    </a:ext>
                  </a:extLst>
                </a:gridCol>
              </a:tblGrid>
              <a:tr h="992330">
                <a:tc gridSpan="5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2320905"/>
                  </a:ext>
                </a:extLst>
              </a:tr>
              <a:tr h="992330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45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45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45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9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4000" b="1" dirty="0">
                          <a:latin typeface="Century Gothic" panose="020B0502020202020204" pitchFamily="34" charset="0"/>
                        </a:rPr>
                        <a:t>45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45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7225007"/>
                  </a:ext>
                </a:extLst>
              </a:tr>
            </a:tbl>
          </a:graphicData>
        </a:graphic>
      </p:graphicFrame>
      <p:sp>
        <p:nvSpPr>
          <p:cNvPr id="13" name="Right Bracket 12">
            <a:extLst>
              <a:ext uri="{FF2B5EF4-FFF2-40B4-BE49-F238E27FC236}">
                <a16:creationId xmlns:a16="http://schemas.microsoft.com/office/drawing/2014/main" id="{E88D0106-ABFC-48FA-9E56-A67105389082}"/>
              </a:ext>
            </a:extLst>
          </p:cNvPr>
          <p:cNvSpPr/>
          <p:nvPr/>
        </p:nvSpPr>
        <p:spPr>
          <a:xfrm rot="5400000" flipV="1">
            <a:off x="8559796" y="3183488"/>
            <a:ext cx="252000" cy="3528000"/>
          </a:xfrm>
          <a:prstGeom prst="rightBracket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46A59BD-015B-4703-B9D8-E6A5E75761D3}"/>
              </a:ext>
            </a:extLst>
          </p:cNvPr>
          <p:cNvSpPr/>
          <p:nvPr/>
        </p:nvSpPr>
        <p:spPr>
          <a:xfrm>
            <a:off x="7335668" y="5164469"/>
            <a:ext cx="27302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90 pages left</a:t>
            </a:r>
            <a:endParaRPr lang="en-GB" sz="3200" dirty="0">
              <a:solidFill>
                <a:srgbClr val="00B050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3B47222-8CB5-48FC-B632-2325D3CC0471}"/>
              </a:ext>
            </a:extLst>
          </p:cNvPr>
          <p:cNvSpPr/>
          <p:nvPr/>
        </p:nvSpPr>
        <p:spPr>
          <a:xfrm>
            <a:off x="508194" y="646030"/>
            <a:ext cx="54521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29: Part-finished book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439132"/>
      </p:ext>
    </p:extLst>
  </p:cSld>
  <p:clrMapOvr>
    <a:masterClrMapping/>
  </p:clrMapOvr>
</p:sld>
</file>

<file path=ppt/slides/slide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8" name="Right Bracket 7">
            <a:extLst>
              <a:ext uri="{FF2B5EF4-FFF2-40B4-BE49-F238E27FC236}">
                <a16:creationId xmlns:a16="http://schemas.microsoft.com/office/drawing/2014/main" id="{A860BCD2-1F0A-42D3-86B7-2E449FA771A7}"/>
              </a:ext>
            </a:extLst>
          </p:cNvPr>
          <p:cNvSpPr/>
          <p:nvPr/>
        </p:nvSpPr>
        <p:spPr>
          <a:xfrm rot="16200000">
            <a:off x="5863396" y="-1934620"/>
            <a:ext cx="252000" cy="8920800"/>
          </a:xfrm>
          <a:prstGeom prst="rightBracket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Bracket 8">
            <a:extLst>
              <a:ext uri="{FF2B5EF4-FFF2-40B4-BE49-F238E27FC236}">
                <a16:creationId xmlns:a16="http://schemas.microsoft.com/office/drawing/2014/main" id="{18BC1A9F-ED4C-4DF5-84C8-6F36CAE64283}"/>
              </a:ext>
            </a:extLst>
          </p:cNvPr>
          <p:cNvSpPr/>
          <p:nvPr/>
        </p:nvSpPr>
        <p:spPr>
          <a:xfrm rot="5400000" flipV="1">
            <a:off x="4063750" y="2299335"/>
            <a:ext cx="252000" cy="5321511"/>
          </a:xfrm>
          <a:prstGeom prst="righ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F0CE3B-29A3-48FA-83F2-2A7CD1AA986A}"/>
              </a:ext>
            </a:extLst>
          </p:cNvPr>
          <p:cNvSpPr/>
          <p:nvPr/>
        </p:nvSpPr>
        <p:spPr>
          <a:xfrm>
            <a:off x="4770928" y="1777124"/>
            <a:ext cx="24352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total pages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16B624-4043-492F-8BF5-37C79D14D445}"/>
              </a:ext>
            </a:extLst>
          </p:cNvPr>
          <p:cNvSpPr/>
          <p:nvPr/>
        </p:nvSpPr>
        <p:spPr>
          <a:xfrm>
            <a:off x="1787879" y="5164469"/>
            <a:ext cx="48429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pages Megan has read</a:t>
            </a:r>
            <a:endParaRPr lang="en-GB" sz="3200" dirty="0">
              <a:solidFill>
                <a:srgbClr val="FF0000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D2C76D6B-55D6-4090-A367-79283C6680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939038"/>
              </p:ext>
            </p:extLst>
          </p:nvPr>
        </p:nvGraphicFramePr>
        <p:xfrm>
          <a:off x="1514007" y="2754333"/>
          <a:ext cx="8949125" cy="19846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9825">
                  <a:extLst>
                    <a:ext uri="{9D8B030D-6E8A-4147-A177-3AD203B41FA5}">
                      <a16:colId xmlns:a16="http://schemas.microsoft.com/office/drawing/2014/main" val="789019997"/>
                    </a:ext>
                  </a:extLst>
                </a:gridCol>
                <a:gridCol w="1789825">
                  <a:extLst>
                    <a:ext uri="{9D8B030D-6E8A-4147-A177-3AD203B41FA5}">
                      <a16:colId xmlns:a16="http://schemas.microsoft.com/office/drawing/2014/main" val="807246796"/>
                    </a:ext>
                  </a:extLst>
                </a:gridCol>
                <a:gridCol w="1789825">
                  <a:extLst>
                    <a:ext uri="{9D8B030D-6E8A-4147-A177-3AD203B41FA5}">
                      <a16:colId xmlns:a16="http://schemas.microsoft.com/office/drawing/2014/main" val="3800664081"/>
                    </a:ext>
                  </a:extLst>
                </a:gridCol>
                <a:gridCol w="1789825">
                  <a:extLst>
                    <a:ext uri="{9D8B030D-6E8A-4147-A177-3AD203B41FA5}">
                      <a16:colId xmlns:a16="http://schemas.microsoft.com/office/drawing/2014/main" val="3715202248"/>
                    </a:ext>
                  </a:extLst>
                </a:gridCol>
                <a:gridCol w="1789825">
                  <a:extLst>
                    <a:ext uri="{9D8B030D-6E8A-4147-A177-3AD203B41FA5}">
                      <a16:colId xmlns:a16="http://schemas.microsoft.com/office/drawing/2014/main" val="3877312597"/>
                    </a:ext>
                  </a:extLst>
                </a:gridCol>
              </a:tblGrid>
              <a:tr h="992330">
                <a:tc gridSpan="5"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225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2320905"/>
                  </a:ext>
                </a:extLst>
              </a:tr>
              <a:tr h="992330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45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45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45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9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4000" b="1" dirty="0">
                          <a:latin typeface="Century Gothic" panose="020B0502020202020204" pitchFamily="34" charset="0"/>
                        </a:rPr>
                        <a:t>45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45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7225007"/>
                  </a:ext>
                </a:extLst>
              </a:tr>
            </a:tbl>
          </a:graphicData>
        </a:graphic>
      </p:graphicFrame>
      <p:sp>
        <p:nvSpPr>
          <p:cNvPr id="13" name="Right Bracket 12">
            <a:extLst>
              <a:ext uri="{FF2B5EF4-FFF2-40B4-BE49-F238E27FC236}">
                <a16:creationId xmlns:a16="http://schemas.microsoft.com/office/drawing/2014/main" id="{E88D0106-ABFC-48FA-9E56-A67105389082}"/>
              </a:ext>
            </a:extLst>
          </p:cNvPr>
          <p:cNvSpPr/>
          <p:nvPr/>
        </p:nvSpPr>
        <p:spPr>
          <a:xfrm rot="5400000" flipV="1">
            <a:off x="8559796" y="3183488"/>
            <a:ext cx="252000" cy="3528000"/>
          </a:xfrm>
          <a:prstGeom prst="rightBracket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46A59BD-015B-4703-B9D8-E6A5E75761D3}"/>
              </a:ext>
            </a:extLst>
          </p:cNvPr>
          <p:cNvSpPr/>
          <p:nvPr/>
        </p:nvSpPr>
        <p:spPr>
          <a:xfrm>
            <a:off x="7335668" y="5164469"/>
            <a:ext cx="27302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90 pages left</a:t>
            </a:r>
            <a:endParaRPr lang="en-GB" sz="3200" dirty="0">
              <a:solidFill>
                <a:srgbClr val="00B050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6C587C2-1169-4215-8F47-2EF1B3DED88B}"/>
              </a:ext>
            </a:extLst>
          </p:cNvPr>
          <p:cNvSpPr/>
          <p:nvPr/>
        </p:nvSpPr>
        <p:spPr>
          <a:xfrm>
            <a:off x="1414240" y="6597435"/>
            <a:ext cx="946445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1219170">
              <a:defRPr/>
            </a:pP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Megan’s book is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225 pages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long.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86AE0E4-5DE3-4994-A690-EA3DA1203768}"/>
              </a:ext>
            </a:extLst>
          </p:cNvPr>
          <p:cNvSpPr/>
          <p:nvPr/>
        </p:nvSpPr>
        <p:spPr>
          <a:xfrm>
            <a:off x="508194" y="646030"/>
            <a:ext cx="54521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29: Part-finished book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911362"/>
      </p:ext>
    </p:extLst>
  </p:cSld>
  <p:clrMapOvr>
    <a:masterClrMapping/>
  </p:clrMapOvr>
</p:sld>
</file>

<file path=ppt/slides/slide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64780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30: Fractions and decimals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810D2764-521D-4062-8D2E-D3248CBF44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5577400"/>
              </p:ext>
            </p:extLst>
          </p:nvPr>
        </p:nvGraphicFramePr>
        <p:xfrm>
          <a:off x="46371" y="1629356"/>
          <a:ext cx="12024000" cy="4832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2000">
                  <a:extLst>
                    <a:ext uri="{9D8B030D-6E8A-4147-A177-3AD203B41FA5}">
                      <a16:colId xmlns:a16="http://schemas.microsoft.com/office/drawing/2014/main" val="94379790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947683399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235502525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2010631514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388170761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5975843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3717771021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335735992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372106234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248628046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4174105641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87426127"/>
                    </a:ext>
                  </a:extLst>
                </a:gridCol>
              </a:tblGrid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79257"/>
                  </a:ext>
                </a:extLst>
              </a:tr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3426382"/>
                  </a:ext>
                </a:extLst>
              </a:tr>
            </a:tbl>
          </a:graphicData>
        </a:graphic>
      </p:graphicFrame>
      <p:sp>
        <p:nvSpPr>
          <p:cNvPr id="41" name="Rectangle 40">
            <a:extLst>
              <a:ext uri="{FF2B5EF4-FFF2-40B4-BE49-F238E27FC236}">
                <a16:creationId xmlns:a16="http://schemas.microsoft.com/office/drawing/2014/main" id="{30FA84D0-24C0-4EB2-B9CA-3A51E55760B8}"/>
              </a:ext>
            </a:extLst>
          </p:cNvPr>
          <p:cNvSpPr/>
          <p:nvPr/>
        </p:nvSpPr>
        <p:spPr>
          <a:xfrm>
            <a:off x="1686097" y="2040319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0.1</a:t>
            </a:r>
            <a:endParaRPr lang="en-GB" sz="3200" b="1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1B877E6-9D9D-43CA-A18E-13C97845DA53}"/>
              </a:ext>
            </a:extLst>
          </p:cNvPr>
          <p:cNvSpPr/>
          <p:nvPr/>
        </p:nvSpPr>
        <p:spPr>
          <a:xfrm>
            <a:off x="2665743" y="2044527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0.2</a:t>
            </a:r>
            <a:endParaRPr lang="en-GB" sz="3200" b="1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AD900579-2E19-4DEC-80D7-411E9F2B2FA5}"/>
              </a:ext>
            </a:extLst>
          </p:cNvPr>
          <p:cNvSpPr/>
          <p:nvPr/>
        </p:nvSpPr>
        <p:spPr>
          <a:xfrm>
            <a:off x="3674100" y="2037333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0.3</a:t>
            </a:r>
            <a:endParaRPr lang="en-GB" sz="3200" b="1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A1FA8020-4FBA-434E-B11A-CCD88D60E72B}"/>
              </a:ext>
            </a:extLst>
          </p:cNvPr>
          <p:cNvSpPr/>
          <p:nvPr/>
        </p:nvSpPr>
        <p:spPr>
          <a:xfrm>
            <a:off x="4678392" y="2040319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0.4</a:t>
            </a:r>
            <a:endParaRPr lang="en-GB" sz="3200" b="1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78112A7C-F262-44B1-88CB-5E4B825C4C7B}"/>
              </a:ext>
            </a:extLst>
          </p:cNvPr>
          <p:cNvSpPr/>
          <p:nvPr/>
        </p:nvSpPr>
        <p:spPr>
          <a:xfrm>
            <a:off x="5686749" y="2037333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0.5</a:t>
            </a:r>
            <a:endParaRPr lang="en-GB" sz="3600" b="1" dirty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96DA2668-22DD-4C2A-B4B9-14D02108D06D}"/>
              </a:ext>
            </a:extLst>
          </p:cNvPr>
          <p:cNvSpPr/>
          <p:nvPr/>
        </p:nvSpPr>
        <p:spPr>
          <a:xfrm>
            <a:off x="6691754" y="2037333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0.6</a:t>
            </a:r>
            <a:endParaRPr lang="en-GB" sz="3200" b="1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6EE2D251-1B6F-40DB-B693-B52954708081}"/>
              </a:ext>
            </a:extLst>
          </p:cNvPr>
          <p:cNvSpPr/>
          <p:nvPr/>
        </p:nvSpPr>
        <p:spPr>
          <a:xfrm>
            <a:off x="8694703" y="2037335"/>
            <a:ext cx="7537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0.8</a:t>
            </a:r>
            <a:endParaRPr lang="en-GB" sz="3200" b="1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229A71F7-4495-4B2B-9F8D-7F614787CD0F}"/>
              </a:ext>
            </a:extLst>
          </p:cNvPr>
          <p:cNvSpPr/>
          <p:nvPr/>
        </p:nvSpPr>
        <p:spPr>
          <a:xfrm>
            <a:off x="7695258" y="2037334"/>
            <a:ext cx="7537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0.7</a:t>
            </a:r>
            <a:endParaRPr lang="en-GB" sz="3200" b="1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90A5448A-38D4-4C5D-9912-2DBC64B7300E}"/>
              </a:ext>
            </a:extLst>
          </p:cNvPr>
          <p:cNvSpPr/>
          <p:nvPr/>
        </p:nvSpPr>
        <p:spPr>
          <a:xfrm>
            <a:off x="9698251" y="2037335"/>
            <a:ext cx="7537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0.9</a:t>
            </a:r>
            <a:endParaRPr lang="en-GB" sz="3200" b="1" dirty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BCE8508C-9BCB-49BE-B46C-7F46933651AC}"/>
              </a:ext>
            </a:extLst>
          </p:cNvPr>
          <p:cNvSpPr/>
          <p:nvPr/>
        </p:nvSpPr>
        <p:spPr>
          <a:xfrm>
            <a:off x="846276" y="2037333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</a:t>
            </a:r>
            <a:endParaRPr lang="en-GB" sz="3200" b="1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EE6E5A65-265C-45FD-AD3F-B092BD00EE27}"/>
              </a:ext>
            </a:extLst>
          </p:cNvPr>
          <p:cNvSpPr/>
          <p:nvPr/>
        </p:nvSpPr>
        <p:spPr>
          <a:xfrm>
            <a:off x="10861820" y="2037336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3043132599"/>
      </p:ext>
    </p:extLst>
  </p:cSld>
  <p:clrMapOvr>
    <a:masterClrMapping/>
  </p:clrMapOvr>
</p:sld>
</file>

<file path=ppt/slides/slide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810D2764-521D-4062-8D2E-D3248CBF44E7}"/>
              </a:ext>
            </a:extLst>
          </p:cNvPr>
          <p:cNvGraphicFramePr>
            <a:graphicFrameLocks noGrp="1"/>
          </p:cNvGraphicFramePr>
          <p:nvPr/>
        </p:nvGraphicFramePr>
        <p:xfrm>
          <a:off x="46371" y="1629356"/>
          <a:ext cx="12024000" cy="4832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2000">
                  <a:extLst>
                    <a:ext uri="{9D8B030D-6E8A-4147-A177-3AD203B41FA5}">
                      <a16:colId xmlns:a16="http://schemas.microsoft.com/office/drawing/2014/main" val="94379790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947683399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235502525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2010631514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388170761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5975843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3717771021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335735992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372106234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248628046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4174105641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87426127"/>
                    </a:ext>
                  </a:extLst>
                </a:gridCol>
              </a:tblGrid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79257"/>
                  </a:ext>
                </a:extLst>
              </a:tr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3426382"/>
                  </a:ext>
                </a:extLst>
              </a:tr>
            </a:tbl>
          </a:graphicData>
        </a:graphic>
      </p:graphicFrame>
      <p:sp>
        <p:nvSpPr>
          <p:cNvPr id="41" name="Rectangle 40">
            <a:extLst>
              <a:ext uri="{FF2B5EF4-FFF2-40B4-BE49-F238E27FC236}">
                <a16:creationId xmlns:a16="http://schemas.microsoft.com/office/drawing/2014/main" id="{30FA84D0-24C0-4EB2-B9CA-3A51E55760B8}"/>
              </a:ext>
            </a:extLst>
          </p:cNvPr>
          <p:cNvSpPr/>
          <p:nvPr/>
        </p:nvSpPr>
        <p:spPr>
          <a:xfrm>
            <a:off x="1686097" y="2040319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0.1</a:t>
            </a:r>
            <a:endParaRPr lang="en-GB" sz="3200" b="1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1B877E6-9D9D-43CA-A18E-13C97845DA53}"/>
              </a:ext>
            </a:extLst>
          </p:cNvPr>
          <p:cNvSpPr/>
          <p:nvPr/>
        </p:nvSpPr>
        <p:spPr>
          <a:xfrm>
            <a:off x="2665743" y="2044527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0.2</a:t>
            </a:r>
            <a:endParaRPr lang="en-GB" sz="3200" b="1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AD900579-2E19-4DEC-80D7-411E9F2B2FA5}"/>
              </a:ext>
            </a:extLst>
          </p:cNvPr>
          <p:cNvSpPr/>
          <p:nvPr/>
        </p:nvSpPr>
        <p:spPr>
          <a:xfrm>
            <a:off x="3674100" y="2037333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0.3</a:t>
            </a:r>
            <a:endParaRPr lang="en-GB" sz="3200" b="1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A1FA8020-4FBA-434E-B11A-CCD88D60E72B}"/>
              </a:ext>
            </a:extLst>
          </p:cNvPr>
          <p:cNvSpPr/>
          <p:nvPr/>
        </p:nvSpPr>
        <p:spPr>
          <a:xfrm>
            <a:off x="4678392" y="2040319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0.4</a:t>
            </a:r>
            <a:endParaRPr lang="en-GB" sz="3200" b="1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78112A7C-F262-44B1-88CB-5E4B825C4C7B}"/>
              </a:ext>
            </a:extLst>
          </p:cNvPr>
          <p:cNvSpPr/>
          <p:nvPr/>
        </p:nvSpPr>
        <p:spPr>
          <a:xfrm>
            <a:off x="5686749" y="2037333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0.5</a:t>
            </a:r>
            <a:endParaRPr lang="en-GB" sz="3600" b="1" dirty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96DA2668-22DD-4C2A-B4B9-14D02108D06D}"/>
              </a:ext>
            </a:extLst>
          </p:cNvPr>
          <p:cNvSpPr/>
          <p:nvPr/>
        </p:nvSpPr>
        <p:spPr>
          <a:xfrm>
            <a:off x="6691754" y="2037333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0.6</a:t>
            </a:r>
            <a:endParaRPr lang="en-GB" sz="3200" b="1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6EE2D251-1B6F-40DB-B693-B52954708081}"/>
              </a:ext>
            </a:extLst>
          </p:cNvPr>
          <p:cNvSpPr/>
          <p:nvPr/>
        </p:nvSpPr>
        <p:spPr>
          <a:xfrm>
            <a:off x="8694703" y="2037335"/>
            <a:ext cx="7537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0.8</a:t>
            </a:r>
            <a:endParaRPr lang="en-GB" sz="3200" b="1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229A71F7-4495-4B2B-9F8D-7F614787CD0F}"/>
              </a:ext>
            </a:extLst>
          </p:cNvPr>
          <p:cNvSpPr/>
          <p:nvPr/>
        </p:nvSpPr>
        <p:spPr>
          <a:xfrm>
            <a:off x="7695258" y="2037334"/>
            <a:ext cx="7537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0.7</a:t>
            </a:r>
            <a:endParaRPr lang="en-GB" sz="3200" b="1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90A5448A-38D4-4C5D-9912-2DBC64B7300E}"/>
              </a:ext>
            </a:extLst>
          </p:cNvPr>
          <p:cNvSpPr/>
          <p:nvPr/>
        </p:nvSpPr>
        <p:spPr>
          <a:xfrm>
            <a:off x="9698251" y="2037335"/>
            <a:ext cx="7537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0.9</a:t>
            </a:r>
            <a:endParaRPr lang="en-GB" sz="3200" b="1" dirty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BCE8508C-9BCB-49BE-B46C-7F46933651AC}"/>
              </a:ext>
            </a:extLst>
          </p:cNvPr>
          <p:cNvSpPr/>
          <p:nvPr/>
        </p:nvSpPr>
        <p:spPr>
          <a:xfrm>
            <a:off x="846276" y="2037333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</a:t>
            </a:r>
            <a:endParaRPr lang="en-GB" sz="3200" b="1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EE6E5A65-265C-45FD-AD3F-B092BD00EE27}"/>
              </a:ext>
            </a:extLst>
          </p:cNvPr>
          <p:cNvSpPr/>
          <p:nvPr/>
        </p:nvSpPr>
        <p:spPr>
          <a:xfrm>
            <a:off x="10861820" y="2037336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endParaRPr lang="en-GB" sz="3600" b="1" dirty="0"/>
          </a:p>
        </p:txBody>
      </p:sp>
      <p:graphicFrame>
        <p:nvGraphicFramePr>
          <p:cNvPr id="68" name="Table 67">
            <a:extLst>
              <a:ext uri="{FF2B5EF4-FFF2-40B4-BE49-F238E27FC236}">
                <a16:creationId xmlns:a16="http://schemas.microsoft.com/office/drawing/2014/main" id="{786441E5-7806-49F9-BCA3-8EEC719CC106}"/>
              </a:ext>
            </a:extLst>
          </p:cNvPr>
          <p:cNvGraphicFramePr>
            <a:graphicFrameLocks noGrp="1"/>
          </p:cNvGraphicFramePr>
          <p:nvPr/>
        </p:nvGraphicFramePr>
        <p:xfrm>
          <a:off x="30582" y="2818997"/>
          <a:ext cx="12024000" cy="4832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2000">
                  <a:extLst>
                    <a:ext uri="{9D8B030D-6E8A-4147-A177-3AD203B41FA5}">
                      <a16:colId xmlns:a16="http://schemas.microsoft.com/office/drawing/2014/main" val="943797906"/>
                    </a:ext>
                  </a:extLst>
                </a:gridCol>
                <a:gridCol w="3340000">
                  <a:extLst>
                    <a:ext uri="{9D8B030D-6E8A-4147-A177-3AD203B41FA5}">
                      <a16:colId xmlns:a16="http://schemas.microsoft.com/office/drawing/2014/main" val="947683399"/>
                    </a:ext>
                  </a:extLst>
                </a:gridCol>
                <a:gridCol w="3340000">
                  <a:extLst>
                    <a:ext uri="{9D8B030D-6E8A-4147-A177-3AD203B41FA5}">
                      <a16:colId xmlns:a16="http://schemas.microsoft.com/office/drawing/2014/main" val="15975843"/>
                    </a:ext>
                  </a:extLst>
                </a:gridCol>
                <a:gridCol w="3340000">
                  <a:extLst>
                    <a:ext uri="{9D8B030D-6E8A-4147-A177-3AD203B41FA5}">
                      <a16:colId xmlns:a16="http://schemas.microsoft.com/office/drawing/2014/main" val="372106234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87426127"/>
                    </a:ext>
                  </a:extLst>
                </a:gridCol>
              </a:tblGrid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79257"/>
                  </a:ext>
                </a:extLst>
              </a:tr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3426382"/>
                  </a:ext>
                </a:extLst>
              </a:tr>
            </a:tbl>
          </a:graphicData>
        </a:graphic>
      </p:graphicFrame>
      <p:sp>
        <p:nvSpPr>
          <p:cNvPr id="78" name="Rectangle 77">
            <a:extLst>
              <a:ext uri="{FF2B5EF4-FFF2-40B4-BE49-F238E27FC236}">
                <a16:creationId xmlns:a16="http://schemas.microsoft.com/office/drawing/2014/main" id="{95EE8049-0456-4244-BD52-DCE380F67A83}"/>
              </a:ext>
            </a:extLst>
          </p:cNvPr>
          <p:cNvSpPr/>
          <p:nvPr/>
        </p:nvSpPr>
        <p:spPr>
          <a:xfrm>
            <a:off x="830487" y="3211984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</a:t>
            </a:r>
            <a:endParaRPr lang="en-GB" sz="3200" b="1" dirty="0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9196D8C5-E24E-422A-9FFD-689462AA58C1}"/>
              </a:ext>
            </a:extLst>
          </p:cNvPr>
          <p:cNvSpPr/>
          <p:nvPr/>
        </p:nvSpPr>
        <p:spPr>
          <a:xfrm>
            <a:off x="10846031" y="3226977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endParaRPr lang="en-GB" sz="36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F41E79FA-D9FD-4012-862D-BF37DF98FFFE}"/>
                  </a:ext>
                </a:extLst>
              </p:cNvPr>
              <p:cNvSpPr/>
              <p:nvPr/>
            </p:nvSpPr>
            <p:spPr>
              <a:xfrm>
                <a:off x="4124566" y="3281667"/>
                <a:ext cx="481221" cy="90178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GB" sz="28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F41E79FA-D9FD-4012-862D-BF37DF98FFF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4566" y="3281667"/>
                <a:ext cx="481221" cy="90178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D7A3F753-CD5F-4871-B97A-DB7C393A9D86}"/>
                  </a:ext>
                </a:extLst>
              </p:cNvPr>
              <p:cNvSpPr/>
              <p:nvPr/>
            </p:nvSpPr>
            <p:spPr>
              <a:xfrm>
                <a:off x="7469637" y="3281977"/>
                <a:ext cx="481221" cy="90178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num>
                        <m:den>
                          <m:r>
                            <a:rPr lang="en-GB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D7A3F753-CD5F-4871-B97A-DB7C393A9D8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69637" y="3281977"/>
                <a:ext cx="481221" cy="90178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25">
            <a:extLst>
              <a:ext uri="{FF2B5EF4-FFF2-40B4-BE49-F238E27FC236}">
                <a16:creationId xmlns:a16="http://schemas.microsoft.com/office/drawing/2014/main" id="{C7ABDAED-95E9-4D55-8B16-C2F62C6AC0DA}"/>
              </a:ext>
            </a:extLst>
          </p:cNvPr>
          <p:cNvSpPr/>
          <p:nvPr/>
        </p:nvSpPr>
        <p:spPr>
          <a:xfrm>
            <a:off x="508194" y="646030"/>
            <a:ext cx="64780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30: Fractions and decimals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542278"/>
      </p:ext>
    </p:extLst>
  </p:cSld>
  <p:clrMapOvr>
    <a:masterClrMapping/>
  </p:clrMapOvr>
</p:sld>
</file>

<file path=ppt/slides/slide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810D2764-521D-4062-8D2E-D3248CBF44E7}"/>
              </a:ext>
            </a:extLst>
          </p:cNvPr>
          <p:cNvGraphicFramePr>
            <a:graphicFrameLocks noGrp="1"/>
          </p:cNvGraphicFramePr>
          <p:nvPr/>
        </p:nvGraphicFramePr>
        <p:xfrm>
          <a:off x="46371" y="1629356"/>
          <a:ext cx="12024000" cy="4832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2000">
                  <a:extLst>
                    <a:ext uri="{9D8B030D-6E8A-4147-A177-3AD203B41FA5}">
                      <a16:colId xmlns:a16="http://schemas.microsoft.com/office/drawing/2014/main" val="94379790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947683399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235502525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2010631514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388170761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5975843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3717771021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335735992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372106234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248628046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4174105641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87426127"/>
                    </a:ext>
                  </a:extLst>
                </a:gridCol>
              </a:tblGrid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79257"/>
                  </a:ext>
                </a:extLst>
              </a:tr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3426382"/>
                  </a:ext>
                </a:extLst>
              </a:tr>
            </a:tbl>
          </a:graphicData>
        </a:graphic>
      </p:graphicFrame>
      <p:sp>
        <p:nvSpPr>
          <p:cNvPr id="41" name="Rectangle 40">
            <a:extLst>
              <a:ext uri="{FF2B5EF4-FFF2-40B4-BE49-F238E27FC236}">
                <a16:creationId xmlns:a16="http://schemas.microsoft.com/office/drawing/2014/main" id="{30FA84D0-24C0-4EB2-B9CA-3A51E55760B8}"/>
              </a:ext>
            </a:extLst>
          </p:cNvPr>
          <p:cNvSpPr/>
          <p:nvPr/>
        </p:nvSpPr>
        <p:spPr>
          <a:xfrm>
            <a:off x="1686097" y="2040319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0.1</a:t>
            </a:r>
            <a:endParaRPr lang="en-GB" sz="3200" b="1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1B877E6-9D9D-43CA-A18E-13C97845DA53}"/>
              </a:ext>
            </a:extLst>
          </p:cNvPr>
          <p:cNvSpPr/>
          <p:nvPr/>
        </p:nvSpPr>
        <p:spPr>
          <a:xfrm>
            <a:off x="2665743" y="2044527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0.2</a:t>
            </a:r>
            <a:endParaRPr lang="en-GB" sz="3200" b="1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AD900579-2E19-4DEC-80D7-411E9F2B2FA5}"/>
              </a:ext>
            </a:extLst>
          </p:cNvPr>
          <p:cNvSpPr/>
          <p:nvPr/>
        </p:nvSpPr>
        <p:spPr>
          <a:xfrm>
            <a:off x="3674100" y="2037333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0.3</a:t>
            </a:r>
            <a:endParaRPr lang="en-GB" sz="3200" b="1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A1FA8020-4FBA-434E-B11A-CCD88D60E72B}"/>
              </a:ext>
            </a:extLst>
          </p:cNvPr>
          <p:cNvSpPr/>
          <p:nvPr/>
        </p:nvSpPr>
        <p:spPr>
          <a:xfrm>
            <a:off x="4678392" y="2040319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0.4</a:t>
            </a:r>
            <a:endParaRPr lang="en-GB" sz="3200" b="1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78112A7C-F262-44B1-88CB-5E4B825C4C7B}"/>
              </a:ext>
            </a:extLst>
          </p:cNvPr>
          <p:cNvSpPr/>
          <p:nvPr/>
        </p:nvSpPr>
        <p:spPr>
          <a:xfrm>
            <a:off x="5686749" y="2037333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0.5</a:t>
            </a:r>
            <a:endParaRPr lang="en-GB" sz="3600" b="1" dirty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96DA2668-22DD-4C2A-B4B9-14D02108D06D}"/>
              </a:ext>
            </a:extLst>
          </p:cNvPr>
          <p:cNvSpPr/>
          <p:nvPr/>
        </p:nvSpPr>
        <p:spPr>
          <a:xfrm>
            <a:off x="6691754" y="2037333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0.6</a:t>
            </a:r>
            <a:endParaRPr lang="en-GB" sz="3200" b="1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6EE2D251-1B6F-40DB-B693-B52954708081}"/>
              </a:ext>
            </a:extLst>
          </p:cNvPr>
          <p:cNvSpPr/>
          <p:nvPr/>
        </p:nvSpPr>
        <p:spPr>
          <a:xfrm>
            <a:off x="8694703" y="2037335"/>
            <a:ext cx="7537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0.8</a:t>
            </a:r>
            <a:endParaRPr lang="en-GB" sz="3200" b="1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229A71F7-4495-4B2B-9F8D-7F614787CD0F}"/>
              </a:ext>
            </a:extLst>
          </p:cNvPr>
          <p:cNvSpPr/>
          <p:nvPr/>
        </p:nvSpPr>
        <p:spPr>
          <a:xfrm>
            <a:off x="7695258" y="2037334"/>
            <a:ext cx="7537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0.7</a:t>
            </a:r>
            <a:endParaRPr lang="en-GB" sz="3200" b="1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90A5448A-38D4-4C5D-9912-2DBC64B7300E}"/>
              </a:ext>
            </a:extLst>
          </p:cNvPr>
          <p:cNvSpPr/>
          <p:nvPr/>
        </p:nvSpPr>
        <p:spPr>
          <a:xfrm>
            <a:off x="9698251" y="2037335"/>
            <a:ext cx="7537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0.9</a:t>
            </a:r>
            <a:endParaRPr lang="en-GB" sz="3200" b="1" dirty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BCE8508C-9BCB-49BE-B46C-7F46933651AC}"/>
              </a:ext>
            </a:extLst>
          </p:cNvPr>
          <p:cNvSpPr/>
          <p:nvPr/>
        </p:nvSpPr>
        <p:spPr>
          <a:xfrm>
            <a:off x="846276" y="2037333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</a:t>
            </a:r>
            <a:endParaRPr lang="en-GB" sz="3200" b="1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EE6E5A65-265C-45FD-AD3F-B092BD00EE27}"/>
              </a:ext>
            </a:extLst>
          </p:cNvPr>
          <p:cNvSpPr/>
          <p:nvPr/>
        </p:nvSpPr>
        <p:spPr>
          <a:xfrm>
            <a:off x="10861820" y="2037336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endParaRPr lang="en-GB" sz="3600" b="1" dirty="0"/>
          </a:p>
        </p:txBody>
      </p:sp>
      <p:graphicFrame>
        <p:nvGraphicFramePr>
          <p:cNvPr id="68" name="Table 67">
            <a:extLst>
              <a:ext uri="{FF2B5EF4-FFF2-40B4-BE49-F238E27FC236}">
                <a16:creationId xmlns:a16="http://schemas.microsoft.com/office/drawing/2014/main" id="{786441E5-7806-49F9-BCA3-8EEC719CC106}"/>
              </a:ext>
            </a:extLst>
          </p:cNvPr>
          <p:cNvGraphicFramePr>
            <a:graphicFrameLocks noGrp="1"/>
          </p:cNvGraphicFramePr>
          <p:nvPr/>
        </p:nvGraphicFramePr>
        <p:xfrm>
          <a:off x="30582" y="2818997"/>
          <a:ext cx="12024000" cy="4832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2000">
                  <a:extLst>
                    <a:ext uri="{9D8B030D-6E8A-4147-A177-3AD203B41FA5}">
                      <a16:colId xmlns:a16="http://schemas.microsoft.com/office/drawing/2014/main" val="943797906"/>
                    </a:ext>
                  </a:extLst>
                </a:gridCol>
                <a:gridCol w="3340000">
                  <a:extLst>
                    <a:ext uri="{9D8B030D-6E8A-4147-A177-3AD203B41FA5}">
                      <a16:colId xmlns:a16="http://schemas.microsoft.com/office/drawing/2014/main" val="947683399"/>
                    </a:ext>
                  </a:extLst>
                </a:gridCol>
                <a:gridCol w="3340000">
                  <a:extLst>
                    <a:ext uri="{9D8B030D-6E8A-4147-A177-3AD203B41FA5}">
                      <a16:colId xmlns:a16="http://schemas.microsoft.com/office/drawing/2014/main" val="15975843"/>
                    </a:ext>
                  </a:extLst>
                </a:gridCol>
                <a:gridCol w="3340000">
                  <a:extLst>
                    <a:ext uri="{9D8B030D-6E8A-4147-A177-3AD203B41FA5}">
                      <a16:colId xmlns:a16="http://schemas.microsoft.com/office/drawing/2014/main" val="372106234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87426127"/>
                    </a:ext>
                  </a:extLst>
                </a:gridCol>
              </a:tblGrid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79257"/>
                  </a:ext>
                </a:extLst>
              </a:tr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3426382"/>
                  </a:ext>
                </a:extLst>
              </a:tr>
            </a:tbl>
          </a:graphicData>
        </a:graphic>
      </p:graphicFrame>
      <p:sp>
        <p:nvSpPr>
          <p:cNvPr id="78" name="Rectangle 77">
            <a:extLst>
              <a:ext uri="{FF2B5EF4-FFF2-40B4-BE49-F238E27FC236}">
                <a16:creationId xmlns:a16="http://schemas.microsoft.com/office/drawing/2014/main" id="{95EE8049-0456-4244-BD52-DCE380F67A83}"/>
              </a:ext>
            </a:extLst>
          </p:cNvPr>
          <p:cNvSpPr/>
          <p:nvPr/>
        </p:nvSpPr>
        <p:spPr>
          <a:xfrm>
            <a:off x="830487" y="3211984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</a:t>
            </a:r>
            <a:endParaRPr lang="en-GB" sz="3200" b="1" dirty="0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9196D8C5-E24E-422A-9FFD-689462AA58C1}"/>
              </a:ext>
            </a:extLst>
          </p:cNvPr>
          <p:cNvSpPr/>
          <p:nvPr/>
        </p:nvSpPr>
        <p:spPr>
          <a:xfrm>
            <a:off x="10846031" y="3226977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endParaRPr lang="en-GB" sz="3600" b="1" dirty="0"/>
          </a:p>
        </p:txBody>
      </p:sp>
      <p:graphicFrame>
        <p:nvGraphicFramePr>
          <p:cNvPr id="75" name="Table 74">
            <a:extLst>
              <a:ext uri="{FF2B5EF4-FFF2-40B4-BE49-F238E27FC236}">
                <a16:creationId xmlns:a16="http://schemas.microsoft.com/office/drawing/2014/main" id="{2F0E5100-00E6-4AC2-8EE8-862242058876}"/>
              </a:ext>
            </a:extLst>
          </p:cNvPr>
          <p:cNvGraphicFramePr>
            <a:graphicFrameLocks noGrp="1"/>
          </p:cNvGraphicFramePr>
          <p:nvPr/>
        </p:nvGraphicFramePr>
        <p:xfrm>
          <a:off x="50229" y="4084311"/>
          <a:ext cx="12024000" cy="4832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2000">
                  <a:extLst>
                    <a:ext uri="{9D8B030D-6E8A-4147-A177-3AD203B41FA5}">
                      <a16:colId xmlns:a16="http://schemas.microsoft.com/office/drawing/2014/main" val="943797906"/>
                    </a:ext>
                  </a:extLst>
                </a:gridCol>
                <a:gridCol w="2505000">
                  <a:extLst>
                    <a:ext uri="{9D8B030D-6E8A-4147-A177-3AD203B41FA5}">
                      <a16:colId xmlns:a16="http://schemas.microsoft.com/office/drawing/2014/main" val="947683399"/>
                    </a:ext>
                  </a:extLst>
                </a:gridCol>
                <a:gridCol w="2505000">
                  <a:extLst>
                    <a:ext uri="{9D8B030D-6E8A-4147-A177-3AD203B41FA5}">
                      <a16:colId xmlns:a16="http://schemas.microsoft.com/office/drawing/2014/main" val="15975843"/>
                    </a:ext>
                  </a:extLst>
                </a:gridCol>
                <a:gridCol w="2505000">
                  <a:extLst>
                    <a:ext uri="{9D8B030D-6E8A-4147-A177-3AD203B41FA5}">
                      <a16:colId xmlns:a16="http://schemas.microsoft.com/office/drawing/2014/main" val="1335735992"/>
                    </a:ext>
                  </a:extLst>
                </a:gridCol>
                <a:gridCol w="2505000">
                  <a:extLst>
                    <a:ext uri="{9D8B030D-6E8A-4147-A177-3AD203B41FA5}">
                      <a16:colId xmlns:a16="http://schemas.microsoft.com/office/drawing/2014/main" val="248628046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87426127"/>
                    </a:ext>
                  </a:extLst>
                </a:gridCol>
              </a:tblGrid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79257"/>
                  </a:ext>
                </a:extLst>
              </a:tr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34263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F41E79FA-D9FD-4012-862D-BF37DF98FFFE}"/>
                  </a:ext>
                </a:extLst>
              </p:cNvPr>
              <p:cNvSpPr/>
              <p:nvPr/>
            </p:nvSpPr>
            <p:spPr>
              <a:xfrm>
                <a:off x="4124566" y="3281667"/>
                <a:ext cx="481221" cy="90178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GB" sz="28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F41E79FA-D9FD-4012-862D-BF37DF98FFF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4566" y="3281667"/>
                <a:ext cx="481221" cy="90178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D7A3F753-CD5F-4871-B97A-DB7C393A9D86}"/>
                  </a:ext>
                </a:extLst>
              </p:cNvPr>
              <p:cNvSpPr/>
              <p:nvPr/>
            </p:nvSpPr>
            <p:spPr>
              <a:xfrm>
                <a:off x="7469637" y="3281977"/>
                <a:ext cx="481221" cy="90178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num>
                        <m:den>
                          <m:r>
                            <a:rPr lang="en-GB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D7A3F753-CD5F-4871-B97A-DB7C393A9D8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69637" y="3281977"/>
                <a:ext cx="481221" cy="90178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DD3BB545-EF79-4395-AD3E-201E25BE63AC}"/>
                  </a:ext>
                </a:extLst>
              </p:cNvPr>
              <p:cNvSpPr/>
              <p:nvPr/>
            </p:nvSpPr>
            <p:spPr>
              <a:xfrm>
                <a:off x="3298282" y="4537585"/>
                <a:ext cx="481221" cy="8989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GB" sz="28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DD3BB545-EF79-4395-AD3E-201E25BE63A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8282" y="4537585"/>
                <a:ext cx="481221" cy="89896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7" name="Rectangle 76">
                <a:extLst>
                  <a:ext uri="{FF2B5EF4-FFF2-40B4-BE49-F238E27FC236}">
                    <a16:creationId xmlns:a16="http://schemas.microsoft.com/office/drawing/2014/main" id="{B7978D8F-4E29-4482-A9AE-20A19C874B5C}"/>
                  </a:ext>
                </a:extLst>
              </p:cNvPr>
              <p:cNvSpPr/>
              <p:nvPr/>
            </p:nvSpPr>
            <p:spPr>
              <a:xfrm>
                <a:off x="5817760" y="4552575"/>
                <a:ext cx="481221" cy="8989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num>
                        <m:den>
                          <m:r>
                            <a:rPr lang="en-GB" sz="28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7" name="Rectangle 76">
                <a:extLst>
                  <a:ext uri="{FF2B5EF4-FFF2-40B4-BE49-F238E27FC236}">
                    <a16:creationId xmlns:a16="http://schemas.microsoft.com/office/drawing/2014/main" id="{B7978D8F-4E29-4482-A9AE-20A19C874B5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7760" y="4552575"/>
                <a:ext cx="481221" cy="89896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D548A815-E2C4-4C3A-9514-7326F4EA7623}"/>
                  </a:ext>
                </a:extLst>
              </p:cNvPr>
              <p:cNvSpPr/>
              <p:nvPr/>
            </p:nvSpPr>
            <p:spPr>
              <a:xfrm>
                <a:off x="8316906" y="4535245"/>
                <a:ext cx="481221" cy="8989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en-GB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D548A815-E2C4-4C3A-9514-7326F4EA762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16906" y="4535245"/>
                <a:ext cx="481221" cy="89896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1" name="Rectangle 80">
            <a:extLst>
              <a:ext uri="{FF2B5EF4-FFF2-40B4-BE49-F238E27FC236}">
                <a16:creationId xmlns:a16="http://schemas.microsoft.com/office/drawing/2014/main" id="{132CC9EF-236A-4D22-8B36-D749106C678F}"/>
              </a:ext>
            </a:extLst>
          </p:cNvPr>
          <p:cNvSpPr/>
          <p:nvPr/>
        </p:nvSpPr>
        <p:spPr>
          <a:xfrm>
            <a:off x="850673" y="4475418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</a:t>
            </a:r>
            <a:endParaRPr lang="en-GB" sz="3200" b="1" dirty="0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FC435E8B-1968-4F66-A663-21C044F77F04}"/>
              </a:ext>
            </a:extLst>
          </p:cNvPr>
          <p:cNvSpPr/>
          <p:nvPr/>
        </p:nvSpPr>
        <p:spPr>
          <a:xfrm>
            <a:off x="10876810" y="4478309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endParaRPr lang="en-GB" sz="3600" b="1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3A5FF3C3-6C24-4E15-AD73-EE1DA6CB413F}"/>
              </a:ext>
            </a:extLst>
          </p:cNvPr>
          <p:cNvSpPr/>
          <p:nvPr/>
        </p:nvSpPr>
        <p:spPr>
          <a:xfrm>
            <a:off x="508194" y="646030"/>
            <a:ext cx="64780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30: Fractions and decimals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698810"/>
      </p:ext>
    </p:extLst>
  </p:cSld>
  <p:clrMapOvr>
    <a:masterClrMapping/>
  </p:clrMapOvr>
</p:sld>
</file>

<file path=ppt/slides/slide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810D2764-521D-4062-8D2E-D3248CBF44E7}"/>
              </a:ext>
            </a:extLst>
          </p:cNvPr>
          <p:cNvGraphicFramePr>
            <a:graphicFrameLocks noGrp="1"/>
          </p:cNvGraphicFramePr>
          <p:nvPr/>
        </p:nvGraphicFramePr>
        <p:xfrm>
          <a:off x="46371" y="1629356"/>
          <a:ext cx="12024000" cy="4832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2000">
                  <a:extLst>
                    <a:ext uri="{9D8B030D-6E8A-4147-A177-3AD203B41FA5}">
                      <a16:colId xmlns:a16="http://schemas.microsoft.com/office/drawing/2014/main" val="94379790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947683399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235502525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2010631514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388170761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5975843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3717771021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335735992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372106234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248628046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4174105641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87426127"/>
                    </a:ext>
                  </a:extLst>
                </a:gridCol>
              </a:tblGrid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79257"/>
                  </a:ext>
                </a:extLst>
              </a:tr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3426382"/>
                  </a:ext>
                </a:extLst>
              </a:tr>
            </a:tbl>
          </a:graphicData>
        </a:graphic>
      </p:graphicFrame>
      <p:sp>
        <p:nvSpPr>
          <p:cNvPr id="41" name="Rectangle 40">
            <a:extLst>
              <a:ext uri="{FF2B5EF4-FFF2-40B4-BE49-F238E27FC236}">
                <a16:creationId xmlns:a16="http://schemas.microsoft.com/office/drawing/2014/main" id="{30FA84D0-24C0-4EB2-B9CA-3A51E55760B8}"/>
              </a:ext>
            </a:extLst>
          </p:cNvPr>
          <p:cNvSpPr/>
          <p:nvPr/>
        </p:nvSpPr>
        <p:spPr>
          <a:xfrm>
            <a:off x="1686097" y="2040319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0.1</a:t>
            </a:r>
            <a:endParaRPr lang="en-GB" sz="3200" b="1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1B877E6-9D9D-43CA-A18E-13C97845DA53}"/>
              </a:ext>
            </a:extLst>
          </p:cNvPr>
          <p:cNvSpPr/>
          <p:nvPr/>
        </p:nvSpPr>
        <p:spPr>
          <a:xfrm>
            <a:off x="2665743" y="2044527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0.2</a:t>
            </a:r>
            <a:endParaRPr lang="en-GB" sz="3200" b="1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AD900579-2E19-4DEC-80D7-411E9F2B2FA5}"/>
              </a:ext>
            </a:extLst>
          </p:cNvPr>
          <p:cNvSpPr/>
          <p:nvPr/>
        </p:nvSpPr>
        <p:spPr>
          <a:xfrm>
            <a:off x="3674100" y="2037333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0.3</a:t>
            </a:r>
            <a:endParaRPr lang="en-GB" sz="3200" b="1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A1FA8020-4FBA-434E-B11A-CCD88D60E72B}"/>
              </a:ext>
            </a:extLst>
          </p:cNvPr>
          <p:cNvSpPr/>
          <p:nvPr/>
        </p:nvSpPr>
        <p:spPr>
          <a:xfrm>
            <a:off x="4678392" y="2040319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0.4</a:t>
            </a:r>
            <a:endParaRPr lang="en-GB" sz="3200" b="1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78112A7C-F262-44B1-88CB-5E4B825C4C7B}"/>
              </a:ext>
            </a:extLst>
          </p:cNvPr>
          <p:cNvSpPr/>
          <p:nvPr/>
        </p:nvSpPr>
        <p:spPr>
          <a:xfrm>
            <a:off x="5686749" y="2037333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0.5</a:t>
            </a:r>
            <a:endParaRPr lang="en-GB" sz="3600" b="1" dirty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96DA2668-22DD-4C2A-B4B9-14D02108D06D}"/>
              </a:ext>
            </a:extLst>
          </p:cNvPr>
          <p:cNvSpPr/>
          <p:nvPr/>
        </p:nvSpPr>
        <p:spPr>
          <a:xfrm>
            <a:off x="6691754" y="2037333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0.6</a:t>
            </a:r>
            <a:endParaRPr lang="en-GB" sz="3200" b="1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6EE2D251-1B6F-40DB-B693-B52954708081}"/>
              </a:ext>
            </a:extLst>
          </p:cNvPr>
          <p:cNvSpPr/>
          <p:nvPr/>
        </p:nvSpPr>
        <p:spPr>
          <a:xfrm>
            <a:off x="8694703" y="2037335"/>
            <a:ext cx="7537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0.8</a:t>
            </a:r>
            <a:endParaRPr lang="en-GB" sz="3200" b="1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229A71F7-4495-4B2B-9F8D-7F614787CD0F}"/>
              </a:ext>
            </a:extLst>
          </p:cNvPr>
          <p:cNvSpPr/>
          <p:nvPr/>
        </p:nvSpPr>
        <p:spPr>
          <a:xfrm>
            <a:off x="7695258" y="2037334"/>
            <a:ext cx="7537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0.7</a:t>
            </a:r>
            <a:endParaRPr lang="en-GB" sz="3200" b="1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90A5448A-38D4-4C5D-9912-2DBC64B7300E}"/>
              </a:ext>
            </a:extLst>
          </p:cNvPr>
          <p:cNvSpPr/>
          <p:nvPr/>
        </p:nvSpPr>
        <p:spPr>
          <a:xfrm>
            <a:off x="9698251" y="2037335"/>
            <a:ext cx="7537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0.9</a:t>
            </a:r>
            <a:endParaRPr lang="en-GB" sz="3200" b="1" dirty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BCE8508C-9BCB-49BE-B46C-7F46933651AC}"/>
              </a:ext>
            </a:extLst>
          </p:cNvPr>
          <p:cNvSpPr/>
          <p:nvPr/>
        </p:nvSpPr>
        <p:spPr>
          <a:xfrm>
            <a:off x="846276" y="2037333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</a:t>
            </a:r>
            <a:endParaRPr lang="en-GB" sz="3200" b="1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EE6E5A65-265C-45FD-AD3F-B092BD00EE27}"/>
              </a:ext>
            </a:extLst>
          </p:cNvPr>
          <p:cNvSpPr/>
          <p:nvPr/>
        </p:nvSpPr>
        <p:spPr>
          <a:xfrm>
            <a:off x="10861820" y="2037336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endParaRPr lang="en-GB" sz="36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7F885788-8F48-4B24-85F7-BA62E124974C}"/>
                  </a:ext>
                </a:extLst>
              </p:cNvPr>
              <p:cNvSpPr txBox="1"/>
              <p:nvPr/>
            </p:nvSpPr>
            <p:spPr>
              <a:xfrm>
                <a:off x="8900801" y="5908645"/>
                <a:ext cx="296555" cy="80791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 i="0" smtClean="0">
                              <a:latin typeface="Cambria Math" panose="02040503050406030204" pitchFamily="18" charset="0"/>
                            </a:rPr>
                            <m:t>𝟒</m:t>
                          </m:r>
                        </m:num>
                        <m:den>
                          <m:r>
                            <a:rPr lang="en-GB" sz="2800" b="1" i="0" smtClean="0">
                              <a:latin typeface="Cambria Math" panose="02040503050406030204" pitchFamily="18" charset="0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7F885788-8F48-4B24-85F7-BA62E12497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00801" y="5908645"/>
                <a:ext cx="296555" cy="80791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8" name="Table 67">
            <a:extLst>
              <a:ext uri="{FF2B5EF4-FFF2-40B4-BE49-F238E27FC236}">
                <a16:creationId xmlns:a16="http://schemas.microsoft.com/office/drawing/2014/main" id="{786441E5-7806-49F9-BCA3-8EEC719CC106}"/>
              </a:ext>
            </a:extLst>
          </p:cNvPr>
          <p:cNvGraphicFramePr>
            <a:graphicFrameLocks noGrp="1"/>
          </p:cNvGraphicFramePr>
          <p:nvPr/>
        </p:nvGraphicFramePr>
        <p:xfrm>
          <a:off x="30582" y="2818997"/>
          <a:ext cx="12024000" cy="4832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2000">
                  <a:extLst>
                    <a:ext uri="{9D8B030D-6E8A-4147-A177-3AD203B41FA5}">
                      <a16:colId xmlns:a16="http://schemas.microsoft.com/office/drawing/2014/main" val="943797906"/>
                    </a:ext>
                  </a:extLst>
                </a:gridCol>
                <a:gridCol w="3340000">
                  <a:extLst>
                    <a:ext uri="{9D8B030D-6E8A-4147-A177-3AD203B41FA5}">
                      <a16:colId xmlns:a16="http://schemas.microsoft.com/office/drawing/2014/main" val="947683399"/>
                    </a:ext>
                  </a:extLst>
                </a:gridCol>
                <a:gridCol w="3340000">
                  <a:extLst>
                    <a:ext uri="{9D8B030D-6E8A-4147-A177-3AD203B41FA5}">
                      <a16:colId xmlns:a16="http://schemas.microsoft.com/office/drawing/2014/main" val="15975843"/>
                    </a:ext>
                  </a:extLst>
                </a:gridCol>
                <a:gridCol w="3340000">
                  <a:extLst>
                    <a:ext uri="{9D8B030D-6E8A-4147-A177-3AD203B41FA5}">
                      <a16:colId xmlns:a16="http://schemas.microsoft.com/office/drawing/2014/main" val="372106234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87426127"/>
                    </a:ext>
                  </a:extLst>
                </a:gridCol>
              </a:tblGrid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79257"/>
                  </a:ext>
                </a:extLst>
              </a:tr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3426382"/>
                  </a:ext>
                </a:extLst>
              </a:tr>
            </a:tbl>
          </a:graphicData>
        </a:graphic>
      </p:graphicFrame>
      <p:sp>
        <p:nvSpPr>
          <p:cNvPr id="78" name="Rectangle 77">
            <a:extLst>
              <a:ext uri="{FF2B5EF4-FFF2-40B4-BE49-F238E27FC236}">
                <a16:creationId xmlns:a16="http://schemas.microsoft.com/office/drawing/2014/main" id="{95EE8049-0456-4244-BD52-DCE380F67A83}"/>
              </a:ext>
            </a:extLst>
          </p:cNvPr>
          <p:cNvSpPr/>
          <p:nvPr/>
        </p:nvSpPr>
        <p:spPr>
          <a:xfrm>
            <a:off x="830487" y="3211984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</a:t>
            </a:r>
            <a:endParaRPr lang="en-GB" sz="3200" b="1" dirty="0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9196D8C5-E24E-422A-9FFD-689462AA58C1}"/>
              </a:ext>
            </a:extLst>
          </p:cNvPr>
          <p:cNvSpPr/>
          <p:nvPr/>
        </p:nvSpPr>
        <p:spPr>
          <a:xfrm>
            <a:off x="10846031" y="3226977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endParaRPr lang="en-GB" sz="3600" b="1" dirty="0"/>
          </a:p>
        </p:txBody>
      </p:sp>
      <p:graphicFrame>
        <p:nvGraphicFramePr>
          <p:cNvPr id="69" name="Table 68">
            <a:extLst>
              <a:ext uri="{FF2B5EF4-FFF2-40B4-BE49-F238E27FC236}">
                <a16:creationId xmlns:a16="http://schemas.microsoft.com/office/drawing/2014/main" id="{165F708F-63F7-4027-993B-50D8A9482D2B}"/>
              </a:ext>
            </a:extLst>
          </p:cNvPr>
          <p:cNvGraphicFramePr>
            <a:graphicFrameLocks noGrp="1"/>
          </p:cNvGraphicFramePr>
          <p:nvPr/>
        </p:nvGraphicFramePr>
        <p:xfrm>
          <a:off x="45572" y="5414696"/>
          <a:ext cx="12024000" cy="4832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2000">
                  <a:extLst>
                    <a:ext uri="{9D8B030D-6E8A-4147-A177-3AD203B41FA5}">
                      <a16:colId xmlns:a16="http://schemas.microsoft.com/office/drawing/2014/main" val="94379790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947683399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235502525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2010631514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388170761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5975843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3717771021"/>
                    </a:ext>
                  </a:extLst>
                </a:gridCol>
                <a:gridCol w="2004000">
                  <a:extLst>
                    <a:ext uri="{9D8B030D-6E8A-4147-A177-3AD203B41FA5}">
                      <a16:colId xmlns:a16="http://schemas.microsoft.com/office/drawing/2014/main" val="1335735992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248628046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4174105641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87426127"/>
                    </a:ext>
                  </a:extLst>
                </a:gridCol>
              </a:tblGrid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79257"/>
                  </a:ext>
                </a:extLst>
              </a:tr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34263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09DD38A8-1B78-47A9-9DBB-253DA17A6F24}"/>
                  </a:ext>
                </a:extLst>
              </p:cNvPr>
              <p:cNvSpPr txBox="1"/>
              <p:nvPr/>
            </p:nvSpPr>
            <p:spPr>
              <a:xfrm>
                <a:off x="2896735" y="5913355"/>
                <a:ext cx="296556" cy="80945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GB" sz="2800" b="1">
                              <a:latin typeface="Cambria Math" panose="02040503050406030204" pitchFamily="18" charset="0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09DD38A8-1B78-47A9-9DBB-253DA17A6F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6735" y="5913355"/>
                <a:ext cx="296556" cy="80945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3E9A4F9F-CD27-4254-8936-9A1568DBEC53}"/>
                  </a:ext>
                </a:extLst>
              </p:cNvPr>
              <p:cNvSpPr txBox="1"/>
              <p:nvPr/>
            </p:nvSpPr>
            <p:spPr>
              <a:xfrm>
                <a:off x="6894370" y="5897950"/>
                <a:ext cx="296556" cy="80945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en-GB" sz="2800" b="1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3E9A4F9F-CD27-4254-8936-9A1568DBEC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94370" y="5897950"/>
                <a:ext cx="296556" cy="80945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806C7195-4409-4370-9AF8-C2C645CA53DF}"/>
                  </a:ext>
                </a:extLst>
              </p:cNvPr>
              <p:cNvSpPr txBox="1"/>
              <p:nvPr/>
            </p:nvSpPr>
            <p:spPr>
              <a:xfrm>
                <a:off x="4883449" y="5928345"/>
                <a:ext cx="296556" cy="80945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 i="0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num>
                        <m:den>
                          <m:r>
                            <a:rPr lang="en-GB" sz="2800" b="1" i="0" smtClean="0">
                              <a:latin typeface="Cambria Math" panose="02040503050406030204" pitchFamily="18" charset="0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806C7195-4409-4370-9AF8-C2C645CA53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3449" y="5928345"/>
                <a:ext cx="296556" cy="80945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5" name="Table 74">
            <a:extLst>
              <a:ext uri="{FF2B5EF4-FFF2-40B4-BE49-F238E27FC236}">
                <a16:creationId xmlns:a16="http://schemas.microsoft.com/office/drawing/2014/main" id="{2F0E5100-00E6-4AC2-8EE8-862242058876}"/>
              </a:ext>
            </a:extLst>
          </p:cNvPr>
          <p:cNvGraphicFramePr>
            <a:graphicFrameLocks noGrp="1"/>
          </p:cNvGraphicFramePr>
          <p:nvPr/>
        </p:nvGraphicFramePr>
        <p:xfrm>
          <a:off x="50229" y="4084311"/>
          <a:ext cx="12024000" cy="4832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2000">
                  <a:extLst>
                    <a:ext uri="{9D8B030D-6E8A-4147-A177-3AD203B41FA5}">
                      <a16:colId xmlns:a16="http://schemas.microsoft.com/office/drawing/2014/main" val="943797906"/>
                    </a:ext>
                  </a:extLst>
                </a:gridCol>
                <a:gridCol w="2505000">
                  <a:extLst>
                    <a:ext uri="{9D8B030D-6E8A-4147-A177-3AD203B41FA5}">
                      <a16:colId xmlns:a16="http://schemas.microsoft.com/office/drawing/2014/main" val="947683399"/>
                    </a:ext>
                  </a:extLst>
                </a:gridCol>
                <a:gridCol w="2505000">
                  <a:extLst>
                    <a:ext uri="{9D8B030D-6E8A-4147-A177-3AD203B41FA5}">
                      <a16:colId xmlns:a16="http://schemas.microsoft.com/office/drawing/2014/main" val="15975843"/>
                    </a:ext>
                  </a:extLst>
                </a:gridCol>
                <a:gridCol w="2505000">
                  <a:extLst>
                    <a:ext uri="{9D8B030D-6E8A-4147-A177-3AD203B41FA5}">
                      <a16:colId xmlns:a16="http://schemas.microsoft.com/office/drawing/2014/main" val="1335735992"/>
                    </a:ext>
                  </a:extLst>
                </a:gridCol>
                <a:gridCol w="2505000">
                  <a:extLst>
                    <a:ext uri="{9D8B030D-6E8A-4147-A177-3AD203B41FA5}">
                      <a16:colId xmlns:a16="http://schemas.microsoft.com/office/drawing/2014/main" val="248628046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87426127"/>
                    </a:ext>
                  </a:extLst>
                </a:gridCol>
              </a:tblGrid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79257"/>
                  </a:ext>
                </a:extLst>
              </a:tr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34263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F41E79FA-D9FD-4012-862D-BF37DF98FFFE}"/>
                  </a:ext>
                </a:extLst>
              </p:cNvPr>
              <p:cNvSpPr/>
              <p:nvPr/>
            </p:nvSpPr>
            <p:spPr>
              <a:xfrm>
                <a:off x="4124566" y="3281667"/>
                <a:ext cx="481221" cy="90178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GB" sz="28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F41E79FA-D9FD-4012-862D-BF37DF98FFF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4566" y="3281667"/>
                <a:ext cx="481221" cy="90178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D7A3F753-CD5F-4871-B97A-DB7C393A9D86}"/>
                  </a:ext>
                </a:extLst>
              </p:cNvPr>
              <p:cNvSpPr/>
              <p:nvPr/>
            </p:nvSpPr>
            <p:spPr>
              <a:xfrm>
                <a:off x="7469637" y="3281977"/>
                <a:ext cx="481221" cy="90178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num>
                        <m:den>
                          <m:r>
                            <a:rPr lang="en-GB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D7A3F753-CD5F-4871-B97A-DB7C393A9D8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69637" y="3281977"/>
                <a:ext cx="481221" cy="90178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DD3BB545-EF79-4395-AD3E-201E25BE63AC}"/>
                  </a:ext>
                </a:extLst>
              </p:cNvPr>
              <p:cNvSpPr/>
              <p:nvPr/>
            </p:nvSpPr>
            <p:spPr>
              <a:xfrm>
                <a:off x="3298282" y="4537585"/>
                <a:ext cx="481221" cy="8989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GB" sz="28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DD3BB545-EF79-4395-AD3E-201E25BE63A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8282" y="4537585"/>
                <a:ext cx="481221" cy="898964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7" name="Rectangle 76">
                <a:extLst>
                  <a:ext uri="{FF2B5EF4-FFF2-40B4-BE49-F238E27FC236}">
                    <a16:creationId xmlns:a16="http://schemas.microsoft.com/office/drawing/2014/main" id="{B7978D8F-4E29-4482-A9AE-20A19C874B5C}"/>
                  </a:ext>
                </a:extLst>
              </p:cNvPr>
              <p:cNvSpPr/>
              <p:nvPr/>
            </p:nvSpPr>
            <p:spPr>
              <a:xfrm>
                <a:off x="5817760" y="4552575"/>
                <a:ext cx="481221" cy="8989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num>
                        <m:den>
                          <m:r>
                            <a:rPr lang="en-GB" sz="28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7" name="Rectangle 76">
                <a:extLst>
                  <a:ext uri="{FF2B5EF4-FFF2-40B4-BE49-F238E27FC236}">
                    <a16:creationId xmlns:a16="http://schemas.microsoft.com/office/drawing/2014/main" id="{B7978D8F-4E29-4482-A9AE-20A19C874B5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7760" y="4552575"/>
                <a:ext cx="481221" cy="89896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D548A815-E2C4-4C3A-9514-7326F4EA7623}"/>
                  </a:ext>
                </a:extLst>
              </p:cNvPr>
              <p:cNvSpPr/>
              <p:nvPr/>
            </p:nvSpPr>
            <p:spPr>
              <a:xfrm>
                <a:off x="8316906" y="4535245"/>
                <a:ext cx="481221" cy="8989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en-GB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D548A815-E2C4-4C3A-9514-7326F4EA762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16906" y="4535245"/>
                <a:ext cx="481221" cy="898964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1" name="Rectangle 80">
            <a:extLst>
              <a:ext uri="{FF2B5EF4-FFF2-40B4-BE49-F238E27FC236}">
                <a16:creationId xmlns:a16="http://schemas.microsoft.com/office/drawing/2014/main" id="{132CC9EF-236A-4D22-8B36-D749106C678F}"/>
              </a:ext>
            </a:extLst>
          </p:cNvPr>
          <p:cNvSpPr/>
          <p:nvPr/>
        </p:nvSpPr>
        <p:spPr>
          <a:xfrm>
            <a:off x="850673" y="4475418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</a:t>
            </a:r>
            <a:endParaRPr lang="en-GB" sz="3200" b="1" dirty="0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1D649D92-1988-4A52-9DCD-61A644DFDBD7}"/>
              </a:ext>
            </a:extLst>
          </p:cNvPr>
          <p:cNvSpPr/>
          <p:nvPr/>
        </p:nvSpPr>
        <p:spPr>
          <a:xfrm>
            <a:off x="850673" y="5815925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</a:t>
            </a:r>
            <a:endParaRPr lang="en-GB" sz="3200" b="1" dirty="0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FC435E8B-1968-4F66-A663-21C044F77F04}"/>
              </a:ext>
            </a:extLst>
          </p:cNvPr>
          <p:cNvSpPr/>
          <p:nvPr/>
        </p:nvSpPr>
        <p:spPr>
          <a:xfrm>
            <a:off x="10876810" y="4478309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endParaRPr lang="en-GB" sz="3600" b="1" dirty="0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A0156120-50D3-4C9E-B402-9278B4942D79}"/>
              </a:ext>
            </a:extLst>
          </p:cNvPr>
          <p:cNvSpPr/>
          <p:nvPr/>
        </p:nvSpPr>
        <p:spPr>
          <a:xfrm>
            <a:off x="10861820" y="5815924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endParaRPr lang="en-GB" sz="3600" b="1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F758009-5564-4EA6-B7C4-8A7BC5FB9FF6}"/>
              </a:ext>
            </a:extLst>
          </p:cNvPr>
          <p:cNvSpPr/>
          <p:nvPr/>
        </p:nvSpPr>
        <p:spPr>
          <a:xfrm>
            <a:off x="508194" y="646030"/>
            <a:ext cx="64780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30: Fractions and decimals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1586802"/>
      </p:ext>
    </p:extLst>
  </p:cSld>
  <p:clrMapOvr>
    <a:masterClrMapping/>
  </p:clrMapOvr>
</p:sld>
</file>

<file path=ppt/slides/slide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A5C0775-8172-4FF1-A20D-4DA3AB7B36B0}"/>
              </a:ext>
            </a:extLst>
          </p:cNvPr>
          <p:cNvSpPr/>
          <p:nvPr/>
        </p:nvSpPr>
        <p:spPr>
          <a:xfrm>
            <a:off x="6081009" y="1439056"/>
            <a:ext cx="2944800" cy="566760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810D2764-521D-4062-8D2E-D3248CBF44E7}"/>
              </a:ext>
            </a:extLst>
          </p:cNvPr>
          <p:cNvGraphicFramePr>
            <a:graphicFrameLocks noGrp="1"/>
          </p:cNvGraphicFramePr>
          <p:nvPr/>
        </p:nvGraphicFramePr>
        <p:xfrm>
          <a:off x="46371" y="1629356"/>
          <a:ext cx="12024000" cy="4832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2000">
                  <a:extLst>
                    <a:ext uri="{9D8B030D-6E8A-4147-A177-3AD203B41FA5}">
                      <a16:colId xmlns:a16="http://schemas.microsoft.com/office/drawing/2014/main" val="94379790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947683399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235502525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2010631514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388170761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5975843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3717771021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335735992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372106234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248628046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4174105641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87426127"/>
                    </a:ext>
                  </a:extLst>
                </a:gridCol>
              </a:tblGrid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79257"/>
                  </a:ext>
                </a:extLst>
              </a:tr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3426382"/>
                  </a:ext>
                </a:extLst>
              </a:tr>
            </a:tbl>
          </a:graphicData>
        </a:graphic>
      </p:graphicFrame>
      <p:sp>
        <p:nvSpPr>
          <p:cNvPr id="41" name="Rectangle 40">
            <a:extLst>
              <a:ext uri="{FF2B5EF4-FFF2-40B4-BE49-F238E27FC236}">
                <a16:creationId xmlns:a16="http://schemas.microsoft.com/office/drawing/2014/main" id="{30FA84D0-24C0-4EB2-B9CA-3A51E55760B8}"/>
              </a:ext>
            </a:extLst>
          </p:cNvPr>
          <p:cNvSpPr/>
          <p:nvPr/>
        </p:nvSpPr>
        <p:spPr>
          <a:xfrm>
            <a:off x="1686097" y="2040319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0.1</a:t>
            </a:r>
            <a:endParaRPr lang="en-GB" sz="3200" b="1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1B877E6-9D9D-43CA-A18E-13C97845DA53}"/>
              </a:ext>
            </a:extLst>
          </p:cNvPr>
          <p:cNvSpPr/>
          <p:nvPr/>
        </p:nvSpPr>
        <p:spPr>
          <a:xfrm>
            <a:off x="2665743" y="2044527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0.2</a:t>
            </a:r>
            <a:endParaRPr lang="en-GB" sz="3200" b="1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AD900579-2E19-4DEC-80D7-411E9F2B2FA5}"/>
              </a:ext>
            </a:extLst>
          </p:cNvPr>
          <p:cNvSpPr/>
          <p:nvPr/>
        </p:nvSpPr>
        <p:spPr>
          <a:xfrm>
            <a:off x="3674100" y="2037333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0.3</a:t>
            </a:r>
            <a:endParaRPr lang="en-GB" sz="3200" b="1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A1FA8020-4FBA-434E-B11A-CCD88D60E72B}"/>
              </a:ext>
            </a:extLst>
          </p:cNvPr>
          <p:cNvSpPr/>
          <p:nvPr/>
        </p:nvSpPr>
        <p:spPr>
          <a:xfrm>
            <a:off x="4678392" y="2040319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0.4</a:t>
            </a:r>
            <a:endParaRPr lang="en-GB" sz="3200" b="1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78112A7C-F262-44B1-88CB-5E4B825C4C7B}"/>
              </a:ext>
            </a:extLst>
          </p:cNvPr>
          <p:cNvSpPr/>
          <p:nvPr/>
        </p:nvSpPr>
        <p:spPr>
          <a:xfrm>
            <a:off x="5686749" y="2037333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0.5</a:t>
            </a:r>
            <a:endParaRPr lang="en-GB" sz="3600" b="1" dirty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96DA2668-22DD-4C2A-B4B9-14D02108D06D}"/>
              </a:ext>
            </a:extLst>
          </p:cNvPr>
          <p:cNvSpPr/>
          <p:nvPr/>
        </p:nvSpPr>
        <p:spPr>
          <a:xfrm>
            <a:off x="6691754" y="2037333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0.6</a:t>
            </a:r>
            <a:endParaRPr lang="en-GB" sz="3200" b="1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6EE2D251-1B6F-40DB-B693-B52954708081}"/>
              </a:ext>
            </a:extLst>
          </p:cNvPr>
          <p:cNvSpPr/>
          <p:nvPr/>
        </p:nvSpPr>
        <p:spPr>
          <a:xfrm>
            <a:off x="8694703" y="2037335"/>
            <a:ext cx="7537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0.8</a:t>
            </a:r>
            <a:endParaRPr lang="en-GB" sz="3200" b="1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229A71F7-4495-4B2B-9F8D-7F614787CD0F}"/>
              </a:ext>
            </a:extLst>
          </p:cNvPr>
          <p:cNvSpPr/>
          <p:nvPr/>
        </p:nvSpPr>
        <p:spPr>
          <a:xfrm>
            <a:off x="7695258" y="2037334"/>
            <a:ext cx="7537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0.7</a:t>
            </a:r>
            <a:endParaRPr lang="en-GB" sz="3200" b="1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90A5448A-38D4-4C5D-9912-2DBC64B7300E}"/>
              </a:ext>
            </a:extLst>
          </p:cNvPr>
          <p:cNvSpPr/>
          <p:nvPr/>
        </p:nvSpPr>
        <p:spPr>
          <a:xfrm>
            <a:off x="9698251" y="2037335"/>
            <a:ext cx="7537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0.9</a:t>
            </a:r>
            <a:endParaRPr lang="en-GB" sz="3200" b="1" dirty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BCE8508C-9BCB-49BE-B46C-7F46933651AC}"/>
              </a:ext>
            </a:extLst>
          </p:cNvPr>
          <p:cNvSpPr/>
          <p:nvPr/>
        </p:nvSpPr>
        <p:spPr>
          <a:xfrm>
            <a:off x="846276" y="2037333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</a:t>
            </a:r>
            <a:endParaRPr lang="en-GB" sz="3200" b="1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EE6E5A65-265C-45FD-AD3F-B092BD00EE27}"/>
              </a:ext>
            </a:extLst>
          </p:cNvPr>
          <p:cNvSpPr/>
          <p:nvPr/>
        </p:nvSpPr>
        <p:spPr>
          <a:xfrm>
            <a:off x="10861820" y="2037336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endParaRPr lang="en-GB" sz="36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7F885788-8F48-4B24-85F7-BA62E124974C}"/>
                  </a:ext>
                </a:extLst>
              </p:cNvPr>
              <p:cNvSpPr txBox="1"/>
              <p:nvPr/>
            </p:nvSpPr>
            <p:spPr>
              <a:xfrm>
                <a:off x="8900801" y="5908645"/>
                <a:ext cx="296555" cy="80791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 i="0" smtClean="0">
                              <a:latin typeface="Cambria Math" panose="02040503050406030204" pitchFamily="18" charset="0"/>
                            </a:rPr>
                            <m:t>𝟒</m:t>
                          </m:r>
                        </m:num>
                        <m:den>
                          <m:r>
                            <a:rPr lang="en-GB" sz="2800" b="1" i="0" smtClean="0">
                              <a:latin typeface="Cambria Math" panose="02040503050406030204" pitchFamily="18" charset="0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7F885788-8F48-4B24-85F7-BA62E12497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00801" y="5908645"/>
                <a:ext cx="296555" cy="80791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8" name="Table 67">
            <a:extLst>
              <a:ext uri="{FF2B5EF4-FFF2-40B4-BE49-F238E27FC236}">
                <a16:creationId xmlns:a16="http://schemas.microsoft.com/office/drawing/2014/main" id="{786441E5-7806-49F9-BCA3-8EEC719CC106}"/>
              </a:ext>
            </a:extLst>
          </p:cNvPr>
          <p:cNvGraphicFramePr>
            <a:graphicFrameLocks noGrp="1"/>
          </p:cNvGraphicFramePr>
          <p:nvPr/>
        </p:nvGraphicFramePr>
        <p:xfrm>
          <a:off x="30582" y="2818997"/>
          <a:ext cx="12024000" cy="4832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2000">
                  <a:extLst>
                    <a:ext uri="{9D8B030D-6E8A-4147-A177-3AD203B41FA5}">
                      <a16:colId xmlns:a16="http://schemas.microsoft.com/office/drawing/2014/main" val="943797906"/>
                    </a:ext>
                  </a:extLst>
                </a:gridCol>
                <a:gridCol w="3340000">
                  <a:extLst>
                    <a:ext uri="{9D8B030D-6E8A-4147-A177-3AD203B41FA5}">
                      <a16:colId xmlns:a16="http://schemas.microsoft.com/office/drawing/2014/main" val="947683399"/>
                    </a:ext>
                  </a:extLst>
                </a:gridCol>
                <a:gridCol w="3340000">
                  <a:extLst>
                    <a:ext uri="{9D8B030D-6E8A-4147-A177-3AD203B41FA5}">
                      <a16:colId xmlns:a16="http://schemas.microsoft.com/office/drawing/2014/main" val="15975843"/>
                    </a:ext>
                  </a:extLst>
                </a:gridCol>
                <a:gridCol w="3340000">
                  <a:extLst>
                    <a:ext uri="{9D8B030D-6E8A-4147-A177-3AD203B41FA5}">
                      <a16:colId xmlns:a16="http://schemas.microsoft.com/office/drawing/2014/main" val="372106234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87426127"/>
                    </a:ext>
                  </a:extLst>
                </a:gridCol>
              </a:tblGrid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79257"/>
                  </a:ext>
                </a:extLst>
              </a:tr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3426382"/>
                  </a:ext>
                </a:extLst>
              </a:tr>
            </a:tbl>
          </a:graphicData>
        </a:graphic>
      </p:graphicFrame>
      <p:sp>
        <p:nvSpPr>
          <p:cNvPr id="78" name="Rectangle 77">
            <a:extLst>
              <a:ext uri="{FF2B5EF4-FFF2-40B4-BE49-F238E27FC236}">
                <a16:creationId xmlns:a16="http://schemas.microsoft.com/office/drawing/2014/main" id="{95EE8049-0456-4244-BD52-DCE380F67A83}"/>
              </a:ext>
            </a:extLst>
          </p:cNvPr>
          <p:cNvSpPr/>
          <p:nvPr/>
        </p:nvSpPr>
        <p:spPr>
          <a:xfrm>
            <a:off x="830487" y="3211984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</a:t>
            </a:r>
            <a:endParaRPr lang="en-GB" sz="3200" b="1" dirty="0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9196D8C5-E24E-422A-9FFD-689462AA58C1}"/>
              </a:ext>
            </a:extLst>
          </p:cNvPr>
          <p:cNvSpPr/>
          <p:nvPr/>
        </p:nvSpPr>
        <p:spPr>
          <a:xfrm>
            <a:off x="10846031" y="3226977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endParaRPr lang="en-GB" sz="3600" b="1" dirty="0"/>
          </a:p>
        </p:txBody>
      </p:sp>
      <p:graphicFrame>
        <p:nvGraphicFramePr>
          <p:cNvPr id="69" name="Table 68">
            <a:extLst>
              <a:ext uri="{FF2B5EF4-FFF2-40B4-BE49-F238E27FC236}">
                <a16:creationId xmlns:a16="http://schemas.microsoft.com/office/drawing/2014/main" id="{165F708F-63F7-4027-993B-50D8A9482D2B}"/>
              </a:ext>
            </a:extLst>
          </p:cNvPr>
          <p:cNvGraphicFramePr>
            <a:graphicFrameLocks noGrp="1"/>
          </p:cNvGraphicFramePr>
          <p:nvPr/>
        </p:nvGraphicFramePr>
        <p:xfrm>
          <a:off x="45572" y="5414696"/>
          <a:ext cx="12024000" cy="4832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2000">
                  <a:extLst>
                    <a:ext uri="{9D8B030D-6E8A-4147-A177-3AD203B41FA5}">
                      <a16:colId xmlns:a16="http://schemas.microsoft.com/office/drawing/2014/main" val="94379790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947683399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235502525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2010631514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388170761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5975843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3717771021"/>
                    </a:ext>
                  </a:extLst>
                </a:gridCol>
                <a:gridCol w="2004000">
                  <a:extLst>
                    <a:ext uri="{9D8B030D-6E8A-4147-A177-3AD203B41FA5}">
                      <a16:colId xmlns:a16="http://schemas.microsoft.com/office/drawing/2014/main" val="1335735992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248628046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4174105641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87426127"/>
                    </a:ext>
                  </a:extLst>
                </a:gridCol>
              </a:tblGrid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79257"/>
                  </a:ext>
                </a:extLst>
              </a:tr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34263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09DD38A8-1B78-47A9-9DBB-253DA17A6F24}"/>
                  </a:ext>
                </a:extLst>
              </p:cNvPr>
              <p:cNvSpPr txBox="1"/>
              <p:nvPr/>
            </p:nvSpPr>
            <p:spPr>
              <a:xfrm>
                <a:off x="2896735" y="5913355"/>
                <a:ext cx="296556" cy="80945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GB" sz="2800" b="1">
                              <a:latin typeface="Cambria Math" panose="02040503050406030204" pitchFamily="18" charset="0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09DD38A8-1B78-47A9-9DBB-253DA17A6F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6735" y="5913355"/>
                <a:ext cx="296556" cy="80945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3E9A4F9F-CD27-4254-8936-9A1568DBEC53}"/>
                  </a:ext>
                </a:extLst>
              </p:cNvPr>
              <p:cNvSpPr txBox="1"/>
              <p:nvPr/>
            </p:nvSpPr>
            <p:spPr>
              <a:xfrm>
                <a:off x="6894370" y="5897950"/>
                <a:ext cx="296556" cy="80945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en-GB" sz="2800" b="1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3E9A4F9F-CD27-4254-8936-9A1568DBEC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94370" y="5897950"/>
                <a:ext cx="296556" cy="80945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806C7195-4409-4370-9AF8-C2C645CA53DF}"/>
                  </a:ext>
                </a:extLst>
              </p:cNvPr>
              <p:cNvSpPr txBox="1"/>
              <p:nvPr/>
            </p:nvSpPr>
            <p:spPr>
              <a:xfrm>
                <a:off x="4883449" y="5928345"/>
                <a:ext cx="296556" cy="80945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 i="0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num>
                        <m:den>
                          <m:r>
                            <a:rPr lang="en-GB" sz="2800" b="1" i="0" smtClean="0">
                              <a:latin typeface="Cambria Math" panose="02040503050406030204" pitchFamily="18" charset="0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806C7195-4409-4370-9AF8-C2C645CA53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3449" y="5928345"/>
                <a:ext cx="296556" cy="80945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5" name="Table 74">
            <a:extLst>
              <a:ext uri="{FF2B5EF4-FFF2-40B4-BE49-F238E27FC236}">
                <a16:creationId xmlns:a16="http://schemas.microsoft.com/office/drawing/2014/main" id="{2F0E5100-00E6-4AC2-8EE8-862242058876}"/>
              </a:ext>
            </a:extLst>
          </p:cNvPr>
          <p:cNvGraphicFramePr>
            <a:graphicFrameLocks noGrp="1"/>
          </p:cNvGraphicFramePr>
          <p:nvPr/>
        </p:nvGraphicFramePr>
        <p:xfrm>
          <a:off x="50229" y="4084311"/>
          <a:ext cx="12024000" cy="4832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2000">
                  <a:extLst>
                    <a:ext uri="{9D8B030D-6E8A-4147-A177-3AD203B41FA5}">
                      <a16:colId xmlns:a16="http://schemas.microsoft.com/office/drawing/2014/main" val="943797906"/>
                    </a:ext>
                  </a:extLst>
                </a:gridCol>
                <a:gridCol w="2505000">
                  <a:extLst>
                    <a:ext uri="{9D8B030D-6E8A-4147-A177-3AD203B41FA5}">
                      <a16:colId xmlns:a16="http://schemas.microsoft.com/office/drawing/2014/main" val="947683399"/>
                    </a:ext>
                  </a:extLst>
                </a:gridCol>
                <a:gridCol w="2505000">
                  <a:extLst>
                    <a:ext uri="{9D8B030D-6E8A-4147-A177-3AD203B41FA5}">
                      <a16:colId xmlns:a16="http://schemas.microsoft.com/office/drawing/2014/main" val="15975843"/>
                    </a:ext>
                  </a:extLst>
                </a:gridCol>
                <a:gridCol w="2505000">
                  <a:extLst>
                    <a:ext uri="{9D8B030D-6E8A-4147-A177-3AD203B41FA5}">
                      <a16:colId xmlns:a16="http://schemas.microsoft.com/office/drawing/2014/main" val="1335735992"/>
                    </a:ext>
                  </a:extLst>
                </a:gridCol>
                <a:gridCol w="2505000">
                  <a:extLst>
                    <a:ext uri="{9D8B030D-6E8A-4147-A177-3AD203B41FA5}">
                      <a16:colId xmlns:a16="http://schemas.microsoft.com/office/drawing/2014/main" val="248628046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87426127"/>
                    </a:ext>
                  </a:extLst>
                </a:gridCol>
              </a:tblGrid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79257"/>
                  </a:ext>
                </a:extLst>
              </a:tr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34263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F41E79FA-D9FD-4012-862D-BF37DF98FFFE}"/>
                  </a:ext>
                </a:extLst>
              </p:cNvPr>
              <p:cNvSpPr/>
              <p:nvPr/>
            </p:nvSpPr>
            <p:spPr>
              <a:xfrm>
                <a:off x="4124566" y="3281667"/>
                <a:ext cx="481221" cy="90178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GB" sz="28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F41E79FA-D9FD-4012-862D-BF37DF98FFF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4566" y="3281667"/>
                <a:ext cx="481221" cy="90178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D7A3F753-CD5F-4871-B97A-DB7C393A9D86}"/>
                  </a:ext>
                </a:extLst>
              </p:cNvPr>
              <p:cNvSpPr/>
              <p:nvPr/>
            </p:nvSpPr>
            <p:spPr>
              <a:xfrm>
                <a:off x="7469637" y="3281977"/>
                <a:ext cx="481221" cy="90178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num>
                        <m:den>
                          <m:r>
                            <a:rPr lang="en-GB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D7A3F753-CD5F-4871-B97A-DB7C393A9D8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69637" y="3281977"/>
                <a:ext cx="481221" cy="90178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DD3BB545-EF79-4395-AD3E-201E25BE63AC}"/>
                  </a:ext>
                </a:extLst>
              </p:cNvPr>
              <p:cNvSpPr/>
              <p:nvPr/>
            </p:nvSpPr>
            <p:spPr>
              <a:xfrm>
                <a:off x="3298282" y="4537585"/>
                <a:ext cx="481221" cy="8989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GB" sz="28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DD3BB545-EF79-4395-AD3E-201E25BE63A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8282" y="4537585"/>
                <a:ext cx="481221" cy="898964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7" name="Rectangle 76">
                <a:extLst>
                  <a:ext uri="{FF2B5EF4-FFF2-40B4-BE49-F238E27FC236}">
                    <a16:creationId xmlns:a16="http://schemas.microsoft.com/office/drawing/2014/main" id="{B7978D8F-4E29-4482-A9AE-20A19C874B5C}"/>
                  </a:ext>
                </a:extLst>
              </p:cNvPr>
              <p:cNvSpPr/>
              <p:nvPr/>
            </p:nvSpPr>
            <p:spPr>
              <a:xfrm>
                <a:off x="5817760" y="4552575"/>
                <a:ext cx="481221" cy="8989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num>
                        <m:den>
                          <m:r>
                            <a:rPr lang="en-GB" sz="28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7" name="Rectangle 76">
                <a:extLst>
                  <a:ext uri="{FF2B5EF4-FFF2-40B4-BE49-F238E27FC236}">
                    <a16:creationId xmlns:a16="http://schemas.microsoft.com/office/drawing/2014/main" id="{B7978D8F-4E29-4482-A9AE-20A19C874B5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7760" y="4552575"/>
                <a:ext cx="481221" cy="89896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D548A815-E2C4-4C3A-9514-7326F4EA7623}"/>
                  </a:ext>
                </a:extLst>
              </p:cNvPr>
              <p:cNvSpPr/>
              <p:nvPr/>
            </p:nvSpPr>
            <p:spPr>
              <a:xfrm>
                <a:off x="8316906" y="4535245"/>
                <a:ext cx="481221" cy="8989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en-GB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D548A815-E2C4-4C3A-9514-7326F4EA762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16906" y="4535245"/>
                <a:ext cx="481221" cy="898964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1" name="Rectangle 80">
            <a:extLst>
              <a:ext uri="{FF2B5EF4-FFF2-40B4-BE49-F238E27FC236}">
                <a16:creationId xmlns:a16="http://schemas.microsoft.com/office/drawing/2014/main" id="{132CC9EF-236A-4D22-8B36-D749106C678F}"/>
              </a:ext>
            </a:extLst>
          </p:cNvPr>
          <p:cNvSpPr/>
          <p:nvPr/>
        </p:nvSpPr>
        <p:spPr>
          <a:xfrm>
            <a:off x="850673" y="4475418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</a:t>
            </a:r>
            <a:endParaRPr lang="en-GB" sz="3200" b="1" dirty="0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1D649D92-1988-4A52-9DCD-61A644DFDBD7}"/>
              </a:ext>
            </a:extLst>
          </p:cNvPr>
          <p:cNvSpPr/>
          <p:nvPr/>
        </p:nvSpPr>
        <p:spPr>
          <a:xfrm>
            <a:off x="850673" y="5815925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</a:t>
            </a:r>
            <a:endParaRPr lang="en-GB" sz="3200" b="1" dirty="0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FC435E8B-1968-4F66-A663-21C044F77F04}"/>
              </a:ext>
            </a:extLst>
          </p:cNvPr>
          <p:cNvSpPr/>
          <p:nvPr/>
        </p:nvSpPr>
        <p:spPr>
          <a:xfrm>
            <a:off x="10876810" y="4478309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endParaRPr lang="en-GB" sz="3600" b="1" dirty="0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A0156120-50D3-4C9E-B402-9278B4942D79}"/>
              </a:ext>
            </a:extLst>
          </p:cNvPr>
          <p:cNvSpPr/>
          <p:nvPr/>
        </p:nvSpPr>
        <p:spPr>
          <a:xfrm>
            <a:off x="10861820" y="5815924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endParaRPr lang="en-GB" sz="3600" b="1" dirty="0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669C1D1D-3F4F-45FE-BD91-43E10FE1A14E}"/>
              </a:ext>
            </a:extLst>
          </p:cNvPr>
          <p:cNvSpPr/>
          <p:nvPr/>
        </p:nvSpPr>
        <p:spPr>
          <a:xfrm>
            <a:off x="508194" y="646030"/>
            <a:ext cx="64780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30: Fractions and decimals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880022"/>
      </p:ext>
    </p:extLst>
  </p:cSld>
  <p:clrMapOvr>
    <a:masterClrMapping/>
  </p:clrMapOvr>
</p:sld>
</file>

<file path=ppt/slides/slide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A5C0775-8172-4FF1-A20D-4DA3AB7B36B0}"/>
              </a:ext>
            </a:extLst>
          </p:cNvPr>
          <p:cNvSpPr/>
          <p:nvPr/>
        </p:nvSpPr>
        <p:spPr>
          <a:xfrm>
            <a:off x="6081009" y="1439056"/>
            <a:ext cx="2944800" cy="566760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2029723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FRACTIONS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82756F-D58F-4DA1-A34A-9C8F357FD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810D2764-521D-4062-8D2E-D3248CBF44E7}"/>
              </a:ext>
            </a:extLst>
          </p:cNvPr>
          <p:cNvGraphicFramePr>
            <a:graphicFrameLocks noGrp="1"/>
          </p:cNvGraphicFramePr>
          <p:nvPr/>
        </p:nvGraphicFramePr>
        <p:xfrm>
          <a:off x="46371" y="1629356"/>
          <a:ext cx="12024000" cy="4832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2000">
                  <a:extLst>
                    <a:ext uri="{9D8B030D-6E8A-4147-A177-3AD203B41FA5}">
                      <a16:colId xmlns:a16="http://schemas.microsoft.com/office/drawing/2014/main" val="94379790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947683399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235502525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2010631514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388170761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5975843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3717771021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335735992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372106234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248628046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4174105641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87426127"/>
                    </a:ext>
                  </a:extLst>
                </a:gridCol>
              </a:tblGrid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79257"/>
                  </a:ext>
                </a:extLst>
              </a:tr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3426382"/>
                  </a:ext>
                </a:extLst>
              </a:tr>
            </a:tbl>
          </a:graphicData>
        </a:graphic>
      </p:graphicFrame>
      <p:sp>
        <p:nvSpPr>
          <p:cNvPr id="41" name="Rectangle 40">
            <a:extLst>
              <a:ext uri="{FF2B5EF4-FFF2-40B4-BE49-F238E27FC236}">
                <a16:creationId xmlns:a16="http://schemas.microsoft.com/office/drawing/2014/main" id="{30FA84D0-24C0-4EB2-B9CA-3A51E55760B8}"/>
              </a:ext>
            </a:extLst>
          </p:cNvPr>
          <p:cNvSpPr/>
          <p:nvPr/>
        </p:nvSpPr>
        <p:spPr>
          <a:xfrm>
            <a:off x="1686097" y="2040319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0.1</a:t>
            </a:r>
            <a:endParaRPr lang="en-GB" sz="3200" b="1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1B877E6-9D9D-43CA-A18E-13C97845DA53}"/>
              </a:ext>
            </a:extLst>
          </p:cNvPr>
          <p:cNvSpPr/>
          <p:nvPr/>
        </p:nvSpPr>
        <p:spPr>
          <a:xfrm>
            <a:off x="2665743" y="2044527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0.2</a:t>
            </a:r>
            <a:endParaRPr lang="en-GB" sz="3200" b="1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AD900579-2E19-4DEC-80D7-411E9F2B2FA5}"/>
              </a:ext>
            </a:extLst>
          </p:cNvPr>
          <p:cNvSpPr/>
          <p:nvPr/>
        </p:nvSpPr>
        <p:spPr>
          <a:xfrm>
            <a:off x="3674100" y="2037333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0.3</a:t>
            </a:r>
            <a:endParaRPr lang="en-GB" sz="3200" b="1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A1FA8020-4FBA-434E-B11A-CCD88D60E72B}"/>
              </a:ext>
            </a:extLst>
          </p:cNvPr>
          <p:cNvSpPr/>
          <p:nvPr/>
        </p:nvSpPr>
        <p:spPr>
          <a:xfrm>
            <a:off x="4678392" y="2040319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0.4</a:t>
            </a:r>
            <a:endParaRPr lang="en-GB" sz="3200" b="1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78112A7C-F262-44B1-88CB-5E4B825C4C7B}"/>
              </a:ext>
            </a:extLst>
          </p:cNvPr>
          <p:cNvSpPr/>
          <p:nvPr/>
        </p:nvSpPr>
        <p:spPr>
          <a:xfrm>
            <a:off x="5686749" y="2037333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0.5</a:t>
            </a:r>
            <a:endParaRPr lang="en-GB" sz="3600" b="1" dirty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96DA2668-22DD-4C2A-B4B9-14D02108D06D}"/>
              </a:ext>
            </a:extLst>
          </p:cNvPr>
          <p:cNvSpPr/>
          <p:nvPr/>
        </p:nvSpPr>
        <p:spPr>
          <a:xfrm>
            <a:off x="6691754" y="2037333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0.6</a:t>
            </a:r>
            <a:endParaRPr lang="en-GB" sz="3200" b="1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6EE2D251-1B6F-40DB-B693-B52954708081}"/>
              </a:ext>
            </a:extLst>
          </p:cNvPr>
          <p:cNvSpPr/>
          <p:nvPr/>
        </p:nvSpPr>
        <p:spPr>
          <a:xfrm>
            <a:off x="8694703" y="2037335"/>
            <a:ext cx="7537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0.8</a:t>
            </a:r>
            <a:endParaRPr lang="en-GB" sz="3200" b="1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229A71F7-4495-4B2B-9F8D-7F614787CD0F}"/>
              </a:ext>
            </a:extLst>
          </p:cNvPr>
          <p:cNvSpPr/>
          <p:nvPr/>
        </p:nvSpPr>
        <p:spPr>
          <a:xfrm>
            <a:off x="7695258" y="2037334"/>
            <a:ext cx="7537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0.7</a:t>
            </a:r>
            <a:endParaRPr lang="en-GB" sz="3200" b="1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90A5448A-38D4-4C5D-9912-2DBC64B7300E}"/>
              </a:ext>
            </a:extLst>
          </p:cNvPr>
          <p:cNvSpPr/>
          <p:nvPr/>
        </p:nvSpPr>
        <p:spPr>
          <a:xfrm>
            <a:off x="9698251" y="2037335"/>
            <a:ext cx="7537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0.9</a:t>
            </a:r>
            <a:endParaRPr lang="en-GB" sz="3200" b="1" dirty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BCE8508C-9BCB-49BE-B46C-7F46933651AC}"/>
              </a:ext>
            </a:extLst>
          </p:cNvPr>
          <p:cNvSpPr/>
          <p:nvPr/>
        </p:nvSpPr>
        <p:spPr>
          <a:xfrm>
            <a:off x="846276" y="2037333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</a:t>
            </a:r>
            <a:endParaRPr lang="en-GB" sz="3200" b="1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EE6E5A65-265C-45FD-AD3F-B092BD00EE27}"/>
              </a:ext>
            </a:extLst>
          </p:cNvPr>
          <p:cNvSpPr/>
          <p:nvPr/>
        </p:nvSpPr>
        <p:spPr>
          <a:xfrm>
            <a:off x="10861820" y="2037336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endParaRPr lang="en-GB" sz="36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7F885788-8F48-4B24-85F7-BA62E124974C}"/>
                  </a:ext>
                </a:extLst>
              </p:cNvPr>
              <p:cNvSpPr txBox="1"/>
              <p:nvPr/>
            </p:nvSpPr>
            <p:spPr>
              <a:xfrm>
                <a:off x="8900801" y="5908645"/>
                <a:ext cx="296555" cy="80791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 i="0" smtClean="0">
                              <a:latin typeface="Cambria Math" panose="02040503050406030204" pitchFamily="18" charset="0"/>
                            </a:rPr>
                            <m:t>𝟒</m:t>
                          </m:r>
                        </m:num>
                        <m:den>
                          <m:r>
                            <a:rPr lang="en-GB" sz="2800" b="1" i="0" smtClean="0">
                              <a:latin typeface="Cambria Math" panose="02040503050406030204" pitchFamily="18" charset="0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7F885788-8F48-4B24-85F7-BA62E12497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00801" y="5908645"/>
                <a:ext cx="296555" cy="80791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8" name="Table 67">
            <a:extLst>
              <a:ext uri="{FF2B5EF4-FFF2-40B4-BE49-F238E27FC236}">
                <a16:creationId xmlns:a16="http://schemas.microsoft.com/office/drawing/2014/main" id="{786441E5-7806-49F9-BCA3-8EEC719CC106}"/>
              </a:ext>
            </a:extLst>
          </p:cNvPr>
          <p:cNvGraphicFramePr>
            <a:graphicFrameLocks noGrp="1"/>
          </p:cNvGraphicFramePr>
          <p:nvPr/>
        </p:nvGraphicFramePr>
        <p:xfrm>
          <a:off x="30582" y="2818997"/>
          <a:ext cx="12024000" cy="4832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2000">
                  <a:extLst>
                    <a:ext uri="{9D8B030D-6E8A-4147-A177-3AD203B41FA5}">
                      <a16:colId xmlns:a16="http://schemas.microsoft.com/office/drawing/2014/main" val="943797906"/>
                    </a:ext>
                  </a:extLst>
                </a:gridCol>
                <a:gridCol w="3340000">
                  <a:extLst>
                    <a:ext uri="{9D8B030D-6E8A-4147-A177-3AD203B41FA5}">
                      <a16:colId xmlns:a16="http://schemas.microsoft.com/office/drawing/2014/main" val="947683399"/>
                    </a:ext>
                  </a:extLst>
                </a:gridCol>
                <a:gridCol w="3340000">
                  <a:extLst>
                    <a:ext uri="{9D8B030D-6E8A-4147-A177-3AD203B41FA5}">
                      <a16:colId xmlns:a16="http://schemas.microsoft.com/office/drawing/2014/main" val="15975843"/>
                    </a:ext>
                  </a:extLst>
                </a:gridCol>
                <a:gridCol w="3340000">
                  <a:extLst>
                    <a:ext uri="{9D8B030D-6E8A-4147-A177-3AD203B41FA5}">
                      <a16:colId xmlns:a16="http://schemas.microsoft.com/office/drawing/2014/main" val="372106234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87426127"/>
                    </a:ext>
                  </a:extLst>
                </a:gridCol>
              </a:tblGrid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79257"/>
                  </a:ext>
                </a:extLst>
              </a:tr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3426382"/>
                  </a:ext>
                </a:extLst>
              </a:tr>
            </a:tbl>
          </a:graphicData>
        </a:graphic>
      </p:graphicFrame>
      <p:sp>
        <p:nvSpPr>
          <p:cNvPr id="78" name="Rectangle 77">
            <a:extLst>
              <a:ext uri="{FF2B5EF4-FFF2-40B4-BE49-F238E27FC236}">
                <a16:creationId xmlns:a16="http://schemas.microsoft.com/office/drawing/2014/main" id="{95EE8049-0456-4244-BD52-DCE380F67A83}"/>
              </a:ext>
            </a:extLst>
          </p:cNvPr>
          <p:cNvSpPr/>
          <p:nvPr/>
        </p:nvSpPr>
        <p:spPr>
          <a:xfrm>
            <a:off x="830487" y="3211984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</a:t>
            </a:r>
            <a:endParaRPr lang="en-GB" sz="3200" b="1" dirty="0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9196D8C5-E24E-422A-9FFD-689462AA58C1}"/>
              </a:ext>
            </a:extLst>
          </p:cNvPr>
          <p:cNvSpPr/>
          <p:nvPr/>
        </p:nvSpPr>
        <p:spPr>
          <a:xfrm>
            <a:off x="10846031" y="3226977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endParaRPr lang="en-GB" sz="3600" b="1" dirty="0"/>
          </a:p>
        </p:txBody>
      </p:sp>
      <p:graphicFrame>
        <p:nvGraphicFramePr>
          <p:cNvPr id="69" name="Table 68">
            <a:extLst>
              <a:ext uri="{FF2B5EF4-FFF2-40B4-BE49-F238E27FC236}">
                <a16:creationId xmlns:a16="http://schemas.microsoft.com/office/drawing/2014/main" id="{165F708F-63F7-4027-993B-50D8A9482D2B}"/>
              </a:ext>
            </a:extLst>
          </p:cNvPr>
          <p:cNvGraphicFramePr>
            <a:graphicFrameLocks noGrp="1"/>
          </p:cNvGraphicFramePr>
          <p:nvPr/>
        </p:nvGraphicFramePr>
        <p:xfrm>
          <a:off x="45572" y="5414696"/>
          <a:ext cx="12024000" cy="4832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2000">
                  <a:extLst>
                    <a:ext uri="{9D8B030D-6E8A-4147-A177-3AD203B41FA5}">
                      <a16:colId xmlns:a16="http://schemas.microsoft.com/office/drawing/2014/main" val="94379790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947683399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235502525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2010631514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388170761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5975843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3717771021"/>
                    </a:ext>
                  </a:extLst>
                </a:gridCol>
                <a:gridCol w="2004000">
                  <a:extLst>
                    <a:ext uri="{9D8B030D-6E8A-4147-A177-3AD203B41FA5}">
                      <a16:colId xmlns:a16="http://schemas.microsoft.com/office/drawing/2014/main" val="1335735992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248628046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4174105641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87426127"/>
                    </a:ext>
                  </a:extLst>
                </a:gridCol>
              </a:tblGrid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79257"/>
                  </a:ext>
                </a:extLst>
              </a:tr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34263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09DD38A8-1B78-47A9-9DBB-253DA17A6F24}"/>
                  </a:ext>
                </a:extLst>
              </p:cNvPr>
              <p:cNvSpPr txBox="1"/>
              <p:nvPr/>
            </p:nvSpPr>
            <p:spPr>
              <a:xfrm>
                <a:off x="2896735" y="5913355"/>
                <a:ext cx="296556" cy="80945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GB" sz="2800" b="1">
                              <a:latin typeface="Cambria Math" panose="02040503050406030204" pitchFamily="18" charset="0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09DD38A8-1B78-47A9-9DBB-253DA17A6F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6735" y="5913355"/>
                <a:ext cx="296556" cy="80945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3E9A4F9F-CD27-4254-8936-9A1568DBEC53}"/>
                  </a:ext>
                </a:extLst>
              </p:cNvPr>
              <p:cNvSpPr txBox="1"/>
              <p:nvPr/>
            </p:nvSpPr>
            <p:spPr>
              <a:xfrm>
                <a:off x="6894370" y="5897950"/>
                <a:ext cx="296556" cy="80945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en-GB" sz="2800" b="1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3E9A4F9F-CD27-4254-8936-9A1568DBEC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94370" y="5897950"/>
                <a:ext cx="296556" cy="80945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806C7195-4409-4370-9AF8-C2C645CA53DF}"/>
                  </a:ext>
                </a:extLst>
              </p:cNvPr>
              <p:cNvSpPr txBox="1"/>
              <p:nvPr/>
            </p:nvSpPr>
            <p:spPr>
              <a:xfrm>
                <a:off x="4883449" y="5928345"/>
                <a:ext cx="296556" cy="80945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 i="0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num>
                        <m:den>
                          <m:r>
                            <a:rPr lang="en-GB" sz="2800" b="1" i="0" smtClean="0">
                              <a:latin typeface="Cambria Math" panose="02040503050406030204" pitchFamily="18" charset="0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806C7195-4409-4370-9AF8-C2C645CA53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3449" y="5928345"/>
                <a:ext cx="296556" cy="80945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5" name="Table 74">
            <a:extLst>
              <a:ext uri="{FF2B5EF4-FFF2-40B4-BE49-F238E27FC236}">
                <a16:creationId xmlns:a16="http://schemas.microsoft.com/office/drawing/2014/main" id="{2F0E5100-00E6-4AC2-8EE8-862242058876}"/>
              </a:ext>
            </a:extLst>
          </p:cNvPr>
          <p:cNvGraphicFramePr>
            <a:graphicFrameLocks noGrp="1"/>
          </p:cNvGraphicFramePr>
          <p:nvPr/>
        </p:nvGraphicFramePr>
        <p:xfrm>
          <a:off x="50229" y="4084311"/>
          <a:ext cx="12024000" cy="4832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2000">
                  <a:extLst>
                    <a:ext uri="{9D8B030D-6E8A-4147-A177-3AD203B41FA5}">
                      <a16:colId xmlns:a16="http://schemas.microsoft.com/office/drawing/2014/main" val="943797906"/>
                    </a:ext>
                  </a:extLst>
                </a:gridCol>
                <a:gridCol w="2505000">
                  <a:extLst>
                    <a:ext uri="{9D8B030D-6E8A-4147-A177-3AD203B41FA5}">
                      <a16:colId xmlns:a16="http://schemas.microsoft.com/office/drawing/2014/main" val="947683399"/>
                    </a:ext>
                  </a:extLst>
                </a:gridCol>
                <a:gridCol w="2505000">
                  <a:extLst>
                    <a:ext uri="{9D8B030D-6E8A-4147-A177-3AD203B41FA5}">
                      <a16:colId xmlns:a16="http://schemas.microsoft.com/office/drawing/2014/main" val="15975843"/>
                    </a:ext>
                  </a:extLst>
                </a:gridCol>
                <a:gridCol w="2505000">
                  <a:extLst>
                    <a:ext uri="{9D8B030D-6E8A-4147-A177-3AD203B41FA5}">
                      <a16:colId xmlns:a16="http://schemas.microsoft.com/office/drawing/2014/main" val="1335735992"/>
                    </a:ext>
                  </a:extLst>
                </a:gridCol>
                <a:gridCol w="2505000">
                  <a:extLst>
                    <a:ext uri="{9D8B030D-6E8A-4147-A177-3AD203B41FA5}">
                      <a16:colId xmlns:a16="http://schemas.microsoft.com/office/drawing/2014/main" val="2486280466"/>
                    </a:ext>
                  </a:extLst>
                </a:gridCol>
                <a:gridCol w="1002000">
                  <a:extLst>
                    <a:ext uri="{9D8B030D-6E8A-4147-A177-3AD203B41FA5}">
                      <a16:colId xmlns:a16="http://schemas.microsoft.com/office/drawing/2014/main" val="187426127"/>
                    </a:ext>
                  </a:extLst>
                </a:gridCol>
              </a:tblGrid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79257"/>
                  </a:ext>
                </a:extLst>
              </a:tr>
              <a:tr h="2416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34263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F41E79FA-D9FD-4012-862D-BF37DF98FFFE}"/>
                  </a:ext>
                </a:extLst>
              </p:cNvPr>
              <p:cNvSpPr/>
              <p:nvPr/>
            </p:nvSpPr>
            <p:spPr>
              <a:xfrm>
                <a:off x="4124566" y="3281667"/>
                <a:ext cx="481221" cy="90178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GB" sz="28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F41E79FA-D9FD-4012-862D-BF37DF98FFF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4566" y="3281667"/>
                <a:ext cx="481221" cy="90178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D7A3F753-CD5F-4871-B97A-DB7C393A9D86}"/>
                  </a:ext>
                </a:extLst>
              </p:cNvPr>
              <p:cNvSpPr/>
              <p:nvPr/>
            </p:nvSpPr>
            <p:spPr>
              <a:xfrm>
                <a:off x="7469637" y="3281977"/>
                <a:ext cx="481221" cy="90178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num>
                        <m:den>
                          <m:r>
                            <a:rPr lang="en-GB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D7A3F753-CD5F-4871-B97A-DB7C393A9D8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69637" y="3281977"/>
                <a:ext cx="481221" cy="90178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DD3BB545-EF79-4395-AD3E-201E25BE63AC}"/>
                  </a:ext>
                </a:extLst>
              </p:cNvPr>
              <p:cNvSpPr/>
              <p:nvPr/>
            </p:nvSpPr>
            <p:spPr>
              <a:xfrm>
                <a:off x="3298282" y="4537585"/>
                <a:ext cx="481221" cy="8989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GB" sz="28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DD3BB545-EF79-4395-AD3E-201E25BE63A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8282" y="4537585"/>
                <a:ext cx="481221" cy="898964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7" name="Rectangle 76">
                <a:extLst>
                  <a:ext uri="{FF2B5EF4-FFF2-40B4-BE49-F238E27FC236}">
                    <a16:creationId xmlns:a16="http://schemas.microsoft.com/office/drawing/2014/main" id="{B7978D8F-4E29-4482-A9AE-20A19C874B5C}"/>
                  </a:ext>
                </a:extLst>
              </p:cNvPr>
              <p:cNvSpPr/>
              <p:nvPr/>
            </p:nvSpPr>
            <p:spPr>
              <a:xfrm>
                <a:off x="5817760" y="4552575"/>
                <a:ext cx="481221" cy="8989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num>
                        <m:den>
                          <m:r>
                            <a:rPr lang="en-GB" sz="28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7" name="Rectangle 76">
                <a:extLst>
                  <a:ext uri="{FF2B5EF4-FFF2-40B4-BE49-F238E27FC236}">
                    <a16:creationId xmlns:a16="http://schemas.microsoft.com/office/drawing/2014/main" id="{B7978D8F-4E29-4482-A9AE-20A19C874B5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7760" y="4552575"/>
                <a:ext cx="481221" cy="89896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D548A815-E2C4-4C3A-9514-7326F4EA7623}"/>
                  </a:ext>
                </a:extLst>
              </p:cNvPr>
              <p:cNvSpPr/>
              <p:nvPr/>
            </p:nvSpPr>
            <p:spPr>
              <a:xfrm>
                <a:off x="8316906" y="4535245"/>
                <a:ext cx="481221" cy="8989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en-GB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D548A815-E2C4-4C3A-9514-7326F4EA762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16906" y="4535245"/>
                <a:ext cx="481221" cy="898964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1" name="Rectangle 80">
            <a:extLst>
              <a:ext uri="{FF2B5EF4-FFF2-40B4-BE49-F238E27FC236}">
                <a16:creationId xmlns:a16="http://schemas.microsoft.com/office/drawing/2014/main" id="{132CC9EF-236A-4D22-8B36-D749106C678F}"/>
              </a:ext>
            </a:extLst>
          </p:cNvPr>
          <p:cNvSpPr/>
          <p:nvPr/>
        </p:nvSpPr>
        <p:spPr>
          <a:xfrm>
            <a:off x="850673" y="4475418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</a:t>
            </a:r>
            <a:endParaRPr lang="en-GB" sz="3200" b="1" dirty="0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1D649D92-1988-4A52-9DCD-61A644DFDBD7}"/>
              </a:ext>
            </a:extLst>
          </p:cNvPr>
          <p:cNvSpPr/>
          <p:nvPr/>
        </p:nvSpPr>
        <p:spPr>
          <a:xfrm>
            <a:off x="850673" y="5815925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0</a:t>
            </a:r>
            <a:endParaRPr lang="en-GB" sz="3200" b="1" dirty="0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FC435E8B-1968-4F66-A663-21C044F77F04}"/>
              </a:ext>
            </a:extLst>
          </p:cNvPr>
          <p:cNvSpPr/>
          <p:nvPr/>
        </p:nvSpPr>
        <p:spPr>
          <a:xfrm>
            <a:off x="10876810" y="4478309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endParaRPr lang="en-GB" sz="3600" b="1" dirty="0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A0156120-50D3-4C9E-B402-9278B4942D79}"/>
              </a:ext>
            </a:extLst>
          </p:cNvPr>
          <p:cNvSpPr/>
          <p:nvPr/>
        </p:nvSpPr>
        <p:spPr>
          <a:xfrm>
            <a:off x="10861820" y="5815924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endParaRPr lang="en-GB" sz="36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051AF203-98ED-4A18-A83B-63411F6DD5B0}"/>
                  </a:ext>
                </a:extLst>
              </p:cNvPr>
              <p:cNvSpPr/>
              <p:nvPr/>
            </p:nvSpPr>
            <p:spPr>
              <a:xfrm>
                <a:off x="738747" y="7248066"/>
                <a:ext cx="9551013" cy="10202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40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More than 0.5 and less than 0.8: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0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GB" sz="40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GB" sz="2800" dirty="0">
                    <a:latin typeface="Century Gothic" panose="020B0502020202020204" pitchFamily="34" charset="0"/>
                  </a:rPr>
                  <a:t>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0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b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GB" sz="40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en-GB" sz="2800" dirty="0">
                    <a:latin typeface="Century Gothic" panose="020B0502020202020204" pitchFamily="34" charset="0"/>
                  </a:rPr>
                  <a:t>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0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b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GB" sz="4000" b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den>
                    </m:f>
                  </m:oMath>
                </a14:m>
                <a:endParaRPr lang="en-GB" sz="2800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051AF203-98ED-4A18-A83B-63411F6DD5B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8747" y="7248066"/>
                <a:ext cx="9551013" cy="1020216"/>
              </a:xfrm>
              <a:prstGeom prst="rect">
                <a:avLst/>
              </a:prstGeom>
              <a:blipFill>
                <a:blip r:embed="rId12"/>
                <a:stretch>
                  <a:fillRect l="-2234" b="-658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Rectangle 51">
            <a:extLst>
              <a:ext uri="{FF2B5EF4-FFF2-40B4-BE49-F238E27FC236}">
                <a16:creationId xmlns:a16="http://schemas.microsoft.com/office/drawing/2014/main" id="{14454B56-FD84-44F0-B463-5F085C28D2F2}"/>
              </a:ext>
            </a:extLst>
          </p:cNvPr>
          <p:cNvSpPr/>
          <p:nvPr/>
        </p:nvSpPr>
        <p:spPr>
          <a:xfrm>
            <a:off x="508194" y="646030"/>
            <a:ext cx="64780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30: Fractions and decimals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706137"/>
      </p:ext>
    </p:extLst>
  </p:cSld>
  <p:clrMapOvr>
    <a:masterClrMapping/>
  </p:clrMapOvr>
</p:sld>
</file>

<file path=ppt/slides/slide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55996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31: Combined weights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A7A28A0E-71E4-4F60-9DA4-1312B7020F47}"/>
              </a:ext>
            </a:extLst>
          </p:cNvPr>
          <p:cNvGraphicFramePr>
            <a:graphicFrameLocks noGrp="1"/>
          </p:cNvGraphicFramePr>
          <p:nvPr/>
        </p:nvGraphicFramePr>
        <p:xfrm>
          <a:off x="405386" y="2693346"/>
          <a:ext cx="7062205" cy="849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3018">
                  <a:extLst>
                    <a:ext uri="{9D8B030D-6E8A-4147-A177-3AD203B41FA5}">
                      <a16:colId xmlns:a16="http://schemas.microsoft.com/office/drawing/2014/main" val="1473869804"/>
                    </a:ext>
                  </a:extLst>
                </a:gridCol>
                <a:gridCol w="3019187">
                  <a:extLst>
                    <a:ext uri="{9D8B030D-6E8A-4147-A177-3AD203B41FA5}">
                      <a16:colId xmlns:a16="http://schemas.microsoft.com/office/drawing/2014/main" val="873057550"/>
                    </a:ext>
                  </a:extLst>
                </a:gridCol>
              </a:tblGrid>
              <a:tr h="849850">
                <a:tc>
                  <a:txBody>
                    <a:bodyPr/>
                    <a:lstStyle/>
                    <a:p>
                      <a:pPr algn="ctr"/>
                      <a:endParaRPr lang="en-GB" sz="5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Ben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Sam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5355123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DD8DA20E-E10A-4B8D-A432-878438EAB711}"/>
              </a:ext>
            </a:extLst>
          </p:cNvPr>
          <p:cNvGraphicFramePr>
            <a:graphicFrameLocks noGrp="1"/>
          </p:cNvGraphicFramePr>
          <p:nvPr/>
        </p:nvGraphicFramePr>
        <p:xfrm>
          <a:off x="405386" y="3802041"/>
          <a:ext cx="7704293" cy="849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3019">
                  <a:extLst>
                    <a:ext uri="{9D8B030D-6E8A-4147-A177-3AD203B41FA5}">
                      <a16:colId xmlns:a16="http://schemas.microsoft.com/office/drawing/2014/main" val="1473869804"/>
                    </a:ext>
                  </a:extLst>
                </a:gridCol>
                <a:gridCol w="3661274">
                  <a:extLst>
                    <a:ext uri="{9D8B030D-6E8A-4147-A177-3AD203B41FA5}">
                      <a16:colId xmlns:a16="http://schemas.microsoft.com/office/drawing/2014/main" val="873057550"/>
                    </a:ext>
                  </a:extLst>
                </a:gridCol>
              </a:tblGrid>
              <a:tr h="849850">
                <a:tc>
                  <a:txBody>
                    <a:bodyPr/>
                    <a:lstStyle/>
                    <a:p>
                      <a:pPr algn="ctr"/>
                      <a:endParaRPr lang="en-GB" sz="5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Ben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Jack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5355123"/>
                  </a:ext>
                </a:extLst>
              </a:tr>
            </a:tbl>
          </a:graphicData>
        </a:graphic>
      </p:graphicFrame>
      <p:sp>
        <p:nvSpPr>
          <p:cNvPr id="19" name="Rectangle 18">
            <a:extLst>
              <a:ext uri="{FF2B5EF4-FFF2-40B4-BE49-F238E27FC236}">
                <a16:creationId xmlns:a16="http://schemas.microsoft.com/office/drawing/2014/main" id="{1C1B9692-B799-4CBF-BBCF-BE30D68FCA3A}"/>
              </a:ext>
            </a:extLst>
          </p:cNvPr>
          <p:cNvSpPr/>
          <p:nvPr/>
        </p:nvSpPr>
        <p:spPr>
          <a:xfrm>
            <a:off x="8332416" y="3883232"/>
            <a:ext cx="3859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Ben</a:t>
            </a: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+</a:t>
            </a: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Jack</a:t>
            </a: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=</a:t>
            </a: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100</a:t>
            </a:r>
            <a:r>
              <a:rPr lang="en-GB" sz="11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kg</a:t>
            </a:r>
          </a:p>
        </p:txBody>
      </p:sp>
      <p:sp>
        <p:nvSpPr>
          <p:cNvPr id="20" name="Left Bracket 19">
            <a:extLst>
              <a:ext uri="{FF2B5EF4-FFF2-40B4-BE49-F238E27FC236}">
                <a16:creationId xmlns:a16="http://schemas.microsoft.com/office/drawing/2014/main" id="{7CD45936-6999-4469-85C1-467A4858A05A}"/>
              </a:ext>
            </a:extLst>
          </p:cNvPr>
          <p:cNvSpPr/>
          <p:nvPr/>
        </p:nvSpPr>
        <p:spPr>
          <a:xfrm rot="5400000">
            <a:off x="3806897" y="-1100333"/>
            <a:ext cx="237611" cy="7053794"/>
          </a:xfrm>
          <a:prstGeom prst="leftBracket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5D6A7E8-CEB6-442F-9F6B-542C9E7E3461}"/>
              </a:ext>
            </a:extLst>
          </p:cNvPr>
          <p:cNvSpPr/>
          <p:nvPr/>
        </p:nvSpPr>
        <p:spPr>
          <a:xfrm>
            <a:off x="3330827" y="1649862"/>
            <a:ext cx="11897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90</a:t>
            </a:r>
            <a:r>
              <a:rPr lang="en-GB" sz="1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kg</a:t>
            </a:r>
            <a:endParaRPr lang="en-GB" sz="4400" b="1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CC125A4-3F4F-478D-BFD7-8FEA1956E719}"/>
              </a:ext>
            </a:extLst>
          </p:cNvPr>
          <p:cNvSpPr/>
          <p:nvPr/>
        </p:nvSpPr>
        <p:spPr>
          <a:xfrm>
            <a:off x="8332416" y="2807500"/>
            <a:ext cx="37454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Ben</a:t>
            </a: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+</a:t>
            </a: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Sam</a:t>
            </a: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=</a:t>
            </a: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90</a:t>
            </a:r>
            <a:r>
              <a:rPr lang="en-GB" sz="11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kg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15FF51E-F7CA-4530-9F0E-6A3F3ED0D1DE}"/>
              </a:ext>
            </a:extLst>
          </p:cNvPr>
          <p:cNvSpPr/>
          <p:nvPr/>
        </p:nvSpPr>
        <p:spPr>
          <a:xfrm>
            <a:off x="3757955" y="5072176"/>
            <a:ext cx="14478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100</a:t>
            </a:r>
            <a:r>
              <a:rPr lang="en-GB" sz="1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kg</a:t>
            </a:r>
            <a:endParaRPr lang="en-GB" sz="4400" b="1" dirty="0"/>
          </a:p>
        </p:txBody>
      </p:sp>
      <p:sp>
        <p:nvSpPr>
          <p:cNvPr id="33" name="Left Bracket 32">
            <a:extLst>
              <a:ext uri="{FF2B5EF4-FFF2-40B4-BE49-F238E27FC236}">
                <a16:creationId xmlns:a16="http://schemas.microsoft.com/office/drawing/2014/main" id="{64C3D53B-2A47-43A1-B1BD-3EB06C8624ED}"/>
              </a:ext>
            </a:extLst>
          </p:cNvPr>
          <p:cNvSpPr/>
          <p:nvPr/>
        </p:nvSpPr>
        <p:spPr>
          <a:xfrm rot="16200000" flipV="1">
            <a:off x="4126599" y="1069464"/>
            <a:ext cx="237611" cy="7693200"/>
          </a:xfrm>
          <a:prstGeom prst="leftBracket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6719673"/>
      </p:ext>
    </p:extLst>
  </p:cSld>
  <p:clrMapOvr>
    <a:masterClrMapping/>
  </p:clrMapOvr>
</p:sld>
</file>

<file path=ppt/slides/slide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A7A28A0E-71E4-4F60-9DA4-1312B7020F47}"/>
              </a:ext>
            </a:extLst>
          </p:cNvPr>
          <p:cNvGraphicFramePr>
            <a:graphicFrameLocks noGrp="1"/>
          </p:cNvGraphicFramePr>
          <p:nvPr/>
        </p:nvGraphicFramePr>
        <p:xfrm>
          <a:off x="405386" y="2693346"/>
          <a:ext cx="7062205" cy="849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3018">
                  <a:extLst>
                    <a:ext uri="{9D8B030D-6E8A-4147-A177-3AD203B41FA5}">
                      <a16:colId xmlns:a16="http://schemas.microsoft.com/office/drawing/2014/main" val="1473869804"/>
                    </a:ext>
                  </a:extLst>
                </a:gridCol>
                <a:gridCol w="3019187">
                  <a:extLst>
                    <a:ext uri="{9D8B030D-6E8A-4147-A177-3AD203B41FA5}">
                      <a16:colId xmlns:a16="http://schemas.microsoft.com/office/drawing/2014/main" val="873057550"/>
                    </a:ext>
                  </a:extLst>
                </a:gridCol>
              </a:tblGrid>
              <a:tr h="849850">
                <a:tc>
                  <a:txBody>
                    <a:bodyPr/>
                    <a:lstStyle/>
                    <a:p>
                      <a:pPr algn="ctr"/>
                      <a:endParaRPr lang="en-GB" sz="5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Ben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Sam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5355123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DD8DA20E-E10A-4B8D-A432-878438EAB711}"/>
              </a:ext>
            </a:extLst>
          </p:cNvPr>
          <p:cNvGraphicFramePr>
            <a:graphicFrameLocks noGrp="1"/>
          </p:cNvGraphicFramePr>
          <p:nvPr/>
        </p:nvGraphicFramePr>
        <p:xfrm>
          <a:off x="405386" y="3802041"/>
          <a:ext cx="7704293" cy="849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3019">
                  <a:extLst>
                    <a:ext uri="{9D8B030D-6E8A-4147-A177-3AD203B41FA5}">
                      <a16:colId xmlns:a16="http://schemas.microsoft.com/office/drawing/2014/main" val="1473869804"/>
                    </a:ext>
                  </a:extLst>
                </a:gridCol>
                <a:gridCol w="3661274">
                  <a:extLst>
                    <a:ext uri="{9D8B030D-6E8A-4147-A177-3AD203B41FA5}">
                      <a16:colId xmlns:a16="http://schemas.microsoft.com/office/drawing/2014/main" val="873057550"/>
                    </a:ext>
                  </a:extLst>
                </a:gridCol>
              </a:tblGrid>
              <a:tr h="849850">
                <a:tc>
                  <a:txBody>
                    <a:bodyPr/>
                    <a:lstStyle/>
                    <a:p>
                      <a:pPr algn="ctr"/>
                      <a:endParaRPr lang="en-GB" sz="5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Ben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Jack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5355123"/>
                  </a:ext>
                </a:extLst>
              </a:tr>
            </a:tbl>
          </a:graphicData>
        </a:graphic>
      </p:graphicFrame>
      <p:sp>
        <p:nvSpPr>
          <p:cNvPr id="19" name="Rectangle 18">
            <a:extLst>
              <a:ext uri="{FF2B5EF4-FFF2-40B4-BE49-F238E27FC236}">
                <a16:creationId xmlns:a16="http://schemas.microsoft.com/office/drawing/2014/main" id="{1C1B9692-B799-4CBF-BBCF-BE30D68FCA3A}"/>
              </a:ext>
            </a:extLst>
          </p:cNvPr>
          <p:cNvSpPr/>
          <p:nvPr/>
        </p:nvSpPr>
        <p:spPr>
          <a:xfrm>
            <a:off x="8332416" y="3883232"/>
            <a:ext cx="40805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Ben</a:t>
            </a: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+</a:t>
            </a: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Jack</a:t>
            </a: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=</a:t>
            </a: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100</a:t>
            </a:r>
            <a:r>
              <a:rPr lang="en-GB" sz="11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kg</a:t>
            </a:r>
          </a:p>
        </p:txBody>
      </p:sp>
      <p:sp>
        <p:nvSpPr>
          <p:cNvPr id="20" name="Left Bracket 19">
            <a:extLst>
              <a:ext uri="{FF2B5EF4-FFF2-40B4-BE49-F238E27FC236}">
                <a16:creationId xmlns:a16="http://schemas.microsoft.com/office/drawing/2014/main" id="{7CD45936-6999-4469-85C1-467A4858A05A}"/>
              </a:ext>
            </a:extLst>
          </p:cNvPr>
          <p:cNvSpPr/>
          <p:nvPr/>
        </p:nvSpPr>
        <p:spPr>
          <a:xfrm rot="5400000">
            <a:off x="3806897" y="-1100333"/>
            <a:ext cx="237611" cy="7053794"/>
          </a:xfrm>
          <a:prstGeom prst="leftBracket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5D6A7E8-CEB6-442F-9F6B-542C9E7E3461}"/>
              </a:ext>
            </a:extLst>
          </p:cNvPr>
          <p:cNvSpPr/>
          <p:nvPr/>
        </p:nvSpPr>
        <p:spPr>
          <a:xfrm>
            <a:off x="3330827" y="1649862"/>
            <a:ext cx="11897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90</a:t>
            </a:r>
            <a:r>
              <a:rPr lang="en-GB" sz="1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kg</a:t>
            </a:r>
            <a:endParaRPr lang="en-GB" sz="4400" b="1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A075170-548C-488D-8582-3E81B5074D2F}"/>
              </a:ext>
            </a:extLst>
          </p:cNvPr>
          <p:cNvSpPr/>
          <p:nvPr/>
        </p:nvSpPr>
        <p:spPr>
          <a:xfrm>
            <a:off x="2011369" y="6478233"/>
            <a:ext cx="784862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Jack weighs 10</a:t>
            </a:r>
            <a:r>
              <a:rPr lang="en-GB" sz="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kg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more than Sam.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CC125A4-3F4F-478D-BFD7-8FEA1956E719}"/>
              </a:ext>
            </a:extLst>
          </p:cNvPr>
          <p:cNvSpPr/>
          <p:nvPr/>
        </p:nvSpPr>
        <p:spPr>
          <a:xfrm>
            <a:off x="8332416" y="2807500"/>
            <a:ext cx="37454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Ben</a:t>
            </a: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+</a:t>
            </a: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Sam</a:t>
            </a: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=</a:t>
            </a: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90</a:t>
            </a:r>
            <a:r>
              <a:rPr lang="en-GB" sz="11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kg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15FF51E-F7CA-4530-9F0E-6A3F3ED0D1DE}"/>
              </a:ext>
            </a:extLst>
          </p:cNvPr>
          <p:cNvSpPr/>
          <p:nvPr/>
        </p:nvSpPr>
        <p:spPr>
          <a:xfrm>
            <a:off x="3757955" y="5072176"/>
            <a:ext cx="14478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100</a:t>
            </a:r>
            <a:r>
              <a:rPr lang="en-GB" sz="1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kg</a:t>
            </a:r>
            <a:endParaRPr lang="en-GB" sz="4400" b="1" dirty="0"/>
          </a:p>
        </p:txBody>
      </p:sp>
      <p:sp>
        <p:nvSpPr>
          <p:cNvPr id="33" name="Left Bracket 32">
            <a:extLst>
              <a:ext uri="{FF2B5EF4-FFF2-40B4-BE49-F238E27FC236}">
                <a16:creationId xmlns:a16="http://schemas.microsoft.com/office/drawing/2014/main" id="{64C3D53B-2A47-43A1-B1BD-3EB06C8624ED}"/>
              </a:ext>
            </a:extLst>
          </p:cNvPr>
          <p:cNvSpPr/>
          <p:nvPr/>
        </p:nvSpPr>
        <p:spPr>
          <a:xfrm rot="16200000" flipV="1">
            <a:off x="4126599" y="1069464"/>
            <a:ext cx="237611" cy="7693200"/>
          </a:xfrm>
          <a:prstGeom prst="leftBracket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CC62C802-F7A5-46F9-843D-B93117E23787}"/>
              </a:ext>
            </a:extLst>
          </p:cNvPr>
          <p:cNvCxnSpPr/>
          <p:nvPr/>
        </p:nvCxnSpPr>
        <p:spPr>
          <a:xfrm>
            <a:off x="7485265" y="3213406"/>
            <a:ext cx="648000" cy="0"/>
          </a:xfrm>
          <a:prstGeom prst="straightConnector1">
            <a:avLst/>
          </a:prstGeom>
          <a:ln w="571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6F2B94F5-D4E7-4A96-9BB6-827B9F307686}"/>
              </a:ext>
            </a:extLst>
          </p:cNvPr>
          <p:cNvSpPr/>
          <p:nvPr/>
        </p:nvSpPr>
        <p:spPr>
          <a:xfrm>
            <a:off x="7413570" y="2647481"/>
            <a:ext cx="8531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  <a:r>
              <a:rPr lang="en-GB" sz="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kg</a:t>
            </a:r>
            <a:endParaRPr lang="en-GB" sz="3200" b="1" dirty="0">
              <a:solidFill>
                <a:prstClr val="black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FD2F90E-56F7-47A7-8A6E-16A4701D4503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1025059-403C-400C-8842-65F2F279072E}"/>
              </a:ext>
            </a:extLst>
          </p:cNvPr>
          <p:cNvSpPr/>
          <p:nvPr/>
        </p:nvSpPr>
        <p:spPr>
          <a:xfrm>
            <a:off x="508194" y="646030"/>
            <a:ext cx="55996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31: Combined weights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646140"/>
      </p:ext>
    </p:extLst>
  </p:cSld>
  <p:clrMapOvr>
    <a:masterClrMapping/>
  </p:clrMapOvr>
</p:sld>
</file>

<file path=ppt/slides/slide2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A7A28A0E-71E4-4F60-9DA4-1312B7020F47}"/>
              </a:ext>
            </a:extLst>
          </p:cNvPr>
          <p:cNvGraphicFramePr>
            <a:graphicFrameLocks noGrp="1"/>
          </p:cNvGraphicFramePr>
          <p:nvPr/>
        </p:nvGraphicFramePr>
        <p:xfrm>
          <a:off x="3613273" y="2693346"/>
          <a:ext cx="3019187" cy="849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19187">
                  <a:extLst>
                    <a:ext uri="{9D8B030D-6E8A-4147-A177-3AD203B41FA5}">
                      <a16:colId xmlns:a16="http://schemas.microsoft.com/office/drawing/2014/main" val="873057550"/>
                    </a:ext>
                  </a:extLst>
                </a:gridCol>
              </a:tblGrid>
              <a:tr h="849850">
                <a:tc>
                  <a:txBody>
                    <a:bodyPr/>
                    <a:lstStyle/>
                    <a:p>
                      <a:pPr algn="ctr"/>
                      <a:endParaRPr lang="en-GB" sz="5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Sam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5355123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DD8DA20E-E10A-4B8D-A432-878438EAB711}"/>
              </a:ext>
            </a:extLst>
          </p:cNvPr>
          <p:cNvGraphicFramePr>
            <a:graphicFrameLocks noGrp="1"/>
          </p:cNvGraphicFramePr>
          <p:nvPr/>
        </p:nvGraphicFramePr>
        <p:xfrm>
          <a:off x="3613273" y="3549964"/>
          <a:ext cx="3661274" cy="849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61274">
                  <a:extLst>
                    <a:ext uri="{9D8B030D-6E8A-4147-A177-3AD203B41FA5}">
                      <a16:colId xmlns:a16="http://schemas.microsoft.com/office/drawing/2014/main" val="873057550"/>
                    </a:ext>
                  </a:extLst>
                </a:gridCol>
              </a:tblGrid>
              <a:tr h="849850">
                <a:tc>
                  <a:txBody>
                    <a:bodyPr/>
                    <a:lstStyle/>
                    <a:p>
                      <a:pPr algn="ctr"/>
                      <a:endParaRPr lang="en-GB" sz="5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Jack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5355123"/>
                  </a:ext>
                </a:extLst>
              </a:tr>
            </a:tbl>
          </a:graphicData>
        </a:graphic>
      </p:graphicFrame>
      <p:sp>
        <p:nvSpPr>
          <p:cNvPr id="26" name="Rectangle 25">
            <a:extLst>
              <a:ext uri="{FF2B5EF4-FFF2-40B4-BE49-F238E27FC236}">
                <a16:creationId xmlns:a16="http://schemas.microsoft.com/office/drawing/2014/main" id="{3A075170-548C-488D-8582-3E81B5074D2F}"/>
              </a:ext>
            </a:extLst>
          </p:cNvPr>
          <p:cNvSpPr/>
          <p:nvPr/>
        </p:nvSpPr>
        <p:spPr>
          <a:xfrm>
            <a:off x="2011369" y="6478233"/>
            <a:ext cx="7978466" cy="14311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Jack weighs 10</a:t>
            </a:r>
            <a:r>
              <a:rPr lang="en-GB" sz="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kg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more than Sam.</a:t>
            </a:r>
          </a:p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Sam and Jack weigh 80</a:t>
            </a:r>
            <a:r>
              <a:rPr lang="en-GB" sz="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kg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in total.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15FF51E-F7CA-4530-9F0E-6A3F3ED0D1DE}"/>
              </a:ext>
            </a:extLst>
          </p:cNvPr>
          <p:cNvSpPr/>
          <p:nvPr/>
        </p:nvSpPr>
        <p:spPr>
          <a:xfrm>
            <a:off x="8024198" y="3228064"/>
            <a:ext cx="11897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80</a:t>
            </a:r>
            <a:r>
              <a:rPr lang="en-GB" sz="1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kg</a:t>
            </a:r>
            <a:endParaRPr lang="en-GB" sz="4400" b="1" dirty="0"/>
          </a:p>
        </p:txBody>
      </p:sp>
      <p:sp>
        <p:nvSpPr>
          <p:cNvPr id="33" name="Left Bracket 32">
            <a:extLst>
              <a:ext uri="{FF2B5EF4-FFF2-40B4-BE49-F238E27FC236}">
                <a16:creationId xmlns:a16="http://schemas.microsoft.com/office/drawing/2014/main" id="{64C3D53B-2A47-43A1-B1BD-3EB06C8624ED}"/>
              </a:ext>
            </a:extLst>
          </p:cNvPr>
          <p:cNvSpPr/>
          <p:nvPr/>
        </p:nvSpPr>
        <p:spPr>
          <a:xfrm rot="10800000" flipV="1">
            <a:off x="7551947" y="2693346"/>
            <a:ext cx="311251" cy="1706468"/>
          </a:xfrm>
          <a:prstGeom prst="leftBracket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266628C-A06F-4632-B4A1-AF8F5D5856BE}"/>
              </a:ext>
            </a:extLst>
          </p:cNvPr>
          <p:cNvCxnSpPr/>
          <p:nvPr/>
        </p:nvCxnSpPr>
        <p:spPr>
          <a:xfrm>
            <a:off x="6620972" y="3549964"/>
            <a:ext cx="0" cy="849850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A41AA27B-8958-4919-86AB-C5D72C0001EA}"/>
              </a:ext>
            </a:extLst>
          </p:cNvPr>
          <p:cNvCxnSpPr>
            <a:cxnSpLocks/>
          </p:cNvCxnSpPr>
          <p:nvPr/>
        </p:nvCxnSpPr>
        <p:spPr>
          <a:xfrm flipH="1" flipV="1">
            <a:off x="6909786" y="3971787"/>
            <a:ext cx="319116" cy="959371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36034A35-7C4E-47E5-ABB0-CE63607D7622}"/>
              </a:ext>
            </a:extLst>
          </p:cNvPr>
          <p:cNvSpPr/>
          <p:nvPr/>
        </p:nvSpPr>
        <p:spPr>
          <a:xfrm>
            <a:off x="6665623" y="4888437"/>
            <a:ext cx="11897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  <a:r>
              <a:rPr lang="en-GB" sz="1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kg</a:t>
            </a:r>
            <a:endParaRPr lang="en-GB" sz="4400" b="1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425B0B9-09D4-4380-899A-84261582F186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70E8208-FB72-4DBB-8583-D552474F333D}"/>
              </a:ext>
            </a:extLst>
          </p:cNvPr>
          <p:cNvSpPr/>
          <p:nvPr/>
        </p:nvSpPr>
        <p:spPr>
          <a:xfrm>
            <a:off x="508194" y="646030"/>
            <a:ext cx="55996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31: Combined weights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4391453"/>
      </p:ext>
    </p:extLst>
  </p:cSld>
  <p:clrMapOvr>
    <a:masterClrMapping/>
  </p:clrMapOvr>
</p:sld>
</file>

<file path=ppt/slides/slide2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A7A28A0E-71E4-4F60-9DA4-1312B7020F47}"/>
              </a:ext>
            </a:extLst>
          </p:cNvPr>
          <p:cNvGraphicFramePr>
            <a:graphicFrameLocks noGrp="1"/>
          </p:cNvGraphicFramePr>
          <p:nvPr/>
        </p:nvGraphicFramePr>
        <p:xfrm>
          <a:off x="3613273" y="2693346"/>
          <a:ext cx="3019187" cy="849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19187">
                  <a:extLst>
                    <a:ext uri="{9D8B030D-6E8A-4147-A177-3AD203B41FA5}">
                      <a16:colId xmlns:a16="http://schemas.microsoft.com/office/drawing/2014/main" val="873057550"/>
                    </a:ext>
                  </a:extLst>
                </a:gridCol>
              </a:tblGrid>
              <a:tr h="849850">
                <a:tc>
                  <a:txBody>
                    <a:bodyPr/>
                    <a:lstStyle/>
                    <a:p>
                      <a:pPr algn="ctr"/>
                      <a:endParaRPr lang="en-GB" sz="5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Sam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5355123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DD8DA20E-E10A-4B8D-A432-878438EAB711}"/>
              </a:ext>
            </a:extLst>
          </p:cNvPr>
          <p:cNvGraphicFramePr>
            <a:graphicFrameLocks noGrp="1"/>
          </p:cNvGraphicFramePr>
          <p:nvPr/>
        </p:nvGraphicFramePr>
        <p:xfrm>
          <a:off x="3613273" y="3549964"/>
          <a:ext cx="3661274" cy="849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61274">
                  <a:extLst>
                    <a:ext uri="{9D8B030D-6E8A-4147-A177-3AD203B41FA5}">
                      <a16:colId xmlns:a16="http://schemas.microsoft.com/office/drawing/2014/main" val="873057550"/>
                    </a:ext>
                  </a:extLst>
                </a:gridCol>
              </a:tblGrid>
              <a:tr h="849850">
                <a:tc>
                  <a:txBody>
                    <a:bodyPr/>
                    <a:lstStyle/>
                    <a:p>
                      <a:pPr algn="ctr"/>
                      <a:endParaRPr lang="en-GB" sz="5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Jack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5355123"/>
                  </a:ext>
                </a:extLst>
              </a:tr>
            </a:tbl>
          </a:graphicData>
        </a:graphic>
      </p:graphicFrame>
      <p:sp>
        <p:nvSpPr>
          <p:cNvPr id="26" name="Rectangle 25">
            <a:extLst>
              <a:ext uri="{FF2B5EF4-FFF2-40B4-BE49-F238E27FC236}">
                <a16:creationId xmlns:a16="http://schemas.microsoft.com/office/drawing/2014/main" id="{3A075170-548C-488D-8582-3E81B5074D2F}"/>
              </a:ext>
            </a:extLst>
          </p:cNvPr>
          <p:cNvSpPr/>
          <p:nvPr/>
        </p:nvSpPr>
        <p:spPr>
          <a:xfrm>
            <a:off x="2011369" y="6478233"/>
            <a:ext cx="7978466" cy="14311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Jack weighs 10</a:t>
            </a:r>
            <a:r>
              <a:rPr lang="en-GB" sz="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kg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more than Sam.</a:t>
            </a:r>
          </a:p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Sam and Jack weigh 80</a:t>
            </a:r>
            <a:r>
              <a:rPr lang="en-GB" sz="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kg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in total.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15FF51E-F7CA-4530-9F0E-6A3F3ED0D1DE}"/>
              </a:ext>
            </a:extLst>
          </p:cNvPr>
          <p:cNvSpPr/>
          <p:nvPr/>
        </p:nvSpPr>
        <p:spPr>
          <a:xfrm>
            <a:off x="8024198" y="3228064"/>
            <a:ext cx="11897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80</a:t>
            </a:r>
            <a:r>
              <a:rPr lang="en-GB" sz="1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kg</a:t>
            </a:r>
            <a:endParaRPr lang="en-GB" sz="4400" b="1" dirty="0"/>
          </a:p>
        </p:txBody>
      </p:sp>
      <p:sp>
        <p:nvSpPr>
          <p:cNvPr id="33" name="Left Bracket 32">
            <a:extLst>
              <a:ext uri="{FF2B5EF4-FFF2-40B4-BE49-F238E27FC236}">
                <a16:creationId xmlns:a16="http://schemas.microsoft.com/office/drawing/2014/main" id="{64C3D53B-2A47-43A1-B1BD-3EB06C8624ED}"/>
              </a:ext>
            </a:extLst>
          </p:cNvPr>
          <p:cNvSpPr/>
          <p:nvPr/>
        </p:nvSpPr>
        <p:spPr>
          <a:xfrm rot="10800000" flipV="1">
            <a:off x="7551947" y="2693346"/>
            <a:ext cx="311251" cy="1706468"/>
          </a:xfrm>
          <a:prstGeom prst="leftBracket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266628C-A06F-4632-B4A1-AF8F5D5856BE}"/>
              </a:ext>
            </a:extLst>
          </p:cNvPr>
          <p:cNvCxnSpPr/>
          <p:nvPr/>
        </p:nvCxnSpPr>
        <p:spPr>
          <a:xfrm>
            <a:off x="6620972" y="3549964"/>
            <a:ext cx="0" cy="849850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A41AA27B-8958-4919-86AB-C5D72C0001EA}"/>
              </a:ext>
            </a:extLst>
          </p:cNvPr>
          <p:cNvCxnSpPr>
            <a:cxnSpLocks/>
          </p:cNvCxnSpPr>
          <p:nvPr/>
        </p:nvCxnSpPr>
        <p:spPr>
          <a:xfrm flipH="1" flipV="1">
            <a:off x="6909786" y="3971787"/>
            <a:ext cx="319116" cy="959371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36034A35-7C4E-47E5-ABB0-CE63607D7622}"/>
              </a:ext>
            </a:extLst>
          </p:cNvPr>
          <p:cNvSpPr/>
          <p:nvPr/>
        </p:nvSpPr>
        <p:spPr>
          <a:xfrm>
            <a:off x="6665623" y="4888437"/>
            <a:ext cx="11897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  <a:r>
              <a:rPr lang="en-GB" sz="1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kg</a:t>
            </a:r>
            <a:endParaRPr lang="en-GB" sz="4400" b="1" dirty="0"/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1FF128F9-7C06-4F14-ACF9-876D71A32609}"/>
              </a:ext>
            </a:extLst>
          </p:cNvPr>
          <p:cNvCxnSpPr>
            <a:cxnSpLocks/>
          </p:cNvCxnSpPr>
          <p:nvPr/>
        </p:nvCxnSpPr>
        <p:spPr>
          <a:xfrm flipV="1">
            <a:off x="2853345" y="3118271"/>
            <a:ext cx="1328906" cy="431694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DEB6A89D-B894-474A-BD29-C8A68146F17F}"/>
              </a:ext>
            </a:extLst>
          </p:cNvPr>
          <p:cNvCxnSpPr>
            <a:cxnSpLocks/>
          </p:cNvCxnSpPr>
          <p:nvPr/>
        </p:nvCxnSpPr>
        <p:spPr>
          <a:xfrm>
            <a:off x="2853925" y="3539760"/>
            <a:ext cx="1328906" cy="431694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95A6290B-02C3-4FF9-9CAB-59D7DE78CFF3}"/>
              </a:ext>
            </a:extLst>
          </p:cNvPr>
          <p:cNvSpPr/>
          <p:nvPr/>
        </p:nvSpPr>
        <p:spPr>
          <a:xfrm>
            <a:off x="193604" y="3001151"/>
            <a:ext cx="268374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Two sections</a:t>
            </a:r>
          </a:p>
          <a:p>
            <a:pPr lvl="0" algn="r"/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= 70</a:t>
            </a:r>
            <a:r>
              <a:rPr lang="en-GB" sz="11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kg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01F4C82-04DB-425A-ABB2-ABFA6E653396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BA44138-4BC8-4D78-BED4-9F73DADF6880}"/>
              </a:ext>
            </a:extLst>
          </p:cNvPr>
          <p:cNvSpPr/>
          <p:nvPr/>
        </p:nvSpPr>
        <p:spPr>
          <a:xfrm>
            <a:off x="508194" y="646030"/>
            <a:ext cx="55996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31: Combined weights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5018217"/>
      </p:ext>
    </p:extLst>
  </p:cSld>
  <p:clrMapOvr>
    <a:masterClrMapping/>
  </p:clrMapOvr>
</p:sld>
</file>

<file path=ppt/slides/slide2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A7A28A0E-71E4-4F60-9DA4-1312B7020F47}"/>
              </a:ext>
            </a:extLst>
          </p:cNvPr>
          <p:cNvGraphicFramePr>
            <a:graphicFrameLocks noGrp="1"/>
          </p:cNvGraphicFramePr>
          <p:nvPr/>
        </p:nvGraphicFramePr>
        <p:xfrm>
          <a:off x="3613273" y="2693346"/>
          <a:ext cx="3019187" cy="849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19187">
                  <a:extLst>
                    <a:ext uri="{9D8B030D-6E8A-4147-A177-3AD203B41FA5}">
                      <a16:colId xmlns:a16="http://schemas.microsoft.com/office/drawing/2014/main" val="873057550"/>
                    </a:ext>
                  </a:extLst>
                </a:gridCol>
              </a:tblGrid>
              <a:tr h="849850">
                <a:tc>
                  <a:txBody>
                    <a:bodyPr/>
                    <a:lstStyle/>
                    <a:p>
                      <a:pPr algn="ctr"/>
                      <a:endParaRPr lang="en-GB" sz="5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Sam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5355123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DD8DA20E-E10A-4B8D-A432-878438EAB711}"/>
              </a:ext>
            </a:extLst>
          </p:cNvPr>
          <p:cNvGraphicFramePr>
            <a:graphicFrameLocks noGrp="1"/>
          </p:cNvGraphicFramePr>
          <p:nvPr/>
        </p:nvGraphicFramePr>
        <p:xfrm>
          <a:off x="3613273" y="3549964"/>
          <a:ext cx="3661274" cy="849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61274">
                  <a:extLst>
                    <a:ext uri="{9D8B030D-6E8A-4147-A177-3AD203B41FA5}">
                      <a16:colId xmlns:a16="http://schemas.microsoft.com/office/drawing/2014/main" val="873057550"/>
                    </a:ext>
                  </a:extLst>
                </a:gridCol>
              </a:tblGrid>
              <a:tr h="849850">
                <a:tc>
                  <a:txBody>
                    <a:bodyPr/>
                    <a:lstStyle/>
                    <a:p>
                      <a:pPr algn="ctr"/>
                      <a:endParaRPr lang="en-GB" sz="5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Jack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5355123"/>
                  </a:ext>
                </a:extLst>
              </a:tr>
            </a:tbl>
          </a:graphicData>
        </a:graphic>
      </p:graphicFrame>
      <p:sp>
        <p:nvSpPr>
          <p:cNvPr id="26" name="Rectangle 25">
            <a:extLst>
              <a:ext uri="{FF2B5EF4-FFF2-40B4-BE49-F238E27FC236}">
                <a16:creationId xmlns:a16="http://schemas.microsoft.com/office/drawing/2014/main" id="{3A075170-548C-488D-8582-3E81B5074D2F}"/>
              </a:ext>
            </a:extLst>
          </p:cNvPr>
          <p:cNvSpPr/>
          <p:nvPr/>
        </p:nvSpPr>
        <p:spPr>
          <a:xfrm>
            <a:off x="2011369" y="6478233"/>
            <a:ext cx="7978466" cy="14311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Jack weighs 10</a:t>
            </a:r>
            <a:r>
              <a:rPr lang="en-GB" sz="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kg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more than Sam.</a:t>
            </a:r>
          </a:p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Sam and Jack weigh 80</a:t>
            </a:r>
            <a:r>
              <a:rPr lang="en-GB" sz="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kg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in total.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15FF51E-F7CA-4530-9F0E-6A3F3ED0D1DE}"/>
              </a:ext>
            </a:extLst>
          </p:cNvPr>
          <p:cNvSpPr/>
          <p:nvPr/>
        </p:nvSpPr>
        <p:spPr>
          <a:xfrm>
            <a:off x="8024198" y="3228064"/>
            <a:ext cx="11897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80</a:t>
            </a:r>
            <a:r>
              <a:rPr lang="en-GB" sz="1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kg</a:t>
            </a:r>
            <a:endParaRPr lang="en-GB" sz="4400" b="1" dirty="0"/>
          </a:p>
        </p:txBody>
      </p:sp>
      <p:sp>
        <p:nvSpPr>
          <p:cNvPr id="33" name="Left Bracket 32">
            <a:extLst>
              <a:ext uri="{FF2B5EF4-FFF2-40B4-BE49-F238E27FC236}">
                <a16:creationId xmlns:a16="http://schemas.microsoft.com/office/drawing/2014/main" id="{64C3D53B-2A47-43A1-B1BD-3EB06C8624ED}"/>
              </a:ext>
            </a:extLst>
          </p:cNvPr>
          <p:cNvSpPr/>
          <p:nvPr/>
        </p:nvSpPr>
        <p:spPr>
          <a:xfrm rot="10800000" flipV="1">
            <a:off x="7551947" y="2693346"/>
            <a:ext cx="311251" cy="1706468"/>
          </a:xfrm>
          <a:prstGeom prst="leftBracket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266628C-A06F-4632-B4A1-AF8F5D5856BE}"/>
              </a:ext>
            </a:extLst>
          </p:cNvPr>
          <p:cNvCxnSpPr/>
          <p:nvPr/>
        </p:nvCxnSpPr>
        <p:spPr>
          <a:xfrm>
            <a:off x="6620972" y="3549964"/>
            <a:ext cx="0" cy="849850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A41AA27B-8958-4919-86AB-C5D72C0001EA}"/>
              </a:ext>
            </a:extLst>
          </p:cNvPr>
          <p:cNvCxnSpPr>
            <a:cxnSpLocks/>
          </p:cNvCxnSpPr>
          <p:nvPr/>
        </p:nvCxnSpPr>
        <p:spPr>
          <a:xfrm flipH="1" flipV="1">
            <a:off x="6909786" y="3971787"/>
            <a:ext cx="319116" cy="959371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36034A35-7C4E-47E5-ABB0-CE63607D7622}"/>
              </a:ext>
            </a:extLst>
          </p:cNvPr>
          <p:cNvSpPr/>
          <p:nvPr/>
        </p:nvSpPr>
        <p:spPr>
          <a:xfrm>
            <a:off x="6665623" y="4888437"/>
            <a:ext cx="11897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  <a:r>
              <a:rPr lang="en-GB" sz="1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kg</a:t>
            </a:r>
            <a:endParaRPr lang="en-GB" sz="4400" b="1" dirty="0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E4D4AC8F-0798-4376-ADDA-BB9A01CFE7B1}"/>
              </a:ext>
            </a:extLst>
          </p:cNvPr>
          <p:cNvCxnSpPr/>
          <p:nvPr/>
        </p:nvCxnSpPr>
        <p:spPr>
          <a:xfrm>
            <a:off x="3574522" y="2534462"/>
            <a:ext cx="3078000" cy="0"/>
          </a:xfrm>
          <a:prstGeom prst="straightConnector1">
            <a:avLst/>
          </a:prstGeom>
          <a:ln w="571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0BF8DE15-6F2E-41BA-A598-758730066AC4}"/>
              </a:ext>
            </a:extLst>
          </p:cNvPr>
          <p:cNvCxnSpPr/>
          <p:nvPr/>
        </p:nvCxnSpPr>
        <p:spPr>
          <a:xfrm>
            <a:off x="3580742" y="4546204"/>
            <a:ext cx="3078000" cy="0"/>
          </a:xfrm>
          <a:prstGeom prst="straightConnector1">
            <a:avLst/>
          </a:prstGeom>
          <a:ln w="571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>
            <a:extLst>
              <a:ext uri="{FF2B5EF4-FFF2-40B4-BE49-F238E27FC236}">
                <a16:creationId xmlns:a16="http://schemas.microsoft.com/office/drawing/2014/main" id="{09679E15-7FDE-449A-A078-F949FDEF0D19}"/>
              </a:ext>
            </a:extLst>
          </p:cNvPr>
          <p:cNvSpPr/>
          <p:nvPr/>
        </p:nvSpPr>
        <p:spPr>
          <a:xfrm>
            <a:off x="4527991" y="4543448"/>
            <a:ext cx="11897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35</a:t>
            </a:r>
            <a:r>
              <a:rPr lang="en-GB" sz="1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kg</a:t>
            </a:r>
            <a:endParaRPr lang="en-GB" sz="4400" b="1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EE54097-B33B-4346-A237-7DF2FABD953C}"/>
              </a:ext>
            </a:extLst>
          </p:cNvPr>
          <p:cNvSpPr/>
          <p:nvPr/>
        </p:nvSpPr>
        <p:spPr>
          <a:xfrm>
            <a:off x="4527991" y="1875897"/>
            <a:ext cx="11897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35</a:t>
            </a:r>
            <a:r>
              <a:rPr lang="en-GB" sz="1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kg</a:t>
            </a:r>
            <a:endParaRPr lang="en-GB" sz="4400" b="1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21D5B3A-5BA7-4954-A661-1043C2EC4840}"/>
              </a:ext>
            </a:extLst>
          </p:cNvPr>
          <p:cNvSpPr/>
          <p:nvPr/>
        </p:nvSpPr>
        <p:spPr>
          <a:xfrm>
            <a:off x="2011369" y="5694972"/>
            <a:ext cx="403828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Sam weighs 35</a:t>
            </a:r>
            <a:r>
              <a:rPr lang="en-GB" sz="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kg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D868EA4-5E8B-4E88-9E46-C91342BB102D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CAC0F35-3BE0-4CF0-AD57-F3E22102CA7E}"/>
              </a:ext>
            </a:extLst>
          </p:cNvPr>
          <p:cNvSpPr/>
          <p:nvPr/>
        </p:nvSpPr>
        <p:spPr>
          <a:xfrm>
            <a:off x="508194" y="646030"/>
            <a:ext cx="55996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31: Combined weights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846296"/>
      </p:ext>
    </p:extLst>
  </p:cSld>
  <p:clrMapOvr>
    <a:masterClrMapping/>
  </p:clrMapOvr>
</p:sld>
</file>

<file path=ppt/slides/slide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55162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32: Sports ball weights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09679E15-7FDE-449A-A078-F949FDEF0D19}"/>
              </a:ext>
            </a:extLst>
          </p:cNvPr>
          <p:cNvSpPr/>
          <p:nvPr/>
        </p:nvSpPr>
        <p:spPr>
          <a:xfrm>
            <a:off x="4218266" y="2839969"/>
            <a:ext cx="12394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218</a:t>
            </a:r>
            <a:r>
              <a:rPr lang="en-GB" sz="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g</a:t>
            </a:r>
            <a:endParaRPr lang="en-GB" sz="4400" b="1" dirty="0"/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A0A9E21C-3B48-4CC7-831D-5C2CC1B76402}"/>
              </a:ext>
            </a:extLst>
          </p:cNvPr>
          <p:cNvGraphicFramePr>
            <a:graphicFrameLocks noGrp="1"/>
          </p:cNvGraphicFramePr>
          <p:nvPr/>
        </p:nvGraphicFramePr>
        <p:xfrm>
          <a:off x="844373" y="3768871"/>
          <a:ext cx="10238748" cy="84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31989">
                  <a:extLst>
                    <a:ext uri="{9D8B030D-6E8A-4147-A177-3AD203B41FA5}">
                      <a16:colId xmlns:a16="http://schemas.microsoft.com/office/drawing/2014/main" val="1473869804"/>
                    </a:ext>
                  </a:extLst>
                </a:gridCol>
                <a:gridCol w="4842943">
                  <a:extLst>
                    <a:ext uri="{9D8B030D-6E8A-4147-A177-3AD203B41FA5}">
                      <a16:colId xmlns:a16="http://schemas.microsoft.com/office/drawing/2014/main" val="873057550"/>
                    </a:ext>
                  </a:extLst>
                </a:gridCol>
                <a:gridCol w="2363816">
                  <a:extLst>
                    <a:ext uri="{9D8B030D-6E8A-4147-A177-3AD203B41FA5}">
                      <a16:colId xmlns:a16="http://schemas.microsoft.com/office/drawing/2014/main" val="3440755388"/>
                    </a:ext>
                  </a:extLst>
                </a:gridCol>
              </a:tblGrid>
              <a:tr h="849600">
                <a:tc>
                  <a:txBody>
                    <a:bodyPr/>
                    <a:lstStyle/>
                    <a:p>
                      <a:pPr algn="ctr"/>
                      <a:endParaRPr lang="en-GB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tennis ball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cricket ball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5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golf ball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5355123"/>
                  </a:ext>
                </a:extLst>
              </a:tr>
            </a:tbl>
          </a:graphicData>
        </a:graphic>
      </p:graphicFrame>
      <p:sp>
        <p:nvSpPr>
          <p:cNvPr id="34" name="Rectangle 33">
            <a:extLst>
              <a:ext uri="{FF2B5EF4-FFF2-40B4-BE49-F238E27FC236}">
                <a16:creationId xmlns:a16="http://schemas.microsoft.com/office/drawing/2014/main" id="{E7D55E14-ED72-4D96-8AEF-1B8544061A0B}"/>
              </a:ext>
            </a:extLst>
          </p:cNvPr>
          <p:cNvSpPr/>
          <p:nvPr/>
        </p:nvSpPr>
        <p:spPr>
          <a:xfrm>
            <a:off x="5302923" y="4883740"/>
            <a:ext cx="12170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264</a:t>
            </a:r>
            <a:r>
              <a:rPr lang="en-GB" sz="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g</a:t>
            </a:r>
            <a:endParaRPr lang="en-GB" sz="4400" b="1" dirty="0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09C8885E-81FC-4EDA-B80A-11399940C7D8}"/>
              </a:ext>
            </a:extLst>
          </p:cNvPr>
          <p:cNvCxnSpPr>
            <a:cxnSpLocks/>
          </p:cNvCxnSpPr>
          <p:nvPr/>
        </p:nvCxnSpPr>
        <p:spPr>
          <a:xfrm>
            <a:off x="836521" y="3561611"/>
            <a:ext cx="7898400" cy="0"/>
          </a:xfrm>
          <a:prstGeom prst="straightConnector1">
            <a:avLst/>
          </a:prstGeom>
          <a:ln w="571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62409D28-6C2B-4F8B-837C-244DBAACEA05}"/>
              </a:ext>
            </a:extLst>
          </p:cNvPr>
          <p:cNvCxnSpPr>
            <a:cxnSpLocks/>
          </p:cNvCxnSpPr>
          <p:nvPr/>
        </p:nvCxnSpPr>
        <p:spPr>
          <a:xfrm>
            <a:off x="836521" y="4827698"/>
            <a:ext cx="10260000" cy="0"/>
          </a:xfrm>
          <a:prstGeom prst="straightConnector1">
            <a:avLst/>
          </a:prstGeom>
          <a:ln w="571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AF66536A-E0F7-4A2C-9A4D-2FC3D4EB53E4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</p:spTree>
    <p:extLst>
      <p:ext uri="{BB962C8B-B14F-4D97-AF65-F5344CB8AC3E}">
        <p14:creationId xmlns:p14="http://schemas.microsoft.com/office/powerpoint/2010/main" val="3066895709"/>
      </p:ext>
    </p:extLst>
  </p:cSld>
  <p:clrMapOvr>
    <a:masterClrMapping/>
  </p:clrMapOvr>
</p:sld>
</file>

<file path=ppt/slides/slide2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3A075170-548C-488D-8582-3E81B5074D2F}"/>
              </a:ext>
            </a:extLst>
          </p:cNvPr>
          <p:cNvSpPr/>
          <p:nvPr/>
        </p:nvSpPr>
        <p:spPr>
          <a:xfrm>
            <a:off x="2925769" y="6577418"/>
            <a:ext cx="55595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 golf ball weighs 46</a:t>
            </a:r>
            <a:r>
              <a:rPr lang="en-GB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g</a:t>
            </a:r>
            <a:endParaRPr lang="en-GB" sz="4000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9679E15-7FDE-449A-A078-F949FDEF0D19}"/>
              </a:ext>
            </a:extLst>
          </p:cNvPr>
          <p:cNvSpPr/>
          <p:nvPr/>
        </p:nvSpPr>
        <p:spPr>
          <a:xfrm>
            <a:off x="4218266" y="2839969"/>
            <a:ext cx="12394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218</a:t>
            </a:r>
            <a:r>
              <a:rPr lang="en-GB" sz="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g</a:t>
            </a:r>
            <a:endParaRPr lang="en-GB" sz="4400" b="1" dirty="0"/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A0A9E21C-3B48-4CC7-831D-5C2CC1B76402}"/>
              </a:ext>
            </a:extLst>
          </p:cNvPr>
          <p:cNvGraphicFramePr>
            <a:graphicFrameLocks noGrp="1"/>
          </p:cNvGraphicFramePr>
          <p:nvPr/>
        </p:nvGraphicFramePr>
        <p:xfrm>
          <a:off x="844373" y="3768871"/>
          <a:ext cx="10238748" cy="84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31989">
                  <a:extLst>
                    <a:ext uri="{9D8B030D-6E8A-4147-A177-3AD203B41FA5}">
                      <a16:colId xmlns:a16="http://schemas.microsoft.com/office/drawing/2014/main" val="1473869804"/>
                    </a:ext>
                  </a:extLst>
                </a:gridCol>
                <a:gridCol w="4842943">
                  <a:extLst>
                    <a:ext uri="{9D8B030D-6E8A-4147-A177-3AD203B41FA5}">
                      <a16:colId xmlns:a16="http://schemas.microsoft.com/office/drawing/2014/main" val="873057550"/>
                    </a:ext>
                  </a:extLst>
                </a:gridCol>
                <a:gridCol w="2363816">
                  <a:extLst>
                    <a:ext uri="{9D8B030D-6E8A-4147-A177-3AD203B41FA5}">
                      <a16:colId xmlns:a16="http://schemas.microsoft.com/office/drawing/2014/main" val="3440755388"/>
                    </a:ext>
                  </a:extLst>
                </a:gridCol>
              </a:tblGrid>
              <a:tr h="849600">
                <a:tc>
                  <a:txBody>
                    <a:bodyPr/>
                    <a:lstStyle/>
                    <a:p>
                      <a:pPr algn="ctr"/>
                      <a:endParaRPr lang="en-GB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tennis ball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cricket ball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5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golf ball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5355123"/>
                  </a:ext>
                </a:extLst>
              </a:tr>
            </a:tbl>
          </a:graphicData>
        </a:graphic>
      </p:graphicFrame>
      <p:sp>
        <p:nvSpPr>
          <p:cNvPr id="34" name="Rectangle 33">
            <a:extLst>
              <a:ext uri="{FF2B5EF4-FFF2-40B4-BE49-F238E27FC236}">
                <a16:creationId xmlns:a16="http://schemas.microsoft.com/office/drawing/2014/main" id="{E7D55E14-ED72-4D96-8AEF-1B8544061A0B}"/>
              </a:ext>
            </a:extLst>
          </p:cNvPr>
          <p:cNvSpPr/>
          <p:nvPr/>
        </p:nvSpPr>
        <p:spPr>
          <a:xfrm>
            <a:off x="5302923" y="4883740"/>
            <a:ext cx="12170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264</a:t>
            </a:r>
            <a:r>
              <a:rPr lang="en-GB" sz="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g</a:t>
            </a:r>
            <a:endParaRPr lang="en-GB" sz="4400" b="1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FAF46181-457E-4DE6-BDEE-4067B519CE1F}"/>
              </a:ext>
            </a:extLst>
          </p:cNvPr>
          <p:cNvSpPr/>
          <p:nvPr/>
        </p:nvSpPr>
        <p:spPr>
          <a:xfrm>
            <a:off x="9413733" y="2845680"/>
            <a:ext cx="9589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46</a:t>
            </a:r>
            <a:r>
              <a:rPr lang="en-GB" sz="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g</a:t>
            </a:r>
            <a:endParaRPr lang="en-GB" sz="4400" b="1" dirty="0"/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49A03A18-86F0-4AAB-A464-24D43D6F66F8}"/>
              </a:ext>
            </a:extLst>
          </p:cNvPr>
          <p:cNvCxnSpPr>
            <a:cxnSpLocks/>
          </p:cNvCxnSpPr>
          <p:nvPr/>
        </p:nvCxnSpPr>
        <p:spPr>
          <a:xfrm>
            <a:off x="8735347" y="3561899"/>
            <a:ext cx="2347774" cy="0"/>
          </a:xfrm>
          <a:prstGeom prst="straightConnector1">
            <a:avLst/>
          </a:prstGeom>
          <a:ln w="571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09C8885E-81FC-4EDA-B80A-11399940C7D8}"/>
              </a:ext>
            </a:extLst>
          </p:cNvPr>
          <p:cNvCxnSpPr>
            <a:cxnSpLocks/>
          </p:cNvCxnSpPr>
          <p:nvPr/>
        </p:nvCxnSpPr>
        <p:spPr>
          <a:xfrm>
            <a:off x="836521" y="3561611"/>
            <a:ext cx="7898400" cy="0"/>
          </a:xfrm>
          <a:prstGeom prst="straightConnector1">
            <a:avLst/>
          </a:prstGeom>
          <a:ln w="571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62409D28-6C2B-4F8B-837C-244DBAACEA05}"/>
              </a:ext>
            </a:extLst>
          </p:cNvPr>
          <p:cNvCxnSpPr>
            <a:cxnSpLocks/>
          </p:cNvCxnSpPr>
          <p:nvPr/>
        </p:nvCxnSpPr>
        <p:spPr>
          <a:xfrm>
            <a:off x="836521" y="4827698"/>
            <a:ext cx="10260000" cy="0"/>
          </a:xfrm>
          <a:prstGeom prst="straightConnector1">
            <a:avLst/>
          </a:prstGeom>
          <a:ln w="571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26A23EC7-4590-460C-BCF3-D85982A74A07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0EA1EF7-EA75-4BA3-A8AC-B3624C954507}"/>
              </a:ext>
            </a:extLst>
          </p:cNvPr>
          <p:cNvSpPr/>
          <p:nvPr/>
        </p:nvSpPr>
        <p:spPr>
          <a:xfrm>
            <a:off x="508194" y="646030"/>
            <a:ext cx="55162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32: Sports ball weights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589703"/>
      </p:ext>
    </p:extLst>
  </p:cSld>
  <p:clrMapOvr>
    <a:masterClrMapping/>
  </p:clrMapOvr>
</p:sld>
</file>

<file path=ppt/slides/slide2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A0A9E21C-3B48-4CC7-831D-5C2CC1B76402}"/>
              </a:ext>
            </a:extLst>
          </p:cNvPr>
          <p:cNvGraphicFramePr>
            <a:graphicFrameLocks noGrp="1"/>
          </p:cNvGraphicFramePr>
          <p:nvPr/>
        </p:nvGraphicFramePr>
        <p:xfrm>
          <a:off x="844373" y="3768871"/>
          <a:ext cx="5395805" cy="84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31989">
                  <a:extLst>
                    <a:ext uri="{9D8B030D-6E8A-4147-A177-3AD203B41FA5}">
                      <a16:colId xmlns:a16="http://schemas.microsoft.com/office/drawing/2014/main" val="1473869804"/>
                    </a:ext>
                  </a:extLst>
                </a:gridCol>
                <a:gridCol w="2363816">
                  <a:extLst>
                    <a:ext uri="{9D8B030D-6E8A-4147-A177-3AD203B41FA5}">
                      <a16:colId xmlns:a16="http://schemas.microsoft.com/office/drawing/2014/main" val="3440755388"/>
                    </a:ext>
                  </a:extLst>
                </a:gridCol>
              </a:tblGrid>
              <a:tr h="849600">
                <a:tc>
                  <a:txBody>
                    <a:bodyPr/>
                    <a:lstStyle/>
                    <a:p>
                      <a:pPr algn="ctr"/>
                      <a:endParaRPr lang="en-GB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tennis ball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golf ball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5355123"/>
                  </a:ext>
                </a:extLst>
              </a:tr>
            </a:tbl>
          </a:graphicData>
        </a:graphic>
      </p:graphicFrame>
      <p:sp>
        <p:nvSpPr>
          <p:cNvPr id="34" name="Rectangle 33">
            <a:extLst>
              <a:ext uri="{FF2B5EF4-FFF2-40B4-BE49-F238E27FC236}">
                <a16:creationId xmlns:a16="http://schemas.microsoft.com/office/drawing/2014/main" id="{E7D55E14-ED72-4D96-8AEF-1B8544061A0B}"/>
              </a:ext>
            </a:extLst>
          </p:cNvPr>
          <p:cNvSpPr/>
          <p:nvPr/>
        </p:nvSpPr>
        <p:spPr>
          <a:xfrm>
            <a:off x="2911417" y="4883740"/>
            <a:ext cx="12170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104</a:t>
            </a:r>
            <a:r>
              <a:rPr lang="en-GB" sz="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g</a:t>
            </a:r>
            <a:endParaRPr lang="en-GB" sz="4400" b="1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FAF46181-457E-4DE6-BDEE-4067B519CE1F}"/>
              </a:ext>
            </a:extLst>
          </p:cNvPr>
          <p:cNvSpPr/>
          <p:nvPr/>
        </p:nvSpPr>
        <p:spPr>
          <a:xfrm>
            <a:off x="4574445" y="2845680"/>
            <a:ext cx="9589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46</a:t>
            </a:r>
            <a:r>
              <a:rPr lang="en-GB" sz="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g</a:t>
            </a:r>
            <a:endParaRPr lang="en-GB" sz="4400" b="1" dirty="0"/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49A03A18-86F0-4AAB-A464-24D43D6F66F8}"/>
              </a:ext>
            </a:extLst>
          </p:cNvPr>
          <p:cNvCxnSpPr>
            <a:cxnSpLocks/>
          </p:cNvCxnSpPr>
          <p:nvPr/>
        </p:nvCxnSpPr>
        <p:spPr>
          <a:xfrm>
            <a:off x="3896059" y="3561899"/>
            <a:ext cx="2347774" cy="0"/>
          </a:xfrm>
          <a:prstGeom prst="straightConnector1">
            <a:avLst/>
          </a:prstGeom>
          <a:ln w="571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62409D28-6C2B-4F8B-837C-244DBAACEA05}"/>
              </a:ext>
            </a:extLst>
          </p:cNvPr>
          <p:cNvCxnSpPr>
            <a:cxnSpLocks/>
          </p:cNvCxnSpPr>
          <p:nvPr/>
        </p:nvCxnSpPr>
        <p:spPr>
          <a:xfrm>
            <a:off x="836521" y="4827698"/>
            <a:ext cx="5446800" cy="0"/>
          </a:xfrm>
          <a:prstGeom prst="straightConnector1">
            <a:avLst/>
          </a:prstGeom>
          <a:ln w="571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41FCCC36-3BED-4F6C-8F83-DCC86E1BD4D1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3162B66-42FD-4ECB-96D8-22FC4D761810}"/>
              </a:ext>
            </a:extLst>
          </p:cNvPr>
          <p:cNvSpPr/>
          <p:nvPr/>
        </p:nvSpPr>
        <p:spPr>
          <a:xfrm>
            <a:off x="508194" y="646030"/>
            <a:ext cx="55162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32: Sports ball weights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673024"/>
      </p:ext>
    </p:extLst>
  </p:cSld>
  <p:clrMapOvr>
    <a:masterClrMapping/>
  </p:clrMapOvr>
</p:sld>
</file>

<file path=ppt/slides/slide2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3A075170-548C-488D-8582-3E81B5074D2F}"/>
              </a:ext>
            </a:extLst>
          </p:cNvPr>
          <p:cNvSpPr/>
          <p:nvPr/>
        </p:nvSpPr>
        <p:spPr>
          <a:xfrm>
            <a:off x="2925769" y="6577418"/>
            <a:ext cx="610936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 tennis ball weighs 58</a:t>
            </a:r>
            <a:r>
              <a:rPr lang="en-GB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g</a:t>
            </a:r>
            <a:endParaRPr lang="en-GB" sz="4000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A0A9E21C-3B48-4CC7-831D-5C2CC1B76402}"/>
              </a:ext>
            </a:extLst>
          </p:cNvPr>
          <p:cNvGraphicFramePr>
            <a:graphicFrameLocks noGrp="1"/>
          </p:cNvGraphicFramePr>
          <p:nvPr/>
        </p:nvGraphicFramePr>
        <p:xfrm>
          <a:off x="844373" y="3768871"/>
          <a:ext cx="5395805" cy="84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31989">
                  <a:extLst>
                    <a:ext uri="{9D8B030D-6E8A-4147-A177-3AD203B41FA5}">
                      <a16:colId xmlns:a16="http://schemas.microsoft.com/office/drawing/2014/main" val="1473869804"/>
                    </a:ext>
                  </a:extLst>
                </a:gridCol>
                <a:gridCol w="2363816">
                  <a:extLst>
                    <a:ext uri="{9D8B030D-6E8A-4147-A177-3AD203B41FA5}">
                      <a16:colId xmlns:a16="http://schemas.microsoft.com/office/drawing/2014/main" val="3440755388"/>
                    </a:ext>
                  </a:extLst>
                </a:gridCol>
              </a:tblGrid>
              <a:tr h="849600">
                <a:tc>
                  <a:txBody>
                    <a:bodyPr/>
                    <a:lstStyle/>
                    <a:p>
                      <a:pPr algn="ctr"/>
                      <a:endParaRPr lang="en-GB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tennis ball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golf ball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5355123"/>
                  </a:ext>
                </a:extLst>
              </a:tr>
            </a:tbl>
          </a:graphicData>
        </a:graphic>
      </p:graphicFrame>
      <p:sp>
        <p:nvSpPr>
          <p:cNvPr id="34" name="Rectangle 33">
            <a:extLst>
              <a:ext uri="{FF2B5EF4-FFF2-40B4-BE49-F238E27FC236}">
                <a16:creationId xmlns:a16="http://schemas.microsoft.com/office/drawing/2014/main" id="{E7D55E14-ED72-4D96-8AEF-1B8544061A0B}"/>
              </a:ext>
            </a:extLst>
          </p:cNvPr>
          <p:cNvSpPr/>
          <p:nvPr/>
        </p:nvSpPr>
        <p:spPr>
          <a:xfrm>
            <a:off x="2911417" y="4883740"/>
            <a:ext cx="12170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104</a:t>
            </a:r>
            <a:r>
              <a:rPr lang="en-GB" sz="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g</a:t>
            </a:r>
            <a:endParaRPr lang="en-GB" sz="4400" b="1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FAF46181-457E-4DE6-BDEE-4067B519CE1F}"/>
              </a:ext>
            </a:extLst>
          </p:cNvPr>
          <p:cNvSpPr/>
          <p:nvPr/>
        </p:nvSpPr>
        <p:spPr>
          <a:xfrm>
            <a:off x="4574445" y="2845680"/>
            <a:ext cx="9589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46</a:t>
            </a:r>
            <a:r>
              <a:rPr lang="en-GB" sz="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g</a:t>
            </a:r>
            <a:endParaRPr lang="en-GB" sz="4400" b="1" dirty="0"/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49A03A18-86F0-4AAB-A464-24D43D6F66F8}"/>
              </a:ext>
            </a:extLst>
          </p:cNvPr>
          <p:cNvCxnSpPr>
            <a:cxnSpLocks/>
          </p:cNvCxnSpPr>
          <p:nvPr/>
        </p:nvCxnSpPr>
        <p:spPr>
          <a:xfrm>
            <a:off x="3896059" y="3561899"/>
            <a:ext cx="2347774" cy="0"/>
          </a:xfrm>
          <a:prstGeom prst="straightConnector1">
            <a:avLst/>
          </a:prstGeom>
          <a:ln w="571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62409D28-6C2B-4F8B-837C-244DBAACEA05}"/>
              </a:ext>
            </a:extLst>
          </p:cNvPr>
          <p:cNvCxnSpPr>
            <a:cxnSpLocks/>
          </p:cNvCxnSpPr>
          <p:nvPr/>
        </p:nvCxnSpPr>
        <p:spPr>
          <a:xfrm>
            <a:off x="836521" y="4827698"/>
            <a:ext cx="5446800" cy="0"/>
          </a:xfrm>
          <a:prstGeom prst="straightConnector1">
            <a:avLst/>
          </a:prstGeom>
          <a:ln w="571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525F5EEF-60E0-43E4-B9CD-0972AFAC67D5}"/>
              </a:ext>
            </a:extLst>
          </p:cNvPr>
          <p:cNvSpPr/>
          <p:nvPr/>
        </p:nvSpPr>
        <p:spPr>
          <a:xfrm>
            <a:off x="1912608" y="2845680"/>
            <a:ext cx="9589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58</a:t>
            </a:r>
            <a:r>
              <a:rPr lang="en-GB" sz="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g</a:t>
            </a:r>
            <a:endParaRPr lang="en-GB" sz="4400" b="1" dirty="0"/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13531226-0561-4FCC-89C0-5ABF806D30EA}"/>
              </a:ext>
            </a:extLst>
          </p:cNvPr>
          <p:cNvCxnSpPr>
            <a:cxnSpLocks/>
          </p:cNvCxnSpPr>
          <p:nvPr/>
        </p:nvCxnSpPr>
        <p:spPr>
          <a:xfrm>
            <a:off x="826255" y="3561899"/>
            <a:ext cx="3060000" cy="0"/>
          </a:xfrm>
          <a:prstGeom prst="straightConnector1">
            <a:avLst/>
          </a:prstGeom>
          <a:ln w="571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F21F3BAB-A917-4765-8975-0FF7248DFA20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806E1AA-1D90-41A0-9291-A3923088356D}"/>
              </a:ext>
            </a:extLst>
          </p:cNvPr>
          <p:cNvSpPr/>
          <p:nvPr/>
        </p:nvSpPr>
        <p:spPr>
          <a:xfrm>
            <a:off x="508194" y="646030"/>
            <a:ext cx="55162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32: Sports ball weights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473615"/>
      </p:ext>
    </p:extLst>
  </p:cSld>
  <p:clrMapOvr>
    <a:masterClrMapping/>
  </p:clrMapOvr>
</p:sld>
</file>

<file path=ppt/slides/slide2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A0A9E21C-3B48-4CC7-831D-5C2CC1B76402}"/>
              </a:ext>
            </a:extLst>
          </p:cNvPr>
          <p:cNvGraphicFramePr>
            <a:graphicFrameLocks noGrp="1"/>
          </p:cNvGraphicFramePr>
          <p:nvPr/>
        </p:nvGraphicFramePr>
        <p:xfrm>
          <a:off x="844373" y="3768871"/>
          <a:ext cx="7874932" cy="84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31989">
                  <a:extLst>
                    <a:ext uri="{9D8B030D-6E8A-4147-A177-3AD203B41FA5}">
                      <a16:colId xmlns:a16="http://schemas.microsoft.com/office/drawing/2014/main" val="1473869804"/>
                    </a:ext>
                  </a:extLst>
                </a:gridCol>
                <a:gridCol w="4842943">
                  <a:extLst>
                    <a:ext uri="{9D8B030D-6E8A-4147-A177-3AD203B41FA5}">
                      <a16:colId xmlns:a16="http://schemas.microsoft.com/office/drawing/2014/main" val="873057550"/>
                    </a:ext>
                  </a:extLst>
                </a:gridCol>
              </a:tblGrid>
              <a:tr h="849600">
                <a:tc>
                  <a:txBody>
                    <a:bodyPr/>
                    <a:lstStyle/>
                    <a:p>
                      <a:pPr algn="ctr"/>
                      <a:endParaRPr lang="en-GB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tennis ball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cricket ball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54902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5355123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09679E15-7FDE-449A-A078-F949FDEF0D19}"/>
              </a:ext>
            </a:extLst>
          </p:cNvPr>
          <p:cNvSpPr/>
          <p:nvPr/>
        </p:nvSpPr>
        <p:spPr>
          <a:xfrm>
            <a:off x="4218266" y="4851649"/>
            <a:ext cx="12394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218</a:t>
            </a:r>
            <a:r>
              <a:rPr lang="en-GB" sz="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g</a:t>
            </a:r>
            <a:endParaRPr lang="en-GB" sz="4400" b="1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FAF46181-457E-4DE6-BDEE-4067B519CE1F}"/>
              </a:ext>
            </a:extLst>
          </p:cNvPr>
          <p:cNvSpPr/>
          <p:nvPr/>
        </p:nvSpPr>
        <p:spPr>
          <a:xfrm>
            <a:off x="1507684" y="2845680"/>
            <a:ext cx="9589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58</a:t>
            </a:r>
            <a:r>
              <a:rPr lang="en-GB" sz="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g</a:t>
            </a:r>
            <a:endParaRPr lang="en-GB" sz="4400" b="1" dirty="0"/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49A03A18-86F0-4AAB-A464-24D43D6F66F8}"/>
              </a:ext>
            </a:extLst>
          </p:cNvPr>
          <p:cNvCxnSpPr>
            <a:cxnSpLocks/>
          </p:cNvCxnSpPr>
          <p:nvPr/>
        </p:nvCxnSpPr>
        <p:spPr>
          <a:xfrm>
            <a:off x="829298" y="3561899"/>
            <a:ext cx="3045600" cy="0"/>
          </a:xfrm>
          <a:prstGeom prst="straightConnector1">
            <a:avLst/>
          </a:prstGeom>
          <a:ln w="571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09C8885E-81FC-4EDA-B80A-11399940C7D8}"/>
              </a:ext>
            </a:extLst>
          </p:cNvPr>
          <p:cNvCxnSpPr>
            <a:cxnSpLocks/>
          </p:cNvCxnSpPr>
          <p:nvPr/>
        </p:nvCxnSpPr>
        <p:spPr>
          <a:xfrm>
            <a:off x="836521" y="4799568"/>
            <a:ext cx="7898400" cy="0"/>
          </a:xfrm>
          <a:prstGeom prst="straightConnector1">
            <a:avLst/>
          </a:prstGeom>
          <a:ln w="571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392E272D-36DF-42F2-9EC8-F65538846F63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F675971-09C7-46AE-9F5E-8E75CFC69794}"/>
              </a:ext>
            </a:extLst>
          </p:cNvPr>
          <p:cNvSpPr/>
          <p:nvPr/>
        </p:nvSpPr>
        <p:spPr>
          <a:xfrm>
            <a:off x="508194" y="646030"/>
            <a:ext cx="55162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32: Sports ball weights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5410253"/>
      </p:ext>
    </p:extLst>
  </p:cSld>
  <p:clrMapOvr>
    <a:masterClrMapping/>
  </p:clrMapOvr>
</p:sld>
</file>

<file path=ppt/slides/slide2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A0A9E21C-3B48-4CC7-831D-5C2CC1B76402}"/>
              </a:ext>
            </a:extLst>
          </p:cNvPr>
          <p:cNvGraphicFramePr>
            <a:graphicFrameLocks noGrp="1"/>
          </p:cNvGraphicFramePr>
          <p:nvPr/>
        </p:nvGraphicFramePr>
        <p:xfrm>
          <a:off x="844373" y="3768871"/>
          <a:ext cx="7874932" cy="84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31989">
                  <a:extLst>
                    <a:ext uri="{9D8B030D-6E8A-4147-A177-3AD203B41FA5}">
                      <a16:colId xmlns:a16="http://schemas.microsoft.com/office/drawing/2014/main" val="1473869804"/>
                    </a:ext>
                  </a:extLst>
                </a:gridCol>
                <a:gridCol w="4842943">
                  <a:extLst>
                    <a:ext uri="{9D8B030D-6E8A-4147-A177-3AD203B41FA5}">
                      <a16:colId xmlns:a16="http://schemas.microsoft.com/office/drawing/2014/main" val="873057550"/>
                    </a:ext>
                  </a:extLst>
                </a:gridCol>
              </a:tblGrid>
              <a:tr h="849600">
                <a:tc>
                  <a:txBody>
                    <a:bodyPr/>
                    <a:lstStyle/>
                    <a:p>
                      <a:pPr algn="ctr"/>
                      <a:endParaRPr lang="en-GB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tennis ball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cricket ball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54902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5355123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3A075170-548C-488D-8582-3E81B5074D2F}"/>
              </a:ext>
            </a:extLst>
          </p:cNvPr>
          <p:cNvSpPr/>
          <p:nvPr/>
        </p:nvSpPr>
        <p:spPr>
          <a:xfrm>
            <a:off x="2925769" y="6577418"/>
            <a:ext cx="66736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 cricket ball weighs 160</a:t>
            </a:r>
            <a:r>
              <a:rPr lang="en-GB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g</a:t>
            </a:r>
            <a:endParaRPr lang="en-GB" sz="4000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9679E15-7FDE-449A-A078-F949FDEF0D19}"/>
              </a:ext>
            </a:extLst>
          </p:cNvPr>
          <p:cNvSpPr/>
          <p:nvPr/>
        </p:nvSpPr>
        <p:spPr>
          <a:xfrm>
            <a:off x="4218266" y="4851649"/>
            <a:ext cx="12394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218</a:t>
            </a:r>
            <a:r>
              <a:rPr lang="en-GB" sz="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g</a:t>
            </a:r>
            <a:endParaRPr lang="en-GB" sz="4400" b="1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FAF46181-457E-4DE6-BDEE-4067B519CE1F}"/>
              </a:ext>
            </a:extLst>
          </p:cNvPr>
          <p:cNvSpPr/>
          <p:nvPr/>
        </p:nvSpPr>
        <p:spPr>
          <a:xfrm>
            <a:off x="1507684" y="2845680"/>
            <a:ext cx="9589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58</a:t>
            </a:r>
            <a:r>
              <a:rPr lang="en-GB" sz="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g</a:t>
            </a:r>
            <a:endParaRPr lang="en-GB" sz="4400" b="1" dirty="0"/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49A03A18-86F0-4AAB-A464-24D43D6F66F8}"/>
              </a:ext>
            </a:extLst>
          </p:cNvPr>
          <p:cNvCxnSpPr>
            <a:cxnSpLocks/>
          </p:cNvCxnSpPr>
          <p:nvPr/>
        </p:nvCxnSpPr>
        <p:spPr>
          <a:xfrm>
            <a:off x="829298" y="3561899"/>
            <a:ext cx="3045600" cy="0"/>
          </a:xfrm>
          <a:prstGeom prst="straightConnector1">
            <a:avLst/>
          </a:prstGeom>
          <a:ln w="571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09C8885E-81FC-4EDA-B80A-11399940C7D8}"/>
              </a:ext>
            </a:extLst>
          </p:cNvPr>
          <p:cNvCxnSpPr>
            <a:cxnSpLocks/>
          </p:cNvCxnSpPr>
          <p:nvPr/>
        </p:nvCxnSpPr>
        <p:spPr>
          <a:xfrm>
            <a:off x="836521" y="4799568"/>
            <a:ext cx="7898400" cy="0"/>
          </a:xfrm>
          <a:prstGeom prst="straightConnector1">
            <a:avLst/>
          </a:prstGeom>
          <a:ln w="571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2D8EA2E6-B164-49B9-AEE0-87A0EE9527C1}"/>
              </a:ext>
            </a:extLst>
          </p:cNvPr>
          <p:cNvSpPr/>
          <p:nvPr/>
        </p:nvSpPr>
        <p:spPr>
          <a:xfrm>
            <a:off x="5618931" y="2845680"/>
            <a:ext cx="12170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160</a:t>
            </a:r>
            <a:r>
              <a:rPr lang="en-GB" sz="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g</a:t>
            </a:r>
            <a:endParaRPr lang="en-GB" sz="4400" b="1" dirty="0"/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16E3DC50-31B5-44AA-9CA7-340C01A9D6B0}"/>
              </a:ext>
            </a:extLst>
          </p:cNvPr>
          <p:cNvCxnSpPr>
            <a:cxnSpLocks/>
          </p:cNvCxnSpPr>
          <p:nvPr/>
        </p:nvCxnSpPr>
        <p:spPr>
          <a:xfrm>
            <a:off x="3877555" y="3561899"/>
            <a:ext cx="4860000" cy="0"/>
          </a:xfrm>
          <a:prstGeom prst="straightConnector1">
            <a:avLst/>
          </a:prstGeom>
          <a:ln w="571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50967865-F90A-43B4-9F36-0B3EA895B68E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FD17C87-8012-4980-B178-7816430A656F}"/>
              </a:ext>
            </a:extLst>
          </p:cNvPr>
          <p:cNvSpPr/>
          <p:nvPr/>
        </p:nvSpPr>
        <p:spPr>
          <a:xfrm>
            <a:off x="508194" y="646030"/>
            <a:ext cx="55162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32: Sports ball weights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4244642"/>
      </p:ext>
    </p:extLst>
  </p:cSld>
  <p:clrMapOvr>
    <a:masterClrMapping/>
  </p:clrMapOvr>
</p:sld>
</file>

<file path=ppt/slides/slide2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72426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33 Question: Hiring a surfboard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615D760-59D7-4826-8E8C-9759F9F46D97}"/>
              </a:ext>
            </a:extLst>
          </p:cNvPr>
          <p:cNvSpPr/>
          <p:nvPr/>
        </p:nvSpPr>
        <p:spPr>
          <a:xfrm>
            <a:off x="623481" y="1742136"/>
            <a:ext cx="108508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500"/>
              </a:spcAft>
            </a:pPr>
            <a:r>
              <a:rPr lang="en-GB" sz="4000" b="1" dirty="0">
                <a:latin typeface="Century Gothic" panose="020B0502020202020204" pitchFamily="34" charset="0"/>
              </a:rPr>
              <a:t>£7 to hire a surfboard plus £3 per half-hour.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27298343-4739-474E-A67C-FEBC0C458C50}"/>
              </a:ext>
            </a:extLst>
          </p:cNvPr>
          <p:cNvSpPr/>
          <p:nvPr/>
        </p:nvSpPr>
        <p:spPr>
          <a:xfrm>
            <a:off x="508194" y="4832089"/>
            <a:ext cx="3094189" cy="872187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£7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3DBC40EF-DB1C-4C16-9B9F-949478D758F7}"/>
              </a:ext>
            </a:extLst>
          </p:cNvPr>
          <p:cNvCxnSpPr/>
          <p:nvPr/>
        </p:nvCxnSpPr>
        <p:spPr>
          <a:xfrm>
            <a:off x="2055288" y="4137173"/>
            <a:ext cx="0" cy="576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736D58AD-0AB4-424D-9F18-60A21F483EC5}"/>
              </a:ext>
            </a:extLst>
          </p:cNvPr>
          <p:cNvSpPr/>
          <p:nvPr/>
        </p:nvSpPr>
        <p:spPr>
          <a:xfrm>
            <a:off x="906389" y="3572093"/>
            <a:ext cx="257634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starting cost</a:t>
            </a:r>
            <a:endParaRPr lang="en-GB" sz="1400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7325E7C-CDC3-442C-A8DC-EF5C4EE60A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995322"/>
      </p:ext>
    </p:extLst>
  </p:cSld>
  <p:clrMapOvr>
    <a:masterClrMapping/>
  </p:clrMapOvr>
</p:sld>
</file>

<file path=ppt/slides/slide2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27298343-4739-474E-A67C-FEBC0C458C50}"/>
              </a:ext>
            </a:extLst>
          </p:cNvPr>
          <p:cNvSpPr/>
          <p:nvPr/>
        </p:nvSpPr>
        <p:spPr>
          <a:xfrm>
            <a:off x="508194" y="4832089"/>
            <a:ext cx="3094189" cy="872187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£7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260E70E9-0853-4068-AB57-2D3B224751A5}"/>
              </a:ext>
            </a:extLst>
          </p:cNvPr>
          <p:cNvSpPr/>
          <p:nvPr/>
        </p:nvSpPr>
        <p:spPr>
          <a:xfrm>
            <a:off x="3657916" y="4832089"/>
            <a:ext cx="1326081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E45B9F8C-4525-4A81-8E45-CAABD54170CC}"/>
              </a:ext>
            </a:extLst>
          </p:cNvPr>
          <p:cNvSpPr/>
          <p:nvPr/>
        </p:nvSpPr>
        <p:spPr>
          <a:xfrm>
            <a:off x="4983997" y="4827144"/>
            <a:ext cx="1326081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00B4F6E6-7D73-4830-B683-A2E40053999C}"/>
              </a:ext>
            </a:extLst>
          </p:cNvPr>
          <p:cNvSpPr/>
          <p:nvPr/>
        </p:nvSpPr>
        <p:spPr>
          <a:xfrm>
            <a:off x="6310078" y="4827144"/>
            <a:ext cx="1326081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237FEE76-94DB-45EC-8E3A-C8E5D2A8C210}"/>
              </a:ext>
            </a:extLst>
          </p:cNvPr>
          <p:cNvSpPr/>
          <p:nvPr/>
        </p:nvSpPr>
        <p:spPr>
          <a:xfrm>
            <a:off x="7628176" y="4827144"/>
            <a:ext cx="1326081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E4E86884-ADD0-416F-B123-1DAFCC579F04}"/>
              </a:ext>
            </a:extLst>
          </p:cNvPr>
          <p:cNvSpPr/>
          <p:nvPr/>
        </p:nvSpPr>
        <p:spPr>
          <a:xfrm>
            <a:off x="8954257" y="4828055"/>
            <a:ext cx="1326081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5AEBDD1B-08AC-4D6F-9D32-EA8EDDE78431}"/>
              </a:ext>
            </a:extLst>
          </p:cNvPr>
          <p:cNvSpPr/>
          <p:nvPr/>
        </p:nvSpPr>
        <p:spPr>
          <a:xfrm>
            <a:off x="10280338" y="4828055"/>
            <a:ext cx="1326081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3DBC40EF-DB1C-4C16-9B9F-949478D758F7}"/>
              </a:ext>
            </a:extLst>
          </p:cNvPr>
          <p:cNvCxnSpPr/>
          <p:nvPr/>
        </p:nvCxnSpPr>
        <p:spPr>
          <a:xfrm>
            <a:off x="2055288" y="4137173"/>
            <a:ext cx="0" cy="576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736D58AD-0AB4-424D-9F18-60A21F483EC5}"/>
              </a:ext>
            </a:extLst>
          </p:cNvPr>
          <p:cNvSpPr/>
          <p:nvPr/>
        </p:nvSpPr>
        <p:spPr>
          <a:xfrm>
            <a:off x="906389" y="3572093"/>
            <a:ext cx="257634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starting cost</a:t>
            </a:r>
            <a:endParaRPr lang="en-GB" sz="1400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1DB311CB-D2C1-4275-AA1E-8B4BDBEF79D8}"/>
              </a:ext>
            </a:extLst>
          </p:cNvPr>
          <p:cNvSpPr/>
          <p:nvPr/>
        </p:nvSpPr>
        <p:spPr>
          <a:xfrm>
            <a:off x="5451939" y="3552398"/>
            <a:ext cx="43524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cost for six half-hours</a:t>
            </a:r>
            <a:endParaRPr lang="en-GB" sz="1400" dirty="0">
              <a:solidFill>
                <a:schemeClr val="accent1"/>
              </a:solidFill>
            </a:endParaRPr>
          </a:p>
        </p:txBody>
      </p:sp>
      <p:sp>
        <p:nvSpPr>
          <p:cNvPr id="23" name="Left Brace 22">
            <a:extLst>
              <a:ext uri="{FF2B5EF4-FFF2-40B4-BE49-F238E27FC236}">
                <a16:creationId xmlns:a16="http://schemas.microsoft.com/office/drawing/2014/main" id="{3C0C2F9E-6D95-401C-AB97-14AABE431B7E}"/>
              </a:ext>
            </a:extLst>
          </p:cNvPr>
          <p:cNvSpPr/>
          <p:nvPr/>
        </p:nvSpPr>
        <p:spPr>
          <a:xfrm rot="5400000">
            <a:off x="7416166" y="537531"/>
            <a:ext cx="432000" cy="7948500"/>
          </a:xfrm>
          <a:prstGeom prst="leftBrace">
            <a:avLst>
              <a:gd name="adj1" fmla="val 8333"/>
              <a:gd name="adj2" fmla="val 49798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7FDD8C9-F099-4D18-B848-999FE8A79771}"/>
              </a:ext>
            </a:extLst>
          </p:cNvPr>
          <p:cNvSpPr/>
          <p:nvPr/>
        </p:nvSpPr>
        <p:spPr>
          <a:xfrm>
            <a:off x="623481" y="1742136"/>
            <a:ext cx="108508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500"/>
              </a:spcAft>
            </a:pPr>
            <a:r>
              <a:rPr lang="en-GB" sz="4000" b="1" dirty="0">
                <a:latin typeface="Century Gothic" panose="020B0502020202020204" pitchFamily="34" charset="0"/>
              </a:rPr>
              <a:t>£7 to hire a surfboard plus £3 per half-hour.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0243C63E-001A-4958-B09B-24DB06388E1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069CDC90-2F8E-4AA9-A704-5B05F9419649}"/>
              </a:ext>
            </a:extLst>
          </p:cNvPr>
          <p:cNvSpPr/>
          <p:nvPr/>
        </p:nvSpPr>
        <p:spPr>
          <a:xfrm>
            <a:off x="508194" y="646030"/>
            <a:ext cx="72426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33 Question: Hiring a surfboard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161745"/>
      </p:ext>
    </p:extLst>
  </p:cSld>
  <p:clrMapOvr>
    <a:masterClrMapping/>
  </p:clrMapOvr>
</p:sld>
</file>

<file path=ppt/slides/slide2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27298343-4739-474E-A67C-FEBC0C458C50}"/>
              </a:ext>
            </a:extLst>
          </p:cNvPr>
          <p:cNvSpPr/>
          <p:nvPr/>
        </p:nvSpPr>
        <p:spPr>
          <a:xfrm>
            <a:off x="508194" y="4832089"/>
            <a:ext cx="3094189" cy="872187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£7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260E70E9-0853-4068-AB57-2D3B224751A5}"/>
              </a:ext>
            </a:extLst>
          </p:cNvPr>
          <p:cNvSpPr/>
          <p:nvPr/>
        </p:nvSpPr>
        <p:spPr>
          <a:xfrm>
            <a:off x="3657916" y="4832089"/>
            <a:ext cx="1326081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E45B9F8C-4525-4A81-8E45-CAABD54170CC}"/>
              </a:ext>
            </a:extLst>
          </p:cNvPr>
          <p:cNvSpPr/>
          <p:nvPr/>
        </p:nvSpPr>
        <p:spPr>
          <a:xfrm>
            <a:off x="4983997" y="4827144"/>
            <a:ext cx="1326081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00B4F6E6-7D73-4830-B683-A2E40053999C}"/>
              </a:ext>
            </a:extLst>
          </p:cNvPr>
          <p:cNvSpPr/>
          <p:nvPr/>
        </p:nvSpPr>
        <p:spPr>
          <a:xfrm>
            <a:off x="6310078" y="4827144"/>
            <a:ext cx="1326081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237FEE76-94DB-45EC-8E3A-C8E5D2A8C210}"/>
              </a:ext>
            </a:extLst>
          </p:cNvPr>
          <p:cNvSpPr/>
          <p:nvPr/>
        </p:nvSpPr>
        <p:spPr>
          <a:xfrm>
            <a:off x="7628176" y="4827144"/>
            <a:ext cx="1326081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E4E86884-ADD0-416F-B123-1DAFCC579F04}"/>
              </a:ext>
            </a:extLst>
          </p:cNvPr>
          <p:cNvSpPr/>
          <p:nvPr/>
        </p:nvSpPr>
        <p:spPr>
          <a:xfrm>
            <a:off x="8954257" y="4828055"/>
            <a:ext cx="1326081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5AEBDD1B-08AC-4D6F-9D32-EA8EDDE78431}"/>
              </a:ext>
            </a:extLst>
          </p:cNvPr>
          <p:cNvSpPr/>
          <p:nvPr/>
        </p:nvSpPr>
        <p:spPr>
          <a:xfrm>
            <a:off x="10280338" y="4828055"/>
            <a:ext cx="1326081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6FFE4AD4-92D6-4547-ADCA-55AE676C4944}"/>
              </a:ext>
            </a:extLst>
          </p:cNvPr>
          <p:cNvSpPr/>
          <p:nvPr/>
        </p:nvSpPr>
        <p:spPr>
          <a:xfrm>
            <a:off x="508194" y="5775466"/>
            <a:ext cx="11098225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£25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3DBC40EF-DB1C-4C16-9B9F-949478D758F7}"/>
              </a:ext>
            </a:extLst>
          </p:cNvPr>
          <p:cNvCxnSpPr/>
          <p:nvPr/>
        </p:nvCxnSpPr>
        <p:spPr>
          <a:xfrm>
            <a:off x="2055288" y="4137173"/>
            <a:ext cx="0" cy="576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736D58AD-0AB4-424D-9F18-60A21F483EC5}"/>
              </a:ext>
            </a:extLst>
          </p:cNvPr>
          <p:cNvSpPr/>
          <p:nvPr/>
        </p:nvSpPr>
        <p:spPr>
          <a:xfrm>
            <a:off x="906389" y="3572093"/>
            <a:ext cx="257634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starting cost</a:t>
            </a:r>
            <a:endParaRPr lang="en-GB" sz="1400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1DB311CB-D2C1-4275-AA1E-8B4BDBEF79D8}"/>
              </a:ext>
            </a:extLst>
          </p:cNvPr>
          <p:cNvSpPr/>
          <p:nvPr/>
        </p:nvSpPr>
        <p:spPr>
          <a:xfrm>
            <a:off x="5451939" y="3552398"/>
            <a:ext cx="43524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cost for six half-hours</a:t>
            </a:r>
            <a:endParaRPr lang="en-GB" sz="1400" dirty="0">
              <a:solidFill>
                <a:schemeClr val="accent1"/>
              </a:solidFill>
            </a:endParaRPr>
          </a:p>
        </p:txBody>
      </p:sp>
      <p:sp>
        <p:nvSpPr>
          <p:cNvPr id="23" name="Left Brace 22">
            <a:extLst>
              <a:ext uri="{FF2B5EF4-FFF2-40B4-BE49-F238E27FC236}">
                <a16:creationId xmlns:a16="http://schemas.microsoft.com/office/drawing/2014/main" id="{3C0C2F9E-6D95-401C-AB97-14AABE431B7E}"/>
              </a:ext>
            </a:extLst>
          </p:cNvPr>
          <p:cNvSpPr/>
          <p:nvPr/>
        </p:nvSpPr>
        <p:spPr>
          <a:xfrm rot="5400000">
            <a:off x="7416166" y="537531"/>
            <a:ext cx="432000" cy="7948500"/>
          </a:xfrm>
          <a:prstGeom prst="leftBrace">
            <a:avLst>
              <a:gd name="adj1" fmla="val 8333"/>
              <a:gd name="adj2" fmla="val 49798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11B3C75-040D-434C-9DF6-D84DDC6BDDCB}"/>
              </a:ext>
            </a:extLst>
          </p:cNvPr>
          <p:cNvSpPr/>
          <p:nvPr/>
        </p:nvSpPr>
        <p:spPr>
          <a:xfrm>
            <a:off x="3908023" y="7174410"/>
            <a:ext cx="398218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Total cost = </a:t>
            </a:r>
            <a:r>
              <a:rPr lang="en-GB" sz="40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£25</a:t>
            </a:r>
            <a:endParaRPr lang="en-GB" u="sng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1A346F0-CE79-48C7-AB5B-9D67EDC0746E}"/>
              </a:ext>
            </a:extLst>
          </p:cNvPr>
          <p:cNvSpPr/>
          <p:nvPr/>
        </p:nvSpPr>
        <p:spPr>
          <a:xfrm>
            <a:off x="623481" y="1742136"/>
            <a:ext cx="108508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500"/>
              </a:spcAft>
            </a:pPr>
            <a:r>
              <a:rPr lang="en-GB" sz="4000" b="1" dirty="0">
                <a:latin typeface="Century Gothic" panose="020B0502020202020204" pitchFamily="34" charset="0"/>
              </a:rPr>
              <a:t>£7 to hire a surfboard plus £3 per half-hour.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A409829F-F18A-4DD7-87C4-05F33022350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E0E0093D-2E84-4D40-B0B8-CD7D467C78D6}"/>
              </a:ext>
            </a:extLst>
          </p:cNvPr>
          <p:cNvSpPr/>
          <p:nvPr/>
        </p:nvSpPr>
        <p:spPr>
          <a:xfrm>
            <a:off x="508194" y="646030"/>
            <a:ext cx="72426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33 Question: Hiring a surfboard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5284846"/>
      </p:ext>
    </p:extLst>
  </p:cSld>
  <p:clrMapOvr>
    <a:masterClrMapping/>
  </p:clrMapOvr>
</p:sld>
</file>

<file path=ppt/slides/slide2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27298343-4739-474E-A67C-FEBC0C458C50}"/>
              </a:ext>
            </a:extLst>
          </p:cNvPr>
          <p:cNvSpPr/>
          <p:nvPr/>
        </p:nvSpPr>
        <p:spPr>
          <a:xfrm>
            <a:off x="508194" y="4652209"/>
            <a:ext cx="3094189" cy="872187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£7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260E70E9-0853-4068-AB57-2D3B224751A5}"/>
              </a:ext>
            </a:extLst>
          </p:cNvPr>
          <p:cNvSpPr/>
          <p:nvPr/>
        </p:nvSpPr>
        <p:spPr>
          <a:xfrm>
            <a:off x="3657916" y="4652209"/>
            <a:ext cx="7948500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6FFE4AD4-92D6-4547-ADCA-55AE676C4944}"/>
              </a:ext>
            </a:extLst>
          </p:cNvPr>
          <p:cNvSpPr/>
          <p:nvPr/>
        </p:nvSpPr>
        <p:spPr>
          <a:xfrm>
            <a:off x="508194" y="5595586"/>
            <a:ext cx="11098225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£34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3DBC40EF-DB1C-4C16-9B9F-949478D758F7}"/>
              </a:ext>
            </a:extLst>
          </p:cNvPr>
          <p:cNvCxnSpPr/>
          <p:nvPr/>
        </p:nvCxnSpPr>
        <p:spPr>
          <a:xfrm>
            <a:off x="2055288" y="3957293"/>
            <a:ext cx="0" cy="576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736D58AD-0AB4-424D-9F18-60A21F483EC5}"/>
              </a:ext>
            </a:extLst>
          </p:cNvPr>
          <p:cNvSpPr/>
          <p:nvPr/>
        </p:nvSpPr>
        <p:spPr>
          <a:xfrm>
            <a:off x="906389" y="3392213"/>
            <a:ext cx="257634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starting cost</a:t>
            </a:r>
            <a:endParaRPr lang="en-GB" sz="1400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6349F5C7-64D4-4991-A11C-BCD6A178E4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E3ECECFB-FEFD-4C0F-903E-D0F2D211B5D5}"/>
              </a:ext>
            </a:extLst>
          </p:cNvPr>
          <p:cNvSpPr/>
          <p:nvPr/>
        </p:nvSpPr>
        <p:spPr>
          <a:xfrm>
            <a:off x="623481" y="1742136"/>
            <a:ext cx="108508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500"/>
              </a:spcAft>
            </a:pPr>
            <a:r>
              <a:rPr lang="en-GB" sz="4000" b="1" dirty="0">
                <a:latin typeface="Century Gothic" panose="020B0502020202020204" pitchFamily="34" charset="0"/>
              </a:rPr>
              <a:t>£7 to hire a surfboard plus £3 per half-hour.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474EACE-39C3-43D7-87B2-CD13010657E0}"/>
              </a:ext>
            </a:extLst>
          </p:cNvPr>
          <p:cNvSpPr/>
          <p:nvPr/>
        </p:nvSpPr>
        <p:spPr>
          <a:xfrm>
            <a:off x="508194" y="646030"/>
            <a:ext cx="72426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33 Question: Hiring a surfboard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6571770"/>
      </p:ext>
    </p:extLst>
  </p:cSld>
  <p:clrMapOvr>
    <a:masterClrMapping/>
  </p:clrMapOvr>
</p:sld>
</file>

<file path=ppt/slides/slide2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27298343-4739-474E-A67C-FEBC0C458C50}"/>
              </a:ext>
            </a:extLst>
          </p:cNvPr>
          <p:cNvSpPr/>
          <p:nvPr/>
        </p:nvSpPr>
        <p:spPr>
          <a:xfrm>
            <a:off x="508194" y="4652209"/>
            <a:ext cx="3094189" cy="872187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£7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260E70E9-0853-4068-AB57-2D3B224751A5}"/>
              </a:ext>
            </a:extLst>
          </p:cNvPr>
          <p:cNvSpPr/>
          <p:nvPr/>
        </p:nvSpPr>
        <p:spPr>
          <a:xfrm>
            <a:off x="3657916" y="4652209"/>
            <a:ext cx="7948500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£27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6FFE4AD4-92D6-4547-ADCA-55AE676C4944}"/>
              </a:ext>
            </a:extLst>
          </p:cNvPr>
          <p:cNvSpPr/>
          <p:nvPr/>
        </p:nvSpPr>
        <p:spPr>
          <a:xfrm>
            <a:off x="508194" y="5595586"/>
            <a:ext cx="11098225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£34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3DBC40EF-DB1C-4C16-9B9F-949478D758F7}"/>
              </a:ext>
            </a:extLst>
          </p:cNvPr>
          <p:cNvCxnSpPr/>
          <p:nvPr/>
        </p:nvCxnSpPr>
        <p:spPr>
          <a:xfrm>
            <a:off x="2055288" y="3957293"/>
            <a:ext cx="0" cy="576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736D58AD-0AB4-424D-9F18-60A21F483EC5}"/>
              </a:ext>
            </a:extLst>
          </p:cNvPr>
          <p:cNvSpPr/>
          <p:nvPr/>
        </p:nvSpPr>
        <p:spPr>
          <a:xfrm>
            <a:off x="906389" y="3392213"/>
            <a:ext cx="257634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starting cost</a:t>
            </a:r>
            <a:endParaRPr lang="en-GB" sz="1400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6A007CCB-DB38-4D77-8937-F158F8B7D6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E71D7DDE-FADF-421A-A299-E6A85CC9763E}"/>
              </a:ext>
            </a:extLst>
          </p:cNvPr>
          <p:cNvSpPr/>
          <p:nvPr/>
        </p:nvSpPr>
        <p:spPr>
          <a:xfrm>
            <a:off x="623481" y="1742136"/>
            <a:ext cx="108508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500"/>
              </a:spcAft>
            </a:pPr>
            <a:r>
              <a:rPr lang="en-GB" sz="4000" b="1" dirty="0">
                <a:latin typeface="Century Gothic" panose="020B0502020202020204" pitchFamily="34" charset="0"/>
              </a:rPr>
              <a:t>£7 to hire a surfboard plus £3 per half-hour.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303197F-8A0C-4315-9B84-44B330892DFD}"/>
              </a:ext>
            </a:extLst>
          </p:cNvPr>
          <p:cNvSpPr/>
          <p:nvPr/>
        </p:nvSpPr>
        <p:spPr>
          <a:xfrm>
            <a:off x="508194" y="646030"/>
            <a:ext cx="72426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33 Question: Hiring a surfboard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8106552"/>
      </p:ext>
    </p:extLst>
  </p:cSld>
  <p:clrMapOvr>
    <a:masterClrMapping/>
  </p:clrMapOvr>
</p:sld>
</file>

<file path=ppt/slides/slide2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27298343-4739-474E-A67C-FEBC0C458C50}"/>
              </a:ext>
            </a:extLst>
          </p:cNvPr>
          <p:cNvSpPr/>
          <p:nvPr/>
        </p:nvSpPr>
        <p:spPr>
          <a:xfrm>
            <a:off x="508194" y="4652209"/>
            <a:ext cx="3094189" cy="872187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£7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260E70E9-0853-4068-AB57-2D3B224751A5}"/>
              </a:ext>
            </a:extLst>
          </p:cNvPr>
          <p:cNvSpPr/>
          <p:nvPr/>
        </p:nvSpPr>
        <p:spPr>
          <a:xfrm>
            <a:off x="3657916" y="4652209"/>
            <a:ext cx="7948500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£27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6FFE4AD4-92D6-4547-ADCA-55AE676C4944}"/>
              </a:ext>
            </a:extLst>
          </p:cNvPr>
          <p:cNvSpPr/>
          <p:nvPr/>
        </p:nvSpPr>
        <p:spPr>
          <a:xfrm>
            <a:off x="508194" y="5595586"/>
            <a:ext cx="11098225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£34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3DBC40EF-DB1C-4C16-9B9F-949478D758F7}"/>
              </a:ext>
            </a:extLst>
          </p:cNvPr>
          <p:cNvCxnSpPr/>
          <p:nvPr/>
        </p:nvCxnSpPr>
        <p:spPr>
          <a:xfrm>
            <a:off x="2055288" y="3957293"/>
            <a:ext cx="0" cy="576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736D58AD-0AB4-424D-9F18-60A21F483EC5}"/>
              </a:ext>
            </a:extLst>
          </p:cNvPr>
          <p:cNvSpPr/>
          <p:nvPr/>
        </p:nvSpPr>
        <p:spPr>
          <a:xfrm>
            <a:off x="906389" y="3392213"/>
            <a:ext cx="257634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starting cost</a:t>
            </a:r>
            <a:endParaRPr lang="en-GB" sz="1400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1DB311CB-D2C1-4275-AA1E-8B4BDBEF79D8}"/>
              </a:ext>
            </a:extLst>
          </p:cNvPr>
          <p:cNvSpPr/>
          <p:nvPr/>
        </p:nvSpPr>
        <p:spPr>
          <a:xfrm>
            <a:off x="5451939" y="3372518"/>
            <a:ext cx="45608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How many £3s in £27?</a:t>
            </a:r>
            <a:endParaRPr lang="en-GB" sz="1400" dirty="0">
              <a:solidFill>
                <a:schemeClr val="accent1"/>
              </a:solidFill>
            </a:endParaRPr>
          </a:p>
        </p:txBody>
      </p:sp>
      <p:sp>
        <p:nvSpPr>
          <p:cNvPr id="23" name="Left Brace 22">
            <a:extLst>
              <a:ext uri="{FF2B5EF4-FFF2-40B4-BE49-F238E27FC236}">
                <a16:creationId xmlns:a16="http://schemas.microsoft.com/office/drawing/2014/main" id="{3C0C2F9E-6D95-401C-AB97-14AABE431B7E}"/>
              </a:ext>
            </a:extLst>
          </p:cNvPr>
          <p:cNvSpPr/>
          <p:nvPr/>
        </p:nvSpPr>
        <p:spPr>
          <a:xfrm rot="5400000">
            <a:off x="7416166" y="357651"/>
            <a:ext cx="432000" cy="7948500"/>
          </a:xfrm>
          <a:prstGeom prst="leftBrace">
            <a:avLst>
              <a:gd name="adj1" fmla="val 8333"/>
              <a:gd name="adj2" fmla="val 49798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B01F6097-C5B4-4F7A-8E06-B5ABFD4646B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B8994143-0C7E-4869-800E-8745234D999F}"/>
              </a:ext>
            </a:extLst>
          </p:cNvPr>
          <p:cNvSpPr/>
          <p:nvPr/>
        </p:nvSpPr>
        <p:spPr>
          <a:xfrm>
            <a:off x="623481" y="1742136"/>
            <a:ext cx="108508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500"/>
              </a:spcAft>
            </a:pPr>
            <a:r>
              <a:rPr lang="en-GB" sz="4000" b="1" dirty="0">
                <a:latin typeface="Century Gothic" panose="020B0502020202020204" pitchFamily="34" charset="0"/>
              </a:rPr>
              <a:t>£7 to hire a surfboard plus £3 per half-hour.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0289109-A3A7-4F56-99F1-181CB75A563C}"/>
              </a:ext>
            </a:extLst>
          </p:cNvPr>
          <p:cNvSpPr/>
          <p:nvPr/>
        </p:nvSpPr>
        <p:spPr>
          <a:xfrm>
            <a:off x="508194" y="646030"/>
            <a:ext cx="72426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33 Question: Hiring a surfboard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084013"/>
      </p:ext>
    </p:extLst>
  </p:cSld>
  <p:clrMapOvr>
    <a:masterClrMapping/>
  </p:clrMapOvr>
</p:sld>
</file>

<file path=ppt/slides/slide2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27298343-4739-474E-A67C-FEBC0C458C50}"/>
              </a:ext>
            </a:extLst>
          </p:cNvPr>
          <p:cNvSpPr/>
          <p:nvPr/>
        </p:nvSpPr>
        <p:spPr>
          <a:xfrm>
            <a:off x="508194" y="4652209"/>
            <a:ext cx="3094189" cy="872187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£7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260E70E9-0853-4068-AB57-2D3B224751A5}"/>
              </a:ext>
            </a:extLst>
          </p:cNvPr>
          <p:cNvSpPr/>
          <p:nvPr/>
        </p:nvSpPr>
        <p:spPr>
          <a:xfrm>
            <a:off x="3657916" y="4652209"/>
            <a:ext cx="882000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6FFE4AD4-92D6-4547-ADCA-55AE676C4944}"/>
              </a:ext>
            </a:extLst>
          </p:cNvPr>
          <p:cNvSpPr/>
          <p:nvPr/>
        </p:nvSpPr>
        <p:spPr>
          <a:xfrm>
            <a:off x="508194" y="5595586"/>
            <a:ext cx="11098225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£34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3DBC40EF-DB1C-4C16-9B9F-949478D758F7}"/>
              </a:ext>
            </a:extLst>
          </p:cNvPr>
          <p:cNvCxnSpPr/>
          <p:nvPr/>
        </p:nvCxnSpPr>
        <p:spPr>
          <a:xfrm>
            <a:off x="2055288" y="3957293"/>
            <a:ext cx="0" cy="576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736D58AD-0AB4-424D-9F18-60A21F483EC5}"/>
              </a:ext>
            </a:extLst>
          </p:cNvPr>
          <p:cNvSpPr/>
          <p:nvPr/>
        </p:nvSpPr>
        <p:spPr>
          <a:xfrm>
            <a:off x="906389" y="3392213"/>
            <a:ext cx="257634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starting cost</a:t>
            </a:r>
            <a:endParaRPr lang="en-GB" sz="1400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1DB311CB-D2C1-4275-AA1E-8B4BDBEF79D8}"/>
              </a:ext>
            </a:extLst>
          </p:cNvPr>
          <p:cNvSpPr/>
          <p:nvPr/>
        </p:nvSpPr>
        <p:spPr>
          <a:xfrm>
            <a:off x="5070141" y="3372518"/>
            <a:ext cx="60260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9 half-hours costing £3 each</a:t>
            </a:r>
            <a:endParaRPr lang="en-GB" sz="1400" dirty="0">
              <a:solidFill>
                <a:schemeClr val="accent1"/>
              </a:solidFill>
            </a:endParaRPr>
          </a:p>
        </p:txBody>
      </p:sp>
      <p:sp>
        <p:nvSpPr>
          <p:cNvPr id="23" name="Left Brace 22">
            <a:extLst>
              <a:ext uri="{FF2B5EF4-FFF2-40B4-BE49-F238E27FC236}">
                <a16:creationId xmlns:a16="http://schemas.microsoft.com/office/drawing/2014/main" id="{3C0C2F9E-6D95-401C-AB97-14AABE431B7E}"/>
              </a:ext>
            </a:extLst>
          </p:cNvPr>
          <p:cNvSpPr/>
          <p:nvPr/>
        </p:nvSpPr>
        <p:spPr>
          <a:xfrm rot="5400000">
            <a:off x="7416166" y="357651"/>
            <a:ext cx="432000" cy="7948500"/>
          </a:xfrm>
          <a:prstGeom prst="leftBrace">
            <a:avLst>
              <a:gd name="adj1" fmla="val 8333"/>
              <a:gd name="adj2" fmla="val 49798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9E478A3-4E98-4263-A1C4-9792DEB31F8D}"/>
              </a:ext>
            </a:extLst>
          </p:cNvPr>
          <p:cNvSpPr/>
          <p:nvPr/>
        </p:nvSpPr>
        <p:spPr>
          <a:xfrm>
            <a:off x="4539916" y="4652209"/>
            <a:ext cx="882000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A33C0C0-4F53-4B8D-A822-66A2A22F6C26}"/>
              </a:ext>
            </a:extLst>
          </p:cNvPr>
          <p:cNvSpPr/>
          <p:nvPr/>
        </p:nvSpPr>
        <p:spPr>
          <a:xfrm>
            <a:off x="5421916" y="4643453"/>
            <a:ext cx="882000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7C0E28B-0CEF-4561-A3AA-E68D7A9BAEB3}"/>
              </a:ext>
            </a:extLst>
          </p:cNvPr>
          <p:cNvSpPr/>
          <p:nvPr/>
        </p:nvSpPr>
        <p:spPr>
          <a:xfrm>
            <a:off x="6303916" y="4643453"/>
            <a:ext cx="882000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734316C-058D-48B2-A3DA-6D0213172FCB}"/>
              </a:ext>
            </a:extLst>
          </p:cNvPr>
          <p:cNvSpPr/>
          <p:nvPr/>
        </p:nvSpPr>
        <p:spPr>
          <a:xfrm>
            <a:off x="7191166" y="4643453"/>
            <a:ext cx="882000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6E06D70-5D54-4D42-9946-D27C280FDB90}"/>
              </a:ext>
            </a:extLst>
          </p:cNvPr>
          <p:cNvSpPr/>
          <p:nvPr/>
        </p:nvSpPr>
        <p:spPr>
          <a:xfrm>
            <a:off x="8078416" y="4643453"/>
            <a:ext cx="882000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6D14109-5359-45C2-B0F0-118E79ED5819}"/>
              </a:ext>
            </a:extLst>
          </p:cNvPr>
          <p:cNvSpPr/>
          <p:nvPr/>
        </p:nvSpPr>
        <p:spPr>
          <a:xfrm>
            <a:off x="8960416" y="4643453"/>
            <a:ext cx="882000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CC48F64-9B09-499F-972F-E819ED7898FC}"/>
              </a:ext>
            </a:extLst>
          </p:cNvPr>
          <p:cNvSpPr/>
          <p:nvPr/>
        </p:nvSpPr>
        <p:spPr>
          <a:xfrm>
            <a:off x="9842416" y="4643453"/>
            <a:ext cx="882000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880D995-3A27-4BE9-902A-5C40D9BBB61C}"/>
              </a:ext>
            </a:extLst>
          </p:cNvPr>
          <p:cNvSpPr/>
          <p:nvPr/>
        </p:nvSpPr>
        <p:spPr>
          <a:xfrm>
            <a:off x="10724416" y="4652209"/>
            <a:ext cx="882000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63201D1A-9BCA-4743-A7CC-2A5413180CA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9C49ACBE-64D5-4BCC-8F79-7B29654FBE53}"/>
              </a:ext>
            </a:extLst>
          </p:cNvPr>
          <p:cNvSpPr/>
          <p:nvPr/>
        </p:nvSpPr>
        <p:spPr>
          <a:xfrm>
            <a:off x="623481" y="1742136"/>
            <a:ext cx="108508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500"/>
              </a:spcAft>
            </a:pPr>
            <a:r>
              <a:rPr lang="en-GB" sz="4000" b="1" dirty="0">
                <a:latin typeface="Century Gothic" panose="020B0502020202020204" pitchFamily="34" charset="0"/>
              </a:rPr>
              <a:t>£7 to hire a surfboard plus £3 per half-hour.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10DC264-8C88-427F-A331-1AD3FA9E9225}"/>
              </a:ext>
            </a:extLst>
          </p:cNvPr>
          <p:cNvSpPr/>
          <p:nvPr/>
        </p:nvSpPr>
        <p:spPr>
          <a:xfrm>
            <a:off x="508194" y="646030"/>
            <a:ext cx="72426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33 Question: Hiring a surfboard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3543378"/>
      </p:ext>
    </p:extLst>
  </p:cSld>
  <p:clrMapOvr>
    <a:masterClrMapping/>
  </p:clrMapOvr>
</p:sld>
</file>

<file path=ppt/slides/slide2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27298343-4739-474E-A67C-FEBC0C458C50}"/>
              </a:ext>
            </a:extLst>
          </p:cNvPr>
          <p:cNvSpPr/>
          <p:nvPr/>
        </p:nvSpPr>
        <p:spPr>
          <a:xfrm>
            <a:off x="508194" y="4652209"/>
            <a:ext cx="3094189" cy="872187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£7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260E70E9-0853-4068-AB57-2D3B224751A5}"/>
              </a:ext>
            </a:extLst>
          </p:cNvPr>
          <p:cNvSpPr/>
          <p:nvPr/>
        </p:nvSpPr>
        <p:spPr>
          <a:xfrm>
            <a:off x="3657916" y="4652209"/>
            <a:ext cx="882000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6FFE4AD4-92D6-4547-ADCA-55AE676C4944}"/>
              </a:ext>
            </a:extLst>
          </p:cNvPr>
          <p:cNvSpPr/>
          <p:nvPr/>
        </p:nvSpPr>
        <p:spPr>
          <a:xfrm>
            <a:off x="508194" y="5595586"/>
            <a:ext cx="11098225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£34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3DBC40EF-DB1C-4C16-9B9F-949478D758F7}"/>
              </a:ext>
            </a:extLst>
          </p:cNvPr>
          <p:cNvCxnSpPr/>
          <p:nvPr/>
        </p:nvCxnSpPr>
        <p:spPr>
          <a:xfrm>
            <a:off x="2055288" y="3957293"/>
            <a:ext cx="0" cy="576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736D58AD-0AB4-424D-9F18-60A21F483EC5}"/>
              </a:ext>
            </a:extLst>
          </p:cNvPr>
          <p:cNvSpPr/>
          <p:nvPr/>
        </p:nvSpPr>
        <p:spPr>
          <a:xfrm>
            <a:off x="906389" y="3392213"/>
            <a:ext cx="257634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starting cost</a:t>
            </a:r>
            <a:endParaRPr lang="en-GB" sz="1400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1DB311CB-D2C1-4275-AA1E-8B4BDBEF79D8}"/>
              </a:ext>
            </a:extLst>
          </p:cNvPr>
          <p:cNvSpPr/>
          <p:nvPr/>
        </p:nvSpPr>
        <p:spPr>
          <a:xfrm>
            <a:off x="5070141" y="3372518"/>
            <a:ext cx="60260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9 half-hours costing £3 each</a:t>
            </a:r>
            <a:endParaRPr lang="en-GB" sz="1400" dirty="0">
              <a:solidFill>
                <a:schemeClr val="accent1"/>
              </a:solidFill>
            </a:endParaRPr>
          </a:p>
        </p:txBody>
      </p:sp>
      <p:sp>
        <p:nvSpPr>
          <p:cNvPr id="23" name="Left Brace 22">
            <a:extLst>
              <a:ext uri="{FF2B5EF4-FFF2-40B4-BE49-F238E27FC236}">
                <a16:creationId xmlns:a16="http://schemas.microsoft.com/office/drawing/2014/main" id="{3C0C2F9E-6D95-401C-AB97-14AABE431B7E}"/>
              </a:ext>
            </a:extLst>
          </p:cNvPr>
          <p:cNvSpPr/>
          <p:nvPr/>
        </p:nvSpPr>
        <p:spPr>
          <a:xfrm rot="5400000">
            <a:off x="7416166" y="357651"/>
            <a:ext cx="432000" cy="7948500"/>
          </a:xfrm>
          <a:prstGeom prst="leftBrace">
            <a:avLst>
              <a:gd name="adj1" fmla="val 8333"/>
              <a:gd name="adj2" fmla="val 49798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9E478A3-4E98-4263-A1C4-9792DEB31F8D}"/>
              </a:ext>
            </a:extLst>
          </p:cNvPr>
          <p:cNvSpPr/>
          <p:nvPr/>
        </p:nvSpPr>
        <p:spPr>
          <a:xfrm>
            <a:off x="4539916" y="4652209"/>
            <a:ext cx="882000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A33C0C0-4F53-4B8D-A822-66A2A22F6C26}"/>
              </a:ext>
            </a:extLst>
          </p:cNvPr>
          <p:cNvSpPr/>
          <p:nvPr/>
        </p:nvSpPr>
        <p:spPr>
          <a:xfrm>
            <a:off x="5421916" y="4643453"/>
            <a:ext cx="882000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7C0E28B-0CEF-4561-A3AA-E68D7A9BAEB3}"/>
              </a:ext>
            </a:extLst>
          </p:cNvPr>
          <p:cNvSpPr/>
          <p:nvPr/>
        </p:nvSpPr>
        <p:spPr>
          <a:xfrm>
            <a:off x="6303916" y="4643453"/>
            <a:ext cx="882000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734316C-058D-48B2-A3DA-6D0213172FCB}"/>
              </a:ext>
            </a:extLst>
          </p:cNvPr>
          <p:cNvSpPr/>
          <p:nvPr/>
        </p:nvSpPr>
        <p:spPr>
          <a:xfrm>
            <a:off x="7191166" y="4643453"/>
            <a:ext cx="882000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6E06D70-5D54-4D42-9946-D27C280FDB90}"/>
              </a:ext>
            </a:extLst>
          </p:cNvPr>
          <p:cNvSpPr/>
          <p:nvPr/>
        </p:nvSpPr>
        <p:spPr>
          <a:xfrm>
            <a:off x="8078416" y="4643453"/>
            <a:ext cx="882000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6D14109-5359-45C2-B0F0-118E79ED5819}"/>
              </a:ext>
            </a:extLst>
          </p:cNvPr>
          <p:cNvSpPr/>
          <p:nvPr/>
        </p:nvSpPr>
        <p:spPr>
          <a:xfrm>
            <a:off x="8960416" y="4643453"/>
            <a:ext cx="882000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CC48F64-9B09-499F-972F-E819ED7898FC}"/>
              </a:ext>
            </a:extLst>
          </p:cNvPr>
          <p:cNvSpPr/>
          <p:nvPr/>
        </p:nvSpPr>
        <p:spPr>
          <a:xfrm>
            <a:off x="9842416" y="4643453"/>
            <a:ext cx="882000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880D995-3A27-4BE9-902A-5C40D9BBB61C}"/>
              </a:ext>
            </a:extLst>
          </p:cNvPr>
          <p:cNvSpPr/>
          <p:nvPr/>
        </p:nvSpPr>
        <p:spPr>
          <a:xfrm>
            <a:off x="10724416" y="4652209"/>
            <a:ext cx="882000" cy="87218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£3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55E22F76-9091-467B-AED5-58E495CF0BD6}"/>
                  </a:ext>
                </a:extLst>
              </p:cNvPr>
              <p:cNvSpPr/>
              <p:nvPr/>
            </p:nvSpPr>
            <p:spPr>
              <a:xfrm>
                <a:off x="2444925" y="6799272"/>
                <a:ext cx="7576113" cy="97853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4000" b="1" dirty="0">
                    <a:solidFill>
                      <a:srgbClr val="E7E6E6">
                        <a:lumMod val="50000"/>
                      </a:srgbClr>
                    </a:solidFill>
                    <a:latin typeface="Century Gothic" panose="020B0502020202020204" pitchFamily="34" charset="0"/>
                  </a:rPr>
                  <a:t>Jack goes surfing for 4</a:t>
                </a:r>
                <a:r>
                  <a:rPr lang="en-GB" b="1" dirty="0">
                    <a:solidFill>
                      <a:srgbClr val="E7E6E6">
                        <a:lumMod val="50000"/>
                      </a:srgbClr>
                    </a:solidFill>
                    <a:latin typeface="Century Gothic" panose="020B0502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000" b="1" i="1" smtClean="0">
                            <a:solidFill>
                              <a:srgbClr val="E7E6E6">
                                <a:lumMod val="50000"/>
                              </a:srgb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b="1" i="1" smtClean="0">
                            <a:solidFill>
                              <a:srgbClr val="E7E6E6">
                                <a:lumMod val="50000"/>
                              </a:srgbClr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GB" sz="4000" b="1" i="1" smtClean="0">
                            <a:solidFill>
                              <a:srgbClr val="E7E6E6">
                                <a:lumMod val="50000"/>
                              </a:srgbClr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GB" sz="4000" b="1" dirty="0">
                    <a:solidFill>
                      <a:srgbClr val="E7E6E6">
                        <a:lumMod val="50000"/>
                      </a:srgbClr>
                    </a:solidFill>
                    <a:latin typeface="Century Gothic" panose="020B0502020202020204" pitchFamily="34" charset="0"/>
                  </a:rPr>
                  <a:t> hours</a:t>
                </a:r>
                <a:endParaRPr lang="en-GB" dirty="0"/>
              </a:p>
            </p:txBody>
          </p:sp>
        </mc:Choice>
        <mc:Fallback xmlns="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55E22F76-9091-467B-AED5-58E495CF0BD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4925" y="6799272"/>
                <a:ext cx="7576113" cy="978538"/>
              </a:xfrm>
              <a:prstGeom prst="rect">
                <a:avLst/>
              </a:prstGeom>
              <a:blipFill>
                <a:blip r:embed="rId2"/>
                <a:stretch>
                  <a:fillRect l="-2816" r="-885" b="-105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1" name="Picture 30">
            <a:extLst>
              <a:ext uri="{FF2B5EF4-FFF2-40B4-BE49-F238E27FC236}">
                <a16:creationId xmlns:a16="http://schemas.microsoft.com/office/drawing/2014/main" id="{38C148D7-217B-4881-85A3-BC010DB9C95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F8E84943-1F38-4F53-B44D-458DA4D30E6E}"/>
              </a:ext>
            </a:extLst>
          </p:cNvPr>
          <p:cNvSpPr/>
          <p:nvPr/>
        </p:nvSpPr>
        <p:spPr>
          <a:xfrm>
            <a:off x="623481" y="1742136"/>
            <a:ext cx="108508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500"/>
              </a:spcAft>
            </a:pPr>
            <a:r>
              <a:rPr lang="en-GB" sz="4000" b="1" dirty="0">
                <a:latin typeface="Century Gothic" panose="020B0502020202020204" pitchFamily="34" charset="0"/>
              </a:rPr>
              <a:t>£7 to hire a surfboard plus £3 per half-hour.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4E4CAE8-1CA6-4300-9332-8AD180B18057}"/>
              </a:ext>
            </a:extLst>
          </p:cNvPr>
          <p:cNvSpPr/>
          <p:nvPr/>
        </p:nvSpPr>
        <p:spPr>
          <a:xfrm>
            <a:off x="508194" y="646030"/>
            <a:ext cx="72426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33 Question: Hiring a surfboard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785159"/>
      </p:ext>
    </p:extLst>
  </p:cSld>
  <p:clrMapOvr>
    <a:masterClrMapping/>
  </p:clrMapOvr>
</p:sld>
</file>

<file path=ppt/slides/slide2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6184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34: Dot pattern sequence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F744FA0E-904B-40DE-BA50-8B61A2157CDB}"/>
              </a:ext>
            </a:extLst>
          </p:cNvPr>
          <p:cNvSpPr/>
          <p:nvPr/>
        </p:nvSpPr>
        <p:spPr>
          <a:xfrm>
            <a:off x="8264769" y="2013821"/>
            <a:ext cx="3552092" cy="3384650"/>
          </a:xfrm>
          <a:prstGeom prst="rect">
            <a:avLst/>
          </a:prstGeom>
          <a:noFill/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D4C6BEC-F099-4601-BD86-87BF133DF5DA}"/>
              </a:ext>
            </a:extLst>
          </p:cNvPr>
          <p:cNvSpPr/>
          <p:nvPr/>
        </p:nvSpPr>
        <p:spPr>
          <a:xfrm>
            <a:off x="8353010" y="2077988"/>
            <a:ext cx="17700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Picture 3:</a:t>
            </a:r>
            <a:endParaRPr lang="en-GB" sz="2800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006C7537-2421-4A35-86D3-A995DD0740B5}"/>
              </a:ext>
            </a:extLst>
          </p:cNvPr>
          <p:cNvSpPr/>
          <p:nvPr/>
        </p:nvSpPr>
        <p:spPr>
          <a:xfrm>
            <a:off x="9345480" y="4798508"/>
            <a:ext cx="14189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latin typeface="Century Gothic" panose="020B0502020202020204" pitchFamily="34" charset="0"/>
              </a:rPr>
              <a:t>10 dots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E77F2BF-C05D-4C4D-95F7-F8D91BE6838E}"/>
              </a:ext>
            </a:extLst>
          </p:cNvPr>
          <p:cNvGrpSpPr/>
          <p:nvPr/>
        </p:nvGrpSpPr>
        <p:grpSpPr>
          <a:xfrm>
            <a:off x="8414735" y="2725611"/>
            <a:ext cx="3208696" cy="1899138"/>
            <a:chOff x="3720798" y="3259119"/>
            <a:chExt cx="1001186" cy="548666"/>
          </a:xfrm>
        </p:grpSpPr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88E7C356-17DA-4268-9596-92EDF7F5621D}"/>
                </a:ext>
              </a:extLst>
            </p:cNvPr>
            <p:cNvSpPr/>
            <p:nvPr/>
          </p:nvSpPr>
          <p:spPr>
            <a:xfrm>
              <a:off x="4025766" y="3259119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7F5E6B70-AF2B-4576-85E1-EC1C01D4AD96}"/>
                </a:ext>
              </a:extLst>
            </p:cNvPr>
            <p:cNvSpPr/>
            <p:nvPr/>
          </p:nvSpPr>
          <p:spPr>
            <a:xfrm>
              <a:off x="4025766" y="3413595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D252BF50-289E-4910-8305-50ECFA59EB55}"/>
                </a:ext>
              </a:extLst>
            </p:cNvPr>
            <p:cNvSpPr/>
            <p:nvPr/>
          </p:nvSpPr>
          <p:spPr>
            <a:xfrm>
              <a:off x="4027562" y="3569032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A1F267C0-48A7-449F-8799-4E0161250015}"/>
                </a:ext>
              </a:extLst>
            </p:cNvPr>
            <p:cNvSpPr/>
            <p:nvPr/>
          </p:nvSpPr>
          <p:spPr>
            <a:xfrm>
              <a:off x="4025766" y="3724383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FC5CAD09-C49A-4199-A2B6-73991689CD35}"/>
                </a:ext>
              </a:extLst>
            </p:cNvPr>
            <p:cNvSpPr/>
            <p:nvPr/>
          </p:nvSpPr>
          <p:spPr>
            <a:xfrm>
              <a:off x="4178818" y="3259119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29FCC8A9-26E9-4522-9370-5C3284F117FA}"/>
                </a:ext>
              </a:extLst>
            </p:cNvPr>
            <p:cNvSpPr/>
            <p:nvPr/>
          </p:nvSpPr>
          <p:spPr>
            <a:xfrm>
              <a:off x="4331852" y="3259119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3C79A997-AC79-4379-9520-BB9A2557B777}"/>
                </a:ext>
              </a:extLst>
            </p:cNvPr>
            <p:cNvSpPr/>
            <p:nvPr/>
          </p:nvSpPr>
          <p:spPr>
            <a:xfrm>
              <a:off x="4484827" y="3264977"/>
              <a:ext cx="84181" cy="81115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AB074881-A2BA-46BD-A014-7FFA5D53690B}"/>
                </a:ext>
              </a:extLst>
            </p:cNvPr>
            <p:cNvSpPr/>
            <p:nvPr/>
          </p:nvSpPr>
          <p:spPr>
            <a:xfrm>
              <a:off x="4637803" y="3264977"/>
              <a:ext cx="84181" cy="81115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C81D3A6E-D86A-4A64-9A9C-F0B0E56EBDEC}"/>
                </a:ext>
              </a:extLst>
            </p:cNvPr>
            <p:cNvSpPr/>
            <p:nvPr/>
          </p:nvSpPr>
          <p:spPr>
            <a:xfrm>
              <a:off x="3873282" y="3726670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5E6445C4-BD6D-4B37-A73C-931599CE3CA6}"/>
                </a:ext>
              </a:extLst>
            </p:cNvPr>
            <p:cNvSpPr/>
            <p:nvPr/>
          </p:nvSpPr>
          <p:spPr>
            <a:xfrm>
              <a:off x="3720798" y="3724383"/>
              <a:ext cx="84181" cy="81115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2" name="Rectangle 61">
            <a:extLst>
              <a:ext uri="{FF2B5EF4-FFF2-40B4-BE49-F238E27FC236}">
                <a16:creationId xmlns:a16="http://schemas.microsoft.com/office/drawing/2014/main" id="{5FC50A3F-9807-4CD9-A4EF-F8DA58CECC81}"/>
              </a:ext>
            </a:extLst>
          </p:cNvPr>
          <p:cNvSpPr/>
          <p:nvPr/>
        </p:nvSpPr>
        <p:spPr>
          <a:xfrm>
            <a:off x="4292627" y="2028243"/>
            <a:ext cx="3552092" cy="3384650"/>
          </a:xfrm>
          <a:prstGeom prst="rect">
            <a:avLst/>
          </a:prstGeom>
          <a:noFill/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C62484FD-F7B5-425D-B2DC-6E3E593E6431}"/>
              </a:ext>
            </a:extLst>
          </p:cNvPr>
          <p:cNvSpPr/>
          <p:nvPr/>
        </p:nvSpPr>
        <p:spPr>
          <a:xfrm>
            <a:off x="4380868" y="2092410"/>
            <a:ext cx="17700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Picture 2:</a:t>
            </a:r>
            <a:endParaRPr lang="en-GB" sz="2800" dirty="0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A03C503C-F7E3-4B05-AD5D-7B0E3EC3BF46}"/>
              </a:ext>
            </a:extLst>
          </p:cNvPr>
          <p:cNvSpPr/>
          <p:nvPr/>
        </p:nvSpPr>
        <p:spPr>
          <a:xfrm>
            <a:off x="5373338" y="4812930"/>
            <a:ext cx="12186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latin typeface="Century Gothic" panose="020B0502020202020204" pitchFamily="34" charset="0"/>
              </a:rPr>
              <a:t>7 dots</a:t>
            </a:r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7D2E6844-DC44-47B8-8CC9-8B2F0D56A6C8}"/>
              </a:ext>
            </a:extLst>
          </p:cNvPr>
          <p:cNvGrpSpPr/>
          <p:nvPr/>
        </p:nvGrpSpPr>
        <p:grpSpPr>
          <a:xfrm>
            <a:off x="4931288" y="2740033"/>
            <a:ext cx="1739460" cy="1899138"/>
            <a:chOff x="3873282" y="3259119"/>
            <a:chExt cx="542751" cy="548666"/>
          </a:xfrm>
        </p:grpSpPr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8F52D6BB-2B4E-4FDB-B898-1757C368A226}"/>
                </a:ext>
              </a:extLst>
            </p:cNvPr>
            <p:cNvSpPr/>
            <p:nvPr/>
          </p:nvSpPr>
          <p:spPr>
            <a:xfrm>
              <a:off x="4025766" y="3259119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B8E1F60F-7DBB-4F9A-89FC-E4B3B493907C}"/>
                </a:ext>
              </a:extLst>
            </p:cNvPr>
            <p:cNvSpPr/>
            <p:nvPr/>
          </p:nvSpPr>
          <p:spPr>
            <a:xfrm>
              <a:off x="4025766" y="3413595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9E50D333-C2C3-478C-9708-FF71C2E0F828}"/>
                </a:ext>
              </a:extLst>
            </p:cNvPr>
            <p:cNvSpPr/>
            <p:nvPr/>
          </p:nvSpPr>
          <p:spPr>
            <a:xfrm>
              <a:off x="4027562" y="3569032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41F05CF6-621E-4C5E-B317-A533099E7ABA}"/>
                </a:ext>
              </a:extLst>
            </p:cNvPr>
            <p:cNvSpPr/>
            <p:nvPr/>
          </p:nvSpPr>
          <p:spPr>
            <a:xfrm>
              <a:off x="4025766" y="3724383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C46EA419-716E-49B2-82C8-DFCA6B5183E5}"/>
                </a:ext>
              </a:extLst>
            </p:cNvPr>
            <p:cNvSpPr/>
            <p:nvPr/>
          </p:nvSpPr>
          <p:spPr>
            <a:xfrm>
              <a:off x="4178818" y="3259119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AA169324-FDD6-49A2-9FB8-B498E6E9E517}"/>
                </a:ext>
              </a:extLst>
            </p:cNvPr>
            <p:cNvSpPr/>
            <p:nvPr/>
          </p:nvSpPr>
          <p:spPr>
            <a:xfrm>
              <a:off x="4331852" y="3259119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63B76BAA-CCA8-4C11-A08E-C22BD0A65432}"/>
                </a:ext>
              </a:extLst>
            </p:cNvPr>
            <p:cNvSpPr/>
            <p:nvPr/>
          </p:nvSpPr>
          <p:spPr>
            <a:xfrm>
              <a:off x="3873282" y="3726670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6" name="Rectangle 75">
            <a:extLst>
              <a:ext uri="{FF2B5EF4-FFF2-40B4-BE49-F238E27FC236}">
                <a16:creationId xmlns:a16="http://schemas.microsoft.com/office/drawing/2014/main" id="{6556E021-CF9E-468B-ADFF-664095BA5F63}"/>
              </a:ext>
            </a:extLst>
          </p:cNvPr>
          <p:cNvSpPr/>
          <p:nvPr/>
        </p:nvSpPr>
        <p:spPr>
          <a:xfrm>
            <a:off x="326696" y="2028243"/>
            <a:ext cx="3552092" cy="3384650"/>
          </a:xfrm>
          <a:prstGeom prst="rect">
            <a:avLst/>
          </a:prstGeom>
          <a:noFill/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E201B08F-05BE-4693-B779-A8CA78190B96}"/>
              </a:ext>
            </a:extLst>
          </p:cNvPr>
          <p:cNvSpPr/>
          <p:nvPr/>
        </p:nvSpPr>
        <p:spPr>
          <a:xfrm>
            <a:off x="414937" y="2092410"/>
            <a:ext cx="17700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Picture 1:</a:t>
            </a:r>
            <a:endParaRPr lang="en-GB" sz="2800" dirty="0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B980238F-DA70-4C31-8E5C-422C6C970435}"/>
              </a:ext>
            </a:extLst>
          </p:cNvPr>
          <p:cNvSpPr/>
          <p:nvPr/>
        </p:nvSpPr>
        <p:spPr>
          <a:xfrm>
            <a:off x="1407407" y="4812930"/>
            <a:ext cx="12186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latin typeface="Century Gothic" panose="020B0502020202020204" pitchFamily="34" charset="0"/>
              </a:rPr>
              <a:t>4 dots</a:t>
            </a: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9546D1CD-F1D0-48C2-87AF-5423394F1D1D}"/>
              </a:ext>
            </a:extLst>
          </p:cNvPr>
          <p:cNvSpPr/>
          <p:nvPr/>
        </p:nvSpPr>
        <p:spPr>
          <a:xfrm>
            <a:off x="1454052" y="2740033"/>
            <a:ext cx="269791" cy="280769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40DC094B-FEF5-4267-859A-BBACFFDAD87A}"/>
              </a:ext>
            </a:extLst>
          </p:cNvPr>
          <p:cNvSpPr/>
          <p:nvPr/>
        </p:nvSpPr>
        <p:spPr>
          <a:xfrm>
            <a:off x="1454052" y="3274732"/>
            <a:ext cx="269791" cy="280769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4E74FAD0-621D-482B-8D15-F4C2DC217FA9}"/>
              </a:ext>
            </a:extLst>
          </p:cNvPr>
          <p:cNvSpPr/>
          <p:nvPr/>
        </p:nvSpPr>
        <p:spPr>
          <a:xfrm>
            <a:off x="1459808" y="3812758"/>
            <a:ext cx="269791" cy="280769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8806A6F0-C5FC-4D3D-BCC8-76A72C6167B1}"/>
              </a:ext>
            </a:extLst>
          </p:cNvPr>
          <p:cNvSpPr/>
          <p:nvPr/>
        </p:nvSpPr>
        <p:spPr>
          <a:xfrm>
            <a:off x="1454052" y="4350486"/>
            <a:ext cx="269791" cy="280769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3634823F-6064-4FA2-9AA5-03BF95D7175A}"/>
              </a:ext>
            </a:extLst>
          </p:cNvPr>
          <p:cNvSpPr/>
          <p:nvPr/>
        </p:nvSpPr>
        <p:spPr>
          <a:xfrm>
            <a:off x="508194" y="1223074"/>
            <a:ext cx="242726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latin typeface="Century Gothic" panose="020B0502020202020204" pitchFamily="34" charset="0"/>
              </a:rPr>
              <a:t>Method 1: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637770585"/>
      </p:ext>
    </p:extLst>
  </p:cSld>
  <p:clrMapOvr>
    <a:masterClrMapping/>
  </p:clrMapOvr>
</p:sld>
</file>

<file path=ppt/slides/slide2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7A808A1A-EEEA-4991-BAD2-FD17507FACCA}"/>
              </a:ext>
            </a:extLst>
          </p:cNvPr>
          <p:cNvSpPr/>
          <p:nvPr/>
        </p:nvSpPr>
        <p:spPr>
          <a:xfrm>
            <a:off x="508194" y="1223074"/>
            <a:ext cx="106987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latin typeface="Century Gothic" panose="020B0502020202020204" pitchFamily="34" charset="0"/>
              </a:rPr>
              <a:t>Method 1: </a:t>
            </a:r>
            <a:r>
              <a:rPr lang="en-GB" sz="3600" dirty="0">
                <a:latin typeface="Century Gothic" panose="020B0502020202020204" pitchFamily="34" charset="0"/>
              </a:rPr>
              <a:t>4 dots plus 3 more dots each picture</a:t>
            </a:r>
            <a:endParaRPr lang="en-GB" sz="2000" dirty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F744FA0E-904B-40DE-BA50-8B61A2157CDB}"/>
              </a:ext>
            </a:extLst>
          </p:cNvPr>
          <p:cNvSpPr/>
          <p:nvPr/>
        </p:nvSpPr>
        <p:spPr>
          <a:xfrm>
            <a:off x="8264769" y="2013821"/>
            <a:ext cx="3552092" cy="3384650"/>
          </a:xfrm>
          <a:prstGeom prst="rect">
            <a:avLst/>
          </a:prstGeom>
          <a:noFill/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D4C6BEC-F099-4601-BD86-87BF133DF5DA}"/>
              </a:ext>
            </a:extLst>
          </p:cNvPr>
          <p:cNvSpPr/>
          <p:nvPr/>
        </p:nvSpPr>
        <p:spPr>
          <a:xfrm>
            <a:off x="8353010" y="2077988"/>
            <a:ext cx="17700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Picture 3:</a:t>
            </a:r>
            <a:endParaRPr lang="en-GB" sz="2800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006C7537-2421-4A35-86D3-A995DD0740B5}"/>
              </a:ext>
            </a:extLst>
          </p:cNvPr>
          <p:cNvSpPr/>
          <p:nvPr/>
        </p:nvSpPr>
        <p:spPr>
          <a:xfrm>
            <a:off x="9345480" y="4798508"/>
            <a:ext cx="14189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latin typeface="Century Gothic" panose="020B0502020202020204" pitchFamily="34" charset="0"/>
              </a:rPr>
              <a:t>10 dots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E77F2BF-C05D-4C4D-95F7-F8D91BE6838E}"/>
              </a:ext>
            </a:extLst>
          </p:cNvPr>
          <p:cNvGrpSpPr/>
          <p:nvPr/>
        </p:nvGrpSpPr>
        <p:grpSpPr>
          <a:xfrm>
            <a:off x="8414735" y="2725611"/>
            <a:ext cx="3208696" cy="1899138"/>
            <a:chOff x="3720798" y="3259119"/>
            <a:chExt cx="1001186" cy="548666"/>
          </a:xfrm>
        </p:grpSpPr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88E7C356-17DA-4268-9596-92EDF7F5621D}"/>
                </a:ext>
              </a:extLst>
            </p:cNvPr>
            <p:cNvSpPr/>
            <p:nvPr/>
          </p:nvSpPr>
          <p:spPr>
            <a:xfrm>
              <a:off x="4025766" y="3259119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7F5E6B70-AF2B-4576-85E1-EC1C01D4AD96}"/>
                </a:ext>
              </a:extLst>
            </p:cNvPr>
            <p:cNvSpPr/>
            <p:nvPr/>
          </p:nvSpPr>
          <p:spPr>
            <a:xfrm>
              <a:off x="4025766" y="3413595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D252BF50-289E-4910-8305-50ECFA59EB55}"/>
                </a:ext>
              </a:extLst>
            </p:cNvPr>
            <p:cNvSpPr/>
            <p:nvPr/>
          </p:nvSpPr>
          <p:spPr>
            <a:xfrm>
              <a:off x="4027562" y="3569032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A1F267C0-48A7-449F-8799-4E0161250015}"/>
                </a:ext>
              </a:extLst>
            </p:cNvPr>
            <p:cNvSpPr/>
            <p:nvPr/>
          </p:nvSpPr>
          <p:spPr>
            <a:xfrm>
              <a:off x="4025766" y="3724383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FC5CAD09-C49A-4199-A2B6-73991689CD35}"/>
                </a:ext>
              </a:extLst>
            </p:cNvPr>
            <p:cNvSpPr/>
            <p:nvPr/>
          </p:nvSpPr>
          <p:spPr>
            <a:xfrm>
              <a:off x="4178818" y="3259119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29FCC8A9-26E9-4522-9370-5C3284F117FA}"/>
                </a:ext>
              </a:extLst>
            </p:cNvPr>
            <p:cNvSpPr/>
            <p:nvPr/>
          </p:nvSpPr>
          <p:spPr>
            <a:xfrm>
              <a:off x="4331852" y="3259119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3C79A997-AC79-4379-9520-BB9A2557B777}"/>
                </a:ext>
              </a:extLst>
            </p:cNvPr>
            <p:cNvSpPr/>
            <p:nvPr/>
          </p:nvSpPr>
          <p:spPr>
            <a:xfrm>
              <a:off x="4484827" y="3264977"/>
              <a:ext cx="84181" cy="81115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AB074881-A2BA-46BD-A014-7FFA5D53690B}"/>
                </a:ext>
              </a:extLst>
            </p:cNvPr>
            <p:cNvSpPr/>
            <p:nvPr/>
          </p:nvSpPr>
          <p:spPr>
            <a:xfrm>
              <a:off x="4637803" y="3264977"/>
              <a:ext cx="84181" cy="81115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C81D3A6E-D86A-4A64-9A9C-F0B0E56EBDEC}"/>
                </a:ext>
              </a:extLst>
            </p:cNvPr>
            <p:cNvSpPr/>
            <p:nvPr/>
          </p:nvSpPr>
          <p:spPr>
            <a:xfrm>
              <a:off x="3873282" y="3726670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5E6445C4-BD6D-4B37-A73C-931599CE3CA6}"/>
                </a:ext>
              </a:extLst>
            </p:cNvPr>
            <p:cNvSpPr/>
            <p:nvPr/>
          </p:nvSpPr>
          <p:spPr>
            <a:xfrm>
              <a:off x="3720798" y="3724383"/>
              <a:ext cx="84181" cy="81115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2" name="Rectangle 61">
            <a:extLst>
              <a:ext uri="{FF2B5EF4-FFF2-40B4-BE49-F238E27FC236}">
                <a16:creationId xmlns:a16="http://schemas.microsoft.com/office/drawing/2014/main" id="{5FC50A3F-9807-4CD9-A4EF-F8DA58CECC81}"/>
              </a:ext>
            </a:extLst>
          </p:cNvPr>
          <p:cNvSpPr/>
          <p:nvPr/>
        </p:nvSpPr>
        <p:spPr>
          <a:xfrm>
            <a:off x="4292627" y="2028243"/>
            <a:ext cx="3552092" cy="3384650"/>
          </a:xfrm>
          <a:prstGeom prst="rect">
            <a:avLst/>
          </a:prstGeom>
          <a:noFill/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C62484FD-F7B5-425D-B2DC-6E3E593E6431}"/>
              </a:ext>
            </a:extLst>
          </p:cNvPr>
          <p:cNvSpPr/>
          <p:nvPr/>
        </p:nvSpPr>
        <p:spPr>
          <a:xfrm>
            <a:off x="4380868" y="2092410"/>
            <a:ext cx="17700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Picture 2:</a:t>
            </a:r>
            <a:endParaRPr lang="en-GB" sz="2800" dirty="0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A03C503C-F7E3-4B05-AD5D-7B0E3EC3BF46}"/>
              </a:ext>
            </a:extLst>
          </p:cNvPr>
          <p:cNvSpPr/>
          <p:nvPr/>
        </p:nvSpPr>
        <p:spPr>
          <a:xfrm>
            <a:off x="5373338" y="4812930"/>
            <a:ext cx="12186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latin typeface="Century Gothic" panose="020B0502020202020204" pitchFamily="34" charset="0"/>
              </a:rPr>
              <a:t>7 dots</a:t>
            </a:r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7D2E6844-DC44-47B8-8CC9-8B2F0D56A6C8}"/>
              </a:ext>
            </a:extLst>
          </p:cNvPr>
          <p:cNvGrpSpPr/>
          <p:nvPr/>
        </p:nvGrpSpPr>
        <p:grpSpPr>
          <a:xfrm>
            <a:off x="4931288" y="2740033"/>
            <a:ext cx="1739460" cy="1899138"/>
            <a:chOff x="3873282" y="3259119"/>
            <a:chExt cx="542751" cy="548666"/>
          </a:xfrm>
        </p:grpSpPr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8F52D6BB-2B4E-4FDB-B898-1757C368A226}"/>
                </a:ext>
              </a:extLst>
            </p:cNvPr>
            <p:cNvSpPr/>
            <p:nvPr/>
          </p:nvSpPr>
          <p:spPr>
            <a:xfrm>
              <a:off x="4025766" y="3259119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B8E1F60F-7DBB-4F9A-89FC-E4B3B493907C}"/>
                </a:ext>
              </a:extLst>
            </p:cNvPr>
            <p:cNvSpPr/>
            <p:nvPr/>
          </p:nvSpPr>
          <p:spPr>
            <a:xfrm>
              <a:off x="4025766" y="3413595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9E50D333-C2C3-478C-9708-FF71C2E0F828}"/>
                </a:ext>
              </a:extLst>
            </p:cNvPr>
            <p:cNvSpPr/>
            <p:nvPr/>
          </p:nvSpPr>
          <p:spPr>
            <a:xfrm>
              <a:off x="4027562" y="3569032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41F05CF6-621E-4C5E-B317-A533099E7ABA}"/>
                </a:ext>
              </a:extLst>
            </p:cNvPr>
            <p:cNvSpPr/>
            <p:nvPr/>
          </p:nvSpPr>
          <p:spPr>
            <a:xfrm>
              <a:off x="4025766" y="3724383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C46EA419-716E-49B2-82C8-DFCA6B5183E5}"/>
                </a:ext>
              </a:extLst>
            </p:cNvPr>
            <p:cNvSpPr/>
            <p:nvPr/>
          </p:nvSpPr>
          <p:spPr>
            <a:xfrm>
              <a:off x="4178818" y="3259119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AA169324-FDD6-49A2-9FB8-B498E6E9E517}"/>
                </a:ext>
              </a:extLst>
            </p:cNvPr>
            <p:cNvSpPr/>
            <p:nvPr/>
          </p:nvSpPr>
          <p:spPr>
            <a:xfrm>
              <a:off x="4331852" y="3259119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63B76BAA-CCA8-4C11-A08E-C22BD0A65432}"/>
                </a:ext>
              </a:extLst>
            </p:cNvPr>
            <p:cNvSpPr/>
            <p:nvPr/>
          </p:nvSpPr>
          <p:spPr>
            <a:xfrm>
              <a:off x="3873282" y="3726670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6" name="Rectangle 75">
            <a:extLst>
              <a:ext uri="{FF2B5EF4-FFF2-40B4-BE49-F238E27FC236}">
                <a16:creationId xmlns:a16="http://schemas.microsoft.com/office/drawing/2014/main" id="{6556E021-CF9E-468B-ADFF-664095BA5F63}"/>
              </a:ext>
            </a:extLst>
          </p:cNvPr>
          <p:cNvSpPr/>
          <p:nvPr/>
        </p:nvSpPr>
        <p:spPr>
          <a:xfrm>
            <a:off x="326696" y="2028243"/>
            <a:ext cx="3552092" cy="3384650"/>
          </a:xfrm>
          <a:prstGeom prst="rect">
            <a:avLst/>
          </a:prstGeom>
          <a:noFill/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E201B08F-05BE-4693-B779-A8CA78190B96}"/>
              </a:ext>
            </a:extLst>
          </p:cNvPr>
          <p:cNvSpPr/>
          <p:nvPr/>
        </p:nvSpPr>
        <p:spPr>
          <a:xfrm>
            <a:off x="414937" y="2092410"/>
            <a:ext cx="17700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Picture 1:</a:t>
            </a:r>
            <a:endParaRPr lang="en-GB" sz="2800" dirty="0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B980238F-DA70-4C31-8E5C-422C6C970435}"/>
              </a:ext>
            </a:extLst>
          </p:cNvPr>
          <p:cNvSpPr/>
          <p:nvPr/>
        </p:nvSpPr>
        <p:spPr>
          <a:xfrm>
            <a:off x="1407407" y="4812930"/>
            <a:ext cx="12186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latin typeface="Century Gothic" panose="020B0502020202020204" pitchFamily="34" charset="0"/>
              </a:rPr>
              <a:t>4 dots</a:t>
            </a: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9546D1CD-F1D0-48C2-87AF-5423394F1D1D}"/>
              </a:ext>
            </a:extLst>
          </p:cNvPr>
          <p:cNvSpPr/>
          <p:nvPr/>
        </p:nvSpPr>
        <p:spPr>
          <a:xfrm>
            <a:off x="1454052" y="2740033"/>
            <a:ext cx="269791" cy="280769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40DC094B-FEF5-4267-859A-BBACFFDAD87A}"/>
              </a:ext>
            </a:extLst>
          </p:cNvPr>
          <p:cNvSpPr/>
          <p:nvPr/>
        </p:nvSpPr>
        <p:spPr>
          <a:xfrm>
            <a:off x="1454052" y="3274732"/>
            <a:ext cx="269791" cy="280769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4E74FAD0-621D-482B-8D15-F4C2DC217FA9}"/>
              </a:ext>
            </a:extLst>
          </p:cNvPr>
          <p:cNvSpPr/>
          <p:nvPr/>
        </p:nvSpPr>
        <p:spPr>
          <a:xfrm>
            <a:off x="1459808" y="3812758"/>
            <a:ext cx="269791" cy="280769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8806A6F0-C5FC-4D3D-BCC8-76A72C6167B1}"/>
              </a:ext>
            </a:extLst>
          </p:cNvPr>
          <p:cNvSpPr/>
          <p:nvPr/>
        </p:nvSpPr>
        <p:spPr>
          <a:xfrm>
            <a:off x="1454052" y="4350486"/>
            <a:ext cx="269791" cy="280769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D31E3D1-9E19-44F8-AA7F-60F57A5D7E67}"/>
              </a:ext>
            </a:extLst>
          </p:cNvPr>
          <p:cNvSpPr/>
          <p:nvPr/>
        </p:nvSpPr>
        <p:spPr>
          <a:xfrm>
            <a:off x="8719696" y="5483675"/>
            <a:ext cx="266611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4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+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+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3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dots</a:t>
            </a:r>
          </a:p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+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×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 dots</a:t>
            </a:r>
            <a:endParaRPr lang="en-GB" dirty="0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142A5E49-5063-4A2B-87C6-852CE935910E}"/>
              </a:ext>
            </a:extLst>
          </p:cNvPr>
          <p:cNvSpPr/>
          <p:nvPr/>
        </p:nvSpPr>
        <p:spPr>
          <a:xfrm>
            <a:off x="4927619" y="5501260"/>
            <a:ext cx="266611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4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+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dots</a:t>
            </a:r>
          </a:p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+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×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 dots</a:t>
            </a:r>
            <a:endParaRPr lang="en-GB" dirty="0"/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BEB54C15-2510-4539-9363-60F1C099F3D8}"/>
              </a:ext>
            </a:extLst>
          </p:cNvPr>
          <p:cNvSpPr/>
          <p:nvPr/>
        </p:nvSpPr>
        <p:spPr>
          <a:xfrm>
            <a:off x="1294683" y="5495726"/>
            <a:ext cx="13388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4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dots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86E8F7AB-8677-4203-A509-E363BC07BF04}"/>
              </a:ext>
            </a:extLst>
          </p:cNvPr>
          <p:cNvSpPr/>
          <p:nvPr/>
        </p:nvSpPr>
        <p:spPr>
          <a:xfrm>
            <a:off x="508194" y="646030"/>
            <a:ext cx="6184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34: Dot pattern sequence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05880"/>
      </p:ext>
    </p:extLst>
  </p:cSld>
  <p:clrMapOvr>
    <a:masterClrMapping/>
  </p:clrMapOvr>
</p:sld>
</file>

<file path=ppt/slides/slide2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F744FA0E-904B-40DE-BA50-8B61A2157CDB}"/>
              </a:ext>
            </a:extLst>
          </p:cNvPr>
          <p:cNvSpPr/>
          <p:nvPr/>
        </p:nvSpPr>
        <p:spPr>
          <a:xfrm>
            <a:off x="8264769" y="2013821"/>
            <a:ext cx="3552092" cy="3384650"/>
          </a:xfrm>
          <a:prstGeom prst="rect">
            <a:avLst/>
          </a:prstGeom>
          <a:noFill/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D4C6BEC-F099-4601-BD86-87BF133DF5DA}"/>
              </a:ext>
            </a:extLst>
          </p:cNvPr>
          <p:cNvSpPr/>
          <p:nvPr/>
        </p:nvSpPr>
        <p:spPr>
          <a:xfrm>
            <a:off x="8353010" y="2077988"/>
            <a:ext cx="17700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Picture 3:</a:t>
            </a:r>
            <a:endParaRPr lang="en-GB" sz="2800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006C7537-2421-4A35-86D3-A995DD0740B5}"/>
              </a:ext>
            </a:extLst>
          </p:cNvPr>
          <p:cNvSpPr/>
          <p:nvPr/>
        </p:nvSpPr>
        <p:spPr>
          <a:xfrm>
            <a:off x="9345480" y="4798508"/>
            <a:ext cx="14189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latin typeface="Century Gothic" panose="020B0502020202020204" pitchFamily="34" charset="0"/>
              </a:rPr>
              <a:t>10 dots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E77F2BF-C05D-4C4D-95F7-F8D91BE6838E}"/>
              </a:ext>
            </a:extLst>
          </p:cNvPr>
          <p:cNvGrpSpPr/>
          <p:nvPr/>
        </p:nvGrpSpPr>
        <p:grpSpPr>
          <a:xfrm>
            <a:off x="8414735" y="2725611"/>
            <a:ext cx="3208696" cy="1899138"/>
            <a:chOff x="3720798" y="3259119"/>
            <a:chExt cx="1001186" cy="548666"/>
          </a:xfrm>
        </p:grpSpPr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88E7C356-17DA-4268-9596-92EDF7F5621D}"/>
                </a:ext>
              </a:extLst>
            </p:cNvPr>
            <p:cNvSpPr/>
            <p:nvPr/>
          </p:nvSpPr>
          <p:spPr>
            <a:xfrm>
              <a:off x="4025766" y="3259119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7F5E6B70-AF2B-4576-85E1-EC1C01D4AD96}"/>
                </a:ext>
              </a:extLst>
            </p:cNvPr>
            <p:cNvSpPr/>
            <p:nvPr/>
          </p:nvSpPr>
          <p:spPr>
            <a:xfrm>
              <a:off x="4025766" y="3413595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D252BF50-289E-4910-8305-50ECFA59EB55}"/>
                </a:ext>
              </a:extLst>
            </p:cNvPr>
            <p:cNvSpPr/>
            <p:nvPr/>
          </p:nvSpPr>
          <p:spPr>
            <a:xfrm>
              <a:off x="4027562" y="3569032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A1F267C0-48A7-449F-8799-4E0161250015}"/>
                </a:ext>
              </a:extLst>
            </p:cNvPr>
            <p:cNvSpPr/>
            <p:nvPr/>
          </p:nvSpPr>
          <p:spPr>
            <a:xfrm>
              <a:off x="4025766" y="3724383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FC5CAD09-C49A-4199-A2B6-73991689CD35}"/>
                </a:ext>
              </a:extLst>
            </p:cNvPr>
            <p:cNvSpPr/>
            <p:nvPr/>
          </p:nvSpPr>
          <p:spPr>
            <a:xfrm>
              <a:off x="4178818" y="3259119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29FCC8A9-26E9-4522-9370-5C3284F117FA}"/>
                </a:ext>
              </a:extLst>
            </p:cNvPr>
            <p:cNvSpPr/>
            <p:nvPr/>
          </p:nvSpPr>
          <p:spPr>
            <a:xfrm>
              <a:off x="4331852" y="3259119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3C79A997-AC79-4379-9520-BB9A2557B777}"/>
                </a:ext>
              </a:extLst>
            </p:cNvPr>
            <p:cNvSpPr/>
            <p:nvPr/>
          </p:nvSpPr>
          <p:spPr>
            <a:xfrm>
              <a:off x="4484827" y="3264977"/>
              <a:ext cx="84181" cy="81115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AB074881-A2BA-46BD-A014-7FFA5D53690B}"/>
                </a:ext>
              </a:extLst>
            </p:cNvPr>
            <p:cNvSpPr/>
            <p:nvPr/>
          </p:nvSpPr>
          <p:spPr>
            <a:xfrm>
              <a:off x="4637803" y="3264977"/>
              <a:ext cx="84181" cy="81115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C81D3A6E-D86A-4A64-9A9C-F0B0E56EBDEC}"/>
                </a:ext>
              </a:extLst>
            </p:cNvPr>
            <p:cNvSpPr/>
            <p:nvPr/>
          </p:nvSpPr>
          <p:spPr>
            <a:xfrm>
              <a:off x="3873282" y="3726670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5E6445C4-BD6D-4B37-A73C-931599CE3CA6}"/>
                </a:ext>
              </a:extLst>
            </p:cNvPr>
            <p:cNvSpPr/>
            <p:nvPr/>
          </p:nvSpPr>
          <p:spPr>
            <a:xfrm>
              <a:off x="3720798" y="3724383"/>
              <a:ext cx="84181" cy="81115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2" name="Rectangle 61">
            <a:extLst>
              <a:ext uri="{FF2B5EF4-FFF2-40B4-BE49-F238E27FC236}">
                <a16:creationId xmlns:a16="http://schemas.microsoft.com/office/drawing/2014/main" id="{5FC50A3F-9807-4CD9-A4EF-F8DA58CECC81}"/>
              </a:ext>
            </a:extLst>
          </p:cNvPr>
          <p:cNvSpPr/>
          <p:nvPr/>
        </p:nvSpPr>
        <p:spPr>
          <a:xfrm>
            <a:off x="4292627" y="2028243"/>
            <a:ext cx="3552092" cy="3384650"/>
          </a:xfrm>
          <a:prstGeom prst="rect">
            <a:avLst/>
          </a:prstGeom>
          <a:noFill/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C62484FD-F7B5-425D-B2DC-6E3E593E6431}"/>
              </a:ext>
            </a:extLst>
          </p:cNvPr>
          <p:cNvSpPr/>
          <p:nvPr/>
        </p:nvSpPr>
        <p:spPr>
          <a:xfrm>
            <a:off x="4380868" y="2092410"/>
            <a:ext cx="17700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Picture 2:</a:t>
            </a:r>
            <a:endParaRPr lang="en-GB" sz="2800" dirty="0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A03C503C-F7E3-4B05-AD5D-7B0E3EC3BF46}"/>
              </a:ext>
            </a:extLst>
          </p:cNvPr>
          <p:cNvSpPr/>
          <p:nvPr/>
        </p:nvSpPr>
        <p:spPr>
          <a:xfrm>
            <a:off x="5373338" y="4812930"/>
            <a:ext cx="12186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latin typeface="Century Gothic" panose="020B0502020202020204" pitchFamily="34" charset="0"/>
              </a:rPr>
              <a:t>7 dots</a:t>
            </a:r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7D2E6844-DC44-47B8-8CC9-8B2F0D56A6C8}"/>
              </a:ext>
            </a:extLst>
          </p:cNvPr>
          <p:cNvGrpSpPr/>
          <p:nvPr/>
        </p:nvGrpSpPr>
        <p:grpSpPr>
          <a:xfrm>
            <a:off x="4931288" y="2740033"/>
            <a:ext cx="1739460" cy="1899138"/>
            <a:chOff x="3873282" y="3259119"/>
            <a:chExt cx="542751" cy="548666"/>
          </a:xfrm>
        </p:grpSpPr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8F52D6BB-2B4E-4FDB-B898-1757C368A226}"/>
                </a:ext>
              </a:extLst>
            </p:cNvPr>
            <p:cNvSpPr/>
            <p:nvPr/>
          </p:nvSpPr>
          <p:spPr>
            <a:xfrm>
              <a:off x="4025766" y="3259119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B8E1F60F-7DBB-4F9A-89FC-E4B3B493907C}"/>
                </a:ext>
              </a:extLst>
            </p:cNvPr>
            <p:cNvSpPr/>
            <p:nvPr/>
          </p:nvSpPr>
          <p:spPr>
            <a:xfrm>
              <a:off x="4025766" y="3413595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9E50D333-C2C3-478C-9708-FF71C2E0F828}"/>
                </a:ext>
              </a:extLst>
            </p:cNvPr>
            <p:cNvSpPr/>
            <p:nvPr/>
          </p:nvSpPr>
          <p:spPr>
            <a:xfrm>
              <a:off x="4027562" y="3569032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41F05CF6-621E-4C5E-B317-A533099E7ABA}"/>
                </a:ext>
              </a:extLst>
            </p:cNvPr>
            <p:cNvSpPr/>
            <p:nvPr/>
          </p:nvSpPr>
          <p:spPr>
            <a:xfrm>
              <a:off x="4025766" y="3724383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C46EA419-716E-49B2-82C8-DFCA6B5183E5}"/>
                </a:ext>
              </a:extLst>
            </p:cNvPr>
            <p:cNvSpPr/>
            <p:nvPr/>
          </p:nvSpPr>
          <p:spPr>
            <a:xfrm>
              <a:off x="4178818" y="3259119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AA169324-FDD6-49A2-9FB8-B498E6E9E517}"/>
                </a:ext>
              </a:extLst>
            </p:cNvPr>
            <p:cNvSpPr/>
            <p:nvPr/>
          </p:nvSpPr>
          <p:spPr>
            <a:xfrm>
              <a:off x="4331852" y="3259119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63B76BAA-CCA8-4C11-A08E-C22BD0A65432}"/>
                </a:ext>
              </a:extLst>
            </p:cNvPr>
            <p:cNvSpPr/>
            <p:nvPr/>
          </p:nvSpPr>
          <p:spPr>
            <a:xfrm>
              <a:off x="3873282" y="3726670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6" name="Rectangle 75">
            <a:extLst>
              <a:ext uri="{FF2B5EF4-FFF2-40B4-BE49-F238E27FC236}">
                <a16:creationId xmlns:a16="http://schemas.microsoft.com/office/drawing/2014/main" id="{6556E021-CF9E-468B-ADFF-664095BA5F63}"/>
              </a:ext>
            </a:extLst>
          </p:cNvPr>
          <p:cNvSpPr/>
          <p:nvPr/>
        </p:nvSpPr>
        <p:spPr>
          <a:xfrm>
            <a:off x="326696" y="2028243"/>
            <a:ext cx="3552092" cy="3384650"/>
          </a:xfrm>
          <a:prstGeom prst="rect">
            <a:avLst/>
          </a:prstGeom>
          <a:noFill/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E201B08F-05BE-4693-B779-A8CA78190B96}"/>
              </a:ext>
            </a:extLst>
          </p:cNvPr>
          <p:cNvSpPr/>
          <p:nvPr/>
        </p:nvSpPr>
        <p:spPr>
          <a:xfrm>
            <a:off x="414937" y="2092410"/>
            <a:ext cx="17700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Picture 1:</a:t>
            </a:r>
            <a:endParaRPr lang="en-GB" sz="2800" dirty="0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B980238F-DA70-4C31-8E5C-422C6C970435}"/>
              </a:ext>
            </a:extLst>
          </p:cNvPr>
          <p:cNvSpPr/>
          <p:nvPr/>
        </p:nvSpPr>
        <p:spPr>
          <a:xfrm>
            <a:off x="1407407" y="4812930"/>
            <a:ext cx="12186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latin typeface="Century Gothic" panose="020B0502020202020204" pitchFamily="34" charset="0"/>
              </a:rPr>
              <a:t>4 dots</a:t>
            </a: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9546D1CD-F1D0-48C2-87AF-5423394F1D1D}"/>
              </a:ext>
            </a:extLst>
          </p:cNvPr>
          <p:cNvSpPr/>
          <p:nvPr/>
        </p:nvSpPr>
        <p:spPr>
          <a:xfrm>
            <a:off x="1454052" y="2740033"/>
            <a:ext cx="269791" cy="280769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40DC094B-FEF5-4267-859A-BBACFFDAD87A}"/>
              </a:ext>
            </a:extLst>
          </p:cNvPr>
          <p:cNvSpPr/>
          <p:nvPr/>
        </p:nvSpPr>
        <p:spPr>
          <a:xfrm>
            <a:off x="1454052" y="3274732"/>
            <a:ext cx="269791" cy="280769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4E74FAD0-621D-482B-8D15-F4C2DC217FA9}"/>
              </a:ext>
            </a:extLst>
          </p:cNvPr>
          <p:cNvSpPr/>
          <p:nvPr/>
        </p:nvSpPr>
        <p:spPr>
          <a:xfrm>
            <a:off x="1459808" y="3812758"/>
            <a:ext cx="269791" cy="280769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8806A6F0-C5FC-4D3D-BCC8-76A72C6167B1}"/>
              </a:ext>
            </a:extLst>
          </p:cNvPr>
          <p:cNvSpPr/>
          <p:nvPr/>
        </p:nvSpPr>
        <p:spPr>
          <a:xfrm>
            <a:off x="1454052" y="4350486"/>
            <a:ext cx="269791" cy="280769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D31E3D1-9E19-44F8-AA7F-60F57A5D7E67}"/>
              </a:ext>
            </a:extLst>
          </p:cNvPr>
          <p:cNvSpPr/>
          <p:nvPr/>
        </p:nvSpPr>
        <p:spPr>
          <a:xfrm>
            <a:off x="8719696" y="5483675"/>
            <a:ext cx="266611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4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+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+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3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dots</a:t>
            </a:r>
          </a:p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+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×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 dots</a:t>
            </a:r>
            <a:endParaRPr lang="en-GB" dirty="0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142A5E49-5063-4A2B-87C6-852CE935910E}"/>
              </a:ext>
            </a:extLst>
          </p:cNvPr>
          <p:cNvSpPr/>
          <p:nvPr/>
        </p:nvSpPr>
        <p:spPr>
          <a:xfrm>
            <a:off x="4927619" y="5501260"/>
            <a:ext cx="266611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4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+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dots</a:t>
            </a:r>
          </a:p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+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×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 dots</a:t>
            </a:r>
            <a:endParaRPr lang="en-GB" dirty="0"/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BEB54C15-2510-4539-9363-60F1C099F3D8}"/>
              </a:ext>
            </a:extLst>
          </p:cNvPr>
          <p:cNvSpPr/>
          <p:nvPr/>
        </p:nvSpPr>
        <p:spPr>
          <a:xfrm>
            <a:off x="1294683" y="5495726"/>
            <a:ext cx="13388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4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dots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447E19E-87CD-4176-B7F5-4D038ECD86E0}"/>
              </a:ext>
            </a:extLst>
          </p:cNvPr>
          <p:cNvSpPr/>
          <p:nvPr/>
        </p:nvSpPr>
        <p:spPr>
          <a:xfrm>
            <a:off x="350647" y="6780323"/>
            <a:ext cx="493917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Picture 8: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+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7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×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</a:p>
          <a:p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= 25 dots</a:t>
            </a:r>
            <a:endParaRPr lang="en-GB" sz="2800" dirty="0"/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7AC2C0EA-B0AB-44D9-A06C-EDBFB5B01346}"/>
              </a:ext>
            </a:extLst>
          </p:cNvPr>
          <p:cNvSpPr/>
          <p:nvPr/>
        </p:nvSpPr>
        <p:spPr>
          <a:xfrm>
            <a:off x="6357718" y="6777233"/>
            <a:ext cx="556755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Picture 16: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+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15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×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</a:p>
          <a:p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= 49 dots</a:t>
            </a:r>
            <a:endParaRPr lang="en-GB" sz="2800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1F64441B-BE0D-45C4-92D3-C8C05F780CFC}"/>
              </a:ext>
            </a:extLst>
          </p:cNvPr>
          <p:cNvSpPr/>
          <p:nvPr/>
        </p:nvSpPr>
        <p:spPr>
          <a:xfrm>
            <a:off x="508194" y="1223074"/>
            <a:ext cx="106987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latin typeface="Century Gothic" panose="020B0502020202020204" pitchFamily="34" charset="0"/>
              </a:rPr>
              <a:t>Method 1: </a:t>
            </a:r>
            <a:r>
              <a:rPr lang="en-GB" sz="3600" dirty="0">
                <a:latin typeface="Century Gothic" panose="020B0502020202020204" pitchFamily="34" charset="0"/>
              </a:rPr>
              <a:t>4 dots plus 3 more dots each picture</a:t>
            </a:r>
            <a:endParaRPr lang="en-GB" sz="2000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E1FF0FEB-DE37-4A14-B8E4-D6C1CC6FCD1D}"/>
              </a:ext>
            </a:extLst>
          </p:cNvPr>
          <p:cNvSpPr/>
          <p:nvPr/>
        </p:nvSpPr>
        <p:spPr>
          <a:xfrm>
            <a:off x="508194" y="646030"/>
            <a:ext cx="6184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34: Dot pattern sequence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912008"/>
      </p:ext>
    </p:extLst>
  </p:cSld>
  <p:clrMapOvr>
    <a:masterClrMapping/>
  </p:clrMapOvr>
</p:sld>
</file>

<file path=ppt/slides/slide2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F744FA0E-904B-40DE-BA50-8B61A2157CDB}"/>
              </a:ext>
            </a:extLst>
          </p:cNvPr>
          <p:cNvSpPr/>
          <p:nvPr/>
        </p:nvSpPr>
        <p:spPr>
          <a:xfrm>
            <a:off x="8264769" y="2013821"/>
            <a:ext cx="3552092" cy="3384650"/>
          </a:xfrm>
          <a:prstGeom prst="rect">
            <a:avLst/>
          </a:prstGeom>
          <a:noFill/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D4C6BEC-F099-4601-BD86-87BF133DF5DA}"/>
              </a:ext>
            </a:extLst>
          </p:cNvPr>
          <p:cNvSpPr/>
          <p:nvPr/>
        </p:nvSpPr>
        <p:spPr>
          <a:xfrm>
            <a:off x="8353010" y="2077988"/>
            <a:ext cx="17700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Picture 3:</a:t>
            </a:r>
            <a:endParaRPr lang="en-GB" sz="2800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006C7537-2421-4A35-86D3-A995DD0740B5}"/>
              </a:ext>
            </a:extLst>
          </p:cNvPr>
          <p:cNvSpPr/>
          <p:nvPr/>
        </p:nvSpPr>
        <p:spPr>
          <a:xfrm>
            <a:off x="9345480" y="4798508"/>
            <a:ext cx="14189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latin typeface="Century Gothic" panose="020B0502020202020204" pitchFamily="34" charset="0"/>
              </a:rPr>
              <a:t>10 dots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E77F2BF-C05D-4C4D-95F7-F8D91BE6838E}"/>
              </a:ext>
            </a:extLst>
          </p:cNvPr>
          <p:cNvGrpSpPr/>
          <p:nvPr/>
        </p:nvGrpSpPr>
        <p:grpSpPr>
          <a:xfrm>
            <a:off x="8414735" y="2725611"/>
            <a:ext cx="3208696" cy="1899138"/>
            <a:chOff x="3720798" y="3259119"/>
            <a:chExt cx="1001186" cy="548666"/>
          </a:xfrm>
        </p:grpSpPr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88E7C356-17DA-4268-9596-92EDF7F5621D}"/>
                </a:ext>
              </a:extLst>
            </p:cNvPr>
            <p:cNvSpPr/>
            <p:nvPr/>
          </p:nvSpPr>
          <p:spPr>
            <a:xfrm>
              <a:off x="4025766" y="3259119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7F5E6B70-AF2B-4576-85E1-EC1C01D4AD96}"/>
                </a:ext>
              </a:extLst>
            </p:cNvPr>
            <p:cNvSpPr/>
            <p:nvPr/>
          </p:nvSpPr>
          <p:spPr>
            <a:xfrm>
              <a:off x="4025766" y="3413595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D252BF50-289E-4910-8305-50ECFA59EB55}"/>
                </a:ext>
              </a:extLst>
            </p:cNvPr>
            <p:cNvSpPr/>
            <p:nvPr/>
          </p:nvSpPr>
          <p:spPr>
            <a:xfrm>
              <a:off x="4027562" y="3569032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A1F267C0-48A7-449F-8799-4E0161250015}"/>
                </a:ext>
              </a:extLst>
            </p:cNvPr>
            <p:cNvSpPr/>
            <p:nvPr/>
          </p:nvSpPr>
          <p:spPr>
            <a:xfrm>
              <a:off x="4025766" y="3724383"/>
              <a:ext cx="84181" cy="81115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FC5CAD09-C49A-4199-A2B6-73991689CD35}"/>
                </a:ext>
              </a:extLst>
            </p:cNvPr>
            <p:cNvSpPr/>
            <p:nvPr/>
          </p:nvSpPr>
          <p:spPr>
            <a:xfrm>
              <a:off x="4178818" y="3259119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29FCC8A9-26E9-4522-9370-5C3284F117FA}"/>
                </a:ext>
              </a:extLst>
            </p:cNvPr>
            <p:cNvSpPr/>
            <p:nvPr/>
          </p:nvSpPr>
          <p:spPr>
            <a:xfrm>
              <a:off x="4331852" y="3259119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3C79A997-AC79-4379-9520-BB9A2557B777}"/>
                </a:ext>
              </a:extLst>
            </p:cNvPr>
            <p:cNvSpPr/>
            <p:nvPr/>
          </p:nvSpPr>
          <p:spPr>
            <a:xfrm>
              <a:off x="4484827" y="3264977"/>
              <a:ext cx="84181" cy="81115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AB074881-A2BA-46BD-A014-7FFA5D53690B}"/>
                </a:ext>
              </a:extLst>
            </p:cNvPr>
            <p:cNvSpPr/>
            <p:nvPr/>
          </p:nvSpPr>
          <p:spPr>
            <a:xfrm>
              <a:off x="4637803" y="3264977"/>
              <a:ext cx="84181" cy="81115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C81D3A6E-D86A-4A64-9A9C-F0B0E56EBDEC}"/>
                </a:ext>
              </a:extLst>
            </p:cNvPr>
            <p:cNvSpPr/>
            <p:nvPr/>
          </p:nvSpPr>
          <p:spPr>
            <a:xfrm>
              <a:off x="3873282" y="3726670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5E6445C4-BD6D-4B37-A73C-931599CE3CA6}"/>
                </a:ext>
              </a:extLst>
            </p:cNvPr>
            <p:cNvSpPr/>
            <p:nvPr/>
          </p:nvSpPr>
          <p:spPr>
            <a:xfrm>
              <a:off x="3720798" y="3724383"/>
              <a:ext cx="84181" cy="81115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2" name="Rectangle 61">
            <a:extLst>
              <a:ext uri="{FF2B5EF4-FFF2-40B4-BE49-F238E27FC236}">
                <a16:creationId xmlns:a16="http://schemas.microsoft.com/office/drawing/2014/main" id="{5FC50A3F-9807-4CD9-A4EF-F8DA58CECC81}"/>
              </a:ext>
            </a:extLst>
          </p:cNvPr>
          <p:cNvSpPr/>
          <p:nvPr/>
        </p:nvSpPr>
        <p:spPr>
          <a:xfrm>
            <a:off x="4292627" y="2028243"/>
            <a:ext cx="3552092" cy="3384650"/>
          </a:xfrm>
          <a:prstGeom prst="rect">
            <a:avLst/>
          </a:prstGeom>
          <a:noFill/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C62484FD-F7B5-425D-B2DC-6E3E593E6431}"/>
              </a:ext>
            </a:extLst>
          </p:cNvPr>
          <p:cNvSpPr/>
          <p:nvPr/>
        </p:nvSpPr>
        <p:spPr>
          <a:xfrm>
            <a:off x="4380868" y="2092410"/>
            <a:ext cx="17700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Picture 2:</a:t>
            </a:r>
            <a:endParaRPr lang="en-GB" sz="2800" dirty="0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A03C503C-F7E3-4B05-AD5D-7B0E3EC3BF46}"/>
              </a:ext>
            </a:extLst>
          </p:cNvPr>
          <p:cNvSpPr/>
          <p:nvPr/>
        </p:nvSpPr>
        <p:spPr>
          <a:xfrm>
            <a:off x="5373338" y="4812930"/>
            <a:ext cx="12186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latin typeface="Century Gothic" panose="020B0502020202020204" pitchFamily="34" charset="0"/>
              </a:rPr>
              <a:t>7 dots</a:t>
            </a:r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7D2E6844-DC44-47B8-8CC9-8B2F0D56A6C8}"/>
              </a:ext>
            </a:extLst>
          </p:cNvPr>
          <p:cNvGrpSpPr/>
          <p:nvPr/>
        </p:nvGrpSpPr>
        <p:grpSpPr>
          <a:xfrm>
            <a:off x="4931288" y="2740033"/>
            <a:ext cx="1739460" cy="1899138"/>
            <a:chOff x="3873282" y="3259119"/>
            <a:chExt cx="542751" cy="548666"/>
          </a:xfrm>
        </p:grpSpPr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8F52D6BB-2B4E-4FDB-B898-1757C368A226}"/>
                </a:ext>
              </a:extLst>
            </p:cNvPr>
            <p:cNvSpPr/>
            <p:nvPr/>
          </p:nvSpPr>
          <p:spPr>
            <a:xfrm>
              <a:off x="4025766" y="3259119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B8E1F60F-7DBB-4F9A-89FC-E4B3B493907C}"/>
                </a:ext>
              </a:extLst>
            </p:cNvPr>
            <p:cNvSpPr/>
            <p:nvPr/>
          </p:nvSpPr>
          <p:spPr>
            <a:xfrm>
              <a:off x="4025766" y="3413595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9E50D333-C2C3-478C-9708-FF71C2E0F828}"/>
                </a:ext>
              </a:extLst>
            </p:cNvPr>
            <p:cNvSpPr/>
            <p:nvPr/>
          </p:nvSpPr>
          <p:spPr>
            <a:xfrm>
              <a:off x="4027562" y="3569032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41F05CF6-621E-4C5E-B317-A533099E7ABA}"/>
                </a:ext>
              </a:extLst>
            </p:cNvPr>
            <p:cNvSpPr/>
            <p:nvPr/>
          </p:nvSpPr>
          <p:spPr>
            <a:xfrm>
              <a:off x="4025766" y="3724383"/>
              <a:ext cx="84181" cy="81115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C46EA419-716E-49B2-82C8-DFCA6B5183E5}"/>
                </a:ext>
              </a:extLst>
            </p:cNvPr>
            <p:cNvSpPr/>
            <p:nvPr/>
          </p:nvSpPr>
          <p:spPr>
            <a:xfrm>
              <a:off x="4178818" y="3259119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AA169324-FDD6-49A2-9FB8-B498E6E9E517}"/>
                </a:ext>
              </a:extLst>
            </p:cNvPr>
            <p:cNvSpPr/>
            <p:nvPr/>
          </p:nvSpPr>
          <p:spPr>
            <a:xfrm>
              <a:off x="4331852" y="3259119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63B76BAA-CCA8-4C11-A08E-C22BD0A65432}"/>
                </a:ext>
              </a:extLst>
            </p:cNvPr>
            <p:cNvSpPr/>
            <p:nvPr/>
          </p:nvSpPr>
          <p:spPr>
            <a:xfrm>
              <a:off x="3873282" y="3726670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6" name="Rectangle 75">
            <a:extLst>
              <a:ext uri="{FF2B5EF4-FFF2-40B4-BE49-F238E27FC236}">
                <a16:creationId xmlns:a16="http://schemas.microsoft.com/office/drawing/2014/main" id="{6556E021-CF9E-468B-ADFF-664095BA5F63}"/>
              </a:ext>
            </a:extLst>
          </p:cNvPr>
          <p:cNvSpPr/>
          <p:nvPr/>
        </p:nvSpPr>
        <p:spPr>
          <a:xfrm>
            <a:off x="326696" y="2028243"/>
            <a:ext cx="3552092" cy="3384650"/>
          </a:xfrm>
          <a:prstGeom prst="rect">
            <a:avLst/>
          </a:prstGeom>
          <a:noFill/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E201B08F-05BE-4693-B779-A8CA78190B96}"/>
              </a:ext>
            </a:extLst>
          </p:cNvPr>
          <p:cNvSpPr/>
          <p:nvPr/>
        </p:nvSpPr>
        <p:spPr>
          <a:xfrm>
            <a:off x="414937" y="2092410"/>
            <a:ext cx="17700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Picture 1:</a:t>
            </a:r>
            <a:endParaRPr lang="en-GB" sz="2800" dirty="0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B980238F-DA70-4C31-8E5C-422C6C970435}"/>
              </a:ext>
            </a:extLst>
          </p:cNvPr>
          <p:cNvSpPr/>
          <p:nvPr/>
        </p:nvSpPr>
        <p:spPr>
          <a:xfrm>
            <a:off x="1407407" y="4812930"/>
            <a:ext cx="12186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latin typeface="Century Gothic" panose="020B0502020202020204" pitchFamily="34" charset="0"/>
              </a:rPr>
              <a:t>4 dots</a:t>
            </a: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9546D1CD-F1D0-48C2-87AF-5423394F1D1D}"/>
              </a:ext>
            </a:extLst>
          </p:cNvPr>
          <p:cNvSpPr/>
          <p:nvPr/>
        </p:nvSpPr>
        <p:spPr>
          <a:xfrm>
            <a:off x="1454052" y="2740033"/>
            <a:ext cx="269791" cy="280769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40DC094B-FEF5-4267-859A-BBACFFDAD87A}"/>
              </a:ext>
            </a:extLst>
          </p:cNvPr>
          <p:cNvSpPr/>
          <p:nvPr/>
        </p:nvSpPr>
        <p:spPr>
          <a:xfrm>
            <a:off x="1454052" y="3274732"/>
            <a:ext cx="269791" cy="280769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4E74FAD0-621D-482B-8D15-F4C2DC217FA9}"/>
              </a:ext>
            </a:extLst>
          </p:cNvPr>
          <p:cNvSpPr/>
          <p:nvPr/>
        </p:nvSpPr>
        <p:spPr>
          <a:xfrm>
            <a:off x="1459808" y="3812758"/>
            <a:ext cx="269791" cy="280769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8806A6F0-C5FC-4D3D-BCC8-76A72C6167B1}"/>
              </a:ext>
            </a:extLst>
          </p:cNvPr>
          <p:cNvSpPr/>
          <p:nvPr/>
        </p:nvSpPr>
        <p:spPr>
          <a:xfrm>
            <a:off x="1454052" y="4350486"/>
            <a:ext cx="269791" cy="280769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DD2261C1-1E68-4B9B-AEFA-B0A407083FAC}"/>
              </a:ext>
            </a:extLst>
          </p:cNvPr>
          <p:cNvSpPr/>
          <p:nvPr/>
        </p:nvSpPr>
        <p:spPr>
          <a:xfrm>
            <a:off x="508194" y="1223074"/>
            <a:ext cx="242726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latin typeface="Century Gothic" panose="020B0502020202020204" pitchFamily="34" charset="0"/>
              </a:rPr>
              <a:t>Method 2:</a:t>
            </a:r>
            <a:endParaRPr lang="en-GB" sz="2000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54CFFB43-B0DD-4B1D-9A7F-CDB065DFA122}"/>
              </a:ext>
            </a:extLst>
          </p:cNvPr>
          <p:cNvSpPr/>
          <p:nvPr/>
        </p:nvSpPr>
        <p:spPr>
          <a:xfrm>
            <a:off x="508194" y="646030"/>
            <a:ext cx="6184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34: Dot pattern sequence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9380715"/>
      </p:ext>
    </p:extLst>
  </p:cSld>
  <p:clrMapOvr>
    <a:masterClrMapping/>
  </p:clrMapOvr>
</p:sld>
</file>

<file path=ppt/slides/slide2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F744FA0E-904B-40DE-BA50-8B61A2157CDB}"/>
              </a:ext>
            </a:extLst>
          </p:cNvPr>
          <p:cNvSpPr/>
          <p:nvPr/>
        </p:nvSpPr>
        <p:spPr>
          <a:xfrm>
            <a:off x="8264769" y="2013821"/>
            <a:ext cx="3552092" cy="3384650"/>
          </a:xfrm>
          <a:prstGeom prst="rect">
            <a:avLst/>
          </a:prstGeom>
          <a:noFill/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D4C6BEC-F099-4601-BD86-87BF133DF5DA}"/>
              </a:ext>
            </a:extLst>
          </p:cNvPr>
          <p:cNvSpPr/>
          <p:nvPr/>
        </p:nvSpPr>
        <p:spPr>
          <a:xfrm>
            <a:off x="8353010" y="2077988"/>
            <a:ext cx="17700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Picture 3:</a:t>
            </a:r>
            <a:endParaRPr lang="en-GB" sz="2800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006C7537-2421-4A35-86D3-A995DD0740B5}"/>
              </a:ext>
            </a:extLst>
          </p:cNvPr>
          <p:cNvSpPr/>
          <p:nvPr/>
        </p:nvSpPr>
        <p:spPr>
          <a:xfrm>
            <a:off x="9345480" y="4798508"/>
            <a:ext cx="14189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latin typeface="Century Gothic" panose="020B0502020202020204" pitchFamily="34" charset="0"/>
              </a:rPr>
              <a:t>10 dots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E77F2BF-C05D-4C4D-95F7-F8D91BE6838E}"/>
              </a:ext>
            </a:extLst>
          </p:cNvPr>
          <p:cNvGrpSpPr/>
          <p:nvPr/>
        </p:nvGrpSpPr>
        <p:grpSpPr>
          <a:xfrm>
            <a:off x="8414735" y="2725611"/>
            <a:ext cx="3208696" cy="1899138"/>
            <a:chOff x="3720798" y="3259119"/>
            <a:chExt cx="1001186" cy="548666"/>
          </a:xfrm>
        </p:grpSpPr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88E7C356-17DA-4268-9596-92EDF7F5621D}"/>
                </a:ext>
              </a:extLst>
            </p:cNvPr>
            <p:cNvSpPr/>
            <p:nvPr/>
          </p:nvSpPr>
          <p:spPr>
            <a:xfrm>
              <a:off x="4025766" y="3259119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7F5E6B70-AF2B-4576-85E1-EC1C01D4AD96}"/>
                </a:ext>
              </a:extLst>
            </p:cNvPr>
            <p:cNvSpPr/>
            <p:nvPr/>
          </p:nvSpPr>
          <p:spPr>
            <a:xfrm>
              <a:off x="4025766" y="3413595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D252BF50-289E-4910-8305-50ECFA59EB55}"/>
                </a:ext>
              </a:extLst>
            </p:cNvPr>
            <p:cNvSpPr/>
            <p:nvPr/>
          </p:nvSpPr>
          <p:spPr>
            <a:xfrm>
              <a:off x="4027562" y="3569032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A1F267C0-48A7-449F-8799-4E0161250015}"/>
                </a:ext>
              </a:extLst>
            </p:cNvPr>
            <p:cNvSpPr/>
            <p:nvPr/>
          </p:nvSpPr>
          <p:spPr>
            <a:xfrm>
              <a:off x="4025766" y="3724383"/>
              <a:ext cx="84181" cy="81115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FC5CAD09-C49A-4199-A2B6-73991689CD35}"/>
                </a:ext>
              </a:extLst>
            </p:cNvPr>
            <p:cNvSpPr/>
            <p:nvPr/>
          </p:nvSpPr>
          <p:spPr>
            <a:xfrm>
              <a:off x="4178818" y="3259119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29FCC8A9-26E9-4522-9370-5C3284F117FA}"/>
                </a:ext>
              </a:extLst>
            </p:cNvPr>
            <p:cNvSpPr/>
            <p:nvPr/>
          </p:nvSpPr>
          <p:spPr>
            <a:xfrm>
              <a:off x="4331852" y="3259119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3C79A997-AC79-4379-9520-BB9A2557B777}"/>
                </a:ext>
              </a:extLst>
            </p:cNvPr>
            <p:cNvSpPr/>
            <p:nvPr/>
          </p:nvSpPr>
          <p:spPr>
            <a:xfrm>
              <a:off x="4484827" y="3264977"/>
              <a:ext cx="84181" cy="81115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AB074881-A2BA-46BD-A014-7FFA5D53690B}"/>
                </a:ext>
              </a:extLst>
            </p:cNvPr>
            <p:cNvSpPr/>
            <p:nvPr/>
          </p:nvSpPr>
          <p:spPr>
            <a:xfrm>
              <a:off x="4637803" y="3264977"/>
              <a:ext cx="84181" cy="81115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C81D3A6E-D86A-4A64-9A9C-F0B0E56EBDEC}"/>
                </a:ext>
              </a:extLst>
            </p:cNvPr>
            <p:cNvSpPr/>
            <p:nvPr/>
          </p:nvSpPr>
          <p:spPr>
            <a:xfrm>
              <a:off x="3873282" y="3726670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5E6445C4-BD6D-4B37-A73C-931599CE3CA6}"/>
                </a:ext>
              </a:extLst>
            </p:cNvPr>
            <p:cNvSpPr/>
            <p:nvPr/>
          </p:nvSpPr>
          <p:spPr>
            <a:xfrm>
              <a:off x="3720798" y="3724383"/>
              <a:ext cx="84181" cy="81115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2" name="Rectangle 61">
            <a:extLst>
              <a:ext uri="{FF2B5EF4-FFF2-40B4-BE49-F238E27FC236}">
                <a16:creationId xmlns:a16="http://schemas.microsoft.com/office/drawing/2014/main" id="{5FC50A3F-9807-4CD9-A4EF-F8DA58CECC81}"/>
              </a:ext>
            </a:extLst>
          </p:cNvPr>
          <p:cNvSpPr/>
          <p:nvPr/>
        </p:nvSpPr>
        <p:spPr>
          <a:xfrm>
            <a:off x="4292627" y="2028243"/>
            <a:ext cx="3552092" cy="3384650"/>
          </a:xfrm>
          <a:prstGeom prst="rect">
            <a:avLst/>
          </a:prstGeom>
          <a:noFill/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C62484FD-F7B5-425D-B2DC-6E3E593E6431}"/>
              </a:ext>
            </a:extLst>
          </p:cNvPr>
          <p:cNvSpPr/>
          <p:nvPr/>
        </p:nvSpPr>
        <p:spPr>
          <a:xfrm>
            <a:off x="4380868" y="2092410"/>
            <a:ext cx="17700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Picture 2:</a:t>
            </a:r>
            <a:endParaRPr lang="en-GB" sz="2800" dirty="0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A03C503C-F7E3-4B05-AD5D-7B0E3EC3BF46}"/>
              </a:ext>
            </a:extLst>
          </p:cNvPr>
          <p:cNvSpPr/>
          <p:nvPr/>
        </p:nvSpPr>
        <p:spPr>
          <a:xfrm>
            <a:off x="5373338" y="4812930"/>
            <a:ext cx="12186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latin typeface="Century Gothic" panose="020B0502020202020204" pitchFamily="34" charset="0"/>
              </a:rPr>
              <a:t>7 dots</a:t>
            </a:r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7D2E6844-DC44-47B8-8CC9-8B2F0D56A6C8}"/>
              </a:ext>
            </a:extLst>
          </p:cNvPr>
          <p:cNvGrpSpPr/>
          <p:nvPr/>
        </p:nvGrpSpPr>
        <p:grpSpPr>
          <a:xfrm>
            <a:off x="4931288" y="2740033"/>
            <a:ext cx="1739460" cy="1899138"/>
            <a:chOff x="3873282" y="3259119"/>
            <a:chExt cx="542751" cy="548666"/>
          </a:xfrm>
        </p:grpSpPr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8F52D6BB-2B4E-4FDB-B898-1757C368A226}"/>
                </a:ext>
              </a:extLst>
            </p:cNvPr>
            <p:cNvSpPr/>
            <p:nvPr/>
          </p:nvSpPr>
          <p:spPr>
            <a:xfrm>
              <a:off x="4025766" y="3259119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B8E1F60F-7DBB-4F9A-89FC-E4B3B493907C}"/>
                </a:ext>
              </a:extLst>
            </p:cNvPr>
            <p:cNvSpPr/>
            <p:nvPr/>
          </p:nvSpPr>
          <p:spPr>
            <a:xfrm>
              <a:off x="4025766" y="3413595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9E50D333-C2C3-478C-9708-FF71C2E0F828}"/>
                </a:ext>
              </a:extLst>
            </p:cNvPr>
            <p:cNvSpPr/>
            <p:nvPr/>
          </p:nvSpPr>
          <p:spPr>
            <a:xfrm>
              <a:off x="4027562" y="3569032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41F05CF6-621E-4C5E-B317-A533099E7ABA}"/>
                </a:ext>
              </a:extLst>
            </p:cNvPr>
            <p:cNvSpPr/>
            <p:nvPr/>
          </p:nvSpPr>
          <p:spPr>
            <a:xfrm>
              <a:off x="4025766" y="3724383"/>
              <a:ext cx="84181" cy="81115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C46EA419-716E-49B2-82C8-DFCA6B5183E5}"/>
                </a:ext>
              </a:extLst>
            </p:cNvPr>
            <p:cNvSpPr/>
            <p:nvPr/>
          </p:nvSpPr>
          <p:spPr>
            <a:xfrm>
              <a:off x="4178818" y="3259119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AA169324-FDD6-49A2-9FB8-B498E6E9E517}"/>
                </a:ext>
              </a:extLst>
            </p:cNvPr>
            <p:cNvSpPr/>
            <p:nvPr/>
          </p:nvSpPr>
          <p:spPr>
            <a:xfrm>
              <a:off x="4331852" y="3259119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63B76BAA-CCA8-4C11-A08E-C22BD0A65432}"/>
                </a:ext>
              </a:extLst>
            </p:cNvPr>
            <p:cNvSpPr/>
            <p:nvPr/>
          </p:nvSpPr>
          <p:spPr>
            <a:xfrm>
              <a:off x="3873282" y="3726670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6" name="Rectangle 75">
            <a:extLst>
              <a:ext uri="{FF2B5EF4-FFF2-40B4-BE49-F238E27FC236}">
                <a16:creationId xmlns:a16="http://schemas.microsoft.com/office/drawing/2014/main" id="{6556E021-CF9E-468B-ADFF-664095BA5F63}"/>
              </a:ext>
            </a:extLst>
          </p:cNvPr>
          <p:cNvSpPr/>
          <p:nvPr/>
        </p:nvSpPr>
        <p:spPr>
          <a:xfrm>
            <a:off x="326696" y="2028243"/>
            <a:ext cx="3552092" cy="3384650"/>
          </a:xfrm>
          <a:prstGeom prst="rect">
            <a:avLst/>
          </a:prstGeom>
          <a:noFill/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E201B08F-05BE-4693-B779-A8CA78190B96}"/>
              </a:ext>
            </a:extLst>
          </p:cNvPr>
          <p:cNvSpPr/>
          <p:nvPr/>
        </p:nvSpPr>
        <p:spPr>
          <a:xfrm>
            <a:off x="414937" y="2092410"/>
            <a:ext cx="17700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Picture 1:</a:t>
            </a:r>
            <a:endParaRPr lang="en-GB" sz="2800" dirty="0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B980238F-DA70-4C31-8E5C-422C6C970435}"/>
              </a:ext>
            </a:extLst>
          </p:cNvPr>
          <p:cNvSpPr/>
          <p:nvPr/>
        </p:nvSpPr>
        <p:spPr>
          <a:xfrm>
            <a:off x="1407407" y="4812930"/>
            <a:ext cx="12186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latin typeface="Century Gothic" panose="020B0502020202020204" pitchFamily="34" charset="0"/>
              </a:rPr>
              <a:t>4 dots</a:t>
            </a: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9546D1CD-F1D0-48C2-87AF-5423394F1D1D}"/>
              </a:ext>
            </a:extLst>
          </p:cNvPr>
          <p:cNvSpPr/>
          <p:nvPr/>
        </p:nvSpPr>
        <p:spPr>
          <a:xfrm>
            <a:off x="1454052" y="2740033"/>
            <a:ext cx="269791" cy="280769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40DC094B-FEF5-4267-859A-BBACFFDAD87A}"/>
              </a:ext>
            </a:extLst>
          </p:cNvPr>
          <p:cNvSpPr/>
          <p:nvPr/>
        </p:nvSpPr>
        <p:spPr>
          <a:xfrm>
            <a:off x="1454052" y="3274732"/>
            <a:ext cx="269791" cy="280769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4E74FAD0-621D-482B-8D15-F4C2DC217FA9}"/>
              </a:ext>
            </a:extLst>
          </p:cNvPr>
          <p:cNvSpPr/>
          <p:nvPr/>
        </p:nvSpPr>
        <p:spPr>
          <a:xfrm>
            <a:off x="1459808" y="3812758"/>
            <a:ext cx="269791" cy="280769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8806A6F0-C5FC-4D3D-BCC8-76A72C6167B1}"/>
              </a:ext>
            </a:extLst>
          </p:cNvPr>
          <p:cNvSpPr/>
          <p:nvPr/>
        </p:nvSpPr>
        <p:spPr>
          <a:xfrm>
            <a:off x="1454052" y="4350486"/>
            <a:ext cx="269791" cy="280769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D31E3D1-9E19-44F8-AA7F-60F57A5D7E67}"/>
              </a:ext>
            </a:extLst>
          </p:cNvPr>
          <p:cNvSpPr/>
          <p:nvPr/>
        </p:nvSpPr>
        <p:spPr>
          <a:xfrm>
            <a:off x="8737281" y="5571600"/>
            <a:ext cx="2666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+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×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 dots</a:t>
            </a:r>
            <a:endParaRPr lang="en-GB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DD2261C1-1E68-4B9B-AEFA-B0A407083FAC}"/>
              </a:ext>
            </a:extLst>
          </p:cNvPr>
          <p:cNvSpPr/>
          <p:nvPr/>
        </p:nvSpPr>
        <p:spPr>
          <a:xfrm>
            <a:off x="508194" y="1223074"/>
            <a:ext cx="96151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latin typeface="Century Gothic" panose="020B0502020202020204" pitchFamily="34" charset="0"/>
              </a:rPr>
              <a:t>Method 2: </a:t>
            </a:r>
            <a:r>
              <a:rPr lang="en-GB" sz="3600" dirty="0">
                <a:latin typeface="Century Gothic" panose="020B0502020202020204" pitchFamily="34" charset="0"/>
              </a:rPr>
              <a:t>3 more dots each picture plus 1</a:t>
            </a:r>
            <a:endParaRPr lang="en-GB" sz="2000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D3FA093D-30D0-4AC6-9CC5-034F88D7053C}"/>
              </a:ext>
            </a:extLst>
          </p:cNvPr>
          <p:cNvSpPr/>
          <p:nvPr/>
        </p:nvSpPr>
        <p:spPr>
          <a:xfrm>
            <a:off x="4817847" y="5571599"/>
            <a:ext cx="2666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+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×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 dots</a:t>
            </a:r>
            <a:endParaRPr lang="en-GB" dirty="0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8C63F9CE-E807-4312-A67E-F3C01A3C1C28}"/>
              </a:ext>
            </a:extLst>
          </p:cNvPr>
          <p:cNvSpPr/>
          <p:nvPr/>
        </p:nvSpPr>
        <p:spPr>
          <a:xfrm>
            <a:off x="1133270" y="5569798"/>
            <a:ext cx="20168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+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 dots</a:t>
            </a:r>
            <a:endParaRPr lang="en-GB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1E8635B0-36A5-4C02-B24E-5D51DAD2315A}"/>
              </a:ext>
            </a:extLst>
          </p:cNvPr>
          <p:cNvSpPr/>
          <p:nvPr/>
        </p:nvSpPr>
        <p:spPr>
          <a:xfrm>
            <a:off x="508194" y="646030"/>
            <a:ext cx="6184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34: Dot pattern sequence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581177"/>
      </p:ext>
    </p:extLst>
  </p:cSld>
  <p:clrMapOvr>
    <a:masterClrMapping/>
  </p:clrMapOvr>
</p:sld>
</file>

<file path=ppt/slides/slide2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F744FA0E-904B-40DE-BA50-8B61A2157CDB}"/>
              </a:ext>
            </a:extLst>
          </p:cNvPr>
          <p:cNvSpPr/>
          <p:nvPr/>
        </p:nvSpPr>
        <p:spPr>
          <a:xfrm>
            <a:off x="8264769" y="2013821"/>
            <a:ext cx="3552092" cy="3384650"/>
          </a:xfrm>
          <a:prstGeom prst="rect">
            <a:avLst/>
          </a:prstGeom>
          <a:noFill/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D4C6BEC-F099-4601-BD86-87BF133DF5DA}"/>
              </a:ext>
            </a:extLst>
          </p:cNvPr>
          <p:cNvSpPr/>
          <p:nvPr/>
        </p:nvSpPr>
        <p:spPr>
          <a:xfrm>
            <a:off x="8353010" y="2077988"/>
            <a:ext cx="17700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Picture 3:</a:t>
            </a:r>
            <a:endParaRPr lang="en-GB" sz="2800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006C7537-2421-4A35-86D3-A995DD0740B5}"/>
              </a:ext>
            </a:extLst>
          </p:cNvPr>
          <p:cNvSpPr/>
          <p:nvPr/>
        </p:nvSpPr>
        <p:spPr>
          <a:xfrm>
            <a:off x="9345480" y="4798508"/>
            <a:ext cx="14189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latin typeface="Century Gothic" panose="020B0502020202020204" pitchFamily="34" charset="0"/>
              </a:rPr>
              <a:t>10 dots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E77F2BF-C05D-4C4D-95F7-F8D91BE6838E}"/>
              </a:ext>
            </a:extLst>
          </p:cNvPr>
          <p:cNvGrpSpPr/>
          <p:nvPr/>
        </p:nvGrpSpPr>
        <p:grpSpPr>
          <a:xfrm>
            <a:off x="8414735" y="2725611"/>
            <a:ext cx="3208696" cy="1899138"/>
            <a:chOff x="3720798" y="3259119"/>
            <a:chExt cx="1001186" cy="548666"/>
          </a:xfrm>
        </p:grpSpPr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88E7C356-17DA-4268-9596-92EDF7F5621D}"/>
                </a:ext>
              </a:extLst>
            </p:cNvPr>
            <p:cNvSpPr/>
            <p:nvPr/>
          </p:nvSpPr>
          <p:spPr>
            <a:xfrm>
              <a:off x="4025766" y="3259119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7F5E6B70-AF2B-4576-85E1-EC1C01D4AD96}"/>
                </a:ext>
              </a:extLst>
            </p:cNvPr>
            <p:cNvSpPr/>
            <p:nvPr/>
          </p:nvSpPr>
          <p:spPr>
            <a:xfrm>
              <a:off x="4025766" y="3413595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D252BF50-289E-4910-8305-50ECFA59EB55}"/>
                </a:ext>
              </a:extLst>
            </p:cNvPr>
            <p:cNvSpPr/>
            <p:nvPr/>
          </p:nvSpPr>
          <p:spPr>
            <a:xfrm>
              <a:off x="4027562" y="3569032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A1F267C0-48A7-449F-8799-4E0161250015}"/>
                </a:ext>
              </a:extLst>
            </p:cNvPr>
            <p:cNvSpPr/>
            <p:nvPr/>
          </p:nvSpPr>
          <p:spPr>
            <a:xfrm>
              <a:off x="4025766" y="3724383"/>
              <a:ext cx="84181" cy="81115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FC5CAD09-C49A-4199-A2B6-73991689CD35}"/>
                </a:ext>
              </a:extLst>
            </p:cNvPr>
            <p:cNvSpPr/>
            <p:nvPr/>
          </p:nvSpPr>
          <p:spPr>
            <a:xfrm>
              <a:off x="4178818" y="3259119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29FCC8A9-26E9-4522-9370-5C3284F117FA}"/>
                </a:ext>
              </a:extLst>
            </p:cNvPr>
            <p:cNvSpPr/>
            <p:nvPr/>
          </p:nvSpPr>
          <p:spPr>
            <a:xfrm>
              <a:off x="4331852" y="3259119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3C79A997-AC79-4379-9520-BB9A2557B777}"/>
                </a:ext>
              </a:extLst>
            </p:cNvPr>
            <p:cNvSpPr/>
            <p:nvPr/>
          </p:nvSpPr>
          <p:spPr>
            <a:xfrm>
              <a:off x="4484827" y="3264977"/>
              <a:ext cx="84181" cy="81115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AB074881-A2BA-46BD-A014-7FFA5D53690B}"/>
                </a:ext>
              </a:extLst>
            </p:cNvPr>
            <p:cNvSpPr/>
            <p:nvPr/>
          </p:nvSpPr>
          <p:spPr>
            <a:xfrm>
              <a:off x="4637803" y="3264977"/>
              <a:ext cx="84181" cy="81115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C81D3A6E-D86A-4A64-9A9C-F0B0E56EBDEC}"/>
                </a:ext>
              </a:extLst>
            </p:cNvPr>
            <p:cNvSpPr/>
            <p:nvPr/>
          </p:nvSpPr>
          <p:spPr>
            <a:xfrm>
              <a:off x="3873282" y="3726670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5E6445C4-BD6D-4B37-A73C-931599CE3CA6}"/>
                </a:ext>
              </a:extLst>
            </p:cNvPr>
            <p:cNvSpPr/>
            <p:nvPr/>
          </p:nvSpPr>
          <p:spPr>
            <a:xfrm>
              <a:off x="3720798" y="3724383"/>
              <a:ext cx="84181" cy="81115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2" name="Rectangle 61">
            <a:extLst>
              <a:ext uri="{FF2B5EF4-FFF2-40B4-BE49-F238E27FC236}">
                <a16:creationId xmlns:a16="http://schemas.microsoft.com/office/drawing/2014/main" id="{5FC50A3F-9807-4CD9-A4EF-F8DA58CECC81}"/>
              </a:ext>
            </a:extLst>
          </p:cNvPr>
          <p:cNvSpPr/>
          <p:nvPr/>
        </p:nvSpPr>
        <p:spPr>
          <a:xfrm>
            <a:off x="4292627" y="2028243"/>
            <a:ext cx="3552092" cy="3384650"/>
          </a:xfrm>
          <a:prstGeom prst="rect">
            <a:avLst/>
          </a:prstGeom>
          <a:noFill/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C62484FD-F7B5-425D-B2DC-6E3E593E6431}"/>
              </a:ext>
            </a:extLst>
          </p:cNvPr>
          <p:cNvSpPr/>
          <p:nvPr/>
        </p:nvSpPr>
        <p:spPr>
          <a:xfrm>
            <a:off x="4380868" y="2092410"/>
            <a:ext cx="17700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Picture 2:</a:t>
            </a:r>
            <a:endParaRPr lang="en-GB" sz="2800" dirty="0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A03C503C-F7E3-4B05-AD5D-7B0E3EC3BF46}"/>
              </a:ext>
            </a:extLst>
          </p:cNvPr>
          <p:cNvSpPr/>
          <p:nvPr/>
        </p:nvSpPr>
        <p:spPr>
          <a:xfrm>
            <a:off x="5373338" y="4812930"/>
            <a:ext cx="12186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latin typeface="Century Gothic" panose="020B0502020202020204" pitchFamily="34" charset="0"/>
              </a:rPr>
              <a:t>7 dots</a:t>
            </a:r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7D2E6844-DC44-47B8-8CC9-8B2F0D56A6C8}"/>
              </a:ext>
            </a:extLst>
          </p:cNvPr>
          <p:cNvGrpSpPr/>
          <p:nvPr/>
        </p:nvGrpSpPr>
        <p:grpSpPr>
          <a:xfrm>
            <a:off x="4931288" y="2740033"/>
            <a:ext cx="1739460" cy="1899138"/>
            <a:chOff x="3873282" y="3259119"/>
            <a:chExt cx="542751" cy="548666"/>
          </a:xfrm>
        </p:grpSpPr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8F52D6BB-2B4E-4FDB-B898-1757C368A226}"/>
                </a:ext>
              </a:extLst>
            </p:cNvPr>
            <p:cNvSpPr/>
            <p:nvPr/>
          </p:nvSpPr>
          <p:spPr>
            <a:xfrm>
              <a:off x="4025766" y="3259119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B8E1F60F-7DBB-4F9A-89FC-E4B3B493907C}"/>
                </a:ext>
              </a:extLst>
            </p:cNvPr>
            <p:cNvSpPr/>
            <p:nvPr/>
          </p:nvSpPr>
          <p:spPr>
            <a:xfrm>
              <a:off x="4025766" y="3413595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9E50D333-C2C3-478C-9708-FF71C2E0F828}"/>
                </a:ext>
              </a:extLst>
            </p:cNvPr>
            <p:cNvSpPr/>
            <p:nvPr/>
          </p:nvSpPr>
          <p:spPr>
            <a:xfrm>
              <a:off x="4027562" y="3569032"/>
              <a:ext cx="84181" cy="81115"/>
            </a:xfrm>
            <a:prstGeom prst="ellipse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41F05CF6-621E-4C5E-B317-A533099E7ABA}"/>
                </a:ext>
              </a:extLst>
            </p:cNvPr>
            <p:cNvSpPr/>
            <p:nvPr/>
          </p:nvSpPr>
          <p:spPr>
            <a:xfrm>
              <a:off x="4025766" y="3724383"/>
              <a:ext cx="84181" cy="81115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C46EA419-716E-49B2-82C8-DFCA6B5183E5}"/>
                </a:ext>
              </a:extLst>
            </p:cNvPr>
            <p:cNvSpPr/>
            <p:nvPr/>
          </p:nvSpPr>
          <p:spPr>
            <a:xfrm>
              <a:off x="4178818" y="3259119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AA169324-FDD6-49A2-9FB8-B498E6E9E517}"/>
                </a:ext>
              </a:extLst>
            </p:cNvPr>
            <p:cNvSpPr/>
            <p:nvPr/>
          </p:nvSpPr>
          <p:spPr>
            <a:xfrm>
              <a:off x="4331852" y="3259119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63B76BAA-CCA8-4C11-A08E-C22BD0A65432}"/>
                </a:ext>
              </a:extLst>
            </p:cNvPr>
            <p:cNvSpPr/>
            <p:nvPr/>
          </p:nvSpPr>
          <p:spPr>
            <a:xfrm>
              <a:off x="3873282" y="3726670"/>
              <a:ext cx="84181" cy="8111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6" name="Rectangle 75">
            <a:extLst>
              <a:ext uri="{FF2B5EF4-FFF2-40B4-BE49-F238E27FC236}">
                <a16:creationId xmlns:a16="http://schemas.microsoft.com/office/drawing/2014/main" id="{6556E021-CF9E-468B-ADFF-664095BA5F63}"/>
              </a:ext>
            </a:extLst>
          </p:cNvPr>
          <p:cNvSpPr/>
          <p:nvPr/>
        </p:nvSpPr>
        <p:spPr>
          <a:xfrm>
            <a:off x="326696" y="2028243"/>
            <a:ext cx="3552092" cy="3384650"/>
          </a:xfrm>
          <a:prstGeom prst="rect">
            <a:avLst/>
          </a:prstGeom>
          <a:noFill/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E201B08F-05BE-4693-B779-A8CA78190B96}"/>
              </a:ext>
            </a:extLst>
          </p:cNvPr>
          <p:cNvSpPr/>
          <p:nvPr/>
        </p:nvSpPr>
        <p:spPr>
          <a:xfrm>
            <a:off x="414937" y="2092410"/>
            <a:ext cx="17700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Picture 1:</a:t>
            </a:r>
            <a:endParaRPr lang="en-GB" sz="2800" dirty="0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B980238F-DA70-4C31-8E5C-422C6C970435}"/>
              </a:ext>
            </a:extLst>
          </p:cNvPr>
          <p:cNvSpPr/>
          <p:nvPr/>
        </p:nvSpPr>
        <p:spPr>
          <a:xfrm>
            <a:off x="1407407" y="4812930"/>
            <a:ext cx="12186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latin typeface="Century Gothic" panose="020B0502020202020204" pitchFamily="34" charset="0"/>
              </a:rPr>
              <a:t>4 dots</a:t>
            </a: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9546D1CD-F1D0-48C2-87AF-5423394F1D1D}"/>
              </a:ext>
            </a:extLst>
          </p:cNvPr>
          <p:cNvSpPr/>
          <p:nvPr/>
        </p:nvSpPr>
        <p:spPr>
          <a:xfrm>
            <a:off x="1454052" y="2740033"/>
            <a:ext cx="269791" cy="280769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40DC094B-FEF5-4267-859A-BBACFFDAD87A}"/>
              </a:ext>
            </a:extLst>
          </p:cNvPr>
          <p:cNvSpPr/>
          <p:nvPr/>
        </p:nvSpPr>
        <p:spPr>
          <a:xfrm>
            <a:off x="1454052" y="3274732"/>
            <a:ext cx="269791" cy="280769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4E74FAD0-621D-482B-8D15-F4C2DC217FA9}"/>
              </a:ext>
            </a:extLst>
          </p:cNvPr>
          <p:cNvSpPr/>
          <p:nvPr/>
        </p:nvSpPr>
        <p:spPr>
          <a:xfrm>
            <a:off x="1459808" y="3812758"/>
            <a:ext cx="269791" cy="280769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8806A6F0-C5FC-4D3D-BCC8-76A72C6167B1}"/>
              </a:ext>
            </a:extLst>
          </p:cNvPr>
          <p:cNvSpPr/>
          <p:nvPr/>
        </p:nvSpPr>
        <p:spPr>
          <a:xfrm>
            <a:off x="1454052" y="4350486"/>
            <a:ext cx="269791" cy="280769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D31E3D1-9E19-44F8-AA7F-60F57A5D7E67}"/>
              </a:ext>
            </a:extLst>
          </p:cNvPr>
          <p:cNvSpPr/>
          <p:nvPr/>
        </p:nvSpPr>
        <p:spPr>
          <a:xfrm>
            <a:off x="8737281" y="5571600"/>
            <a:ext cx="2666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+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×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 dots</a:t>
            </a:r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447E19E-87CD-4176-B7F5-4D038ECD86E0}"/>
              </a:ext>
            </a:extLst>
          </p:cNvPr>
          <p:cNvSpPr/>
          <p:nvPr/>
        </p:nvSpPr>
        <p:spPr>
          <a:xfrm>
            <a:off x="350647" y="6780323"/>
            <a:ext cx="506741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Picture 8: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8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×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+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endParaRPr lang="en-GB" sz="44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= 25 dots</a:t>
            </a:r>
            <a:endParaRPr lang="en-GB" sz="2800" dirty="0"/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7AC2C0EA-B0AB-44D9-A06C-EDBFB5B01346}"/>
              </a:ext>
            </a:extLst>
          </p:cNvPr>
          <p:cNvSpPr/>
          <p:nvPr/>
        </p:nvSpPr>
        <p:spPr>
          <a:xfrm>
            <a:off x="6357718" y="6777233"/>
            <a:ext cx="569579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Picture 16: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16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×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3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+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endParaRPr lang="en-GB" sz="44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r>
              <a:rPr lang="en-GB" sz="4400" dirty="0">
                <a:solidFill>
                  <a:prstClr val="black"/>
                </a:solidFill>
                <a:latin typeface="Century Gothic" panose="020B0502020202020204" pitchFamily="34" charset="0"/>
              </a:rPr>
              <a:t>= 49 dots</a:t>
            </a:r>
            <a:endParaRPr lang="en-GB" sz="2800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DD2261C1-1E68-4B9B-AEFA-B0A407083FAC}"/>
              </a:ext>
            </a:extLst>
          </p:cNvPr>
          <p:cNvSpPr/>
          <p:nvPr/>
        </p:nvSpPr>
        <p:spPr>
          <a:xfrm>
            <a:off x="508194" y="1223074"/>
            <a:ext cx="96151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latin typeface="Century Gothic" panose="020B0502020202020204" pitchFamily="34" charset="0"/>
              </a:rPr>
              <a:t>Method 2: </a:t>
            </a:r>
            <a:r>
              <a:rPr lang="en-GB" sz="3600" dirty="0">
                <a:latin typeface="Century Gothic" panose="020B0502020202020204" pitchFamily="34" charset="0"/>
              </a:rPr>
              <a:t>3 more dots each picture plus 1</a:t>
            </a:r>
            <a:endParaRPr lang="en-GB" sz="2000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D3FA093D-30D0-4AC6-9CC5-034F88D7053C}"/>
              </a:ext>
            </a:extLst>
          </p:cNvPr>
          <p:cNvSpPr/>
          <p:nvPr/>
        </p:nvSpPr>
        <p:spPr>
          <a:xfrm>
            <a:off x="4817847" y="5571599"/>
            <a:ext cx="2666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+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×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 dots</a:t>
            </a:r>
            <a:endParaRPr lang="en-GB" dirty="0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8C63F9CE-E807-4312-A67E-F3C01A3C1C28}"/>
              </a:ext>
            </a:extLst>
          </p:cNvPr>
          <p:cNvSpPr/>
          <p:nvPr/>
        </p:nvSpPr>
        <p:spPr>
          <a:xfrm>
            <a:off x="1133270" y="5569798"/>
            <a:ext cx="20168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+</a:t>
            </a:r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 dots</a:t>
            </a:r>
            <a:endParaRPr lang="en-GB" dirty="0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47BDB1F6-5B13-4F8E-BC0D-10FF85AE37B5}"/>
              </a:ext>
            </a:extLst>
          </p:cNvPr>
          <p:cNvSpPr/>
          <p:nvPr/>
        </p:nvSpPr>
        <p:spPr>
          <a:xfrm>
            <a:off x="508194" y="646030"/>
            <a:ext cx="6184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34: Dot pattern sequence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700016"/>
      </p:ext>
    </p:extLst>
  </p:cSld>
  <p:clrMapOvr>
    <a:masterClrMapping/>
  </p:clrMapOvr>
</p:sld>
</file>

<file path=ppt/slides/slide2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54617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35: My secret number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5898914-2A69-459C-B5A3-0577238F5BB2}"/>
              </a:ext>
            </a:extLst>
          </p:cNvPr>
          <p:cNvGraphicFramePr>
            <a:graphicFrameLocks noGrp="1"/>
          </p:cNvGraphicFramePr>
          <p:nvPr/>
        </p:nvGraphicFramePr>
        <p:xfrm>
          <a:off x="4845390" y="2954567"/>
          <a:ext cx="2520000" cy="108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000">
                  <a:extLst>
                    <a:ext uri="{9D8B030D-6E8A-4147-A177-3AD203B41FA5}">
                      <a16:colId xmlns:a16="http://schemas.microsoft.com/office/drawing/2014/main" val="2604581248"/>
                    </a:ext>
                  </a:extLst>
                </a:gridCol>
              </a:tblGrid>
              <a:tr h="1080000"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1147624"/>
                  </a:ext>
                </a:extLst>
              </a:tr>
            </a:tbl>
          </a:graphicData>
        </a:graphic>
      </p:graphicFrame>
      <p:graphicFrame>
        <p:nvGraphicFramePr>
          <p:cNvPr id="89" name="Table 88">
            <a:extLst>
              <a:ext uri="{FF2B5EF4-FFF2-40B4-BE49-F238E27FC236}">
                <a16:creationId xmlns:a16="http://schemas.microsoft.com/office/drawing/2014/main" id="{95A24A30-D544-46A1-9725-3A89A4BAE434}"/>
              </a:ext>
            </a:extLst>
          </p:cNvPr>
          <p:cNvGraphicFramePr>
            <a:graphicFrameLocks noGrp="1"/>
          </p:cNvGraphicFramePr>
          <p:nvPr/>
        </p:nvGraphicFramePr>
        <p:xfrm>
          <a:off x="525390" y="2954567"/>
          <a:ext cx="4320000" cy="108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val="2225785324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2146924238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2604581248"/>
                    </a:ext>
                  </a:extLst>
                </a:gridCol>
              </a:tblGrid>
              <a:tr h="1080000"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1147624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78C0FF54-F280-4613-A46C-C3E97A0149E0}"/>
              </a:ext>
            </a:extLst>
          </p:cNvPr>
          <p:cNvSpPr/>
          <p:nvPr/>
        </p:nvSpPr>
        <p:spPr>
          <a:xfrm>
            <a:off x="508194" y="1554531"/>
            <a:ext cx="942758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219170"/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Could the secret number be 4?</a:t>
            </a:r>
          </a:p>
        </p:txBody>
      </p:sp>
    </p:spTree>
    <p:extLst>
      <p:ext uri="{BB962C8B-B14F-4D97-AF65-F5344CB8AC3E}">
        <p14:creationId xmlns:p14="http://schemas.microsoft.com/office/powerpoint/2010/main" val="582548446"/>
      </p:ext>
    </p:extLst>
  </p:cSld>
  <p:clrMapOvr>
    <a:masterClrMapping/>
  </p:clrMapOvr>
</p:sld>
</file>

<file path=ppt/slides/slide2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5898914-2A69-459C-B5A3-0577238F5BB2}"/>
              </a:ext>
            </a:extLst>
          </p:cNvPr>
          <p:cNvGraphicFramePr>
            <a:graphicFrameLocks noGrp="1"/>
          </p:cNvGraphicFramePr>
          <p:nvPr/>
        </p:nvGraphicFramePr>
        <p:xfrm>
          <a:off x="4845390" y="2954567"/>
          <a:ext cx="2520000" cy="108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000">
                  <a:extLst>
                    <a:ext uri="{9D8B030D-6E8A-4147-A177-3AD203B41FA5}">
                      <a16:colId xmlns:a16="http://schemas.microsoft.com/office/drawing/2014/main" val="2604581248"/>
                    </a:ext>
                  </a:extLst>
                </a:gridCol>
              </a:tblGrid>
              <a:tr h="1080000"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1147624"/>
                  </a:ext>
                </a:extLst>
              </a:tr>
            </a:tbl>
          </a:graphicData>
        </a:graphic>
      </p:graphicFrame>
      <p:graphicFrame>
        <p:nvGraphicFramePr>
          <p:cNvPr id="89" name="Table 88">
            <a:extLst>
              <a:ext uri="{FF2B5EF4-FFF2-40B4-BE49-F238E27FC236}">
                <a16:creationId xmlns:a16="http://schemas.microsoft.com/office/drawing/2014/main" id="{95A24A30-D544-46A1-9725-3A89A4BAE434}"/>
              </a:ext>
            </a:extLst>
          </p:cNvPr>
          <p:cNvGraphicFramePr>
            <a:graphicFrameLocks noGrp="1"/>
          </p:cNvGraphicFramePr>
          <p:nvPr/>
        </p:nvGraphicFramePr>
        <p:xfrm>
          <a:off x="525390" y="2954567"/>
          <a:ext cx="4320000" cy="108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val="2225785324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2146924238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2604581248"/>
                    </a:ext>
                  </a:extLst>
                </a:gridCol>
              </a:tblGrid>
              <a:tr h="1080000"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1147624"/>
                  </a:ext>
                </a:extLst>
              </a:tr>
            </a:tbl>
          </a:graphicData>
        </a:graphic>
      </p:graphicFrame>
      <p:sp>
        <p:nvSpPr>
          <p:cNvPr id="91" name="Left Bracket 90">
            <a:extLst>
              <a:ext uri="{FF2B5EF4-FFF2-40B4-BE49-F238E27FC236}">
                <a16:creationId xmlns:a16="http://schemas.microsoft.com/office/drawing/2014/main" id="{5B40A3B6-3B58-4EF0-948B-B0C9E48408D0}"/>
              </a:ext>
            </a:extLst>
          </p:cNvPr>
          <p:cNvSpPr/>
          <p:nvPr/>
        </p:nvSpPr>
        <p:spPr>
          <a:xfrm rot="16200000" flipV="1">
            <a:off x="3801390" y="905059"/>
            <a:ext cx="288000" cy="6840000"/>
          </a:xfrm>
          <a:prstGeom prst="lef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1EE69EE-A503-432D-95F7-4E65F5BE27CD}"/>
              </a:ext>
            </a:extLst>
          </p:cNvPr>
          <p:cNvSpPr/>
          <p:nvPr/>
        </p:nvSpPr>
        <p:spPr>
          <a:xfrm>
            <a:off x="3465130" y="4520646"/>
            <a:ext cx="96051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219170"/>
            <a:r>
              <a:rPr lang="en-GB" sz="5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19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8C0FF54-F280-4613-A46C-C3E97A0149E0}"/>
              </a:ext>
            </a:extLst>
          </p:cNvPr>
          <p:cNvSpPr/>
          <p:nvPr/>
        </p:nvSpPr>
        <p:spPr>
          <a:xfrm>
            <a:off x="508194" y="1554531"/>
            <a:ext cx="942758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219170"/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Could the secret number be 4?</a:t>
            </a: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9037AFFD-C4A1-403B-9EEE-B4BF60CEBF41}"/>
              </a:ext>
            </a:extLst>
          </p:cNvPr>
          <p:cNvSpPr/>
          <p:nvPr/>
        </p:nvSpPr>
        <p:spPr>
          <a:xfrm>
            <a:off x="508194" y="5856293"/>
            <a:ext cx="10182596" cy="16466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1219170">
              <a:spcAft>
                <a:spcPts val="600"/>
              </a:spcAft>
            </a:pPr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Less than 20. </a:t>
            </a:r>
          </a:p>
          <a:p>
            <a:pPr lvl="0" defTabSz="1219170"/>
            <a:r>
              <a:rPr lang="en-GB" sz="4800" dirty="0">
                <a:solidFill>
                  <a:prstClr val="black"/>
                </a:solidFill>
                <a:latin typeface="Century Gothic" panose="020B0502020202020204" pitchFamily="34" charset="0"/>
              </a:rPr>
              <a:t>The secret number is </a:t>
            </a:r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more than 4.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9DC931D-E52C-42F9-A014-8AD461B01D27}"/>
              </a:ext>
            </a:extLst>
          </p:cNvPr>
          <p:cNvSpPr/>
          <p:nvPr/>
        </p:nvSpPr>
        <p:spPr>
          <a:xfrm>
            <a:off x="508194" y="646030"/>
            <a:ext cx="54617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35: My secret number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0740138"/>
      </p:ext>
    </p:extLst>
  </p:cSld>
  <p:clrMapOvr>
    <a:masterClrMapping/>
  </p:clrMapOvr>
</p:sld>
</file>

<file path=ppt/slides/slide2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5898914-2A69-459C-B5A3-0577238F5BB2}"/>
              </a:ext>
            </a:extLst>
          </p:cNvPr>
          <p:cNvGraphicFramePr>
            <a:graphicFrameLocks noGrp="1"/>
          </p:cNvGraphicFramePr>
          <p:nvPr/>
        </p:nvGraphicFramePr>
        <p:xfrm>
          <a:off x="5935633" y="2954567"/>
          <a:ext cx="2520000" cy="108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000">
                  <a:extLst>
                    <a:ext uri="{9D8B030D-6E8A-4147-A177-3AD203B41FA5}">
                      <a16:colId xmlns:a16="http://schemas.microsoft.com/office/drawing/2014/main" val="2604581248"/>
                    </a:ext>
                  </a:extLst>
                </a:gridCol>
              </a:tblGrid>
              <a:tr h="1080000"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1147624"/>
                  </a:ext>
                </a:extLst>
              </a:tr>
            </a:tbl>
          </a:graphicData>
        </a:graphic>
      </p:graphicFrame>
      <p:graphicFrame>
        <p:nvGraphicFramePr>
          <p:cNvPr id="89" name="Table 88">
            <a:extLst>
              <a:ext uri="{FF2B5EF4-FFF2-40B4-BE49-F238E27FC236}">
                <a16:creationId xmlns:a16="http://schemas.microsoft.com/office/drawing/2014/main" id="{95A24A30-D544-46A1-9725-3A89A4BAE434}"/>
              </a:ext>
            </a:extLst>
          </p:cNvPr>
          <p:cNvGraphicFramePr>
            <a:graphicFrameLocks noGrp="1"/>
          </p:cNvGraphicFramePr>
          <p:nvPr/>
        </p:nvGraphicFramePr>
        <p:xfrm>
          <a:off x="525390" y="2954567"/>
          <a:ext cx="5400000" cy="108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000">
                  <a:extLst>
                    <a:ext uri="{9D8B030D-6E8A-4147-A177-3AD203B41FA5}">
                      <a16:colId xmlns:a16="http://schemas.microsoft.com/office/drawing/2014/main" val="2225785324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2146924238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2604581248"/>
                    </a:ext>
                  </a:extLst>
                </a:gridCol>
              </a:tblGrid>
              <a:tr h="1080000"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1147624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78C0FF54-F280-4613-A46C-C3E97A0149E0}"/>
              </a:ext>
            </a:extLst>
          </p:cNvPr>
          <p:cNvSpPr/>
          <p:nvPr/>
        </p:nvSpPr>
        <p:spPr>
          <a:xfrm>
            <a:off x="508194" y="1554531"/>
            <a:ext cx="942758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219170"/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Could the secret number be 5?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6B2BC61-77FE-43B6-AA0B-CACDA331B4F6}"/>
              </a:ext>
            </a:extLst>
          </p:cNvPr>
          <p:cNvSpPr/>
          <p:nvPr/>
        </p:nvSpPr>
        <p:spPr>
          <a:xfrm>
            <a:off x="508194" y="646030"/>
            <a:ext cx="54617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35: My secret number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84647"/>
      </p:ext>
    </p:extLst>
  </p:cSld>
  <p:clrMapOvr>
    <a:masterClrMapping/>
  </p:clrMapOvr>
</p:sld>
</file>

<file path=ppt/slides/slide2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5898914-2A69-459C-B5A3-0577238F5BB2}"/>
              </a:ext>
            </a:extLst>
          </p:cNvPr>
          <p:cNvGraphicFramePr>
            <a:graphicFrameLocks noGrp="1"/>
          </p:cNvGraphicFramePr>
          <p:nvPr/>
        </p:nvGraphicFramePr>
        <p:xfrm>
          <a:off x="5935633" y="2954567"/>
          <a:ext cx="2520000" cy="108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000">
                  <a:extLst>
                    <a:ext uri="{9D8B030D-6E8A-4147-A177-3AD203B41FA5}">
                      <a16:colId xmlns:a16="http://schemas.microsoft.com/office/drawing/2014/main" val="2604581248"/>
                    </a:ext>
                  </a:extLst>
                </a:gridCol>
              </a:tblGrid>
              <a:tr h="1080000"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1147624"/>
                  </a:ext>
                </a:extLst>
              </a:tr>
            </a:tbl>
          </a:graphicData>
        </a:graphic>
      </p:graphicFrame>
      <p:graphicFrame>
        <p:nvGraphicFramePr>
          <p:cNvPr id="89" name="Table 88">
            <a:extLst>
              <a:ext uri="{FF2B5EF4-FFF2-40B4-BE49-F238E27FC236}">
                <a16:creationId xmlns:a16="http://schemas.microsoft.com/office/drawing/2014/main" id="{95A24A30-D544-46A1-9725-3A89A4BAE434}"/>
              </a:ext>
            </a:extLst>
          </p:cNvPr>
          <p:cNvGraphicFramePr>
            <a:graphicFrameLocks noGrp="1"/>
          </p:cNvGraphicFramePr>
          <p:nvPr/>
        </p:nvGraphicFramePr>
        <p:xfrm>
          <a:off x="525390" y="2954567"/>
          <a:ext cx="5400000" cy="108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000">
                  <a:extLst>
                    <a:ext uri="{9D8B030D-6E8A-4147-A177-3AD203B41FA5}">
                      <a16:colId xmlns:a16="http://schemas.microsoft.com/office/drawing/2014/main" val="2225785324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2146924238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2604581248"/>
                    </a:ext>
                  </a:extLst>
                </a:gridCol>
              </a:tblGrid>
              <a:tr h="1080000"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1147624"/>
                  </a:ext>
                </a:extLst>
              </a:tr>
            </a:tbl>
          </a:graphicData>
        </a:graphic>
      </p:graphicFrame>
      <p:sp>
        <p:nvSpPr>
          <p:cNvPr id="91" name="Left Bracket 90">
            <a:extLst>
              <a:ext uri="{FF2B5EF4-FFF2-40B4-BE49-F238E27FC236}">
                <a16:creationId xmlns:a16="http://schemas.microsoft.com/office/drawing/2014/main" id="{5B40A3B6-3B58-4EF0-948B-B0C9E48408D0}"/>
              </a:ext>
            </a:extLst>
          </p:cNvPr>
          <p:cNvSpPr/>
          <p:nvPr/>
        </p:nvSpPr>
        <p:spPr>
          <a:xfrm rot="16200000" flipV="1">
            <a:off x="4341390" y="365059"/>
            <a:ext cx="288000" cy="7920000"/>
          </a:xfrm>
          <a:prstGeom prst="lef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1EE69EE-A503-432D-95F7-4E65F5BE27CD}"/>
              </a:ext>
            </a:extLst>
          </p:cNvPr>
          <p:cNvSpPr/>
          <p:nvPr/>
        </p:nvSpPr>
        <p:spPr>
          <a:xfrm>
            <a:off x="4010253" y="4520646"/>
            <a:ext cx="96051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219170"/>
            <a:r>
              <a:rPr lang="en-GB" sz="5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22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8C0FF54-F280-4613-A46C-C3E97A0149E0}"/>
              </a:ext>
            </a:extLst>
          </p:cNvPr>
          <p:cNvSpPr/>
          <p:nvPr/>
        </p:nvSpPr>
        <p:spPr>
          <a:xfrm>
            <a:off x="508194" y="1554531"/>
            <a:ext cx="942758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219170"/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Could the secret number be 5?</a:t>
            </a: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9037AFFD-C4A1-403B-9EEE-B4BF60CEBF41}"/>
              </a:ext>
            </a:extLst>
          </p:cNvPr>
          <p:cNvSpPr/>
          <p:nvPr/>
        </p:nvSpPr>
        <p:spPr>
          <a:xfrm>
            <a:off x="508194" y="5856293"/>
            <a:ext cx="9414757" cy="16466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1219170">
              <a:spcAft>
                <a:spcPts val="600"/>
              </a:spcAft>
            </a:pPr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The secret number could be 5. </a:t>
            </a:r>
          </a:p>
          <a:p>
            <a:pPr lvl="0" defTabSz="1219170"/>
            <a:r>
              <a:rPr lang="en-GB" sz="4800" dirty="0">
                <a:solidFill>
                  <a:prstClr val="black"/>
                </a:solidFill>
                <a:latin typeface="Century Gothic" panose="020B0502020202020204" pitchFamily="34" charset="0"/>
              </a:rPr>
              <a:t>Next try 6.</a:t>
            </a:r>
            <a:endParaRPr lang="en-GB" sz="48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B9F42AD-1635-4EA1-A684-7955675F0FFF}"/>
              </a:ext>
            </a:extLst>
          </p:cNvPr>
          <p:cNvSpPr/>
          <p:nvPr/>
        </p:nvSpPr>
        <p:spPr>
          <a:xfrm>
            <a:off x="508194" y="646030"/>
            <a:ext cx="54617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35: My secret number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471701"/>
      </p:ext>
    </p:extLst>
  </p:cSld>
  <p:clrMapOvr>
    <a:masterClrMapping/>
  </p:clrMapOvr>
</p:sld>
</file>

<file path=ppt/slides/slide2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5898914-2A69-459C-B5A3-0577238F5BB2}"/>
              </a:ext>
            </a:extLst>
          </p:cNvPr>
          <p:cNvGraphicFramePr>
            <a:graphicFrameLocks noGrp="1"/>
          </p:cNvGraphicFramePr>
          <p:nvPr/>
        </p:nvGraphicFramePr>
        <p:xfrm>
          <a:off x="6990717" y="2954567"/>
          <a:ext cx="2520000" cy="108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000">
                  <a:extLst>
                    <a:ext uri="{9D8B030D-6E8A-4147-A177-3AD203B41FA5}">
                      <a16:colId xmlns:a16="http://schemas.microsoft.com/office/drawing/2014/main" val="2604581248"/>
                    </a:ext>
                  </a:extLst>
                </a:gridCol>
              </a:tblGrid>
              <a:tr h="1080000"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1147624"/>
                  </a:ext>
                </a:extLst>
              </a:tr>
            </a:tbl>
          </a:graphicData>
        </a:graphic>
      </p:graphicFrame>
      <p:graphicFrame>
        <p:nvGraphicFramePr>
          <p:cNvPr id="89" name="Table 88">
            <a:extLst>
              <a:ext uri="{FF2B5EF4-FFF2-40B4-BE49-F238E27FC236}">
                <a16:creationId xmlns:a16="http://schemas.microsoft.com/office/drawing/2014/main" id="{95A24A30-D544-46A1-9725-3A89A4BAE434}"/>
              </a:ext>
            </a:extLst>
          </p:cNvPr>
          <p:cNvGraphicFramePr>
            <a:graphicFrameLocks noGrp="1"/>
          </p:cNvGraphicFramePr>
          <p:nvPr/>
        </p:nvGraphicFramePr>
        <p:xfrm>
          <a:off x="525390" y="2954567"/>
          <a:ext cx="6480000" cy="108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000">
                  <a:extLst>
                    <a:ext uri="{9D8B030D-6E8A-4147-A177-3AD203B41FA5}">
                      <a16:colId xmlns:a16="http://schemas.microsoft.com/office/drawing/2014/main" val="2225785324"/>
                    </a:ext>
                  </a:extLst>
                </a:gridCol>
                <a:gridCol w="2160000">
                  <a:extLst>
                    <a:ext uri="{9D8B030D-6E8A-4147-A177-3AD203B41FA5}">
                      <a16:colId xmlns:a16="http://schemas.microsoft.com/office/drawing/2014/main" val="2146924238"/>
                    </a:ext>
                  </a:extLst>
                </a:gridCol>
                <a:gridCol w="2160000">
                  <a:extLst>
                    <a:ext uri="{9D8B030D-6E8A-4147-A177-3AD203B41FA5}">
                      <a16:colId xmlns:a16="http://schemas.microsoft.com/office/drawing/2014/main" val="2604581248"/>
                    </a:ext>
                  </a:extLst>
                </a:gridCol>
              </a:tblGrid>
              <a:tr h="1080000"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1147624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78C0FF54-F280-4613-A46C-C3E97A0149E0}"/>
              </a:ext>
            </a:extLst>
          </p:cNvPr>
          <p:cNvSpPr/>
          <p:nvPr/>
        </p:nvSpPr>
        <p:spPr>
          <a:xfrm>
            <a:off x="508194" y="1554531"/>
            <a:ext cx="942758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219170"/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Could the secret number be 6?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A3687CC-980A-43C0-AFDA-2C5B76989B04}"/>
              </a:ext>
            </a:extLst>
          </p:cNvPr>
          <p:cNvSpPr/>
          <p:nvPr/>
        </p:nvSpPr>
        <p:spPr>
          <a:xfrm>
            <a:off x="508194" y="646030"/>
            <a:ext cx="54617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35: My secret number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7936503"/>
      </p:ext>
    </p:extLst>
  </p:cSld>
  <p:clrMapOvr>
    <a:masterClrMapping/>
  </p:clrMapOvr>
</p:sld>
</file>

<file path=ppt/slides/slide2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5898914-2A69-459C-B5A3-0577238F5BB2}"/>
              </a:ext>
            </a:extLst>
          </p:cNvPr>
          <p:cNvGraphicFramePr>
            <a:graphicFrameLocks noGrp="1"/>
          </p:cNvGraphicFramePr>
          <p:nvPr/>
        </p:nvGraphicFramePr>
        <p:xfrm>
          <a:off x="6990717" y="2954567"/>
          <a:ext cx="2520000" cy="108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000">
                  <a:extLst>
                    <a:ext uri="{9D8B030D-6E8A-4147-A177-3AD203B41FA5}">
                      <a16:colId xmlns:a16="http://schemas.microsoft.com/office/drawing/2014/main" val="2604581248"/>
                    </a:ext>
                  </a:extLst>
                </a:gridCol>
              </a:tblGrid>
              <a:tr h="1080000"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1147624"/>
                  </a:ext>
                </a:extLst>
              </a:tr>
            </a:tbl>
          </a:graphicData>
        </a:graphic>
      </p:graphicFrame>
      <p:graphicFrame>
        <p:nvGraphicFramePr>
          <p:cNvPr id="89" name="Table 88">
            <a:extLst>
              <a:ext uri="{FF2B5EF4-FFF2-40B4-BE49-F238E27FC236}">
                <a16:creationId xmlns:a16="http://schemas.microsoft.com/office/drawing/2014/main" id="{95A24A30-D544-46A1-9725-3A89A4BAE434}"/>
              </a:ext>
            </a:extLst>
          </p:cNvPr>
          <p:cNvGraphicFramePr>
            <a:graphicFrameLocks noGrp="1"/>
          </p:cNvGraphicFramePr>
          <p:nvPr/>
        </p:nvGraphicFramePr>
        <p:xfrm>
          <a:off x="525390" y="2954567"/>
          <a:ext cx="6480000" cy="108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000">
                  <a:extLst>
                    <a:ext uri="{9D8B030D-6E8A-4147-A177-3AD203B41FA5}">
                      <a16:colId xmlns:a16="http://schemas.microsoft.com/office/drawing/2014/main" val="2225785324"/>
                    </a:ext>
                  </a:extLst>
                </a:gridCol>
                <a:gridCol w="2160000">
                  <a:extLst>
                    <a:ext uri="{9D8B030D-6E8A-4147-A177-3AD203B41FA5}">
                      <a16:colId xmlns:a16="http://schemas.microsoft.com/office/drawing/2014/main" val="2146924238"/>
                    </a:ext>
                  </a:extLst>
                </a:gridCol>
                <a:gridCol w="2160000">
                  <a:extLst>
                    <a:ext uri="{9D8B030D-6E8A-4147-A177-3AD203B41FA5}">
                      <a16:colId xmlns:a16="http://schemas.microsoft.com/office/drawing/2014/main" val="2604581248"/>
                    </a:ext>
                  </a:extLst>
                </a:gridCol>
              </a:tblGrid>
              <a:tr h="1080000"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1147624"/>
                  </a:ext>
                </a:extLst>
              </a:tr>
            </a:tbl>
          </a:graphicData>
        </a:graphic>
      </p:graphicFrame>
      <p:sp>
        <p:nvSpPr>
          <p:cNvPr id="91" name="Left Bracket 90">
            <a:extLst>
              <a:ext uri="{FF2B5EF4-FFF2-40B4-BE49-F238E27FC236}">
                <a16:creationId xmlns:a16="http://schemas.microsoft.com/office/drawing/2014/main" id="{5B40A3B6-3B58-4EF0-948B-B0C9E48408D0}"/>
              </a:ext>
            </a:extLst>
          </p:cNvPr>
          <p:cNvSpPr/>
          <p:nvPr/>
        </p:nvSpPr>
        <p:spPr>
          <a:xfrm rot="16200000" flipV="1">
            <a:off x="4881390" y="-174941"/>
            <a:ext cx="288000" cy="9000000"/>
          </a:xfrm>
          <a:prstGeom prst="lef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1EE69EE-A503-432D-95F7-4E65F5BE27CD}"/>
              </a:ext>
            </a:extLst>
          </p:cNvPr>
          <p:cNvSpPr/>
          <p:nvPr/>
        </p:nvSpPr>
        <p:spPr>
          <a:xfrm>
            <a:off x="4555374" y="4520646"/>
            <a:ext cx="96052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219170"/>
            <a:r>
              <a:rPr lang="en-GB" sz="5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25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8C0FF54-F280-4613-A46C-C3E97A0149E0}"/>
              </a:ext>
            </a:extLst>
          </p:cNvPr>
          <p:cNvSpPr/>
          <p:nvPr/>
        </p:nvSpPr>
        <p:spPr>
          <a:xfrm>
            <a:off x="508194" y="1554531"/>
            <a:ext cx="942758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219170"/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Could the secret number be 6?</a:t>
            </a: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9037AFFD-C4A1-403B-9EEE-B4BF60CEBF41}"/>
              </a:ext>
            </a:extLst>
          </p:cNvPr>
          <p:cNvSpPr/>
          <p:nvPr/>
        </p:nvSpPr>
        <p:spPr>
          <a:xfrm>
            <a:off x="508194" y="5856293"/>
            <a:ext cx="9414757" cy="16466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1219170">
              <a:spcAft>
                <a:spcPts val="600"/>
              </a:spcAft>
            </a:pPr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The secret number could be 6. </a:t>
            </a:r>
          </a:p>
          <a:p>
            <a:pPr lvl="0" defTabSz="1219170"/>
            <a:r>
              <a:rPr lang="en-GB" sz="4800" dirty="0">
                <a:solidFill>
                  <a:prstClr val="black"/>
                </a:solidFill>
                <a:latin typeface="Century Gothic" panose="020B0502020202020204" pitchFamily="34" charset="0"/>
              </a:rPr>
              <a:t>Next try 7.</a:t>
            </a:r>
            <a:endParaRPr lang="en-GB" sz="48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7BFC0B8-3F06-41E8-A702-10B07D89ACF7}"/>
              </a:ext>
            </a:extLst>
          </p:cNvPr>
          <p:cNvSpPr/>
          <p:nvPr/>
        </p:nvSpPr>
        <p:spPr>
          <a:xfrm>
            <a:off x="508194" y="646030"/>
            <a:ext cx="54617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35: My secret number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8227774"/>
      </p:ext>
    </p:extLst>
  </p:cSld>
  <p:clrMapOvr>
    <a:masterClrMapping/>
  </p:clrMapOvr>
</p:sld>
</file>

<file path=ppt/slides/slide2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5898914-2A69-459C-B5A3-0577238F5BB2}"/>
              </a:ext>
            </a:extLst>
          </p:cNvPr>
          <p:cNvGraphicFramePr>
            <a:graphicFrameLocks noGrp="1"/>
          </p:cNvGraphicFramePr>
          <p:nvPr/>
        </p:nvGraphicFramePr>
        <p:xfrm>
          <a:off x="8080965" y="2954567"/>
          <a:ext cx="2520000" cy="108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000">
                  <a:extLst>
                    <a:ext uri="{9D8B030D-6E8A-4147-A177-3AD203B41FA5}">
                      <a16:colId xmlns:a16="http://schemas.microsoft.com/office/drawing/2014/main" val="2604581248"/>
                    </a:ext>
                  </a:extLst>
                </a:gridCol>
              </a:tblGrid>
              <a:tr h="1080000"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1147624"/>
                  </a:ext>
                </a:extLst>
              </a:tr>
            </a:tbl>
          </a:graphicData>
        </a:graphic>
      </p:graphicFrame>
      <p:graphicFrame>
        <p:nvGraphicFramePr>
          <p:cNvPr id="89" name="Table 88">
            <a:extLst>
              <a:ext uri="{FF2B5EF4-FFF2-40B4-BE49-F238E27FC236}">
                <a16:creationId xmlns:a16="http://schemas.microsoft.com/office/drawing/2014/main" id="{95A24A30-D544-46A1-9725-3A89A4BAE434}"/>
              </a:ext>
            </a:extLst>
          </p:cNvPr>
          <p:cNvGraphicFramePr>
            <a:graphicFrameLocks noGrp="1"/>
          </p:cNvGraphicFramePr>
          <p:nvPr/>
        </p:nvGraphicFramePr>
        <p:xfrm>
          <a:off x="525390" y="2954567"/>
          <a:ext cx="7560000" cy="108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000">
                  <a:extLst>
                    <a:ext uri="{9D8B030D-6E8A-4147-A177-3AD203B41FA5}">
                      <a16:colId xmlns:a16="http://schemas.microsoft.com/office/drawing/2014/main" val="2225785324"/>
                    </a:ext>
                  </a:extLst>
                </a:gridCol>
                <a:gridCol w="2520000">
                  <a:extLst>
                    <a:ext uri="{9D8B030D-6E8A-4147-A177-3AD203B41FA5}">
                      <a16:colId xmlns:a16="http://schemas.microsoft.com/office/drawing/2014/main" val="2146924238"/>
                    </a:ext>
                  </a:extLst>
                </a:gridCol>
                <a:gridCol w="2520000">
                  <a:extLst>
                    <a:ext uri="{9D8B030D-6E8A-4147-A177-3AD203B41FA5}">
                      <a16:colId xmlns:a16="http://schemas.microsoft.com/office/drawing/2014/main" val="2604581248"/>
                    </a:ext>
                  </a:extLst>
                </a:gridCol>
              </a:tblGrid>
              <a:tr h="1080000"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1147624"/>
                  </a:ext>
                </a:extLst>
              </a:tr>
            </a:tbl>
          </a:graphicData>
        </a:graphic>
      </p:graphicFrame>
      <p:sp>
        <p:nvSpPr>
          <p:cNvPr id="91" name="Left Bracket 90">
            <a:extLst>
              <a:ext uri="{FF2B5EF4-FFF2-40B4-BE49-F238E27FC236}">
                <a16:creationId xmlns:a16="http://schemas.microsoft.com/office/drawing/2014/main" id="{5B40A3B6-3B58-4EF0-948B-B0C9E48408D0}"/>
              </a:ext>
            </a:extLst>
          </p:cNvPr>
          <p:cNvSpPr/>
          <p:nvPr/>
        </p:nvSpPr>
        <p:spPr>
          <a:xfrm rot="16200000" flipV="1">
            <a:off x="5421390" y="-714941"/>
            <a:ext cx="288000" cy="10080000"/>
          </a:xfrm>
          <a:prstGeom prst="lef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1EE69EE-A503-432D-95F7-4E65F5BE27CD}"/>
              </a:ext>
            </a:extLst>
          </p:cNvPr>
          <p:cNvSpPr/>
          <p:nvPr/>
        </p:nvSpPr>
        <p:spPr>
          <a:xfrm>
            <a:off x="5082918" y="4520646"/>
            <a:ext cx="96052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219170"/>
            <a:r>
              <a:rPr lang="en-GB" sz="5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28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8C0FF54-F280-4613-A46C-C3E97A0149E0}"/>
              </a:ext>
            </a:extLst>
          </p:cNvPr>
          <p:cNvSpPr/>
          <p:nvPr/>
        </p:nvSpPr>
        <p:spPr>
          <a:xfrm>
            <a:off x="508194" y="1554531"/>
            <a:ext cx="942758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219170"/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Could the secret number be 7?</a:t>
            </a: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9037AFFD-C4A1-403B-9EEE-B4BF60CEBF41}"/>
              </a:ext>
            </a:extLst>
          </p:cNvPr>
          <p:cNvSpPr/>
          <p:nvPr/>
        </p:nvSpPr>
        <p:spPr>
          <a:xfrm>
            <a:off x="508194" y="5856293"/>
            <a:ext cx="9414757" cy="16466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1219170">
              <a:spcAft>
                <a:spcPts val="600"/>
              </a:spcAft>
            </a:pPr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The secret number could be 7. </a:t>
            </a:r>
          </a:p>
          <a:p>
            <a:pPr lvl="0" defTabSz="1219170"/>
            <a:r>
              <a:rPr lang="en-GB" sz="4800" dirty="0">
                <a:solidFill>
                  <a:prstClr val="black"/>
                </a:solidFill>
                <a:latin typeface="Century Gothic" panose="020B0502020202020204" pitchFamily="34" charset="0"/>
              </a:rPr>
              <a:t>Next try 8.</a:t>
            </a:r>
            <a:endParaRPr lang="en-GB" sz="48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2092B77-CD44-43AB-A0EE-DC49BC5943A6}"/>
              </a:ext>
            </a:extLst>
          </p:cNvPr>
          <p:cNvSpPr/>
          <p:nvPr/>
        </p:nvSpPr>
        <p:spPr>
          <a:xfrm>
            <a:off x="508194" y="646030"/>
            <a:ext cx="54617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35: My secret number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6127651"/>
      </p:ext>
    </p:extLst>
  </p:cSld>
  <p:clrMapOvr>
    <a:masterClrMapping/>
  </p:clrMapOvr>
</p:sld>
</file>

<file path=ppt/slides/slide2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5898914-2A69-459C-B5A3-0577238F5BB2}"/>
              </a:ext>
            </a:extLst>
          </p:cNvPr>
          <p:cNvGraphicFramePr>
            <a:graphicFrameLocks noGrp="1"/>
          </p:cNvGraphicFramePr>
          <p:nvPr/>
        </p:nvGraphicFramePr>
        <p:xfrm>
          <a:off x="9153624" y="2954567"/>
          <a:ext cx="2520000" cy="108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000">
                  <a:extLst>
                    <a:ext uri="{9D8B030D-6E8A-4147-A177-3AD203B41FA5}">
                      <a16:colId xmlns:a16="http://schemas.microsoft.com/office/drawing/2014/main" val="2604581248"/>
                    </a:ext>
                  </a:extLst>
                </a:gridCol>
              </a:tblGrid>
              <a:tr h="1080000"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1147624"/>
                  </a:ext>
                </a:extLst>
              </a:tr>
            </a:tbl>
          </a:graphicData>
        </a:graphic>
      </p:graphicFrame>
      <p:graphicFrame>
        <p:nvGraphicFramePr>
          <p:cNvPr id="89" name="Table 88">
            <a:extLst>
              <a:ext uri="{FF2B5EF4-FFF2-40B4-BE49-F238E27FC236}">
                <a16:creationId xmlns:a16="http://schemas.microsoft.com/office/drawing/2014/main" id="{95A24A30-D544-46A1-9725-3A89A4BAE434}"/>
              </a:ext>
            </a:extLst>
          </p:cNvPr>
          <p:cNvGraphicFramePr>
            <a:graphicFrameLocks noGrp="1"/>
          </p:cNvGraphicFramePr>
          <p:nvPr/>
        </p:nvGraphicFramePr>
        <p:xfrm>
          <a:off x="525390" y="2954567"/>
          <a:ext cx="8640000" cy="108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000">
                  <a:extLst>
                    <a:ext uri="{9D8B030D-6E8A-4147-A177-3AD203B41FA5}">
                      <a16:colId xmlns:a16="http://schemas.microsoft.com/office/drawing/2014/main" val="2225785324"/>
                    </a:ext>
                  </a:extLst>
                </a:gridCol>
                <a:gridCol w="2880000">
                  <a:extLst>
                    <a:ext uri="{9D8B030D-6E8A-4147-A177-3AD203B41FA5}">
                      <a16:colId xmlns:a16="http://schemas.microsoft.com/office/drawing/2014/main" val="2146924238"/>
                    </a:ext>
                  </a:extLst>
                </a:gridCol>
                <a:gridCol w="2880000">
                  <a:extLst>
                    <a:ext uri="{9D8B030D-6E8A-4147-A177-3AD203B41FA5}">
                      <a16:colId xmlns:a16="http://schemas.microsoft.com/office/drawing/2014/main" val="2604581248"/>
                    </a:ext>
                  </a:extLst>
                </a:gridCol>
              </a:tblGrid>
              <a:tr h="1080000"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1147624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78C0FF54-F280-4613-A46C-C3E97A0149E0}"/>
              </a:ext>
            </a:extLst>
          </p:cNvPr>
          <p:cNvSpPr/>
          <p:nvPr/>
        </p:nvSpPr>
        <p:spPr>
          <a:xfrm>
            <a:off x="508194" y="1554531"/>
            <a:ext cx="942758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219170"/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Could the secret number be 8?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0FD030E-4312-4DDE-BAB0-03ACDF8F79EA}"/>
              </a:ext>
            </a:extLst>
          </p:cNvPr>
          <p:cNvSpPr/>
          <p:nvPr/>
        </p:nvSpPr>
        <p:spPr>
          <a:xfrm>
            <a:off x="508194" y="646030"/>
            <a:ext cx="54617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35: My secret number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82292"/>
      </p:ext>
    </p:extLst>
  </p:cSld>
  <p:clrMapOvr>
    <a:masterClrMapping/>
  </p:clrMapOvr>
</p:sld>
</file>

<file path=ppt/slides/slide2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734770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ALGEBRA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5898914-2A69-459C-B5A3-0577238F5BB2}"/>
              </a:ext>
            </a:extLst>
          </p:cNvPr>
          <p:cNvGraphicFramePr>
            <a:graphicFrameLocks noGrp="1"/>
          </p:cNvGraphicFramePr>
          <p:nvPr/>
        </p:nvGraphicFramePr>
        <p:xfrm>
          <a:off x="9153624" y="2954567"/>
          <a:ext cx="2520000" cy="108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000">
                  <a:extLst>
                    <a:ext uri="{9D8B030D-6E8A-4147-A177-3AD203B41FA5}">
                      <a16:colId xmlns:a16="http://schemas.microsoft.com/office/drawing/2014/main" val="2604581248"/>
                    </a:ext>
                  </a:extLst>
                </a:gridCol>
              </a:tblGrid>
              <a:tr h="1080000"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1147624"/>
                  </a:ext>
                </a:extLst>
              </a:tr>
            </a:tbl>
          </a:graphicData>
        </a:graphic>
      </p:graphicFrame>
      <p:graphicFrame>
        <p:nvGraphicFramePr>
          <p:cNvPr id="89" name="Table 88">
            <a:extLst>
              <a:ext uri="{FF2B5EF4-FFF2-40B4-BE49-F238E27FC236}">
                <a16:creationId xmlns:a16="http://schemas.microsoft.com/office/drawing/2014/main" id="{95A24A30-D544-46A1-9725-3A89A4BAE434}"/>
              </a:ext>
            </a:extLst>
          </p:cNvPr>
          <p:cNvGraphicFramePr>
            <a:graphicFrameLocks noGrp="1"/>
          </p:cNvGraphicFramePr>
          <p:nvPr/>
        </p:nvGraphicFramePr>
        <p:xfrm>
          <a:off x="525390" y="2954567"/>
          <a:ext cx="8640000" cy="108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000">
                  <a:extLst>
                    <a:ext uri="{9D8B030D-6E8A-4147-A177-3AD203B41FA5}">
                      <a16:colId xmlns:a16="http://schemas.microsoft.com/office/drawing/2014/main" val="2225785324"/>
                    </a:ext>
                  </a:extLst>
                </a:gridCol>
                <a:gridCol w="2880000">
                  <a:extLst>
                    <a:ext uri="{9D8B030D-6E8A-4147-A177-3AD203B41FA5}">
                      <a16:colId xmlns:a16="http://schemas.microsoft.com/office/drawing/2014/main" val="2146924238"/>
                    </a:ext>
                  </a:extLst>
                </a:gridCol>
                <a:gridCol w="2880000">
                  <a:extLst>
                    <a:ext uri="{9D8B030D-6E8A-4147-A177-3AD203B41FA5}">
                      <a16:colId xmlns:a16="http://schemas.microsoft.com/office/drawing/2014/main" val="2604581248"/>
                    </a:ext>
                  </a:extLst>
                </a:gridCol>
              </a:tblGrid>
              <a:tr h="1080000"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5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1147624"/>
                  </a:ext>
                </a:extLst>
              </a:tr>
            </a:tbl>
          </a:graphicData>
        </a:graphic>
      </p:graphicFrame>
      <p:sp>
        <p:nvSpPr>
          <p:cNvPr id="91" name="Left Bracket 90">
            <a:extLst>
              <a:ext uri="{FF2B5EF4-FFF2-40B4-BE49-F238E27FC236}">
                <a16:creationId xmlns:a16="http://schemas.microsoft.com/office/drawing/2014/main" id="{5B40A3B6-3B58-4EF0-948B-B0C9E48408D0}"/>
              </a:ext>
            </a:extLst>
          </p:cNvPr>
          <p:cNvSpPr/>
          <p:nvPr/>
        </p:nvSpPr>
        <p:spPr>
          <a:xfrm rot="16200000" flipV="1">
            <a:off x="5961390" y="-1254941"/>
            <a:ext cx="288000" cy="11160000"/>
          </a:xfrm>
          <a:prstGeom prst="lef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1EE69EE-A503-432D-95F7-4E65F5BE27CD}"/>
              </a:ext>
            </a:extLst>
          </p:cNvPr>
          <p:cNvSpPr/>
          <p:nvPr/>
        </p:nvSpPr>
        <p:spPr>
          <a:xfrm>
            <a:off x="5628031" y="4520646"/>
            <a:ext cx="96051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219170"/>
            <a:r>
              <a:rPr lang="en-GB" sz="5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8C0FF54-F280-4613-A46C-C3E97A0149E0}"/>
              </a:ext>
            </a:extLst>
          </p:cNvPr>
          <p:cNvSpPr/>
          <p:nvPr/>
        </p:nvSpPr>
        <p:spPr>
          <a:xfrm>
            <a:off x="508194" y="1554531"/>
            <a:ext cx="942758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219170"/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Could the secret number be 8?</a:t>
            </a: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9037AFFD-C4A1-403B-9EEE-B4BF60CEBF41}"/>
              </a:ext>
            </a:extLst>
          </p:cNvPr>
          <p:cNvSpPr/>
          <p:nvPr/>
        </p:nvSpPr>
        <p:spPr>
          <a:xfrm>
            <a:off x="508194" y="5856293"/>
            <a:ext cx="10883107" cy="16466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1219170">
              <a:spcAft>
                <a:spcPts val="600"/>
              </a:spcAft>
            </a:pPr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More than 29.</a:t>
            </a:r>
          </a:p>
          <a:p>
            <a:pPr lvl="0" defTabSz="1219170"/>
            <a:r>
              <a:rPr lang="en-GB" sz="4800" dirty="0">
                <a:solidFill>
                  <a:prstClr val="black"/>
                </a:solidFill>
                <a:latin typeface="Century Gothic" panose="020B0502020202020204" pitchFamily="34" charset="0"/>
              </a:rPr>
              <a:t>The secret number can be </a:t>
            </a:r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5, 6 or 7.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4A8A48F-C099-4542-BCCF-6328C5F7210E}"/>
              </a:ext>
            </a:extLst>
          </p:cNvPr>
          <p:cNvSpPr/>
          <p:nvPr/>
        </p:nvSpPr>
        <p:spPr>
          <a:xfrm>
            <a:off x="508194" y="646030"/>
            <a:ext cx="54617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35: My secret number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651770"/>
      </p:ext>
    </p:extLst>
  </p:cSld>
  <p:clrMapOvr>
    <a:masterClrMapping/>
  </p:clrMapOvr>
</p:sld>
</file>

<file path=ppt/slides/slide2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88865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MEASURES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52389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36: Sorting measures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B2820DB3-7ABE-46D3-A85C-008D2FF3675E}"/>
              </a:ext>
            </a:extLst>
          </p:cNvPr>
          <p:cNvGrpSpPr/>
          <p:nvPr/>
        </p:nvGrpSpPr>
        <p:grpSpPr>
          <a:xfrm>
            <a:off x="374056" y="1363040"/>
            <a:ext cx="11413346" cy="5518836"/>
            <a:chOff x="781189" y="2237253"/>
            <a:chExt cx="6417295" cy="2426923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A5D593F2-BF39-4E99-8DF1-2617E4B5C957}"/>
                </a:ext>
              </a:extLst>
            </p:cNvPr>
            <p:cNvSpPr/>
            <p:nvPr/>
          </p:nvSpPr>
          <p:spPr>
            <a:xfrm>
              <a:off x="862899" y="2649417"/>
              <a:ext cx="2888603" cy="1726246"/>
            </a:xfrm>
            <a:prstGeom prst="ellipse">
              <a:avLst/>
            </a:prstGeom>
            <a:noFill/>
            <a:ln w="101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2AAFC152-0143-45CF-9206-849398737091}"/>
                </a:ext>
              </a:extLst>
            </p:cNvPr>
            <p:cNvSpPr/>
            <p:nvPr/>
          </p:nvSpPr>
          <p:spPr>
            <a:xfrm>
              <a:off x="2455513" y="2641079"/>
              <a:ext cx="2895415" cy="1726246"/>
            </a:xfrm>
            <a:prstGeom prst="ellipse">
              <a:avLst/>
            </a:prstGeom>
            <a:noFill/>
            <a:ln w="101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F9DD2DEE-C444-452F-A4E8-18CAAB8156A2}"/>
                </a:ext>
              </a:extLst>
            </p:cNvPr>
            <p:cNvSpPr/>
            <p:nvPr/>
          </p:nvSpPr>
          <p:spPr>
            <a:xfrm>
              <a:off x="4145827" y="2649890"/>
              <a:ext cx="2895415" cy="1726246"/>
            </a:xfrm>
            <a:prstGeom prst="ellipse">
              <a:avLst/>
            </a:prstGeom>
            <a:noFill/>
            <a:ln w="101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7DC3ECE-89C1-4BD1-A91D-737B2CB2FDF5}"/>
                </a:ext>
              </a:extLst>
            </p:cNvPr>
            <p:cNvSpPr/>
            <p:nvPr/>
          </p:nvSpPr>
          <p:spPr>
            <a:xfrm>
              <a:off x="781189" y="2237253"/>
              <a:ext cx="1741959" cy="50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400" b="1" dirty="0">
                  <a:latin typeface="Century Gothic" panose="020B0502020202020204" pitchFamily="34" charset="0"/>
                </a:rPr>
                <a:t>measures of length</a:t>
              </a:r>
              <a:endParaRPr lang="en-GB" sz="3400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C0A40E4-1EDA-49F6-AE04-4322CA4EE329}"/>
                </a:ext>
              </a:extLst>
            </p:cNvPr>
            <p:cNvSpPr/>
            <p:nvPr/>
          </p:nvSpPr>
          <p:spPr>
            <a:xfrm>
              <a:off x="5559782" y="2237253"/>
              <a:ext cx="1618951" cy="50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GB" sz="3400" b="1" dirty="0">
                  <a:latin typeface="Century Gothic" panose="020B0502020202020204" pitchFamily="34" charset="0"/>
                </a:rPr>
                <a:t>measures of weight</a:t>
              </a:r>
              <a:endParaRPr lang="en-GB" sz="3400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0A3C3E8-CF1B-47AB-AC89-FB684A716D4E}"/>
                </a:ext>
              </a:extLst>
            </p:cNvPr>
            <p:cNvSpPr/>
            <p:nvPr/>
          </p:nvSpPr>
          <p:spPr>
            <a:xfrm>
              <a:off x="2925896" y="2281115"/>
              <a:ext cx="2075893" cy="27069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400" b="1" dirty="0">
                  <a:latin typeface="Century Gothic" panose="020B0502020202020204" pitchFamily="34" charset="0"/>
                </a:rPr>
                <a:t>metric measures</a:t>
              </a:r>
              <a:endParaRPr lang="en-GB" sz="3400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8BF5AB12-0899-4890-B7F5-36F1E8082D45}"/>
                </a:ext>
              </a:extLst>
            </p:cNvPr>
            <p:cNvSpPr/>
            <p:nvPr/>
          </p:nvSpPr>
          <p:spPr>
            <a:xfrm>
              <a:off x="3654823" y="3966583"/>
              <a:ext cx="644616" cy="2842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litres</a:t>
              </a:r>
              <a:endParaRPr lang="en-GB" sz="3600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ECDA75CC-0C63-4CA5-89FF-89B1D9DD771F}"/>
                </a:ext>
              </a:extLst>
            </p:cNvPr>
            <p:cNvSpPr/>
            <p:nvPr/>
          </p:nvSpPr>
          <p:spPr>
            <a:xfrm>
              <a:off x="5510073" y="3010089"/>
              <a:ext cx="1027672" cy="2842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ounces</a:t>
              </a:r>
              <a:endParaRPr lang="en-GB" sz="3600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4C47BE6C-EB2F-415E-9BE2-FEFA94ACAFE8}"/>
                </a:ext>
              </a:extLst>
            </p:cNvPr>
            <p:cNvSpPr/>
            <p:nvPr/>
          </p:nvSpPr>
          <p:spPr>
            <a:xfrm>
              <a:off x="6207766" y="4379950"/>
              <a:ext cx="990718" cy="2842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gallons</a:t>
              </a:r>
              <a:endParaRPr lang="en-GB" sz="3600" dirty="0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FB9F7DF2-279C-4598-9A60-EBE86B921D9B}"/>
              </a:ext>
            </a:extLst>
          </p:cNvPr>
          <p:cNvSpPr/>
          <p:nvPr/>
        </p:nvSpPr>
        <p:spPr>
          <a:xfrm>
            <a:off x="465643" y="7025929"/>
            <a:ext cx="11286631" cy="1058315"/>
          </a:xfrm>
          <a:prstGeom prst="rect">
            <a:avLst/>
          </a:prstGeom>
          <a:solidFill>
            <a:schemeClr val="bg1"/>
          </a:solidFill>
          <a:ln w="76200" cap="rnd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600" dirty="0">
                <a:solidFill>
                  <a:srgbClr val="C00000"/>
                </a:solidFill>
                <a:latin typeface="Century Gothic" panose="020B0502020202020204" pitchFamily="34" charset="0"/>
              </a:rPr>
              <a:t>Position these measures: </a:t>
            </a:r>
            <a:r>
              <a:rPr lang="en-GB" sz="36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inches, metres</a:t>
            </a:r>
          </a:p>
        </p:txBody>
      </p:sp>
    </p:spTree>
    <p:extLst>
      <p:ext uri="{BB962C8B-B14F-4D97-AF65-F5344CB8AC3E}">
        <p14:creationId xmlns:p14="http://schemas.microsoft.com/office/powerpoint/2010/main" val="3461693294"/>
      </p:ext>
    </p:extLst>
  </p:cSld>
  <p:clrMapOvr>
    <a:masterClrMapping/>
  </p:clrMapOvr>
</p:sld>
</file>

<file path=ppt/slides/slide2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88865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MEASURES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B2820DB3-7ABE-46D3-A85C-008D2FF3675E}"/>
              </a:ext>
            </a:extLst>
          </p:cNvPr>
          <p:cNvGrpSpPr/>
          <p:nvPr/>
        </p:nvGrpSpPr>
        <p:grpSpPr>
          <a:xfrm>
            <a:off x="374056" y="1363040"/>
            <a:ext cx="11413346" cy="5518836"/>
            <a:chOff x="781189" y="2237253"/>
            <a:chExt cx="6417295" cy="2426923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A5D593F2-BF39-4E99-8DF1-2617E4B5C957}"/>
                </a:ext>
              </a:extLst>
            </p:cNvPr>
            <p:cNvSpPr/>
            <p:nvPr/>
          </p:nvSpPr>
          <p:spPr>
            <a:xfrm>
              <a:off x="862899" y="2649417"/>
              <a:ext cx="2888603" cy="1726246"/>
            </a:xfrm>
            <a:prstGeom prst="ellipse">
              <a:avLst/>
            </a:prstGeom>
            <a:noFill/>
            <a:ln w="101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2AAFC152-0143-45CF-9206-849398737091}"/>
                </a:ext>
              </a:extLst>
            </p:cNvPr>
            <p:cNvSpPr/>
            <p:nvPr/>
          </p:nvSpPr>
          <p:spPr>
            <a:xfrm>
              <a:off x="2455513" y="2641079"/>
              <a:ext cx="2895415" cy="1726246"/>
            </a:xfrm>
            <a:prstGeom prst="ellipse">
              <a:avLst/>
            </a:prstGeom>
            <a:noFill/>
            <a:ln w="101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F9DD2DEE-C444-452F-A4E8-18CAAB8156A2}"/>
                </a:ext>
              </a:extLst>
            </p:cNvPr>
            <p:cNvSpPr/>
            <p:nvPr/>
          </p:nvSpPr>
          <p:spPr>
            <a:xfrm>
              <a:off x="4145827" y="2649890"/>
              <a:ext cx="2895415" cy="1726246"/>
            </a:xfrm>
            <a:prstGeom prst="ellipse">
              <a:avLst/>
            </a:prstGeom>
            <a:noFill/>
            <a:ln w="101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7DC3ECE-89C1-4BD1-A91D-737B2CB2FDF5}"/>
                </a:ext>
              </a:extLst>
            </p:cNvPr>
            <p:cNvSpPr/>
            <p:nvPr/>
          </p:nvSpPr>
          <p:spPr>
            <a:xfrm>
              <a:off x="781189" y="2237253"/>
              <a:ext cx="1741959" cy="50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400" b="1" dirty="0">
                  <a:latin typeface="Century Gothic" panose="020B0502020202020204" pitchFamily="34" charset="0"/>
                </a:rPr>
                <a:t>measures of length</a:t>
              </a:r>
              <a:endParaRPr lang="en-GB" sz="3400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C0A40E4-1EDA-49F6-AE04-4322CA4EE329}"/>
                </a:ext>
              </a:extLst>
            </p:cNvPr>
            <p:cNvSpPr/>
            <p:nvPr/>
          </p:nvSpPr>
          <p:spPr>
            <a:xfrm>
              <a:off x="5559782" y="2237253"/>
              <a:ext cx="1618951" cy="50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GB" sz="3400" b="1" dirty="0">
                  <a:latin typeface="Century Gothic" panose="020B0502020202020204" pitchFamily="34" charset="0"/>
                </a:rPr>
                <a:t>measures of weight</a:t>
              </a:r>
              <a:endParaRPr lang="en-GB" sz="3400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0A3C3E8-CF1B-47AB-AC89-FB684A716D4E}"/>
                </a:ext>
              </a:extLst>
            </p:cNvPr>
            <p:cNvSpPr/>
            <p:nvPr/>
          </p:nvSpPr>
          <p:spPr>
            <a:xfrm>
              <a:off x="2925896" y="2281115"/>
              <a:ext cx="2075893" cy="27069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400" b="1" dirty="0">
                  <a:latin typeface="Century Gothic" panose="020B0502020202020204" pitchFamily="34" charset="0"/>
                </a:rPr>
                <a:t>metric measures</a:t>
              </a:r>
              <a:endParaRPr lang="en-GB" sz="3400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8BF5AB12-0899-4890-B7F5-36F1E8082D45}"/>
                </a:ext>
              </a:extLst>
            </p:cNvPr>
            <p:cNvSpPr/>
            <p:nvPr/>
          </p:nvSpPr>
          <p:spPr>
            <a:xfrm>
              <a:off x="3654823" y="3966583"/>
              <a:ext cx="644616" cy="2842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litres</a:t>
              </a:r>
              <a:endParaRPr lang="en-GB" sz="3600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ECDA75CC-0C63-4CA5-89FF-89B1D9DD771F}"/>
                </a:ext>
              </a:extLst>
            </p:cNvPr>
            <p:cNvSpPr/>
            <p:nvPr/>
          </p:nvSpPr>
          <p:spPr>
            <a:xfrm>
              <a:off x="5510073" y="3010089"/>
              <a:ext cx="1027672" cy="2842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ounces</a:t>
              </a:r>
              <a:endParaRPr lang="en-GB" sz="3600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4C47BE6C-EB2F-415E-9BE2-FEFA94ACAFE8}"/>
                </a:ext>
              </a:extLst>
            </p:cNvPr>
            <p:cNvSpPr/>
            <p:nvPr/>
          </p:nvSpPr>
          <p:spPr>
            <a:xfrm>
              <a:off x="6207766" y="4379950"/>
              <a:ext cx="990718" cy="2842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gallons</a:t>
              </a:r>
              <a:endParaRPr lang="en-GB" sz="3600" dirty="0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FB9F7DF2-279C-4598-9A60-EBE86B921D9B}"/>
              </a:ext>
            </a:extLst>
          </p:cNvPr>
          <p:cNvSpPr/>
          <p:nvPr/>
        </p:nvSpPr>
        <p:spPr>
          <a:xfrm>
            <a:off x="465643" y="7025929"/>
            <a:ext cx="11286631" cy="1058315"/>
          </a:xfrm>
          <a:prstGeom prst="rect">
            <a:avLst/>
          </a:prstGeom>
          <a:solidFill>
            <a:schemeClr val="bg1"/>
          </a:solidFill>
          <a:ln w="76200" cap="rnd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600" dirty="0">
                <a:solidFill>
                  <a:srgbClr val="C00000"/>
                </a:solidFill>
                <a:latin typeface="Century Gothic" panose="020B0502020202020204" pitchFamily="34" charset="0"/>
              </a:rPr>
              <a:t>Position these measures: </a:t>
            </a:r>
            <a:r>
              <a:rPr lang="en-GB" sz="36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inches, metres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7DDF7F2-4F1A-4F36-A9C1-11B31E07FF68}"/>
              </a:ext>
            </a:extLst>
          </p:cNvPr>
          <p:cNvSpPr/>
          <p:nvPr/>
        </p:nvSpPr>
        <p:spPr>
          <a:xfrm>
            <a:off x="3673586" y="3857603"/>
            <a:ext cx="16930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metres</a:t>
            </a:r>
            <a:endParaRPr lang="en-GB" sz="36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133B05B-4033-4DC7-A640-54EFD2D0B81A}"/>
              </a:ext>
            </a:extLst>
          </p:cNvPr>
          <p:cNvSpPr/>
          <p:nvPr/>
        </p:nvSpPr>
        <p:spPr>
          <a:xfrm>
            <a:off x="1219767" y="4496769"/>
            <a:ext cx="16193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inches</a:t>
            </a:r>
            <a:endParaRPr lang="en-GB" sz="360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749330C-94BF-4EE2-818A-6E57A123B63D}"/>
              </a:ext>
            </a:extLst>
          </p:cNvPr>
          <p:cNvSpPr/>
          <p:nvPr/>
        </p:nvSpPr>
        <p:spPr>
          <a:xfrm>
            <a:off x="508194" y="646030"/>
            <a:ext cx="52389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36: Sorting measures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459889"/>
      </p:ext>
    </p:extLst>
  </p:cSld>
  <p:clrMapOvr>
    <a:masterClrMapping/>
  </p:clrMapOvr>
</p:sld>
</file>

<file path=ppt/slides/slide2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88865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MEASURES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B2820DB3-7ABE-46D3-A85C-008D2FF3675E}"/>
              </a:ext>
            </a:extLst>
          </p:cNvPr>
          <p:cNvGrpSpPr/>
          <p:nvPr/>
        </p:nvGrpSpPr>
        <p:grpSpPr>
          <a:xfrm>
            <a:off x="374056" y="1363040"/>
            <a:ext cx="11413346" cy="5518836"/>
            <a:chOff x="781189" y="2237253"/>
            <a:chExt cx="6417295" cy="2426923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A5D593F2-BF39-4E99-8DF1-2617E4B5C957}"/>
                </a:ext>
              </a:extLst>
            </p:cNvPr>
            <p:cNvSpPr/>
            <p:nvPr/>
          </p:nvSpPr>
          <p:spPr>
            <a:xfrm>
              <a:off x="862899" y="2649417"/>
              <a:ext cx="2888603" cy="1726246"/>
            </a:xfrm>
            <a:prstGeom prst="ellipse">
              <a:avLst/>
            </a:prstGeom>
            <a:noFill/>
            <a:ln w="101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2AAFC152-0143-45CF-9206-849398737091}"/>
                </a:ext>
              </a:extLst>
            </p:cNvPr>
            <p:cNvSpPr/>
            <p:nvPr/>
          </p:nvSpPr>
          <p:spPr>
            <a:xfrm>
              <a:off x="2455513" y="2641079"/>
              <a:ext cx="2895415" cy="1726246"/>
            </a:xfrm>
            <a:prstGeom prst="ellipse">
              <a:avLst/>
            </a:prstGeom>
            <a:noFill/>
            <a:ln w="101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F9DD2DEE-C444-452F-A4E8-18CAAB8156A2}"/>
                </a:ext>
              </a:extLst>
            </p:cNvPr>
            <p:cNvSpPr/>
            <p:nvPr/>
          </p:nvSpPr>
          <p:spPr>
            <a:xfrm>
              <a:off x="4145827" y="2649890"/>
              <a:ext cx="2895415" cy="1726246"/>
            </a:xfrm>
            <a:prstGeom prst="ellipse">
              <a:avLst/>
            </a:prstGeom>
            <a:noFill/>
            <a:ln w="101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7DC3ECE-89C1-4BD1-A91D-737B2CB2FDF5}"/>
                </a:ext>
              </a:extLst>
            </p:cNvPr>
            <p:cNvSpPr/>
            <p:nvPr/>
          </p:nvSpPr>
          <p:spPr>
            <a:xfrm>
              <a:off x="781189" y="2237253"/>
              <a:ext cx="1741959" cy="50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400" b="1" dirty="0">
                  <a:latin typeface="Century Gothic" panose="020B0502020202020204" pitchFamily="34" charset="0"/>
                </a:rPr>
                <a:t>measures of length</a:t>
              </a:r>
              <a:endParaRPr lang="en-GB" sz="3400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C0A40E4-1EDA-49F6-AE04-4322CA4EE329}"/>
                </a:ext>
              </a:extLst>
            </p:cNvPr>
            <p:cNvSpPr/>
            <p:nvPr/>
          </p:nvSpPr>
          <p:spPr>
            <a:xfrm>
              <a:off x="5559782" y="2237253"/>
              <a:ext cx="1618951" cy="50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GB" sz="3400" b="1" dirty="0">
                  <a:latin typeface="Century Gothic" panose="020B0502020202020204" pitchFamily="34" charset="0"/>
                </a:rPr>
                <a:t>measures of weight</a:t>
              </a:r>
              <a:endParaRPr lang="en-GB" sz="3400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0A3C3E8-CF1B-47AB-AC89-FB684A716D4E}"/>
                </a:ext>
              </a:extLst>
            </p:cNvPr>
            <p:cNvSpPr/>
            <p:nvPr/>
          </p:nvSpPr>
          <p:spPr>
            <a:xfrm>
              <a:off x="2925896" y="2281115"/>
              <a:ext cx="2075893" cy="27069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400" b="1" dirty="0">
                  <a:latin typeface="Century Gothic" panose="020B0502020202020204" pitchFamily="34" charset="0"/>
                </a:rPr>
                <a:t>metric measures</a:t>
              </a:r>
              <a:endParaRPr lang="en-GB" sz="3400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8BF5AB12-0899-4890-B7F5-36F1E8082D45}"/>
                </a:ext>
              </a:extLst>
            </p:cNvPr>
            <p:cNvSpPr/>
            <p:nvPr/>
          </p:nvSpPr>
          <p:spPr>
            <a:xfrm>
              <a:off x="3654823" y="3966583"/>
              <a:ext cx="644616" cy="2842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litres</a:t>
              </a:r>
              <a:endParaRPr lang="en-GB" sz="3600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ECDA75CC-0C63-4CA5-89FF-89B1D9DD771F}"/>
                </a:ext>
              </a:extLst>
            </p:cNvPr>
            <p:cNvSpPr/>
            <p:nvPr/>
          </p:nvSpPr>
          <p:spPr>
            <a:xfrm>
              <a:off x="5510073" y="3010089"/>
              <a:ext cx="1027672" cy="2842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ounces</a:t>
              </a:r>
              <a:endParaRPr lang="en-GB" sz="3600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4C47BE6C-EB2F-415E-9BE2-FEFA94ACAFE8}"/>
                </a:ext>
              </a:extLst>
            </p:cNvPr>
            <p:cNvSpPr/>
            <p:nvPr/>
          </p:nvSpPr>
          <p:spPr>
            <a:xfrm>
              <a:off x="6207766" y="4379950"/>
              <a:ext cx="990718" cy="2842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gallons</a:t>
              </a:r>
              <a:endParaRPr lang="en-GB" sz="3600" dirty="0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FB9F7DF2-279C-4598-9A60-EBE86B921D9B}"/>
              </a:ext>
            </a:extLst>
          </p:cNvPr>
          <p:cNvSpPr/>
          <p:nvPr/>
        </p:nvSpPr>
        <p:spPr>
          <a:xfrm>
            <a:off x="465643" y="7025929"/>
            <a:ext cx="11286631" cy="1058315"/>
          </a:xfrm>
          <a:prstGeom prst="rect">
            <a:avLst/>
          </a:prstGeom>
          <a:solidFill>
            <a:schemeClr val="bg1"/>
          </a:solidFill>
          <a:ln w="76200" cap="rnd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600" dirty="0">
                <a:solidFill>
                  <a:srgbClr val="C00000"/>
                </a:solidFill>
                <a:latin typeface="Century Gothic" panose="020B0502020202020204" pitchFamily="34" charset="0"/>
              </a:rPr>
              <a:t>Position these measures: </a:t>
            </a:r>
            <a:r>
              <a:rPr lang="en-GB" sz="36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hours, millilitres (ml)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7DDF7F2-4F1A-4F36-A9C1-11B31E07FF68}"/>
              </a:ext>
            </a:extLst>
          </p:cNvPr>
          <p:cNvSpPr/>
          <p:nvPr/>
        </p:nvSpPr>
        <p:spPr>
          <a:xfrm>
            <a:off x="3673586" y="3857603"/>
            <a:ext cx="16930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metres</a:t>
            </a:r>
            <a:endParaRPr lang="en-GB" sz="36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133B05B-4033-4DC7-A640-54EFD2D0B81A}"/>
              </a:ext>
            </a:extLst>
          </p:cNvPr>
          <p:cNvSpPr/>
          <p:nvPr/>
        </p:nvSpPr>
        <p:spPr>
          <a:xfrm>
            <a:off x="1219767" y="4496769"/>
            <a:ext cx="16193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inches</a:t>
            </a:r>
            <a:endParaRPr lang="en-GB" sz="36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0BE54FC-74E9-4FA4-884A-15ACE7AE7CEC}"/>
              </a:ext>
            </a:extLst>
          </p:cNvPr>
          <p:cNvSpPr/>
          <p:nvPr/>
        </p:nvSpPr>
        <p:spPr>
          <a:xfrm>
            <a:off x="508194" y="646030"/>
            <a:ext cx="52389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36: Sorting measures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528038"/>
      </p:ext>
    </p:extLst>
  </p:cSld>
  <p:clrMapOvr>
    <a:masterClrMapping/>
  </p:clrMapOvr>
</p:sld>
</file>

<file path=ppt/slides/slide2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88865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MEASURES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B2820DB3-7ABE-46D3-A85C-008D2FF3675E}"/>
              </a:ext>
            </a:extLst>
          </p:cNvPr>
          <p:cNvGrpSpPr/>
          <p:nvPr/>
        </p:nvGrpSpPr>
        <p:grpSpPr>
          <a:xfrm>
            <a:off x="374056" y="1363040"/>
            <a:ext cx="11413346" cy="5518836"/>
            <a:chOff x="781189" y="2237253"/>
            <a:chExt cx="6417295" cy="2426923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A5D593F2-BF39-4E99-8DF1-2617E4B5C957}"/>
                </a:ext>
              </a:extLst>
            </p:cNvPr>
            <p:cNvSpPr/>
            <p:nvPr/>
          </p:nvSpPr>
          <p:spPr>
            <a:xfrm>
              <a:off x="862899" y="2649417"/>
              <a:ext cx="2888603" cy="1726246"/>
            </a:xfrm>
            <a:prstGeom prst="ellipse">
              <a:avLst/>
            </a:prstGeom>
            <a:noFill/>
            <a:ln w="101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2AAFC152-0143-45CF-9206-849398737091}"/>
                </a:ext>
              </a:extLst>
            </p:cNvPr>
            <p:cNvSpPr/>
            <p:nvPr/>
          </p:nvSpPr>
          <p:spPr>
            <a:xfrm>
              <a:off x="2455513" y="2641079"/>
              <a:ext cx="2895415" cy="1726246"/>
            </a:xfrm>
            <a:prstGeom prst="ellipse">
              <a:avLst/>
            </a:prstGeom>
            <a:noFill/>
            <a:ln w="101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F9DD2DEE-C444-452F-A4E8-18CAAB8156A2}"/>
                </a:ext>
              </a:extLst>
            </p:cNvPr>
            <p:cNvSpPr/>
            <p:nvPr/>
          </p:nvSpPr>
          <p:spPr>
            <a:xfrm>
              <a:off x="4145827" y="2649890"/>
              <a:ext cx="2895415" cy="1726246"/>
            </a:xfrm>
            <a:prstGeom prst="ellipse">
              <a:avLst/>
            </a:prstGeom>
            <a:noFill/>
            <a:ln w="101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7DC3ECE-89C1-4BD1-A91D-737B2CB2FDF5}"/>
                </a:ext>
              </a:extLst>
            </p:cNvPr>
            <p:cNvSpPr/>
            <p:nvPr/>
          </p:nvSpPr>
          <p:spPr>
            <a:xfrm>
              <a:off x="781189" y="2237253"/>
              <a:ext cx="1741959" cy="50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400" b="1" dirty="0">
                  <a:latin typeface="Century Gothic" panose="020B0502020202020204" pitchFamily="34" charset="0"/>
                </a:rPr>
                <a:t>measures of length</a:t>
              </a:r>
              <a:endParaRPr lang="en-GB" sz="3400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C0A40E4-1EDA-49F6-AE04-4322CA4EE329}"/>
                </a:ext>
              </a:extLst>
            </p:cNvPr>
            <p:cNvSpPr/>
            <p:nvPr/>
          </p:nvSpPr>
          <p:spPr>
            <a:xfrm>
              <a:off x="5559782" y="2237253"/>
              <a:ext cx="1618951" cy="50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GB" sz="3400" b="1" dirty="0">
                  <a:latin typeface="Century Gothic" panose="020B0502020202020204" pitchFamily="34" charset="0"/>
                </a:rPr>
                <a:t>measures of weight</a:t>
              </a:r>
              <a:endParaRPr lang="en-GB" sz="3400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0A3C3E8-CF1B-47AB-AC89-FB684A716D4E}"/>
                </a:ext>
              </a:extLst>
            </p:cNvPr>
            <p:cNvSpPr/>
            <p:nvPr/>
          </p:nvSpPr>
          <p:spPr>
            <a:xfrm>
              <a:off x="2925896" y="2281115"/>
              <a:ext cx="2075893" cy="27069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400" b="1" dirty="0">
                  <a:latin typeface="Century Gothic" panose="020B0502020202020204" pitchFamily="34" charset="0"/>
                </a:rPr>
                <a:t>metric measures</a:t>
              </a:r>
              <a:endParaRPr lang="en-GB" sz="3400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8BF5AB12-0899-4890-B7F5-36F1E8082D45}"/>
                </a:ext>
              </a:extLst>
            </p:cNvPr>
            <p:cNvSpPr/>
            <p:nvPr/>
          </p:nvSpPr>
          <p:spPr>
            <a:xfrm>
              <a:off x="3654823" y="3966583"/>
              <a:ext cx="644616" cy="2842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litres</a:t>
              </a:r>
              <a:endParaRPr lang="en-GB" sz="3600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ECDA75CC-0C63-4CA5-89FF-89B1D9DD771F}"/>
                </a:ext>
              </a:extLst>
            </p:cNvPr>
            <p:cNvSpPr/>
            <p:nvPr/>
          </p:nvSpPr>
          <p:spPr>
            <a:xfrm>
              <a:off x="5510073" y="3010089"/>
              <a:ext cx="1027672" cy="2842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ounces</a:t>
              </a:r>
              <a:endParaRPr lang="en-GB" sz="3600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4C47BE6C-EB2F-415E-9BE2-FEFA94ACAFE8}"/>
                </a:ext>
              </a:extLst>
            </p:cNvPr>
            <p:cNvSpPr/>
            <p:nvPr/>
          </p:nvSpPr>
          <p:spPr>
            <a:xfrm>
              <a:off x="6207766" y="4379950"/>
              <a:ext cx="990718" cy="2842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gallons</a:t>
              </a:r>
              <a:endParaRPr lang="en-GB" sz="3600" dirty="0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FB9F7DF2-279C-4598-9A60-EBE86B921D9B}"/>
              </a:ext>
            </a:extLst>
          </p:cNvPr>
          <p:cNvSpPr/>
          <p:nvPr/>
        </p:nvSpPr>
        <p:spPr>
          <a:xfrm>
            <a:off x="465643" y="7025929"/>
            <a:ext cx="11286631" cy="1058315"/>
          </a:xfrm>
          <a:prstGeom prst="rect">
            <a:avLst/>
          </a:prstGeom>
          <a:solidFill>
            <a:schemeClr val="bg1"/>
          </a:solidFill>
          <a:ln w="76200" cap="rnd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600" dirty="0">
                <a:solidFill>
                  <a:srgbClr val="C00000"/>
                </a:solidFill>
                <a:latin typeface="Century Gothic" panose="020B0502020202020204" pitchFamily="34" charset="0"/>
              </a:rPr>
              <a:t>Position these measures: </a:t>
            </a:r>
            <a:r>
              <a:rPr lang="en-GB" sz="36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hours, millilitres (ml)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7DDF7F2-4F1A-4F36-A9C1-11B31E07FF68}"/>
              </a:ext>
            </a:extLst>
          </p:cNvPr>
          <p:cNvSpPr/>
          <p:nvPr/>
        </p:nvSpPr>
        <p:spPr>
          <a:xfrm>
            <a:off x="3673586" y="3857603"/>
            <a:ext cx="16930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metres</a:t>
            </a:r>
            <a:endParaRPr lang="en-GB" sz="36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133B05B-4033-4DC7-A640-54EFD2D0B81A}"/>
              </a:ext>
            </a:extLst>
          </p:cNvPr>
          <p:cNvSpPr/>
          <p:nvPr/>
        </p:nvSpPr>
        <p:spPr>
          <a:xfrm>
            <a:off x="1219767" y="4496769"/>
            <a:ext cx="16193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inches</a:t>
            </a:r>
            <a:endParaRPr lang="en-GB" sz="36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EB472A0-D137-4BAE-8EC6-08FFD0A23D91}"/>
              </a:ext>
            </a:extLst>
          </p:cNvPr>
          <p:cNvSpPr/>
          <p:nvPr/>
        </p:nvSpPr>
        <p:spPr>
          <a:xfrm>
            <a:off x="3997392" y="6264153"/>
            <a:ext cx="13692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hours</a:t>
            </a:r>
            <a:endParaRPr lang="en-GB" sz="360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99B20A6-2A18-48F7-A62B-D4ACA45DF9A9}"/>
              </a:ext>
            </a:extLst>
          </p:cNvPr>
          <p:cNvSpPr/>
          <p:nvPr/>
        </p:nvSpPr>
        <p:spPr>
          <a:xfrm>
            <a:off x="5052710" y="2463956"/>
            <a:ext cx="195117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millilitres</a:t>
            </a:r>
            <a:endParaRPr lang="en-GB" sz="360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13DAB24-82D1-4053-BDF4-715E5E5B9D7B}"/>
              </a:ext>
            </a:extLst>
          </p:cNvPr>
          <p:cNvSpPr/>
          <p:nvPr/>
        </p:nvSpPr>
        <p:spPr>
          <a:xfrm>
            <a:off x="508194" y="646030"/>
            <a:ext cx="52389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36: Sorting measures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673568"/>
      </p:ext>
    </p:extLst>
  </p:cSld>
  <p:clrMapOvr>
    <a:masterClrMapping/>
  </p:clrMapOvr>
</p:sld>
</file>

<file path=ppt/slides/slide2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88865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MEASURES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B2820DB3-7ABE-46D3-A85C-008D2FF3675E}"/>
              </a:ext>
            </a:extLst>
          </p:cNvPr>
          <p:cNvGrpSpPr/>
          <p:nvPr/>
        </p:nvGrpSpPr>
        <p:grpSpPr>
          <a:xfrm>
            <a:off x="374056" y="1363040"/>
            <a:ext cx="11413346" cy="5518836"/>
            <a:chOff x="781189" y="2237253"/>
            <a:chExt cx="6417295" cy="2426923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A5D593F2-BF39-4E99-8DF1-2617E4B5C957}"/>
                </a:ext>
              </a:extLst>
            </p:cNvPr>
            <p:cNvSpPr/>
            <p:nvPr/>
          </p:nvSpPr>
          <p:spPr>
            <a:xfrm>
              <a:off x="862899" y="2649417"/>
              <a:ext cx="2888603" cy="1726246"/>
            </a:xfrm>
            <a:prstGeom prst="ellipse">
              <a:avLst/>
            </a:prstGeom>
            <a:noFill/>
            <a:ln w="101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2AAFC152-0143-45CF-9206-849398737091}"/>
                </a:ext>
              </a:extLst>
            </p:cNvPr>
            <p:cNvSpPr/>
            <p:nvPr/>
          </p:nvSpPr>
          <p:spPr>
            <a:xfrm>
              <a:off x="2455513" y="2641079"/>
              <a:ext cx="2895415" cy="1726246"/>
            </a:xfrm>
            <a:prstGeom prst="ellipse">
              <a:avLst/>
            </a:prstGeom>
            <a:noFill/>
            <a:ln w="101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F9DD2DEE-C444-452F-A4E8-18CAAB8156A2}"/>
                </a:ext>
              </a:extLst>
            </p:cNvPr>
            <p:cNvSpPr/>
            <p:nvPr/>
          </p:nvSpPr>
          <p:spPr>
            <a:xfrm>
              <a:off x="4145827" y="2649890"/>
              <a:ext cx="2895415" cy="1726246"/>
            </a:xfrm>
            <a:prstGeom prst="ellipse">
              <a:avLst/>
            </a:prstGeom>
            <a:noFill/>
            <a:ln w="101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7DC3ECE-89C1-4BD1-A91D-737B2CB2FDF5}"/>
                </a:ext>
              </a:extLst>
            </p:cNvPr>
            <p:cNvSpPr/>
            <p:nvPr/>
          </p:nvSpPr>
          <p:spPr>
            <a:xfrm>
              <a:off x="781189" y="2237253"/>
              <a:ext cx="1741959" cy="50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400" b="1" dirty="0">
                  <a:latin typeface="Century Gothic" panose="020B0502020202020204" pitchFamily="34" charset="0"/>
                </a:rPr>
                <a:t>measures of length</a:t>
              </a:r>
              <a:endParaRPr lang="en-GB" sz="3400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C0A40E4-1EDA-49F6-AE04-4322CA4EE329}"/>
                </a:ext>
              </a:extLst>
            </p:cNvPr>
            <p:cNvSpPr/>
            <p:nvPr/>
          </p:nvSpPr>
          <p:spPr>
            <a:xfrm>
              <a:off x="5559782" y="2237253"/>
              <a:ext cx="1618951" cy="50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GB" sz="3400" b="1" dirty="0">
                  <a:latin typeface="Century Gothic" panose="020B0502020202020204" pitchFamily="34" charset="0"/>
                </a:rPr>
                <a:t>measures of weight</a:t>
              </a:r>
              <a:endParaRPr lang="en-GB" sz="3400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0A3C3E8-CF1B-47AB-AC89-FB684A716D4E}"/>
                </a:ext>
              </a:extLst>
            </p:cNvPr>
            <p:cNvSpPr/>
            <p:nvPr/>
          </p:nvSpPr>
          <p:spPr>
            <a:xfrm>
              <a:off x="2925896" y="2281115"/>
              <a:ext cx="2075893" cy="27069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400" b="1" dirty="0">
                  <a:latin typeface="Century Gothic" panose="020B0502020202020204" pitchFamily="34" charset="0"/>
                </a:rPr>
                <a:t>metric measures</a:t>
              </a:r>
              <a:endParaRPr lang="en-GB" sz="3400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8BF5AB12-0899-4890-B7F5-36F1E8082D45}"/>
                </a:ext>
              </a:extLst>
            </p:cNvPr>
            <p:cNvSpPr/>
            <p:nvPr/>
          </p:nvSpPr>
          <p:spPr>
            <a:xfrm>
              <a:off x="3654823" y="3966583"/>
              <a:ext cx="644616" cy="2842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litres</a:t>
              </a:r>
              <a:endParaRPr lang="en-GB" sz="3600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ECDA75CC-0C63-4CA5-89FF-89B1D9DD771F}"/>
                </a:ext>
              </a:extLst>
            </p:cNvPr>
            <p:cNvSpPr/>
            <p:nvPr/>
          </p:nvSpPr>
          <p:spPr>
            <a:xfrm>
              <a:off x="5510073" y="3010089"/>
              <a:ext cx="1027672" cy="2842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ounces</a:t>
              </a:r>
              <a:endParaRPr lang="en-GB" sz="3600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4C47BE6C-EB2F-415E-9BE2-FEFA94ACAFE8}"/>
                </a:ext>
              </a:extLst>
            </p:cNvPr>
            <p:cNvSpPr/>
            <p:nvPr/>
          </p:nvSpPr>
          <p:spPr>
            <a:xfrm>
              <a:off x="6207766" y="4379950"/>
              <a:ext cx="990718" cy="2842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gallons</a:t>
              </a:r>
              <a:endParaRPr lang="en-GB" sz="3600" dirty="0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FB9F7DF2-279C-4598-9A60-EBE86B921D9B}"/>
              </a:ext>
            </a:extLst>
          </p:cNvPr>
          <p:cNvSpPr/>
          <p:nvPr/>
        </p:nvSpPr>
        <p:spPr>
          <a:xfrm>
            <a:off x="465643" y="7025929"/>
            <a:ext cx="11286631" cy="1058315"/>
          </a:xfrm>
          <a:prstGeom prst="rect">
            <a:avLst/>
          </a:prstGeom>
          <a:solidFill>
            <a:schemeClr val="bg1"/>
          </a:solidFill>
          <a:ln w="76200" cap="rnd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600" dirty="0">
                <a:solidFill>
                  <a:srgbClr val="C00000"/>
                </a:solidFill>
                <a:latin typeface="Century Gothic" panose="020B0502020202020204" pitchFamily="34" charset="0"/>
              </a:rPr>
              <a:t>Position these measures: </a:t>
            </a:r>
            <a:r>
              <a:rPr lang="en-GB" sz="36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grams, stones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7DDF7F2-4F1A-4F36-A9C1-11B31E07FF68}"/>
              </a:ext>
            </a:extLst>
          </p:cNvPr>
          <p:cNvSpPr/>
          <p:nvPr/>
        </p:nvSpPr>
        <p:spPr>
          <a:xfrm>
            <a:off x="3673586" y="3857603"/>
            <a:ext cx="16930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metres</a:t>
            </a:r>
            <a:endParaRPr lang="en-GB" sz="36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133B05B-4033-4DC7-A640-54EFD2D0B81A}"/>
              </a:ext>
            </a:extLst>
          </p:cNvPr>
          <p:cNvSpPr/>
          <p:nvPr/>
        </p:nvSpPr>
        <p:spPr>
          <a:xfrm>
            <a:off x="1219767" y="4496769"/>
            <a:ext cx="16193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inches</a:t>
            </a:r>
            <a:endParaRPr lang="en-GB" sz="36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EB472A0-D137-4BAE-8EC6-08FFD0A23D91}"/>
              </a:ext>
            </a:extLst>
          </p:cNvPr>
          <p:cNvSpPr/>
          <p:nvPr/>
        </p:nvSpPr>
        <p:spPr>
          <a:xfrm>
            <a:off x="3997392" y="6264153"/>
            <a:ext cx="13692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hours</a:t>
            </a:r>
            <a:endParaRPr lang="en-GB" sz="360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99B20A6-2A18-48F7-A62B-D4ACA45DF9A9}"/>
              </a:ext>
            </a:extLst>
          </p:cNvPr>
          <p:cNvSpPr/>
          <p:nvPr/>
        </p:nvSpPr>
        <p:spPr>
          <a:xfrm>
            <a:off x="5052710" y="2463956"/>
            <a:ext cx="195117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millilitres</a:t>
            </a:r>
            <a:endParaRPr lang="en-GB" sz="360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C95195E-C4D3-4C19-98BE-512F62E43CF4}"/>
              </a:ext>
            </a:extLst>
          </p:cNvPr>
          <p:cNvSpPr/>
          <p:nvPr/>
        </p:nvSpPr>
        <p:spPr>
          <a:xfrm>
            <a:off x="508194" y="646030"/>
            <a:ext cx="52389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36: Sorting measures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8397215"/>
      </p:ext>
    </p:extLst>
  </p:cSld>
  <p:clrMapOvr>
    <a:masterClrMapping/>
  </p:clrMapOvr>
</p:sld>
</file>

<file path=ppt/slides/slide2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88865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MEASURES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B2820DB3-7ABE-46D3-A85C-008D2FF3675E}"/>
              </a:ext>
            </a:extLst>
          </p:cNvPr>
          <p:cNvGrpSpPr/>
          <p:nvPr/>
        </p:nvGrpSpPr>
        <p:grpSpPr>
          <a:xfrm>
            <a:off x="374056" y="1363040"/>
            <a:ext cx="11413346" cy="5518836"/>
            <a:chOff x="781189" y="2237253"/>
            <a:chExt cx="6417295" cy="2426923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A5D593F2-BF39-4E99-8DF1-2617E4B5C957}"/>
                </a:ext>
              </a:extLst>
            </p:cNvPr>
            <p:cNvSpPr/>
            <p:nvPr/>
          </p:nvSpPr>
          <p:spPr>
            <a:xfrm>
              <a:off x="862899" y="2649417"/>
              <a:ext cx="2888603" cy="1726246"/>
            </a:xfrm>
            <a:prstGeom prst="ellipse">
              <a:avLst/>
            </a:prstGeom>
            <a:noFill/>
            <a:ln w="101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2AAFC152-0143-45CF-9206-849398737091}"/>
                </a:ext>
              </a:extLst>
            </p:cNvPr>
            <p:cNvSpPr/>
            <p:nvPr/>
          </p:nvSpPr>
          <p:spPr>
            <a:xfrm>
              <a:off x="2455513" y="2641079"/>
              <a:ext cx="2895415" cy="1726246"/>
            </a:xfrm>
            <a:prstGeom prst="ellipse">
              <a:avLst/>
            </a:prstGeom>
            <a:noFill/>
            <a:ln w="101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F9DD2DEE-C444-452F-A4E8-18CAAB8156A2}"/>
                </a:ext>
              </a:extLst>
            </p:cNvPr>
            <p:cNvSpPr/>
            <p:nvPr/>
          </p:nvSpPr>
          <p:spPr>
            <a:xfrm>
              <a:off x="4145827" y="2649890"/>
              <a:ext cx="2895415" cy="1726246"/>
            </a:xfrm>
            <a:prstGeom prst="ellipse">
              <a:avLst/>
            </a:prstGeom>
            <a:noFill/>
            <a:ln w="101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7DC3ECE-89C1-4BD1-A91D-737B2CB2FDF5}"/>
                </a:ext>
              </a:extLst>
            </p:cNvPr>
            <p:cNvSpPr/>
            <p:nvPr/>
          </p:nvSpPr>
          <p:spPr>
            <a:xfrm>
              <a:off x="781189" y="2237253"/>
              <a:ext cx="1741959" cy="50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400" b="1" dirty="0">
                  <a:latin typeface="Century Gothic" panose="020B0502020202020204" pitchFamily="34" charset="0"/>
                </a:rPr>
                <a:t>measures of length</a:t>
              </a:r>
              <a:endParaRPr lang="en-GB" sz="3400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C0A40E4-1EDA-49F6-AE04-4322CA4EE329}"/>
                </a:ext>
              </a:extLst>
            </p:cNvPr>
            <p:cNvSpPr/>
            <p:nvPr/>
          </p:nvSpPr>
          <p:spPr>
            <a:xfrm>
              <a:off x="5559782" y="2237253"/>
              <a:ext cx="1618951" cy="50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GB" sz="3400" b="1" dirty="0">
                  <a:latin typeface="Century Gothic" panose="020B0502020202020204" pitchFamily="34" charset="0"/>
                </a:rPr>
                <a:t>measures of weight</a:t>
              </a:r>
              <a:endParaRPr lang="en-GB" sz="3400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0A3C3E8-CF1B-47AB-AC89-FB684A716D4E}"/>
                </a:ext>
              </a:extLst>
            </p:cNvPr>
            <p:cNvSpPr/>
            <p:nvPr/>
          </p:nvSpPr>
          <p:spPr>
            <a:xfrm>
              <a:off x="2925896" y="2281115"/>
              <a:ext cx="2075893" cy="27069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400" b="1" dirty="0">
                  <a:latin typeface="Century Gothic" panose="020B0502020202020204" pitchFamily="34" charset="0"/>
                </a:rPr>
                <a:t>metric measures</a:t>
              </a:r>
              <a:endParaRPr lang="en-GB" sz="3400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8BF5AB12-0899-4890-B7F5-36F1E8082D45}"/>
                </a:ext>
              </a:extLst>
            </p:cNvPr>
            <p:cNvSpPr/>
            <p:nvPr/>
          </p:nvSpPr>
          <p:spPr>
            <a:xfrm>
              <a:off x="3654823" y="3966583"/>
              <a:ext cx="644616" cy="2842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litres</a:t>
              </a:r>
              <a:endParaRPr lang="en-GB" sz="3600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ECDA75CC-0C63-4CA5-89FF-89B1D9DD771F}"/>
                </a:ext>
              </a:extLst>
            </p:cNvPr>
            <p:cNvSpPr/>
            <p:nvPr/>
          </p:nvSpPr>
          <p:spPr>
            <a:xfrm>
              <a:off x="5510073" y="3010089"/>
              <a:ext cx="1027672" cy="2842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ounces</a:t>
              </a:r>
              <a:endParaRPr lang="en-GB" sz="3600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4C47BE6C-EB2F-415E-9BE2-FEFA94ACAFE8}"/>
                </a:ext>
              </a:extLst>
            </p:cNvPr>
            <p:cNvSpPr/>
            <p:nvPr/>
          </p:nvSpPr>
          <p:spPr>
            <a:xfrm>
              <a:off x="6207766" y="4379950"/>
              <a:ext cx="990718" cy="2842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gallons</a:t>
              </a:r>
              <a:endParaRPr lang="en-GB" sz="3600" dirty="0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FB9F7DF2-279C-4598-9A60-EBE86B921D9B}"/>
              </a:ext>
            </a:extLst>
          </p:cNvPr>
          <p:cNvSpPr/>
          <p:nvPr/>
        </p:nvSpPr>
        <p:spPr>
          <a:xfrm>
            <a:off x="465643" y="7025929"/>
            <a:ext cx="11286631" cy="1058315"/>
          </a:xfrm>
          <a:prstGeom prst="rect">
            <a:avLst/>
          </a:prstGeom>
          <a:solidFill>
            <a:schemeClr val="bg1"/>
          </a:solidFill>
          <a:ln w="76200" cap="rnd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600" dirty="0">
                <a:solidFill>
                  <a:srgbClr val="C00000"/>
                </a:solidFill>
                <a:latin typeface="Century Gothic" panose="020B0502020202020204" pitchFamily="34" charset="0"/>
              </a:rPr>
              <a:t>Position these measures: </a:t>
            </a:r>
            <a:r>
              <a:rPr lang="en-GB" sz="36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grams, stones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7DDF7F2-4F1A-4F36-A9C1-11B31E07FF68}"/>
              </a:ext>
            </a:extLst>
          </p:cNvPr>
          <p:cNvSpPr/>
          <p:nvPr/>
        </p:nvSpPr>
        <p:spPr>
          <a:xfrm>
            <a:off x="3673586" y="3857603"/>
            <a:ext cx="16930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metres</a:t>
            </a:r>
            <a:endParaRPr lang="en-GB" sz="36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133B05B-4033-4DC7-A640-54EFD2D0B81A}"/>
              </a:ext>
            </a:extLst>
          </p:cNvPr>
          <p:cNvSpPr/>
          <p:nvPr/>
        </p:nvSpPr>
        <p:spPr>
          <a:xfrm>
            <a:off x="1219767" y="4496769"/>
            <a:ext cx="16193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inches</a:t>
            </a:r>
            <a:endParaRPr lang="en-GB" sz="36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EB472A0-D137-4BAE-8EC6-08FFD0A23D91}"/>
              </a:ext>
            </a:extLst>
          </p:cNvPr>
          <p:cNvSpPr/>
          <p:nvPr/>
        </p:nvSpPr>
        <p:spPr>
          <a:xfrm>
            <a:off x="3997392" y="6264153"/>
            <a:ext cx="13692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hours</a:t>
            </a:r>
            <a:endParaRPr lang="en-GB" sz="360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99B20A6-2A18-48F7-A62B-D4ACA45DF9A9}"/>
              </a:ext>
            </a:extLst>
          </p:cNvPr>
          <p:cNvSpPr/>
          <p:nvPr/>
        </p:nvSpPr>
        <p:spPr>
          <a:xfrm>
            <a:off x="5052710" y="2463956"/>
            <a:ext cx="195117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millilitres</a:t>
            </a:r>
            <a:endParaRPr lang="en-GB" sz="360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C56E1F6-0185-4AA5-9801-3DFAF0FD0067}"/>
              </a:ext>
            </a:extLst>
          </p:cNvPr>
          <p:cNvSpPr/>
          <p:nvPr/>
        </p:nvSpPr>
        <p:spPr>
          <a:xfrm>
            <a:off x="6695631" y="3909344"/>
            <a:ext cx="156324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grams</a:t>
            </a:r>
            <a:endParaRPr lang="en-GB" sz="3600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15D1695-F8AD-409D-B85A-DA678EED2DC6}"/>
              </a:ext>
            </a:extLst>
          </p:cNvPr>
          <p:cNvSpPr/>
          <p:nvPr/>
        </p:nvSpPr>
        <p:spPr>
          <a:xfrm>
            <a:off x="9026569" y="4673672"/>
            <a:ext cx="15856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stones</a:t>
            </a:r>
            <a:endParaRPr lang="en-GB" sz="360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6926AF2-E2AC-4063-B348-CA7D278DE0B9}"/>
              </a:ext>
            </a:extLst>
          </p:cNvPr>
          <p:cNvSpPr/>
          <p:nvPr/>
        </p:nvSpPr>
        <p:spPr>
          <a:xfrm>
            <a:off x="508194" y="646030"/>
            <a:ext cx="52389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36: Sorting measures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558340"/>
      </p:ext>
    </p:extLst>
  </p:cSld>
  <p:clrMapOvr>
    <a:masterClrMapping/>
  </p:clrMapOvr>
</p:sld>
</file>

<file path=ppt/slides/slide2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54345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37: Time spent driving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EAF1110E-3CCE-4C30-A999-45F86A1CD4ED}"/>
                  </a:ext>
                </a:extLst>
              </p:cNvPr>
              <p:cNvSpPr/>
              <p:nvPr/>
            </p:nvSpPr>
            <p:spPr>
              <a:xfrm>
                <a:off x="508194" y="1398924"/>
                <a:ext cx="10992112" cy="18914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Aft>
                    <a:spcPts val="3600"/>
                  </a:spcAft>
                </a:pPr>
                <a:r>
                  <a:rPr lang="en-GB" sz="3600" b="1" dirty="0">
                    <a:latin typeface="Century Gothic" panose="020B0502020202020204" pitchFamily="34" charset="0"/>
                  </a:rPr>
                  <a:t>Example Method 1:</a:t>
                </a:r>
              </a:p>
              <a:p>
                <a:pPr>
                  <a:spcAft>
                    <a:spcPts val="3600"/>
                  </a:spcAft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3600" dirty="0">
                    <a:latin typeface="Century Gothic" panose="020B0502020202020204" pitchFamily="34" charset="0"/>
                  </a:rPr>
                  <a:t> hour drive each way = 1</a:t>
                </a:r>
                <a:r>
                  <a:rPr lang="en-GB" sz="1100" dirty="0">
                    <a:latin typeface="Century Gothic" panose="020B0502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3600" dirty="0">
                    <a:latin typeface="Century Gothic" panose="020B0502020202020204" pitchFamily="34" charset="0"/>
                  </a:rPr>
                  <a:t> hours driving per day</a:t>
                </a:r>
              </a:p>
            </p:txBody>
          </p:sp>
        </mc:Choice>
        <mc:Fallback xmlns="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EAF1110E-3CCE-4C30-A999-45F86A1CD4E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194" y="1398924"/>
                <a:ext cx="10992112" cy="1891415"/>
              </a:xfrm>
              <a:prstGeom prst="rect">
                <a:avLst/>
              </a:prstGeom>
              <a:blipFill>
                <a:blip r:embed="rId3"/>
                <a:stretch>
                  <a:fillRect l="-1663" t="-4502" r="-665" b="-45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659DE07D-7D1F-4174-B48B-3B347F68C985}"/>
              </a:ext>
            </a:extLst>
          </p:cNvPr>
          <p:cNvSpPr txBox="1"/>
          <p:nvPr/>
        </p:nvSpPr>
        <p:spPr>
          <a:xfrm>
            <a:off x="256232" y="8587638"/>
            <a:ext cx="188865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MEASURES</a:t>
            </a:r>
          </a:p>
        </p:txBody>
      </p:sp>
    </p:spTree>
    <p:extLst>
      <p:ext uri="{BB962C8B-B14F-4D97-AF65-F5344CB8AC3E}">
        <p14:creationId xmlns:p14="http://schemas.microsoft.com/office/powerpoint/2010/main" val="676696380"/>
      </p:ext>
    </p:extLst>
  </p:cSld>
  <p:clrMapOvr>
    <a:masterClrMapping/>
  </p:clrMapOvr>
</p:sld>
</file>

<file path=ppt/slides/slide2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EAF1110E-3CCE-4C30-A999-45F86A1CD4ED}"/>
                  </a:ext>
                </a:extLst>
              </p:cNvPr>
              <p:cNvSpPr/>
              <p:nvPr/>
            </p:nvSpPr>
            <p:spPr>
              <a:xfrm>
                <a:off x="508194" y="1398924"/>
                <a:ext cx="10992112" cy="422801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Aft>
                    <a:spcPts val="3600"/>
                  </a:spcAft>
                </a:pPr>
                <a:r>
                  <a:rPr lang="en-GB" sz="3600" b="1" dirty="0">
                    <a:latin typeface="Century Gothic" panose="020B0502020202020204" pitchFamily="34" charset="0"/>
                  </a:rPr>
                  <a:t>Example Method 1:</a:t>
                </a:r>
              </a:p>
              <a:p>
                <a:pPr>
                  <a:spcAft>
                    <a:spcPts val="3600"/>
                  </a:spcAft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3600" dirty="0">
                    <a:latin typeface="Century Gothic" panose="020B0502020202020204" pitchFamily="34" charset="0"/>
                  </a:rPr>
                  <a:t> hour drive each way = 1</a:t>
                </a:r>
                <a:r>
                  <a:rPr lang="en-GB" sz="1100" dirty="0">
                    <a:latin typeface="Century Gothic" panose="020B0502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3600" dirty="0">
                    <a:latin typeface="Century Gothic" panose="020B0502020202020204" pitchFamily="34" charset="0"/>
                  </a:rPr>
                  <a:t> hours driving per day</a:t>
                </a:r>
              </a:p>
              <a:p>
                <a:pPr>
                  <a:spcAft>
                    <a:spcPts val="4200"/>
                  </a:spcAft>
                </a:pPr>
                <a:r>
                  <a:rPr lang="en-GB" sz="3600" dirty="0">
                    <a:latin typeface="Century Gothic" panose="020B0502020202020204" pitchFamily="34" charset="0"/>
                  </a:rPr>
                  <a:t>5 days × 1</a:t>
                </a:r>
                <a:r>
                  <a:rPr lang="en-GB" sz="1100" dirty="0">
                    <a:latin typeface="Century Gothic" panose="020B0502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36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3600" dirty="0">
                    <a:latin typeface="Century Gothic" panose="020B0502020202020204" pitchFamily="34" charset="0"/>
                  </a:rPr>
                  <a:t> hours = 7</a:t>
                </a:r>
                <a:r>
                  <a:rPr lang="en-GB" sz="1600" dirty="0">
                    <a:latin typeface="Century Gothic" panose="020B0502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36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3600" dirty="0">
                    <a:latin typeface="Century Gothic" panose="020B0502020202020204" pitchFamily="34" charset="0"/>
                  </a:rPr>
                  <a:t> hours per week</a:t>
                </a:r>
              </a:p>
              <a:p>
                <a:pPr>
                  <a:spcAft>
                    <a:spcPts val="3600"/>
                  </a:spcAft>
                </a:pPr>
                <a:r>
                  <a:rPr lang="en-GB" sz="3600" b="1" dirty="0">
                    <a:latin typeface="Century Gothic" panose="020B0502020202020204" pitchFamily="34" charset="0"/>
                  </a:rPr>
                  <a:t>7 hours 30 minutes driving to work each week</a:t>
                </a:r>
              </a:p>
            </p:txBody>
          </p:sp>
        </mc:Choice>
        <mc:Fallback xmlns="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EAF1110E-3CCE-4C30-A999-45F86A1CD4E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194" y="1398924"/>
                <a:ext cx="10992112" cy="4228017"/>
              </a:xfrm>
              <a:prstGeom prst="rect">
                <a:avLst/>
              </a:prstGeom>
              <a:blipFill>
                <a:blip r:embed="rId3"/>
                <a:stretch>
                  <a:fillRect l="-1663" t="-2017" r="-665" b="-46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8BC91123-F9B1-415E-9433-EAA244F19915}"/>
              </a:ext>
            </a:extLst>
          </p:cNvPr>
          <p:cNvSpPr txBox="1"/>
          <p:nvPr/>
        </p:nvSpPr>
        <p:spPr>
          <a:xfrm>
            <a:off x="256232" y="8587638"/>
            <a:ext cx="188865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MEASURES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CB80FE9-7D07-4B1C-9597-01079B26AB50}"/>
              </a:ext>
            </a:extLst>
          </p:cNvPr>
          <p:cNvSpPr/>
          <p:nvPr/>
        </p:nvSpPr>
        <p:spPr>
          <a:xfrm>
            <a:off x="508194" y="646030"/>
            <a:ext cx="54345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37: Time spent driving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867437"/>
      </p:ext>
    </p:extLst>
  </p:cSld>
  <p:clrMapOvr>
    <a:masterClrMapping/>
  </p:clrMapOvr>
</p:sld>
</file>

<file path=ppt/slides/slide2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EAF1110E-3CCE-4C30-A999-45F86A1CD4ED}"/>
                  </a:ext>
                </a:extLst>
              </p:cNvPr>
              <p:cNvSpPr/>
              <p:nvPr/>
            </p:nvSpPr>
            <p:spPr>
              <a:xfrm>
                <a:off x="508194" y="1398924"/>
                <a:ext cx="7867859" cy="313650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Aft>
                    <a:spcPts val="3600"/>
                  </a:spcAft>
                </a:pPr>
                <a:r>
                  <a:rPr lang="en-GB" sz="3600" b="1" dirty="0">
                    <a:latin typeface="Century Gothic" panose="020B0502020202020204" pitchFamily="34" charset="0"/>
                  </a:rPr>
                  <a:t>Example Method 2:</a:t>
                </a:r>
              </a:p>
              <a:p>
                <a:pPr>
                  <a:spcAft>
                    <a:spcPts val="3600"/>
                  </a:spcAft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3600" dirty="0">
                    <a:latin typeface="Century Gothic" panose="020B0502020202020204" pitchFamily="34" charset="0"/>
                  </a:rPr>
                  <a:t> hour drive each way, 10 journeys</a:t>
                </a:r>
              </a:p>
              <a:p>
                <a:pPr>
                  <a:spcAft>
                    <a:spcPts val="4200"/>
                  </a:spcAft>
                </a:pPr>
                <a:r>
                  <a:rPr lang="en-GB" sz="1100" dirty="0">
                    <a:latin typeface="Century Gothic" panose="020B0502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3600" dirty="0">
                    <a:latin typeface="Century Gothic" panose="020B0502020202020204" pitchFamily="34" charset="0"/>
                  </a:rPr>
                  <a:t> × 10</a:t>
                </a:r>
                <a:endParaRPr lang="en-GB" sz="3600" b="1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EAF1110E-3CCE-4C30-A999-45F86A1CD4E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194" y="1398924"/>
                <a:ext cx="7867859" cy="3136500"/>
              </a:xfrm>
              <a:prstGeom prst="rect">
                <a:avLst/>
              </a:prstGeom>
              <a:blipFill>
                <a:blip r:embed="rId3"/>
                <a:stretch>
                  <a:fillRect l="-2324" t="-2718" r="-1549" b="-23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95F86E46-C54E-4B67-89DE-9A03A45AC2DE}"/>
              </a:ext>
            </a:extLst>
          </p:cNvPr>
          <p:cNvSpPr txBox="1"/>
          <p:nvPr/>
        </p:nvSpPr>
        <p:spPr>
          <a:xfrm>
            <a:off x="256232" y="8587638"/>
            <a:ext cx="188865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MEASURES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781939-C69F-442A-BE44-74E93AB63A78}"/>
              </a:ext>
            </a:extLst>
          </p:cNvPr>
          <p:cNvSpPr/>
          <p:nvPr/>
        </p:nvSpPr>
        <p:spPr>
          <a:xfrm>
            <a:off x="508194" y="646030"/>
            <a:ext cx="54345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37: Time spent driving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242969"/>
      </p:ext>
    </p:extLst>
  </p:cSld>
  <p:clrMapOvr>
    <a:masterClrMapping/>
  </p:clrMapOvr>
</p:sld>
</file>

<file path=ppt/slides/slide2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EAF1110E-3CCE-4C30-A999-45F86A1CD4ED}"/>
                  </a:ext>
                </a:extLst>
              </p:cNvPr>
              <p:cNvSpPr/>
              <p:nvPr/>
            </p:nvSpPr>
            <p:spPr>
              <a:xfrm>
                <a:off x="508194" y="1398924"/>
                <a:ext cx="10357323" cy="555113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Aft>
                    <a:spcPts val="3600"/>
                  </a:spcAft>
                </a:pPr>
                <a:r>
                  <a:rPr lang="en-GB" sz="3600" b="1" dirty="0">
                    <a:latin typeface="Century Gothic" panose="020B0502020202020204" pitchFamily="34" charset="0"/>
                  </a:rPr>
                  <a:t>Example Method 2:</a:t>
                </a:r>
              </a:p>
              <a:p>
                <a:pPr>
                  <a:spcAft>
                    <a:spcPts val="3600"/>
                  </a:spcAft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3600" dirty="0">
                    <a:latin typeface="Century Gothic" panose="020B0502020202020204" pitchFamily="34" charset="0"/>
                  </a:rPr>
                  <a:t> hour drive each way, 10 journeys</a:t>
                </a:r>
              </a:p>
              <a:p>
                <a:pPr>
                  <a:spcAft>
                    <a:spcPts val="4200"/>
                  </a:spcAft>
                </a:pPr>
                <a:r>
                  <a:rPr lang="en-GB" sz="1100" dirty="0">
                    <a:latin typeface="Century Gothic" panose="020B0502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3600" dirty="0">
                    <a:latin typeface="Century Gothic" panose="020B0502020202020204" pitchFamily="34" charset="0"/>
                  </a:rPr>
                  <a:t> × 10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30</m:t>
                        </m:r>
                      </m:num>
                      <m:den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endParaRPr lang="en-GB" sz="3600" dirty="0">
                  <a:latin typeface="Century Gothic" panose="020B0502020202020204" pitchFamily="34" charset="0"/>
                </a:endParaRPr>
              </a:p>
              <a:p>
                <a:pPr>
                  <a:spcAft>
                    <a:spcPts val="4200"/>
                  </a:spcAft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i="1">
                            <a:latin typeface="Cambria Math" panose="02040503050406030204" pitchFamily="18" charset="0"/>
                          </a:rPr>
                          <m:t>30</m:t>
                        </m:r>
                      </m:num>
                      <m:den>
                        <m:r>
                          <a:rPr lang="en-GB" sz="3600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3600" dirty="0">
                    <a:latin typeface="Century Gothic" panose="020B0502020202020204" pitchFamily="34" charset="0"/>
                  </a:rPr>
                  <a:t> = 7</a:t>
                </a:r>
                <a:r>
                  <a:rPr lang="en-GB" sz="1600" dirty="0">
                    <a:latin typeface="Century Gothic" panose="020B0502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3600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3600" dirty="0">
                    <a:latin typeface="Century Gothic" panose="020B0502020202020204" pitchFamily="34" charset="0"/>
                  </a:rPr>
                  <a:t> hours per week</a:t>
                </a:r>
              </a:p>
              <a:p>
                <a:pPr>
                  <a:spcAft>
                    <a:spcPts val="3600"/>
                  </a:spcAft>
                </a:pPr>
                <a:r>
                  <a:rPr lang="en-GB" sz="3600" b="1" dirty="0">
                    <a:latin typeface="Century Gothic" panose="020B0502020202020204" pitchFamily="34" charset="0"/>
                  </a:rPr>
                  <a:t>7 hours 30 minutes driving to work each week</a:t>
                </a:r>
              </a:p>
            </p:txBody>
          </p:sp>
        </mc:Choice>
        <mc:Fallback xmlns="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EAF1110E-3CCE-4C30-A999-45F86A1CD4E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194" y="1398924"/>
                <a:ext cx="10357323" cy="5551135"/>
              </a:xfrm>
              <a:prstGeom prst="rect">
                <a:avLst/>
              </a:prstGeom>
              <a:blipFill>
                <a:blip r:embed="rId3"/>
                <a:stretch>
                  <a:fillRect l="-1766" t="-1537" r="-883" b="-318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0CB40E05-4AF6-42E3-A95E-73D0BA41D940}"/>
              </a:ext>
            </a:extLst>
          </p:cNvPr>
          <p:cNvSpPr txBox="1"/>
          <p:nvPr/>
        </p:nvSpPr>
        <p:spPr>
          <a:xfrm>
            <a:off x="256232" y="8587638"/>
            <a:ext cx="188865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MEASURES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A8C3B36-E740-4DF2-882A-EC5028C17B35}"/>
              </a:ext>
            </a:extLst>
          </p:cNvPr>
          <p:cNvSpPr/>
          <p:nvPr/>
        </p:nvSpPr>
        <p:spPr>
          <a:xfrm>
            <a:off x="508194" y="646030"/>
            <a:ext cx="54345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37: Time spent driving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1480219"/>
      </p:ext>
    </p:extLst>
  </p:cSld>
  <p:clrMapOvr>
    <a:masterClrMapping/>
  </p:clrMapOvr>
</p:sld>
</file>

<file path=ppt/slides/slide2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EAF1110E-3CCE-4C30-A999-45F86A1CD4ED}"/>
                  </a:ext>
                </a:extLst>
              </p:cNvPr>
              <p:cNvSpPr/>
              <p:nvPr/>
            </p:nvSpPr>
            <p:spPr>
              <a:xfrm>
                <a:off x="508194" y="1398924"/>
                <a:ext cx="10701969" cy="29070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Aft>
                    <a:spcPts val="3600"/>
                  </a:spcAft>
                </a:pPr>
                <a:r>
                  <a:rPr lang="en-GB" sz="3600" b="1" dirty="0">
                    <a:latin typeface="Century Gothic" panose="020B0502020202020204" pitchFamily="34" charset="0"/>
                  </a:rPr>
                  <a:t>Example Method 3:</a:t>
                </a:r>
              </a:p>
              <a:p>
                <a:pPr>
                  <a:spcAft>
                    <a:spcPts val="3600"/>
                  </a:spcAft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3600" dirty="0">
                    <a:latin typeface="Century Gothic" panose="020B0502020202020204" pitchFamily="34" charset="0"/>
                  </a:rPr>
                  <a:t> hour drive each way (45 minutes), 10 journeys</a:t>
                </a:r>
              </a:p>
              <a:p>
                <a:pPr>
                  <a:spcAft>
                    <a:spcPts val="4200"/>
                  </a:spcAft>
                </a:pPr>
                <a:r>
                  <a:rPr lang="en-GB" sz="3600" dirty="0">
                    <a:latin typeface="Century Gothic" panose="020B0502020202020204" pitchFamily="34" charset="0"/>
                  </a:rPr>
                  <a:t>45 minutes × 10</a:t>
                </a:r>
                <a:endParaRPr lang="en-GB" sz="3600" b="1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EAF1110E-3CCE-4C30-A999-45F86A1CD4E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194" y="1398924"/>
                <a:ext cx="10701969" cy="2907078"/>
              </a:xfrm>
              <a:prstGeom prst="rect">
                <a:avLst/>
              </a:prstGeom>
              <a:blipFill>
                <a:blip r:embed="rId3"/>
                <a:stretch>
                  <a:fillRect l="-1708" t="-2935" r="-854" b="-71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5D57C20A-7BB0-4726-BFF7-1658F7E20EFA}"/>
              </a:ext>
            </a:extLst>
          </p:cNvPr>
          <p:cNvSpPr txBox="1"/>
          <p:nvPr/>
        </p:nvSpPr>
        <p:spPr>
          <a:xfrm>
            <a:off x="256232" y="8587638"/>
            <a:ext cx="188865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MEASURES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682EC9F-FB9C-45A4-B53A-DD2EF4568119}"/>
              </a:ext>
            </a:extLst>
          </p:cNvPr>
          <p:cNvSpPr/>
          <p:nvPr/>
        </p:nvSpPr>
        <p:spPr>
          <a:xfrm>
            <a:off x="508194" y="646030"/>
            <a:ext cx="54345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37: Time spent driving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7666047"/>
      </p:ext>
    </p:extLst>
  </p:cSld>
  <p:clrMapOvr>
    <a:masterClrMapping/>
  </p:clrMapOvr>
</p:sld>
</file>

<file path=ppt/slides/slide2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88865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MEASURES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EAF1110E-3CCE-4C30-A999-45F86A1CD4ED}"/>
                  </a:ext>
                </a:extLst>
              </p:cNvPr>
              <p:cNvSpPr/>
              <p:nvPr/>
            </p:nvSpPr>
            <p:spPr>
              <a:xfrm>
                <a:off x="508194" y="1398924"/>
                <a:ext cx="10817385" cy="509229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Aft>
                    <a:spcPts val="3600"/>
                  </a:spcAft>
                </a:pPr>
                <a:r>
                  <a:rPr lang="en-GB" sz="3600" b="1" dirty="0">
                    <a:latin typeface="Century Gothic" panose="020B0502020202020204" pitchFamily="34" charset="0"/>
                  </a:rPr>
                  <a:t>Example Method 3:</a:t>
                </a:r>
              </a:p>
              <a:p>
                <a:pPr>
                  <a:spcAft>
                    <a:spcPts val="3600"/>
                  </a:spcAft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3600" dirty="0">
                    <a:latin typeface="Century Gothic" panose="020B0502020202020204" pitchFamily="34" charset="0"/>
                  </a:rPr>
                  <a:t> hour drive each way (45 minutes), 10 journeys</a:t>
                </a:r>
              </a:p>
              <a:p>
                <a:pPr>
                  <a:spcAft>
                    <a:spcPts val="4200"/>
                  </a:spcAft>
                </a:pPr>
                <a:r>
                  <a:rPr lang="en-GB" sz="3600" dirty="0">
                    <a:latin typeface="Century Gothic" panose="020B0502020202020204" pitchFamily="34" charset="0"/>
                  </a:rPr>
                  <a:t>45 minutes × 10 = 450 minutes</a:t>
                </a:r>
              </a:p>
              <a:p>
                <a:pPr>
                  <a:spcAft>
                    <a:spcPts val="4200"/>
                  </a:spcAft>
                </a:pPr>
                <a:r>
                  <a:rPr lang="en-GB" sz="3600" dirty="0">
                    <a:latin typeface="Century Gothic" panose="020B0502020202020204" pitchFamily="34" charset="0"/>
                  </a:rPr>
                  <a:t>450 minutes = 7 hours 30 minutes</a:t>
                </a:r>
              </a:p>
              <a:p>
                <a:pPr>
                  <a:spcAft>
                    <a:spcPts val="3600"/>
                  </a:spcAft>
                </a:pPr>
                <a:r>
                  <a:rPr lang="en-GB" sz="3600" b="1" dirty="0">
                    <a:latin typeface="Century Gothic" panose="020B0502020202020204" pitchFamily="34" charset="0"/>
                  </a:rPr>
                  <a:t>7 hours 30 minutes driving to work each week</a:t>
                </a:r>
              </a:p>
            </p:txBody>
          </p:sp>
        </mc:Choice>
        <mc:Fallback xmlns="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EAF1110E-3CCE-4C30-A999-45F86A1CD4E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194" y="1398924"/>
                <a:ext cx="10817385" cy="5092291"/>
              </a:xfrm>
              <a:prstGeom prst="rect">
                <a:avLst/>
              </a:prstGeom>
              <a:blipFill>
                <a:blip r:embed="rId3"/>
                <a:stretch>
                  <a:fillRect l="-1690" t="-1675" b="-35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>
            <a:extLst>
              <a:ext uri="{FF2B5EF4-FFF2-40B4-BE49-F238E27FC236}">
                <a16:creationId xmlns:a16="http://schemas.microsoft.com/office/drawing/2014/main" id="{6BFB8836-D43D-4C9A-99E3-ACB363897350}"/>
              </a:ext>
            </a:extLst>
          </p:cNvPr>
          <p:cNvSpPr/>
          <p:nvPr/>
        </p:nvSpPr>
        <p:spPr>
          <a:xfrm>
            <a:off x="508194" y="646030"/>
            <a:ext cx="54345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37: Time spent driving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367090"/>
      </p:ext>
    </p:extLst>
  </p:cSld>
  <p:clrMapOvr>
    <a:masterClrMapping/>
  </p:clrMapOvr>
</p:sld>
</file>

<file path=ppt/slides/slide2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88865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MEASURES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48461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38: Lengths of time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C4C29ED-5217-4C68-BDCF-545B06CA783A}"/>
              </a:ext>
            </a:extLst>
          </p:cNvPr>
          <p:cNvSpPr/>
          <p:nvPr/>
        </p:nvSpPr>
        <p:spPr>
          <a:xfrm>
            <a:off x="463225" y="6874664"/>
            <a:ext cx="22173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4000" b="1" dirty="0">
                <a:latin typeface="Century Gothic" panose="020B0502020202020204" pitchFamily="34" charset="0"/>
              </a:rPr>
              <a:t>shortest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8FBF2B0E-4C8A-48B5-88D3-4F24008707E4}"/>
                  </a:ext>
                </a:extLst>
              </p:cNvPr>
              <p:cNvSpPr/>
              <p:nvPr/>
            </p:nvSpPr>
            <p:spPr>
              <a:xfrm>
                <a:off x="828446" y="2096286"/>
                <a:ext cx="10516992" cy="8746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600"/>
                  </a:spcAft>
                </a:pPr>
                <a:r>
                  <a:rPr lang="en-GB" sz="3600" dirty="0">
                    <a:latin typeface="Century Gothic" panose="020B0502020202020204" pitchFamily="34" charset="0"/>
                  </a:rPr>
                  <a:t>5400</a:t>
                </a:r>
                <a:r>
                  <a:rPr lang="en-GB" sz="3300" dirty="0">
                    <a:latin typeface="Century Gothic" panose="020B0502020202020204" pitchFamily="34" charset="0"/>
                  </a:rPr>
                  <a:t> minutes</a:t>
                </a:r>
                <a:r>
                  <a:rPr lang="en-GB" sz="3400" dirty="0">
                    <a:latin typeface="Century Gothic" panose="020B0502020202020204" pitchFamily="34" charset="0"/>
                  </a:rPr>
                  <a:t>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3400" dirty="0">
                    <a:latin typeface="Century Gothic" panose="020B0502020202020204" pitchFamily="34" charset="0"/>
                  </a:rPr>
                  <a:t> week        </a:t>
                </a:r>
                <a:r>
                  <a:rPr lang="en-GB" sz="3600" dirty="0">
                    <a:latin typeface="Century Gothic" panose="020B0502020202020204" pitchFamily="34" charset="0"/>
                  </a:rPr>
                  <a:t>72</a:t>
                </a:r>
                <a:r>
                  <a:rPr lang="en-GB" sz="3400" dirty="0">
                    <a:latin typeface="Century Gothic" panose="020B0502020202020204" pitchFamily="34" charset="0"/>
                  </a:rPr>
                  <a:t> hours        </a:t>
                </a:r>
                <a:r>
                  <a:rPr lang="en-GB" sz="3600" dirty="0">
                    <a:latin typeface="Century Gothic" panose="020B0502020202020204" pitchFamily="34" charset="0"/>
                  </a:rPr>
                  <a:t>4</a:t>
                </a:r>
                <a:r>
                  <a:rPr lang="en-GB" sz="3400" dirty="0">
                    <a:latin typeface="Century Gothic" panose="020B0502020202020204" pitchFamily="34" charset="0"/>
                  </a:rPr>
                  <a:t> days</a:t>
                </a:r>
              </a:p>
            </p:txBody>
          </p:sp>
        </mc:Choice>
        <mc:Fallback xmlns=""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8FBF2B0E-4C8A-48B5-88D3-4F24008707E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8446" y="2096286"/>
                <a:ext cx="10516992" cy="874663"/>
              </a:xfrm>
              <a:prstGeom prst="rect">
                <a:avLst/>
              </a:prstGeom>
              <a:blipFill>
                <a:blip r:embed="rId3"/>
                <a:stretch>
                  <a:fillRect l="-1797" b="-111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>
            <a:extLst>
              <a:ext uri="{FF2B5EF4-FFF2-40B4-BE49-F238E27FC236}">
                <a16:creationId xmlns:a16="http://schemas.microsoft.com/office/drawing/2014/main" id="{0ED33B9F-16A2-41D9-BD11-2B9BF49E5C14}"/>
              </a:ext>
            </a:extLst>
          </p:cNvPr>
          <p:cNvSpPr/>
          <p:nvPr/>
        </p:nvSpPr>
        <p:spPr>
          <a:xfrm>
            <a:off x="9639874" y="6868482"/>
            <a:ext cx="20889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4000" b="1" dirty="0">
                <a:latin typeface="Century Gothic" panose="020B0502020202020204" pitchFamily="34" charset="0"/>
              </a:rPr>
              <a:t>longest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DF4351B-1953-4BF5-A9C9-12411B6643EA}"/>
              </a:ext>
            </a:extLst>
          </p:cNvPr>
          <p:cNvSpPr/>
          <p:nvPr/>
        </p:nvSpPr>
        <p:spPr>
          <a:xfrm>
            <a:off x="196272" y="5564411"/>
            <a:ext cx="2772000" cy="1199820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9B71174-3F89-493D-A131-ECD893A5A317}"/>
              </a:ext>
            </a:extLst>
          </p:cNvPr>
          <p:cNvSpPr/>
          <p:nvPr/>
        </p:nvSpPr>
        <p:spPr>
          <a:xfrm>
            <a:off x="4194319" y="1238739"/>
            <a:ext cx="7616188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4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minutes → hours → days → weeks  </a:t>
            </a:r>
            <a:endParaRPr lang="en-GB" b="1" dirty="0">
              <a:solidFill>
                <a:srgbClr val="C0000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A54913F-AF2E-454D-A1A3-86792ECF90C6}"/>
              </a:ext>
            </a:extLst>
          </p:cNvPr>
          <p:cNvSpPr/>
          <p:nvPr/>
        </p:nvSpPr>
        <p:spPr>
          <a:xfrm>
            <a:off x="3196803" y="5564411"/>
            <a:ext cx="2772000" cy="1199820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7A20CF8-A086-458C-85DF-9B98E5C36657}"/>
              </a:ext>
            </a:extLst>
          </p:cNvPr>
          <p:cNvSpPr/>
          <p:nvPr/>
        </p:nvSpPr>
        <p:spPr>
          <a:xfrm>
            <a:off x="6197334" y="5564411"/>
            <a:ext cx="2772000" cy="1199820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B8EDFAF-DEFB-40E7-BB7C-72B2D32B80FB}"/>
              </a:ext>
            </a:extLst>
          </p:cNvPr>
          <p:cNvSpPr/>
          <p:nvPr/>
        </p:nvSpPr>
        <p:spPr>
          <a:xfrm>
            <a:off x="9191770" y="5564411"/>
            <a:ext cx="2772000" cy="1199820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5085920"/>
      </p:ext>
    </p:extLst>
  </p:cSld>
  <p:clrMapOvr>
    <a:masterClrMapping/>
  </p:clrMapOvr>
</p:sld>
</file>

<file path=ppt/slides/slide2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88865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MEASURES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C4C29ED-5217-4C68-BDCF-545B06CA783A}"/>
              </a:ext>
            </a:extLst>
          </p:cNvPr>
          <p:cNvSpPr/>
          <p:nvPr/>
        </p:nvSpPr>
        <p:spPr>
          <a:xfrm>
            <a:off x="463225" y="6874664"/>
            <a:ext cx="22173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4000" b="1" dirty="0">
                <a:latin typeface="Century Gothic" panose="020B0502020202020204" pitchFamily="34" charset="0"/>
              </a:rPr>
              <a:t>shortest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8FBF2B0E-4C8A-48B5-88D3-4F24008707E4}"/>
                  </a:ext>
                </a:extLst>
              </p:cNvPr>
              <p:cNvSpPr/>
              <p:nvPr/>
            </p:nvSpPr>
            <p:spPr>
              <a:xfrm>
                <a:off x="828446" y="2096286"/>
                <a:ext cx="10516992" cy="8746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600"/>
                  </a:spcAft>
                </a:pPr>
                <a:r>
                  <a:rPr lang="en-GB" sz="3600" dirty="0">
                    <a:latin typeface="Century Gothic" panose="020B0502020202020204" pitchFamily="34" charset="0"/>
                  </a:rPr>
                  <a:t>5400</a:t>
                </a:r>
                <a:r>
                  <a:rPr lang="en-GB" sz="3300" dirty="0">
                    <a:latin typeface="Century Gothic" panose="020B0502020202020204" pitchFamily="34" charset="0"/>
                  </a:rPr>
                  <a:t> minutes</a:t>
                </a:r>
                <a:r>
                  <a:rPr lang="en-GB" sz="3400" dirty="0">
                    <a:latin typeface="Century Gothic" panose="020B0502020202020204" pitchFamily="34" charset="0"/>
                  </a:rPr>
                  <a:t>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3400" dirty="0">
                    <a:latin typeface="Century Gothic" panose="020B0502020202020204" pitchFamily="34" charset="0"/>
                  </a:rPr>
                  <a:t> week        </a:t>
                </a:r>
                <a:r>
                  <a:rPr lang="en-GB" sz="3600" dirty="0">
                    <a:latin typeface="Century Gothic" panose="020B0502020202020204" pitchFamily="34" charset="0"/>
                  </a:rPr>
                  <a:t>72</a:t>
                </a:r>
                <a:r>
                  <a:rPr lang="en-GB" sz="3400" dirty="0">
                    <a:latin typeface="Century Gothic" panose="020B0502020202020204" pitchFamily="34" charset="0"/>
                  </a:rPr>
                  <a:t> hours        </a:t>
                </a:r>
                <a:r>
                  <a:rPr lang="en-GB" sz="3600" dirty="0">
                    <a:latin typeface="Century Gothic" panose="020B0502020202020204" pitchFamily="34" charset="0"/>
                  </a:rPr>
                  <a:t>4</a:t>
                </a:r>
                <a:r>
                  <a:rPr lang="en-GB" sz="3400" dirty="0">
                    <a:latin typeface="Century Gothic" panose="020B0502020202020204" pitchFamily="34" charset="0"/>
                  </a:rPr>
                  <a:t> days</a:t>
                </a:r>
              </a:p>
            </p:txBody>
          </p:sp>
        </mc:Choice>
        <mc:Fallback xmlns=""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8FBF2B0E-4C8A-48B5-88D3-4F24008707E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8446" y="2096286"/>
                <a:ext cx="10516992" cy="874663"/>
              </a:xfrm>
              <a:prstGeom prst="rect">
                <a:avLst/>
              </a:prstGeom>
              <a:blipFill>
                <a:blip r:embed="rId3"/>
                <a:stretch>
                  <a:fillRect l="-1797" b="-111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>
            <a:extLst>
              <a:ext uri="{FF2B5EF4-FFF2-40B4-BE49-F238E27FC236}">
                <a16:creationId xmlns:a16="http://schemas.microsoft.com/office/drawing/2014/main" id="{0ED33B9F-16A2-41D9-BD11-2B9BF49E5C14}"/>
              </a:ext>
            </a:extLst>
          </p:cNvPr>
          <p:cNvSpPr/>
          <p:nvPr/>
        </p:nvSpPr>
        <p:spPr>
          <a:xfrm>
            <a:off x="9639874" y="6868482"/>
            <a:ext cx="20889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4000" b="1" dirty="0">
                <a:latin typeface="Century Gothic" panose="020B0502020202020204" pitchFamily="34" charset="0"/>
              </a:rPr>
              <a:t>longest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DF4351B-1953-4BF5-A9C9-12411B6643EA}"/>
              </a:ext>
            </a:extLst>
          </p:cNvPr>
          <p:cNvSpPr/>
          <p:nvPr/>
        </p:nvSpPr>
        <p:spPr>
          <a:xfrm>
            <a:off x="196272" y="5564411"/>
            <a:ext cx="2772000" cy="1199820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9B71174-3F89-493D-A131-ECD893A5A317}"/>
              </a:ext>
            </a:extLst>
          </p:cNvPr>
          <p:cNvSpPr/>
          <p:nvPr/>
        </p:nvSpPr>
        <p:spPr>
          <a:xfrm>
            <a:off x="4194319" y="1238739"/>
            <a:ext cx="7616188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4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minutes → hours → days → weeks  </a:t>
            </a:r>
            <a:endParaRPr lang="en-GB" b="1" dirty="0">
              <a:solidFill>
                <a:srgbClr val="C0000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A54913F-AF2E-454D-A1A3-86792ECF90C6}"/>
              </a:ext>
            </a:extLst>
          </p:cNvPr>
          <p:cNvSpPr/>
          <p:nvPr/>
        </p:nvSpPr>
        <p:spPr>
          <a:xfrm>
            <a:off x="3196803" y="5564411"/>
            <a:ext cx="2772000" cy="1199820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7A20CF8-A086-458C-85DF-9B98E5C36657}"/>
              </a:ext>
            </a:extLst>
          </p:cNvPr>
          <p:cNvSpPr/>
          <p:nvPr/>
        </p:nvSpPr>
        <p:spPr>
          <a:xfrm>
            <a:off x="6197334" y="5564411"/>
            <a:ext cx="2772000" cy="1199820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B8EDFAF-DEFB-40E7-BB7C-72B2D32B80FB}"/>
              </a:ext>
            </a:extLst>
          </p:cNvPr>
          <p:cNvSpPr/>
          <p:nvPr/>
        </p:nvSpPr>
        <p:spPr>
          <a:xfrm>
            <a:off x="9191770" y="5564411"/>
            <a:ext cx="2772000" cy="1199820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383A4EB7-8F96-4DF9-B088-5D3B46E70C9C}"/>
              </a:ext>
            </a:extLst>
          </p:cNvPr>
          <p:cNvCxnSpPr/>
          <p:nvPr/>
        </p:nvCxnSpPr>
        <p:spPr>
          <a:xfrm>
            <a:off x="2144891" y="2910989"/>
            <a:ext cx="0" cy="792000"/>
          </a:xfrm>
          <a:prstGeom prst="straightConnector1">
            <a:avLst/>
          </a:prstGeom>
          <a:ln w="57150" cap="rnd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48315125-ADBB-4684-B813-595F71A71CD0}"/>
              </a:ext>
            </a:extLst>
          </p:cNvPr>
          <p:cNvSpPr/>
          <p:nvPr/>
        </p:nvSpPr>
        <p:spPr>
          <a:xfrm>
            <a:off x="505312" y="3722502"/>
            <a:ext cx="3243196" cy="12388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300"/>
              </a:spcAft>
            </a:pP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5400</a:t>
            </a:r>
            <a:r>
              <a:rPr lang="en-GB" sz="3300" dirty="0">
                <a:solidFill>
                  <a:prstClr val="black"/>
                </a:solidFill>
                <a:latin typeface="Century Gothic" panose="020B0502020202020204" pitchFamily="34" charset="0"/>
              </a:rPr>
              <a:t> mins </a:t>
            </a:r>
            <a:r>
              <a:rPr lang="en-GB" sz="3600" dirty="0">
                <a:solidFill>
                  <a:srgbClr val="FF0000"/>
                </a:solidFill>
                <a:latin typeface="Century Gothic" panose="020B0502020202020204" pitchFamily="34" charset="0"/>
              </a:rPr>
              <a:t>÷ 60</a:t>
            </a:r>
          </a:p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= 90 hours</a:t>
            </a:r>
            <a:endParaRPr lang="en-GB" b="1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CA3228E-5CDB-400C-84B8-19E10D427971}"/>
              </a:ext>
            </a:extLst>
          </p:cNvPr>
          <p:cNvSpPr/>
          <p:nvPr/>
        </p:nvSpPr>
        <p:spPr>
          <a:xfrm>
            <a:off x="508194" y="646030"/>
            <a:ext cx="48461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38: Lengths of time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7722864"/>
      </p:ext>
    </p:extLst>
  </p:cSld>
  <p:clrMapOvr>
    <a:masterClrMapping/>
  </p:clrMapOvr>
</p:sld>
</file>

<file path=ppt/slides/slide2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88865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MEASURES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C4C29ED-5217-4C68-BDCF-545B06CA783A}"/>
              </a:ext>
            </a:extLst>
          </p:cNvPr>
          <p:cNvSpPr/>
          <p:nvPr/>
        </p:nvSpPr>
        <p:spPr>
          <a:xfrm>
            <a:off x="463225" y="6874664"/>
            <a:ext cx="22173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4000" b="1" dirty="0">
                <a:latin typeface="Century Gothic" panose="020B0502020202020204" pitchFamily="34" charset="0"/>
              </a:rPr>
              <a:t>shortest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8FBF2B0E-4C8A-48B5-88D3-4F24008707E4}"/>
                  </a:ext>
                </a:extLst>
              </p:cNvPr>
              <p:cNvSpPr/>
              <p:nvPr/>
            </p:nvSpPr>
            <p:spPr>
              <a:xfrm>
                <a:off x="828446" y="2096286"/>
                <a:ext cx="10516992" cy="8746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600"/>
                  </a:spcAft>
                </a:pPr>
                <a:r>
                  <a:rPr lang="en-GB" sz="3600" dirty="0">
                    <a:latin typeface="Century Gothic" panose="020B0502020202020204" pitchFamily="34" charset="0"/>
                  </a:rPr>
                  <a:t>5400</a:t>
                </a:r>
                <a:r>
                  <a:rPr lang="en-GB" sz="3300" dirty="0">
                    <a:latin typeface="Century Gothic" panose="020B0502020202020204" pitchFamily="34" charset="0"/>
                  </a:rPr>
                  <a:t> minutes</a:t>
                </a:r>
                <a:r>
                  <a:rPr lang="en-GB" sz="3400" dirty="0">
                    <a:latin typeface="Century Gothic" panose="020B0502020202020204" pitchFamily="34" charset="0"/>
                  </a:rPr>
                  <a:t>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3400" dirty="0">
                    <a:latin typeface="Century Gothic" panose="020B0502020202020204" pitchFamily="34" charset="0"/>
                  </a:rPr>
                  <a:t> week        </a:t>
                </a:r>
                <a:r>
                  <a:rPr lang="en-GB" sz="3600" dirty="0">
                    <a:latin typeface="Century Gothic" panose="020B0502020202020204" pitchFamily="34" charset="0"/>
                  </a:rPr>
                  <a:t>72</a:t>
                </a:r>
                <a:r>
                  <a:rPr lang="en-GB" sz="3400" dirty="0">
                    <a:latin typeface="Century Gothic" panose="020B0502020202020204" pitchFamily="34" charset="0"/>
                  </a:rPr>
                  <a:t> hours        </a:t>
                </a:r>
                <a:r>
                  <a:rPr lang="en-GB" sz="3600" dirty="0">
                    <a:latin typeface="Century Gothic" panose="020B0502020202020204" pitchFamily="34" charset="0"/>
                  </a:rPr>
                  <a:t>4</a:t>
                </a:r>
                <a:r>
                  <a:rPr lang="en-GB" sz="3400" dirty="0">
                    <a:latin typeface="Century Gothic" panose="020B0502020202020204" pitchFamily="34" charset="0"/>
                  </a:rPr>
                  <a:t> days</a:t>
                </a:r>
              </a:p>
            </p:txBody>
          </p:sp>
        </mc:Choice>
        <mc:Fallback xmlns=""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8FBF2B0E-4C8A-48B5-88D3-4F24008707E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8446" y="2096286"/>
                <a:ext cx="10516992" cy="874663"/>
              </a:xfrm>
              <a:prstGeom prst="rect">
                <a:avLst/>
              </a:prstGeom>
              <a:blipFill>
                <a:blip r:embed="rId3"/>
                <a:stretch>
                  <a:fillRect l="-1797" b="-111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>
            <a:extLst>
              <a:ext uri="{FF2B5EF4-FFF2-40B4-BE49-F238E27FC236}">
                <a16:creationId xmlns:a16="http://schemas.microsoft.com/office/drawing/2014/main" id="{0ED33B9F-16A2-41D9-BD11-2B9BF49E5C14}"/>
              </a:ext>
            </a:extLst>
          </p:cNvPr>
          <p:cNvSpPr/>
          <p:nvPr/>
        </p:nvSpPr>
        <p:spPr>
          <a:xfrm>
            <a:off x="9639874" y="6868482"/>
            <a:ext cx="20889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4000" b="1" dirty="0">
                <a:latin typeface="Century Gothic" panose="020B0502020202020204" pitchFamily="34" charset="0"/>
              </a:rPr>
              <a:t>longest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DF4351B-1953-4BF5-A9C9-12411B6643EA}"/>
              </a:ext>
            </a:extLst>
          </p:cNvPr>
          <p:cNvSpPr/>
          <p:nvPr/>
        </p:nvSpPr>
        <p:spPr>
          <a:xfrm>
            <a:off x="196272" y="5564411"/>
            <a:ext cx="2772000" cy="1199820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9B71174-3F89-493D-A131-ECD893A5A317}"/>
              </a:ext>
            </a:extLst>
          </p:cNvPr>
          <p:cNvSpPr/>
          <p:nvPr/>
        </p:nvSpPr>
        <p:spPr>
          <a:xfrm>
            <a:off x="4194319" y="1238739"/>
            <a:ext cx="7616188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4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minutes → hours → days → weeks  </a:t>
            </a:r>
            <a:endParaRPr lang="en-GB" b="1" dirty="0">
              <a:solidFill>
                <a:srgbClr val="C0000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A54913F-AF2E-454D-A1A3-86792ECF90C6}"/>
              </a:ext>
            </a:extLst>
          </p:cNvPr>
          <p:cNvSpPr/>
          <p:nvPr/>
        </p:nvSpPr>
        <p:spPr>
          <a:xfrm>
            <a:off x="3196803" y="5564411"/>
            <a:ext cx="2772000" cy="1199820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7A20CF8-A086-458C-85DF-9B98E5C36657}"/>
              </a:ext>
            </a:extLst>
          </p:cNvPr>
          <p:cNvSpPr/>
          <p:nvPr/>
        </p:nvSpPr>
        <p:spPr>
          <a:xfrm>
            <a:off x="6197334" y="5564411"/>
            <a:ext cx="2772000" cy="1199820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B8EDFAF-DEFB-40E7-BB7C-72B2D32B80FB}"/>
              </a:ext>
            </a:extLst>
          </p:cNvPr>
          <p:cNvSpPr/>
          <p:nvPr/>
        </p:nvSpPr>
        <p:spPr>
          <a:xfrm>
            <a:off x="9191770" y="5564411"/>
            <a:ext cx="2772000" cy="1199820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383A4EB7-8F96-4DF9-B088-5D3B46E70C9C}"/>
              </a:ext>
            </a:extLst>
          </p:cNvPr>
          <p:cNvCxnSpPr/>
          <p:nvPr/>
        </p:nvCxnSpPr>
        <p:spPr>
          <a:xfrm>
            <a:off x="2144891" y="2910989"/>
            <a:ext cx="0" cy="792000"/>
          </a:xfrm>
          <a:prstGeom prst="straightConnector1">
            <a:avLst/>
          </a:prstGeom>
          <a:ln w="57150" cap="rnd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48315125-ADBB-4684-B813-595F71A71CD0}"/>
              </a:ext>
            </a:extLst>
          </p:cNvPr>
          <p:cNvSpPr/>
          <p:nvPr/>
        </p:nvSpPr>
        <p:spPr>
          <a:xfrm>
            <a:off x="505312" y="3722502"/>
            <a:ext cx="3243196" cy="12388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300"/>
              </a:spcAft>
            </a:pP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5400</a:t>
            </a:r>
            <a:r>
              <a:rPr lang="en-GB" sz="3300" dirty="0">
                <a:solidFill>
                  <a:prstClr val="black"/>
                </a:solidFill>
                <a:latin typeface="Century Gothic" panose="020B0502020202020204" pitchFamily="34" charset="0"/>
              </a:rPr>
              <a:t> mins </a:t>
            </a:r>
            <a:r>
              <a:rPr lang="en-GB" sz="3600" dirty="0">
                <a:solidFill>
                  <a:srgbClr val="FF0000"/>
                </a:solidFill>
                <a:latin typeface="Century Gothic" panose="020B0502020202020204" pitchFamily="34" charset="0"/>
              </a:rPr>
              <a:t>÷ 60</a:t>
            </a:r>
          </a:p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= 90 hours</a:t>
            </a:r>
            <a:endParaRPr lang="en-GB" b="1" dirty="0"/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39DA5910-33EE-425C-91AA-1676A02B91F7}"/>
              </a:ext>
            </a:extLst>
          </p:cNvPr>
          <p:cNvCxnSpPr/>
          <p:nvPr/>
        </p:nvCxnSpPr>
        <p:spPr>
          <a:xfrm>
            <a:off x="5355283" y="2910989"/>
            <a:ext cx="0" cy="792000"/>
          </a:xfrm>
          <a:prstGeom prst="straightConnector1">
            <a:avLst/>
          </a:prstGeom>
          <a:ln w="57150" cap="rnd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8894FE39-C53B-4C19-A5C0-4D5AF01DB77A}"/>
                  </a:ext>
                </a:extLst>
              </p:cNvPr>
              <p:cNvSpPr/>
              <p:nvPr/>
            </p:nvSpPr>
            <p:spPr>
              <a:xfrm>
                <a:off x="4164336" y="3632562"/>
                <a:ext cx="2876108" cy="146713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Aft>
                    <a:spcPts val="300"/>
                  </a:spcAft>
                </a:pPr>
                <a:r>
                  <a:rPr lang="en-GB" sz="3600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3</a:t>
                </a:r>
                <a:r>
                  <a:rPr lang="en-GB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36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3300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 days </a:t>
                </a:r>
                <a:r>
                  <a:rPr lang="en-GB" sz="3600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× 24</a:t>
                </a:r>
              </a:p>
              <a:p>
                <a:r>
                  <a:rPr lang="en-GB" sz="36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= 84 hours</a:t>
                </a:r>
                <a:endParaRPr lang="en-GB" b="1" dirty="0"/>
              </a:p>
            </p:txBody>
          </p:sp>
        </mc:Choice>
        <mc:Fallback xmlns="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8894FE39-C53B-4C19-A5C0-4D5AF01DB77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4336" y="3632562"/>
                <a:ext cx="2876108" cy="1467133"/>
              </a:xfrm>
              <a:prstGeom prst="rect">
                <a:avLst/>
              </a:prstGeom>
              <a:blipFill>
                <a:blip r:embed="rId4"/>
                <a:stretch>
                  <a:fillRect l="-6356" r="-4025" b="-136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Rectangle 22">
            <a:extLst>
              <a:ext uri="{FF2B5EF4-FFF2-40B4-BE49-F238E27FC236}">
                <a16:creationId xmlns:a16="http://schemas.microsoft.com/office/drawing/2014/main" id="{7B32392A-0E46-40F5-866A-44333E61DBD5}"/>
              </a:ext>
            </a:extLst>
          </p:cNvPr>
          <p:cNvSpPr/>
          <p:nvPr/>
        </p:nvSpPr>
        <p:spPr>
          <a:xfrm>
            <a:off x="508194" y="646030"/>
            <a:ext cx="48461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38: Lengths of time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721197"/>
      </p:ext>
    </p:extLst>
  </p:cSld>
  <p:clrMapOvr>
    <a:masterClrMapping/>
  </p:clrMapOvr>
</p:sld>
</file>

<file path=ppt/slides/slide2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88865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MEASURES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C4C29ED-5217-4C68-BDCF-545B06CA783A}"/>
              </a:ext>
            </a:extLst>
          </p:cNvPr>
          <p:cNvSpPr/>
          <p:nvPr/>
        </p:nvSpPr>
        <p:spPr>
          <a:xfrm>
            <a:off x="463225" y="6874664"/>
            <a:ext cx="22173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4000" b="1" dirty="0">
                <a:latin typeface="Century Gothic" panose="020B0502020202020204" pitchFamily="34" charset="0"/>
              </a:rPr>
              <a:t>shortest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8FBF2B0E-4C8A-48B5-88D3-4F24008707E4}"/>
                  </a:ext>
                </a:extLst>
              </p:cNvPr>
              <p:cNvSpPr/>
              <p:nvPr/>
            </p:nvSpPr>
            <p:spPr>
              <a:xfrm>
                <a:off x="828446" y="2096286"/>
                <a:ext cx="10516992" cy="8746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600"/>
                  </a:spcAft>
                </a:pPr>
                <a:r>
                  <a:rPr lang="en-GB" sz="3600" dirty="0">
                    <a:latin typeface="Century Gothic" panose="020B0502020202020204" pitchFamily="34" charset="0"/>
                  </a:rPr>
                  <a:t>5400</a:t>
                </a:r>
                <a:r>
                  <a:rPr lang="en-GB" sz="3300" dirty="0">
                    <a:latin typeface="Century Gothic" panose="020B0502020202020204" pitchFamily="34" charset="0"/>
                  </a:rPr>
                  <a:t> minutes</a:t>
                </a:r>
                <a:r>
                  <a:rPr lang="en-GB" sz="3400" dirty="0">
                    <a:latin typeface="Century Gothic" panose="020B0502020202020204" pitchFamily="34" charset="0"/>
                  </a:rPr>
                  <a:t>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3400" dirty="0">
                    <a:latin typeface="Century Gothic" panose="020B0502020202020204" pitchFamily="34" charset="0"/>
                  </a:rPr>
                  <a:t> week        </a:t>
                </a:r>
                <a:r>
                  <a:rPr lang="en-GB" sz="3600" dirty="0">
                    <a:latin typeface="Century Gothic" panose="020B0502020202020204" pitchFamily="34" charset="0"/>
                  </a:rPr>
                  <a:t>72</a:t>
                </a:r>
                <a:r>
                  <a:rPr lang="en-GB" sz="3400" dirty="0">
                    <a:latin typeface="Century Gothic" panose="020B0502020202020204" pitchFamily="34" charset="0"/>
                  </a:rPr>
                  <a:t> hours        </a:t>
                </a:r>
                <a:r>
                  <a:rPr lang="en-GB" sz="3600" dirty="0">
                    <a:latin typeface="Century Gothic" panose="020B0502020202020204" pitchFamily="34" charset="0"/>
                  </a:rPr>
                  <a:t>4</a:t>
                </a:r>
                <a:r>
                  <a:rPr lang="en-GB" sz="3400" dirty="0">
                    <a:latin typeface="Century Gothic" panose="020B0502020202020204" pitchFamily="34" charset="0"/>
                  </a:rPr>
                  <a:t> days</a:t>
                </a:r>
              </a:p>
            </p:txBody>
          </p:sp>
        </mc:Choice>
        <mc:Fallback xmlns=""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8FBF2B0E-4C8A-48B5-88D3-4F24008707E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8446" y="2096286"/>
                <a:ext cx="10516992" cy="874663"/>
              </a:xfrm>
              <a:prstGeom prst="rect">
                <a:avLst/>
              </a:prstGeom>
              <a:blipFill>
                <a:blip r:embed="rId3"/>
                <a:stretch>
                  <a:fillRect l="-1797" b="-111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>
            <a:extLst>
              <a:ext uri="{FF2B5EF4-FFF2-40B4-BE49-F238E27FC236}">
                <a16:creationId xmlns:a16="http://schemas.microsoft.com/office/drawing/2014/main" id="{0ED33B9F-16A2-41D9-BD11-2B9BF49E5C14}"/>
              </a:ext>
            </a:extLst>
          </p:cNvPr>
          <p:cNvSpPr/>
          <p:nvPr/>
        </p:nvSpPr>
        <p:spPr>
          <a:xfrm>
            <a:off x="9639874" y="6868482"/>
            <a:ext cx="20889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4000" b="1" dirty="0">
                <a:latin typeface="Century Gothic" panose="020B0502020202020204" pitchFamily="34" charset="0"/>
              </a:rPr>
              <a:t>longest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DF4351B-1953-4BF5-A9C9-12411B6643EA}"/>
              </a:ext>
            </a:extLst>
          </p:cNvPr>
          <p:cNvSpPr/>
          <p:nvPr/>
        </p:nvSpPr>
        <p:spPr>
          <a:xfrm>
            <a:off x="196272" y="5564411"/>
            <a:ext cx="2772000" cy="1199820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9B71174-3F89-493D-A131-ECD893A5A317}"/>
              </a:ext>
            </a:extLst>
          </p:cNvPr>
          <p:cNvSpPr/>
          <p:nvPr/>
        </p:nvSpPr>
        <p:spPr>
          <a:xfrm>
            <a:off x="4194319" y="1238739"/>
            <a:ext cx="7616188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4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minutes → hours → days → weeks  </a:t>
            </a:r>
            <a:endParaRPr lang="en-GB" b="1" dirty="0">
              <a:solidFill>
                <a:srgbClr val="C0000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A54913F-AF2E-454D-A1A3-86792ECF90C6}"/>
              </a:ext>
            </a:extLst>
          </p:cNvPr>
          <p:cNvSpPr/>
          <p:nvPr/>
        </p:nvSpPr>
        <p:spPr>
          <a:xfrm>
            <a:off x="3196803" y="5564411"/>
            <a:ext cx="2772000" cy="1199820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7A20CF8-A086-458C-85DF-9B98E5C36657}"/>
              </a:ext>
            </a:extLst>
          </p:cNvPr>
          <p:cNvSpPr/>
          <p:nvPr/>
        </p:nvSpPr>
        <p:spPr>
          <a:xfrm>
            <a:off x="6197334" y="5564411"/>
            <a:ext cx="2772000" cy="1199820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B8EDFAF-DEFB-40E7-BB7C-72B2D32B80FB}"/>
              </a:ext>
            </a:extLst>
          </p:cNvPr>
          <p:cNvSpPr/>
          <p:nvPr/>
        </p:nvSpPr>
        <p:spPr>
          <a:xfrm>
            <a:off x="9191770" y="5564411"/>
            <a:ext cx="2772000" cy="1199820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383A4EB7-8F96-4DF9-B088-5D3B46E70C9C}"/>
              </a:ext>
            </a:extLst>
          </p:cNvPr>
          <p:cNvCxnSpPr/>
          <p:nvPr/>
        </p:nvCxnSpPr>
        <p:spPr>
          <a:xfrm>
            <a:off x="2144891" y="2910989"/>
            <a:ext cx="0" cy="792000"/>
          </a:xfrm>
          <a:prstGeom prst="straightConnector1">
            <a:avLst/>
          </a:prstGeom>
          <a:ln w="57150" cap="rnd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48315125-ADBB-4684-B813-595F71A71CD0}"/>
              </a:ext>
            </a:extLst>
          </p:cNvPr>
          <p:cNvSpPr/>
          <p:nvPr/>
        </p:nvSpPr>
        <p:spPr>
          <a:xfrm>
            <a:off x="505312" y="3722502"/>
            <a:ext cx="3243196" cy="12388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300"/>
              </a:spcAft>
            </a:pP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5400</a:t>
            </a:r>
            <a:r>
              <a:rPr lang="en-GB" sz="3300" dirty="0">
                <a:solidFill>
                  <a:prstClr val="black"/>
                </a:solidFill>
                <a:latin typeface="Century Gothic" panose="020B0502020202020204" pitchFamily="34" charset="0"/>
              </a:rPr>
              <a:t> mins </a:t>
            </a:r>
            <a:r>
              <a:rPr lang="en-GB" sz="3600" dirty="0">
                <a:solidFill>
                  <a:srgbClr val="FF0000"/>
                </a:solidFill>
                <a:latin typeface="Century Gothic" panose="020B0502020202020204" pitchFamily="34" charset="0"/>
              </a:rPr>
              <a:t>÷ 60</a:t>
            </a:r>
          </a:p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= 90 hours</a:t>
            </a:r>
            <a:endParaRPr lang="en-GB" b="1" dirty="0"/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39DA5910-33EE-425C-91AA-1676A02B91F7}"/>
              </a:ext>
            </a:extLst>
          </p:cNvPr>
          <p:cNvCxnSpPr/>
          <p:nvPr/>
        </p:nvCxnSpPr>
        <p:spPr>
          <a:xfrm>
            <a:off x="5355283" y="2910989"/>
            <a:ext cx="0" cy="792000"/>
          </a:xfrm>
          <a:prstGeom prst="straightConnector1">
            <a:avLst/>
          </a:prstGeom>
          <a:ln w="57150" cap="rnd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A69FC644-8889-4BC4-BD10-B411CDFC04EA}"/>
              </a:ext>
            </a:extLst>
          </p:cNvPr>
          <p:cNvCxnSpPr/>
          <p:nvPr/>
        </p:nvCxnSpPr>
        <p:spPr>
          <a:xfrm>
            <a:off x="10376981" y="2910989"/>
            <a:ext cx="0" cy="792000"/>
          </a:xfrm>
          <a:prstGeom prst="straightConnector1">
            <a:avLst/>
          </a:prstGeom>
          <a:ln w="57150" cap="rnd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8894FE39-C53B-4C19-A5C0-4D5AF01DB77A}"/>
                  </a:ext>
                </a:extLst>
              </p:cNvPr>
              <p:cNvSpPr/>
              <p:nvPr/>
            </p:nvSpPr>
            <p:spPr>
              <a:xfrm>
                <a:off x="4164336" y="3632562"/>
                <a:ext cx="2876108" cy="146713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Aft>
                    <a:spcPts val="300"/>
                  </a:spcAft>
                </a:pPr>
                <a:r>
                  <a:rPr lang="en-GB" sz="3600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3</a:t>
                </a:r>
                <a:r>
                  <a:rPr lang="en-GB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36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3300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 days </a:t>
                </a:r>
                <a:r>
                  <a:rPr lang="en-GB" sz="3600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× 24</a:t>
                </a:r>
              </a:p>
              <a:p>
                <a:r>
                  <a:rPr lang="en-GB" sz="36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= 84 hours</a:t>
                </a:r>
                <a:endParaRPr lang="en-GB" b="1" dirty="0"/>
              </a:p>
            </p:txBody>
          </p:sp>
        </mc:Choice>
        <mc:Fallback xmlns="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8894FE39-C53B-4C19-A5C0-4D5AF01DB77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4336" y="3632562"/>
                <a:ext cx="2876108" cy="1467133"/>
              </a:xfrm>
              <a:prstGeom prst="rect">
                <a:avLst/>
              </a:prstGeom>
              <a:blipFill>
                <a:blip r:embed="rId4"/>
                <a:stretch>
                  <a:fillRect l="-6356" r="-4025" b="-136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ectangle 26">
            <a:extLst>
              <a:ext uri="{FF2B5EF4-FFF2-40B4-BE49-F238E27FC236}">
                <a16:creationId xmlns:a16="http://schemas.microsoft.com/office/drawing/2014/main" id="{9B6F131D-3054-497D-9CA2-0559009638F0}"/>
              </a:ext>
            </a:extLst>
          </p:cNvPr>
          <p:cNvSpPr/>
          <p:nvPr/>
        </p:nvSpPr>
        <p:spPr>
          <a:xfrm>
            <a:off x="9069303" y="3722502"/>
            <a:ext cx="2577950" cy="12388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300"/>
              </a:spcAft>
            </a:pP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4 </a:t>
            </a:r>
            <a:r>
              <a:rPr lang="en-GB" sz="3300" dirty="0">
                <a:solidFill>
                  <a:prstClr val="black"/>
                </a:solidFill>
                <a:latin typeface="Century Gothic" panose="020B0502020202020204" pitchFamily="34" charset="0"/>
              </a:rPr>
              <a:t>days </a:t>
            </a:r>
            <a:r>
              <a:rPr lang="en-GB" sz="3600" dirty="0">
                <a:solidFill>
                  <a:srgbClr val="FF0000"/>
                </a:solidFill>
                <a:latin typeface="Century Gothic" panose="020B0502020202020204" pitchFamily="34" charset="0"/>
              </a:rPr>
              <a:t>× 24</a:t>
            </a:r>
          </a:p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= 96 hours</a:t>
            </a:r>
            <a:endParaRPr lang="en-GB" b="1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502D3F0-471D-48F0-AA5E-FE5136140F4C}"/>
              </a:ext>
            </a:extLst>
          </p:cNvPr>
          <p:cNvSpPr/>
          <p:nvPr/>
        </p:nvSpPr>
        <p:spPr>
          <a:xfrm>
            <a:off x="508194" y="646030"/>
            <a:ext cx="48461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38: Lengths of time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576745"/>
      </p:ext>
    </p:extLst>
  </p:cSld>
  <p:clrMapOvr>
    <a:masterClrMapping/>
  </p:clrMapOvr>
</p:sld>
</file>

<file path=ppt/slides/slide2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888659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MEASURES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C4C29ED-5217-4C68-BDCF-545B06CA783A}"/>
              </a:ext>
            </a:extLst>
          </p:cNvPr>
          <p:cNvSpPr/>
          <p:nvPr/>
        </p:nvSpPr>
        <p:spPr>
          <a:xfrm>
            <a:off x="463225" y="6874664"/>
            <a:ext cx="22173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4000" b="1" dirty="0">
                <a:latin typeface="Century Gothic" panose="020B0502020202020204" pitchFamily="34" charset="0"/>
              </a:rPr>
              <a:t>shortest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8FBF2B0E-4C8A-48B5-88D3-4F24008707E4}"/>
                  </a:ext>
                </a:extLst>
              </p:cNvPr>
              <p:cNvSpPr/>
              <p:nvPr/>
            </p:nvSpPr>
            <p:spPr>
              <a:xfrm>
                <a:off x="828446" y="2096286"/>
                <a:ext cx="10516992" cy="8746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600"/>
                  </a:spcAft>
                </a:pPr>
                <a:r>
                  <a:rPr lang="en-GB" sz="3600" dirty="0">
                    <a:latin typeface="Century Gothic" panose="020B0502020202020204" pitchFamily="34" charset="0"/>
                  </a:rPr>
                  <a:t>5400</a:t>
                </a:r>
                <a:r>
                  <a:rPr lang="en-GB" sz="3300" dirty="0">
                    <a:latin typeface="Century Gothic" panose="020B0502020202020204" pitchFamily="34" charset="0"/>
                  </a:rPr>
                  <a:t> minutes</a:t>
                </a:r>
                <a:r>
                  <a:rPr lang="en-GB" sz="3400" dirty="0">
                    <a:latin typeface="Century Gothic" panose="020B0502020202020204" pitchFamily="34" charset="0"/>
                  </a:rPr>
                  <a:t>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3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3400" dirty="0">
                    <a:latin typeface="Century Gothic" panose="020B0502020202020204" pitchFamily="34" charset="0"/>
                  </a:rPr>
                  <a:t> week        </a:t>
                </a:r>
                <a:r>
                  <a:rPr lang="en-GB" sz="3600" dirty="0">
                    <a:latin typeface="Century Gothic" panose="020B0502020202020204" pitchFamily="34" charset="0"/>
                  </a:rPr>
                  <a:t>72</a:t>
                </a:r>
                <a:r>
                  <a:rPr lang="en-GB" sz="3400" dirty="0">
                    <a:latin typeface="Century Gothic" panose="020B0502020202020204" pitchFamily="34" charset="0"/>
                  </a:rPr>
                  <a:t> hours        </a:t>
                </a:r>
                <a:r>
                  <a:rPr lang="en-GB" sz="3600" dirty="0">
                    <a:latin typeface="Century Gothic" panose="020B0502020202020204" pitchFamily="34" charset="0"/>
                  </a:rPr>
                  <a:t>4</a:t>
                </a:r>
                <a:r>
                  <a:rPr lang="en-GB" sz="3400" dirty="0">
                    <a:latin typeface="Century Gothic" panose="020B0502020202020204" pitchFamily="34" charset="0"/>
                  </a:rPr>
                  <a:t> days</a:t>
                </a:r>
              </a:p>
            </p:txBody>
          </p:sp>
        </mc:Choice>
        <mc:Fallback xmlns=""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8FBF2B0E-4C8A-48B5-88D3-4F24008707E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8446" y="2096286"/>
                <a:ext cx="10516992" cy="874663"/>
              </a:xfrm>
              <a:prstGeom prst="rect">
                <a:avLst/>
              </a:prstGeom>
              <a:blipFill>
                <a:blip r:embed="rId3"/>
                <a:stretch>
                  <a:fillRect l="-1797" b="-111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>
            <a:extLst>
              <a:ext uri="{FF2B5EF4-FFF2-40B4-BE49-F238E27FC236}">
                <a16:creationId xmlns:a16="http://schemas.microsoft.com/office/drawing/2014/main" id="{0ED33B9F-16A2-41D9-BD11-2B9BF49E5C14}"/>
              </a:ext>
            </a:extLst>
          </p:cNvPr>
          <p:cNvSpPr/>
          <p:nvPr/>
        </p:nvSpPr>
        <p:spPr>
          <a:xfrm>
            <a:off x="9639874" y="6868482"/>
            <a:ext cx="20889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4000" b="1" dirty="0">
                <a:latin typeface="Century Gothic" panose="020B0502020202020204" pitchFamily="34" charset="0"/>
              </a:rPr>
              <a:t>longest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DF4351B-1953-4BF5-A9C9-12411B6643EA}"/>
              </a:ext>
            </a:extLst>
          </p:cNvPr>
          <p:cNvSpPr/>
          <p:nvPr/>
        </p:nvSpPr>
        <p:spPr>
          <a:xfrm>
            <a:off x="196272" y="5564411"/>
            <a:ext cx="2772000" cy="1199820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9B71174-3F89-493D-A131-ECD893A5A317}"/>
              </a:ext>
            </a:extLst>
          </p:cNvPr>
          <p:cNvSpPr/>
          <p:nvPr/>
        </p:nvSpPr>
        <p:spPr>
          <a:xfrm>
            <a:off x="4194319" y="1238739"/>
            <a:ext cx="7616188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4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minutes → hours → days → weeks  </a:t>
            </a:r>
            <a:endParaRPr lang="en-GB" b="1" dirty="0">
              <a:solidFill>
                <a:srgbClr val="C0000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A54913F-AF2E-454D-A1A3-86792ECF90C6}"/>
              </a:ext>
            </a:extLst>
          </p:cNvPr>
          <p:cNvSpPr/>
          <p:nvPr/>
        </p:nvSpPr>
        <p:spPr>
          <a:xfrm>
            <a:off x="3196803" y="5564411"/>
            <a:ext cx="2772000" cy="1199820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7A20CF8-A086-458C-85DF-9B98E5C36657}"/>
              </a:ext>
            </a:extLst>
          </p:cNvPr>
          <p:cNvSpPr/>
          <p:nvPr/>
        </p:nvSpPr>
        <p:spPr>
          <a:xfrm>
            <a:off x="6197334" y="5564411"/>
            <a:ext cx="2772000" cy="1199820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B8EDFAF-DEFB-40E7-BB7C-72B2D32B80FB}"/>
              </a:ext>
            </a:extLst>
          </p:cNvPr>
          <p:cNvSpPr/>
          <p:nvPr/>
        </p:nvSpPr>
        <p:spPr>
          <a:xfrm>
            <a:off x="9191770" y="5564411"/>
            <a:ext cx="2772000" cy="1199820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383A4EB7-8F96-4DF9-B088-5D3B46E70C9C}"/>
              </a:ext>
            </a:extLst>
          </p:cNvPr>
          <p:cNvCxnSpPr/>
          <p:nvPr/>
        </p:nvCxnSpPr>
        <p:spPr>
          <a:xfrm>
            <a:off x="2144891" y="2910989"/>
            <a:ext cx="0" cy="792000"/>
          </a:xfrm>
          <a:prstGeom prst="straightConnector1">
            <a:avLst/>
          </a:prstGeom>
          <a:ln w="57150" cap="rnd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48315125-ADBB-4684-B813-595F71A71CD0}"/>
              </a:ext>
            </a:extLst>
          </p:cNvPr>
          <p:cNvSpPr/>
          <p:nvPr/>
        </p:nvSpPr>
        <p:spPr>
          <a:xfrm>
            <a:off x="505312" y="3722502"/>
            <a:ext cx="3243196" cy="12388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300"/>
              </a:spcAft>
            </a:pP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5400</a:t>
            </a:r>
            <a:r>
              <a:rPr lang="en-GB" sz="3300" dirty="0">
                <a:solidFill>
                  <a:prstClr val="black"/>
                </a:solidFill>
                <a:latin typeface="Century Gothic" panose="020B0502020202020204" pitchFamily="34" charset="0"/>
              </a:rPr>
              <a:t> mins </a:t>
            </a:r>
            <a:r>
              <a:rPr lang="en-GB" sz="3600" dirty="0">
                <a:solidFill>
                  <a:srgbClr val="FF0000"/>
                </a:solidFill>
                <a:latin typeface="Century Gothic" panose="020B0502020202020204" pitchFamily="34" charset="0"/>
              </a:rPr>
              <a:t>÷ 60</a:t>
            </a:r>
          </a:p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= 90 hours</a:t>
            </a:r>
            <a:endParaRPr lang="en-GB" b="1" dirty="0"/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39DA5910-33EE-425C-91AA-1676A02B91F7}"/>
              </a:ext>
            </a:extLst>
          </p:cNvPr>
          <p:cNvCxnSpPr/>
          <p:nvPr/>
        </p:nvCxnSpPr>
        <p:spPr>
          <a:xfrm>
            <a:off x="5355283" y="2910989"/>
            <a:ext cx="0" cy="792000"/>
          </a:xfrm>
          <a:prstGeom prst="straightConnector1">
            <a:avLst/>
          </a:prstGeom>
          <a:ln w="57150" cap="rnd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A69FC644-8889-4BC4-BD10-B411CDFC04EA}"/>
              </a:ext>
            </a:extLst>
          </p:cNvPr>
          <p:cNvCxnSpPr/>
          <p:nvPr/>
        </p:nvCxnSpPr>
        <p:spPr>
          <a:xfrm>
            <a:off x="10376981" y="2910989"/>
            <a:ext cx="0" cy="792000"/>
          </a:xfrm>
          <a:prstGeom prst="straightConnector1">
            <a:avLst/>
          </a:prstGeom>
          <a:ln w="57150" cap="rnd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8894FE39-C53B-4C19-A5C0-4D5AF01DB77A}"/>
                  </a:ext>
                </a:extLst>
              </p:cNvPr>
              <p:cNvSpPr/>
              <p:nvPr/>
            </p:nvSpPr>
            <p:spPr>
              <a:xfrm>
                <a:off x="4164336" y="3632562"/>
                <a:ext cx="2876108" cy="146713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Aft>
                    <a:spcPts val="300"/>
                  </a:spcAft>
                </a:pPr>
                <a:r>
                  <a:rPr lang="en-GB" sz="3600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3</a:t>
                </a:r>
                <a:r>
                  <a:rPr lang="en-GB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36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3300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 days </a:t>
                </a:r>
                <a:r>
                  <a:rPr lang="en-GB" sz="3600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× 24</a:t>
                </a:r>
              </a:p>
              <a:p>
                <a:r>
                  <a:rPr lang="en-GB" sz="36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= 84 hours</a:t>
                </a:r>
                <a:endParaRPr lang="en-GB" b="1" dirty="0"/>
              </a:p>
            </p:txBody>
          </p:sp>
        </mc:Choice>
        <mc:Fallback xmlns="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8894FE39-C53B-4C19-A5C0-4D5AF01DB77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4336" y="3632562"/>
                <a:ext cx="2876108" cy="1467133"/>
              </a:xfrm>
              <a:prstGeom prst="rect">
                <a:avLst/>
              </a:prstGeom>
              <a:blipFill>
                <a:blip r:embed="rId4"/>
                <a:stretch>
                  <a:fillRect l="-6356" r="-4025" b="-136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ectangle 26">
            <a:extLst>
              <a:ext uri="{FF2B5EF4-FFF2-40B4-BE49-F238E27FC236}">
                <a16:creationId xmlns:a16="http://schemas.microsoft.com/office/drawing/2014/main" id="{9B6F131D-3054-497D-9CA2-0559009638F0}"/>
              </a:ext>
            </a:extLst>
          </p:cNvPr>
          <p:cNvSpPr/>
          <p:nvPr/>
        </p:nvSpPr>
        <p:spPr>
          <a:xfrm>
            <a:off x="9069303" y="3722502"/>
            <a:ext cx="2577950" cy="12388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300"/>
              </a:spcAft>
            </a:pP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4 </a:t>
            </a:r>
            <a:r>
              <a:rPr lang="en-GB" sz="3300" dirty="0">
                <a:solidFill>
                  <a:prstClr val="black"/>
                </a:solidFill>
                <a:latin typeface="Century Gothic" panose="020B0502020202020204" pitchFamily="34" charset="0"/>
              </a:rPr>
              <a:t>days </a:t>
            </a:r>
            <a:r>
              <a:rPr lang="en-GB" sz="3600" dirty="0">
                <a:solidFill>
                  <a:srgbClr val="FF0000"/>
                </a:solidFill>
                <a:latin typeface="Century Gothic" panose="020B0502020202020204" pitchFamily="34" charset="0"/>
              </a:rPr>
              <a:t>× 24</a:t>
            </a:r>
          </a:p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= 96 hours</a:t>
            </a:r>
            <a:endParaRPr lang="en-GB" b="1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6C40D64-D4F6-4C71-B24D-26635B7C4FDA}"/>
              </a:ext>
            </a:extLst>
          </p:cNvPr>
          <p:cNvSpPr/>
          <p:nvPr/>
        </p:nvSpPr>
        <p:spPr>
          <a:xfrm>
            <a:off x="614699" y="5826165"/>
            <a:ext cx="19351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72</a:t>
            </a:r>
            <a:r>
              <a:rPr lang="en-GB" sz="3400" dirty="0">
                <a:solidFill>
                  <a:prstClr val="black"/>
                </a:solidFill>
                <a:latin typeface="Century Gothic" panose="020B0502020202020204" pitchFamily="34" charset="0"/>
              </a:rPr>
              <a:t> hours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00C3CE77-A134-4E3B-978A-90F2E1EAC6D3}"/>
                  </a:ext>
                </a:extLst>
              </p:cNvPr>
              <p:cNvSpPr/>
              <p:nvPr/>
            </p:nvSpPr>
            <p:spPr>
              <a:xfrm>
                <a:off x="3787877" y="5711998"/>
                <a:ext cx="1649811" cy="8746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3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3400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 week</a:t>
                </a:r>
                <a:endParaRPr lang="en-GB" dirty="0"/>
              </a:p>
            </p:txBody>
          </p:sp>
        </mc:Choice>
        <mc:Fallback xmlns=""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00C3CE77-A134-4E3B-978A-90F2E1EAC6D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87877" y="5711998"/>
                <a:ext cx="1649811" cy="874663"/>
              </a:xfrm>
              <a:prstGeom prst="rect">
                <a:avLst/>
              </a:prstGeom>
              <a:blipFill>
                <a:blip r:embed="rId5"/>
                <a:stretch>
                  <a:fillRect r="-9963" b="-90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ectangle 27">
            <a:extLst>
              <a:ext uri="{FF2B5EF4-FFF2-40B4-BE49-F238E27FC236}">
                <a16:creationId xmlns:a16="http://schemas.microsoft.com/office/drawing/2014/main" id="{DBA115BB-166A-46D8-AAF0-735D1E1C965D}"/>
              </a:ext>
            </a:extLst>
          </p:cNvPr>
          <p:cNvSpPr/>
          <p:nvPr/>
        </p:nvSpPr>
        <p:spPr>
          <a:xfrm>
            <a:off x="6191239" y="5841552"/>
            <a:ext cx="2797561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400" dirty="0">
                <a:solidFill>
                  <a:prstClr val="black"/>
                </a:solidFill>
                <a:latin typeface="Century Gothic" panose="020B0502020202020204" pitchFamily="34" charset="0"/>
              </a:rPr>
              <a:t>5400</a:t>
            </a:r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 minutes</a:t>
            </a:r>
            <a:endParaRPr lang="en-GB" sz="160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10E789C-EA47-46C0-8643-2942FAB682BB}"/>
              </a:ext>
            </a:extLst>
          </p:cNvPr>
          <p:cNvSpPr/>
          <p:nvPr/>
        </p:nvSpPr>
        <p:spPr>
          <a:xfrm>
            <a:off x="9783792" y="5826162"/>
            <a:ext cx="15616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4</a:t>
            </a:r>
            <a:r>
              <a:rPr lang="en-GB" sz="3400" dirty="0">
                <a:solidFill>
                  <a:prstClr val="black"/>
                </a:solidFill>
                <a:latin typeface="Century Gothic" panose="020B0502020202020204" pitchFamily="34" charset="0"/>
              </a:rPr>
              <a:t> days</a:t>
            </a:r>
            <a:endParaRPr lang="en-GB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EA3E84A9-308B-4F9B-904F-B24C33159D7B}"/>
              </a:ext>
            </a:extLst>
          </p:cNvPr>
          <p:cNvSpPr/>
          <p:nvPr/>
        </p:nvSpPr>
        <p:spPr>
          <a:xfrm>
            <a:off x="508194" y="646030"/>
            <a:ext cx="48461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38: Lengths of time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3196084"/>
      </p:ext>
    </p:extLst>
  </p:cSld>
  <p:clrMapOvr>
    <a:masterClrMapping/>
  </p:clrMapOvr>
</p:sld>
</file>

<file path=ppt/slides/slide2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43340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MONEY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43348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39: Ticket prices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FD7D3DF-F1AD-454E-8C24-E5D8534AEF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7761489"/>
              </p:ext>
            </p:extLst>
          </p:nvPr>
        </p:nvGraphicFramePr>
        <p:xfrm>
          <a:off x="779255" y="4006412"/>
          <a:ext cx="10461253" cy="100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38618">
                  <a:extLst>
                    <a:ext uri="{9D8B030D-6E8A-4147-A177-3AD203B41FA5}">
                      <a16:colId xmlns:a16="http://schemas.microsoft.com/office/drawing/2014/main" val="3854364827"/>
                    </a:ext>
                  </a:extLst>
                </a:gridCol>
                <a:gridCol w="2107545">
                  <a:extLst>
                    <a:ext uri="{9D8B030D-6E8A-4147-A177-3AD203B41FA5}">
                      <a16:colId xmlns:a16="http://schemas.microsoft.com/office/drawing/2014/main" val="67710234"/>
                    </a:ext>
                  </a:extLst>
                </a:gridCol>
                <a:gridCol w="2107545">
                  <a:extLst>
                    <a:ext uri="{9D8B030D-6E8A-4147-A177-3AD203B41FA5}">
                      <a16:colId xmlns:a16="http://schemas.microsoft.com/office/drawing/2014/main" val="1493744716"/>
                    </a:ext>
                  </a:extLst>
                </a:gridCol>
                <a:gridCol w="2107545">
                  <a:extLst>
                    <a:ext uri="{9D8B030D-6E8A-4147-A177-3AD203B41FA5}">
                      <a16:colId xmlns:a16="http://schemas.microsoft.com/office/drawing/2014/main" val="1772896276"/>
                    </a:ext>
                  </a:extLst>
                </a:gridCol>
              </a:tblGrid>
              <a:tr h="1008000"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Adult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Child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Child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Child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167909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3A6B93B-49E8-4786-89D4-FA37073CC5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7188437"/>
              </p:ext>
            </p:extLst>
          </p:nvPr>
        </p:nvGraphicFramePr>
        <p:xfrm>
          <a:off x="779255" y="2755938"/>
          <a:ext cx="6246163" cy="100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38618">
                  <a:extLst>
                    <a:ext uri="{9D8B030D-6E8A-4147-A177-3AD203B41FA5}">
                      <a16:colId xmlns:a16="http://schemas.microsoft.com/office/drawing/2014/main" val="3854364827"/>
                    </a:ext>
                  </a:extLst>
                </a:gridCol>
                <a:gridCol w="2107545">
                  <a:extLst>
                    <a:ext uri="{9D8B030D-6E8A-4147-A177-3AD203B41FA5}">
                      <a16:colId xmlns:a16="http://schemas.microsoft.com/office/drawing/2014/main" val="67710234"/>
                    </a:ext>
                  </a:extLst>
                </a:gridCol>
              </a:tblGrid>
              <a:tr h="1008000"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Adult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3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Child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1679098"/>
                  </a:ext>
                </a:extLst>
              </a:tr>
            </a:tbl>
          </a:graphicData>
        </a:graphic>
      </p:graphicFrame>
      <p:sp>
        <p:nvSpPr>
          <p:cNvPr id="11" name="Left Bracket 10">
            <a:extLst>
              <a:ext uri="{FF2B5EF4-FFF2-40B4-BE49-F238E27FC236}">
                <a16:creationId xmlns:a16="http://schemas.microsoft.com/office/drawing/2014/main" id="{7BA9B83F-C827-403B-8997-14AEAB529DEB}"/>
              </a:ext>
            </a:extLst>
          </p:cNvPr>
          <p:cNvSpPr/>
          <p:nvPr/>
        </p:nvSpPr>
        <p:spPr>
          <a:xfrm rot="5400000">
            <a:off x="3781065" y="-622102"/>
            <a:ext cx="216000" cy="6228000"/>
          </a:xfrm>
          <a:prstGeom prst="lef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D98DF73-C95C-4FB2-92C7-3A3444AF86D1}"/>
              </a:ext>
            </a:extLst>
          </p:cNvPr>
          <p:cNvSpPr/>
          <p:nvPr/>
        </p:nvSpPr>
        <p:spPr>
          <a:xfrm>
            <a:off x="5228615" y="5522232"/>
            <a:ext cx="17347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£23.50 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8518B9D-3B27-4321-A3AD-B85C525146F3}"/>
              </a:ext>
            </a:extLst>
          </p:cNvPr>
          <p:cNvSpPr/>
          <p:nvPr/>
        </p:nvSpPr>
        <p:spPr>
          <a:xfrm>
            <a:off x="3034951" y="1674565"/>
            <a:ext cx="17347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£14.10 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17" name="Left Bracket 16">
            <a:extLst>
              <a:ext uri="{FF2B5EF4-FFF2-40B4-BE49-F238E27FC236}">
                <a16:creationId xmlns:a16="http://schemas.microsoft.com/office/drawing/2014/main" id="{E4FE0A09-9768-4F96-AB30-0DD40F239B02}"/>
              </a:ext>
            </a:extLst>
          </p:cNvPr>
          <p:cNvSpPr/>
          <p:nvPr/>
        </p:nvSpPr>
        <p:spPr>
          <a:xfrm rot="16200000" flipV="1">
            <a:off x="5894856" y="54853"/>
            <a:ext cx="216000" cy="10447200"/>
          </a:xfrm>
          <a:prstGeom prst="lef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1576856"/>
      </p:ext>
    </p:extLst>
  </p:cSld>
  <p:clrMapOvr>
    <a:masterClrMapping/>
  </p:clrMapOvr>
</p:sld>
</file>

<file path=ppt/slides/slide2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43340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MONEY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FD7D3DF-F1AD-454E-8C24-E5D8534AEF13}"/>
              </a:ext>
            </a:extLst>
          </p:cNvPr>
          <p:cNvGraphicFramePr>
            <a:graphicFrameLocks noGrp="1"/>
          </p:cNvGraphicFramePr>
          <p:nvPr/>
        </p:nvGraphicFramePr>
        <p:xfrm>
          <a:off x="779255" y="4006412"/>
          <a:ext cx="10461253" cy="100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38618">
                  <a:extLst>
                    <a:ext uri="{9D8B030D-6E8A-4147-A177-3AD203B41FA5}">
                      <a16:colId xmlns:a16="http://schemas.microsoft.com/office/drawing/2014/main" val="3854364827"/>
                    </a:ext>
                  </a:extLst>
                </a:gridCol>
                <a:gridCol w="2107545">
                  <a:extLst>
                    <a:ext uri="{9D8B030D-6E8A-4147-A177-3AD203B41FA5}">
                      <a16:colId xmlns:a16="http://schemas.microsoft.com/office/drawing/2014/main" val="67710234"/>
                    </a:ext>
                  </a:extLst>
                </a:gridCol>
                <a:gridCol w="2107545">
                  <a:extLst>
                    <a:ext uri="{9D8B030D-6E8A-4147-A177-3AD203B41FA5}">
                      <a16:colId xmlns:a16="http://schemas.microsoft.com/office/drawing/2014/main" val="1493744716"/>
                    </a:ext>
                  </a:extLst>
                </a:gridCol>
                <a:gridCol w="2107545">
                  <a:extLst>
                    <a:ext uri="{9D8B030D-6E8A-4147-A177-3AD203B41FA5}">
                      <a16:colId xmlns:a16="http://schemas.microsoft.com/office/drawing/2014/main" val="1772896276"/>
                    </a:ext>
                  </a:extLst>
                </a:gridCol>
              </a:tblGrid>
              <a:tr h="1008000"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Adult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Child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Child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Child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167909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3A6B93B-49E8-4786-89D4-FA37073CC5D8}"/>
              </a:ext>
            </a:extLst>
          </p:cNvPr>
          <p:cNvGraphicFramePr>
            <a:graphicFrameLocks noGrp="1"/>
          </p:cNvGraphicFramePr>
          <p:nvPr/>
        </p:nvGraphicFramePr>
        <p:xfrm>
          <a:off x="779255" y="2755938"/>
          <a:ext cx="6246163" cy="100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38618">
                  <a:extLst>
                    <a:ext uri="{9D8B030D-6E8A-4147-A177-3AD203B41FA5}">
                      <a16:colId xmlns:a16="http://schemas.microsoft.com/office/drawing/2014/main" val="3854364827"/>
                    </a:ext>
                  </a:extLst>
                </a:gridCol>
                <a:gridCol w="2107545">
                  <a:extLst>
                    <a:ext uri="{9D8B030D-6E8A-4147-A177-3AD203B41FA5}">
                      <a16:colId xmlns:a16="http://schemas.microsoft.com/office/drawing/2014/main" val="67710234"/>
                    </a:ext>
                  </a:extLst>
                </a:gridCol>
              </a:tblGrid>
              <a:tr h="1008000"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Adult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3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Child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1679098"/>
                  </a:ext>
                </a:extLst>
              </a:tr>
            </a:tbl>
          </a:graphicData>
        </a:graphic>
      </p:graphicFrame>
      <p:sp>
        <p:nvSpPr>
          <p:cNvPr id="11" name="Left Bracket 10">
            <a:extLst>
              <a:ext uri="{FF2B5EF4-FFF2-40B4-BE49-F238E27FC236}">
                <a16:creationId xmlns:a16="http://schemas.microsoft.com/office/drawing/2014/main" id="{7BA9B83F-C827-403B-8997-14AEAB529DEB}"/>
              </a:ext>
            </a:extLst>
          </p:cNvPr>
          <p:cNvSpPr/>
          <p:nvPr/>
        </p:nvSpPr>
        <p:spPr>
          <a:xfrm rot="5400000">
            <a:off x="3781065" y="-622102"/>
            <a:ext cx="216000" cy="6228000"/>
          </a:xfrm>
          <a:prstGeom prst="lef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D98DF73-C95C-4FB2-92C7-3A3444AF86D1}"/>
              </a:ext>
            </a:extLst>
          </p:cNvPr>
          <p:cNvSpPr/>
          <p:nvPr/>
        </p:nvSpPr>
        <p:spPr>
          <a:xfrm>
            <a:off x="5228615" y="5522232"/>
            <a:ext cx="17347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£23.50 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8518B9D-3B27-4321-A3AD-B85C525146F3}"/>
              </a:ext>
            </a:extLst>
          </p:cNvPr>
          <p:cNvSpPr/>
          <p:nvPr/>
        </p:nvSpPr>
        <p:spPr>
          <a:xfrm>
            <a:off x="3034951" y="1674565"/>
            <a:ext cx="17347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£14.10 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17" name="Left Bracket 16">
            <a:extLst>
              <a:ext uri="{FF2B5EF4-FFF2-40B4-BE49-F238E27FC236}">
                <a16:creationId xmlns:a16="http://schemas.microsoft.com/office/drawing/2014/main" id="{E4FE0A09-9768-4F96-AB30-0DD40F239B02}"/>
              </a:ext>
            </a:extLst>
          </p:cNvPr>
          <p:cNvSpPr/>
          <p:nvPr/>
        </p:nvSpPr>
        <p:spPr>
          <a:xfrm rot="16200000" flipV="1">
            <a:off x="5894856" y="54853"/>
            <a:ext cx="216000" cy="10447200"/>
          </a:xfrm>
          <a:prstGeom prst="lef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699E4349-FB30-4F8D-BB38-307F3B507092}"/>
              </a:ext>
            </a:extLst>
          </p:cNvPr>
          <p:cNvCxnSpPr/>
          <p:nvPr/>
        </p:nvCxnSpPr>
        <p:spPr>
          <a:xfrm>
            <a:off x="7054460" y="3344214"/>
            <a:ext cx="4190400" cy="0"/>
          </a:xfrm>
          <a:prstGeom prst="straightConnector1">
            <a:avLst/>
          </a:prstGeom>
          <a:ln w="762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86C2D993-12A7-48D0-A07C-76F317DED5AB}"/>
              </a:ext>
            </a:extLst>
          </p:cNvPr>
          <p:cNvSpPr/>
          <p:nvPr/>
        </p:nvSpPr>
        <p:spPr>
          <a:xfrm>
            <a:off x="7676784" y="1063844"/>
            <a:ext cx="386035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latin typeface="Century Gothic" panose="020B0502020202020204" pitchFamily="34" charset="0"/>
              </a:rPr>
              <a:t>£23.50</a:t>
            </a:r>
            <a:r>
              <a:rPr lang="en-GB" sz="2800" b="1" dirty="0">
                <a:latin typeface="Century Gothic" panose="020B0502020202020204" pitchFamily="34" charset="0"/>
              </a:rPr>
              <a:t> </a:t>
            </a:r>
            <a:r>
              <a:rPr lang="en-GB" sz="4000" b="1" dirty="0">
                <a:latin typeface="Century Gothic" panose="020B0502020202020204" pitchFamily="34" charset="0"/>
              </a:rPr>
              <a:t>-</a:t>
            </a:r>
            <a:r>
              <a:rPr lang="en-GB" sz="2800" b="1" dirty="0">
                <a:latin typeface="Century Gothic" panose="020B0502020202020204" pitchFamily="34" charset="0"/>
              </a:rPr>
              <a:t> </a:t>
            </a:r>
            <a:r>
              <a:rPr lang="en-GB" sz="4000" b="1" dirty="0">
                <a:latin typeface="Century Gothic" panose="020B0502020202020204" pitchFamily="34" charset="0"/>
              </a:rPr>
              <a:t>£14.10</a:t>
            </a:r>
            <a:r>
              <a:rPr lang="en-GB" sz="2800" b="1" dirty="0">
                <a:latin typeface="Century Gothic" panose="020B0502020202020204" pitchFamily="34" charset="0"/>
              </a:rPr>
              <a:t> </a:t>
            </a:r>
            <a:br>
              <a:rPr lang="en-GB" sz="2800" b="1" dirty="0">
                <a:latin typeface="Century Gothic" panose="020B0502020202020204" pitchFamily="34" charset="0"/>
              </a:rPr>
            </a:br>
            <a:r>
              <a:rPr lang="en-GB" sz="4000" b="1" dirty="0">
                <a:latin typeface="Century Gothic" panose="020B0502020202020204" pitchFamily="34" charset="0"/>
              </a:rPr>
              <a:t>=</a:t>
            </a:r>
            <a:r>
              <a:rPr lang="en-GB" sz="2800" b="1" dirty="0">
                <a:latin typeface="Century Gothic" panose="020B0502020202020204" pitchFamily="34" charset="0"/>
              </a:rPr>
              <a:t> </a:t>
            </a:r>
            <a:r>
              <a:rPr lang="en-GB" sz="4000" b="1" dirty="0">
                <a:latin typeface="Century Gothic" panose="020B0502020202020204" pitchFamily="34" charset="0"/>
              </a:rPr>
              <a:t>£9.40</a:t>
            </a:r>
            <a:endParaRPr lang="en-GB" sz="400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77C09B9-8BB0-4F23-801B-6C24001C18BA}"/>
              </a:ext>
            </a:extLst>
          </p:cNvPr>
          <p:cNvSpPr/>
          <p:nvPr/>
        </p:nvSpPr>
        <p:spPr>
          <a:xfrm>
            <a:off x="8468257" y="2635171"/>
            <a:ext cx="13468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£9.40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A57DAE2-C319-4571-BF09-89467E4FB9C5}"/>
              </a:ext>
            </a:extLst>
          </p:cNvPr>
          <p:cNvSpPr/>
          <p:nvPr/>
        </p:nvSpPr>
        <p:spPr>
          <a:xfrm>
            <a:off x="852865" y="6730673"/>
            <a:ext cx="614944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Two child tickets = £9.40</a:t>
            </a:r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AB51ED9-F033-4CF3-92C1-4310CB90833C}"/>
              </a:ext>
            </a:extLst>
          </p:cNvPr>
          <p:cNvSpPr/>
          <p:nvPr/>
        </p:nvSpPr>
        <p:spPr>
          <a:xfrm>
            <a:off x="508194" y="646030"/>
            <a:ext cx="43348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39: Ticket prices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012924"/>
      </p:ext>
    </p:extLst>
  </p:cSld>
  <p:clrMapOvr>
    <a:masterClrMapping/>
  </p:clrMapOvr>
</p:sld>
</file>

<file path=ppt/slides/slide2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43340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MONEY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FD7D3DF-F1AD-454E-8C24-E5D8534AEF13}"/>
              </a:ext>
            </a:extLst>
          </p:cNvPr>
          <p:cNvGraphicFramePr>
            <a:graphicFrameLocks noGrp="1"/>
          </p:cNvGraphicFramePr>
          <p:nvPr/>
        </p:nvGraphicFramePr>
        <p:xfrm>
          <a:off x="779255" y="4006412"/>
          <a:ext cx="10461253" cy="100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38618">
                  <a:extLst>
                    <a:ext uri="{9D8B030D-6E8A-4147-A177-3AD203B41FA5}">
                      <a16:colId xmlns:a16="http://schemas.microsoft.com/office/drawing/2014/main" val="3854364827"/>
                    </a:ext>
                  </a:extLst>
                </a:gridCol>
                <a:gridCol w="2107545">
                  <a:extLst>
                    <a:ext uri="{9D8B030D-6E8A-4147-A177-3AD203B41FA5}">
                      <a16:colId xmlns:a16="http://schemas.microsoft.com/office/drawing/2014/main" val="67710234"/>
                    </a:ext>
                  </a:extLst>
                </a:gridCol>
                <a:gridCol w="2107545">
                  <a:extLst>
                    <a:ext uri="{9D8B030D-6E8A-4147-A177-3AD203B41FA5}">
                      <a16:colId xmlns:a16="http://schemas.microsoft.com/office/drawing/2014/main" val="1493744716"/>
                    </a:ext>
                  </a:extLst>
                </a:gridCol>
                <a:gridCol w="2107545">
                  <a:extLst>
                    <a:ext uri="{9D8B030D-6E8A-4147-A177-3AD203B41FA5}">
                      <a16:colId xmlns:a16="http://schemas.microsoft.com/office/drawing/2014/main" val="1772896276"/>
                    </a:ext>
                  </a:extLst>
                </a:gridCol>
              </a:tblGrid>
              <a:tr h="1008000"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Adult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Child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Child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Child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167909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3A6B93B-49E8-4786-89D4-FA37073CC5D8}"/>
              </a:ext>
            </a:extLst>
          </p:cNvPr>
          <p:cNvGraphicFramePr>
            <a:graphicFrameLocks noGrp="1"/>
          </p:cNvGraphicFramePr>
          <p:nvPr/>
        </p:nvGraphicFramePr>
        <p:xfrm>
          <a:off x="779255" y="2755938"/>
          <a:ext cx="6246163" cy="100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38618">
                  <a:extLst>
                    <a:ext uri="{9D8B030D-6E8A-4147-A177-3AD203B41FA5}">
                      <a16:colId xmlns:a16="http://schemas.microsoft.com/office/drawing/2014/main" val="3854364827"/>
                    </a:ext>
                  </a:extLst>
                </a:gridCol>
                <a:gridCol w="2107545">
                  <a:extLst>
                    <a:ext uri="{9D8B030D-6E8A-4147-A177-3AD203B41FA5}">
                      <a16:colId xmlns:a16="http://schemas.microsoft.com/office/drawing/2014/main" val="67710234"/>
                    </a:ext>
                  </a:extLst>
                </a:gridCol>
              </a:tblGrid>
              <a:tr h="1008000">
                <a:tc>
                  <a:txBody>
                    <a:bodyPr/>
                    <a:lstStyle/>
                    <a:p>
                      <a:pPr algn="ctr"/>
                      <a:endParaRPr lang="en-GB" sz="3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Adult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3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Child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1679098"/>
                  </a:ext>
                </a:extLst>
              </a:tr>
            </a:tbl>
          </a:graphicData>
        </a:graphic>
      </p:graphicFrame>
      <p:sp>
        <p:nvSpPr>
          <p:cNvPr id="11" name="Left Bracket 10">
            <a:extLst>
              <a:ext uri="{FF2B5EF4-FFF2-40B4-BE49-F238E27FC236}">
                <a16:creationId xmlns:a16="http://schemas.microsoft.com/office/drawing/2014/main" id="{7BA9B83F-C827-403B-8997-14AEAB529DEB}"/>
              </a:ext>
            </a:extLst>
          </p:cNvPr>
          <p:cNvSpPr/>
          <p:nvPr/>
        </p:nvSpPr>
        <p:spPr>
          <a:xfrm rot="5400000">
            <a:off x="3781065" y="-622102"/>
            <a:ext cx="216000" cy="6228000"/>
          </a:xfrm>
          <a:prstGeom prst="lef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D98DF73-C95C-4FB2-92C7-3A3444AF86D1}"/>
              </a:ext>
            </a:extLst>
          </p:cNvPr>
          <p:cNvSpPr/>
          <p:nvPr/>
        </p:nvSpPr>
        <p:spPr>
          <a:xfrm>
            <a:off x="5228615" y="5522232"/>
            <a:ext cx="17347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£23.50 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8518B9D-3B27-4321-A3AD-B85C525146F3}"/>
              </a:ext>
            </a:extLst>
          </p:cNvPr>
          <p:cNvSpPr/>
          <p:nvPr/>
        </p:nvSpPr>
        <p:spPr>
          <a:xfrm>
            <a:off x="3034951" y="1674565"/>
            <a:ext cx="17347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£14.10 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17" name="Left Bracket 16">
            <a:extLst>
              <a:ext uri="{FF2B5EF4-FFF2-40B4-BE49-F238E27FC236}">
                <a16:creationId xmlns:a16="http://schemas.microsoft.com/office/drawing/2014/main" id="{E4FE0A09-9768-4F96-AB30-0DD40F239B02}"/>
              </a:ext>
            </a:extLst>
          </p:cNvPr>
          <p:cNvSpPr/>
          <p:nvPr/>
        </p:nvSpPr>
        <p:spPr>
          <a:xfrm rot="16200000" flipV="1">
            <a:off x="5894856" y="54853"/>
            <a:ext cx="216000" cy="10447200"/>
          </a:xfrm>
          <a:prstGeom prst="lef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699E4349-FB30-4F8D-BB38-307F3B507092}"/>
              </a:ext>
            </a:extLst>
          </p:cNvPr>
          <p:cNvCxnSpPr/>
          <p:nvPr/>
        </p:nvCxnSpPr>
        <p:spPr>
          <a:xfrm>
            <a:off x="7054460" y="3344214"/>
            <a:ext cx="4190400" cy="0"/>
          </a:xfrm>
          <a:prstGeom prst="straightConnector1">
            <a:avLst/>
          </a:prstGeom>
          <a:ln w="762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86C2D993-12A7-48D0-A07C-76F317DED5AB}"/>
              </a:ext>
            </a:extLst>
          </p:cNvPr>
          <p:cNvSpPr/>
          <p:nvPr/>
        </p:nvSpPr>
        <p:spPr>
          <a:xfrm>
            <a:off x="7676784" y="1063844"/>
            <a:ext cx="386035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latin typeface="Century Gothic" panose="020B0502020202020204" pitchFamily="34" charset="0"/>
              </a:rPr>
              <a:t>£23.50</a:t>
            </a:r>
            <a:r>
              <a:rPr lang="en-GB" sz="2800" b="1" dirty="0">
                <a:latin typeface="Century Gothic" panose="020B0502020202020204" pitchFamily="34" charset="0"/>
              </a:rPr>
              <a:t> </a:t>
            </a:r>
            <a:r>
              <a:rPr lang="en-GB" sz="4000" b="1" dirty="0">
                <a:latin typeface="Century Gothic" panose="020B0502020202020204" pitchFamily="34" charset="0"/>
              </a:rPr>
              <a:t>-</a:t>
            </a:r>
            <a:r>
              <a:rPr lang="en-GB" sz="2800" b="1" dirty="0">
                <a:latin typeface="Century Gothic" panose="020B0502020202020204" pitchFamily="34" charset="0"/>
              </a:rPr>
              <a:t> </a:t>
            </a:r>
            <a:r>
              <a:rPr lang="en-GB" sz="4000" b="1" dirty="0">
                <a:latin typeface="Century Gothic" panose="020B0502020202020204" pitchFamily="34" charset="0"/>
              </a:rPr>
              <a:t>£14.10</a:t>
            </a:r>
            <a:r>
              <a:rPr lang="en-GB" sz="2800" b="1" dirty="0">
                <a:latin typeface="Century Gothic" panose="020B0502020202020204" pitchFamily="34" charset="0"/>
              </a:rPr>
              <a:t> </a:t>
            </a:r>
            <a:br>
              <a:rPr lang="en-GB" sz="2800" b="1" dirty="0">
                <a:latin typeface="Century Gothic" panose="020B0502020202020204" pitchFamily="34" charset="0"/>
              </a:rPr>
            </a:br>
            <a:r>
              <a:rPr lang="en-GB" sz="4000" b="1" dirty="0">
                <a:latin typeface="Century Gothic" panose="020B0502020202020204" pitchFamily="34" charset="0"/>
              </a:rPr>
              <a:t>=</a:t>
            </a:r>
            <a:r>
              <a:rPr lang="en-GB" sz="2800" b="1" dirty="0">
                <a:latin typeface="Century Gothic" panose="020B0502020202020204" pitchFamily="34" charset="0"/>
              </a:rPr>
              <a:t> </a:t>
            </a:r>
            <a:r>
              <a:rPr lang="en-GB" sz="4000" b="1" dirty="0">
                <a:latin typeface="Century Gothic" panose="020B0502020202020204" pitchFamily="34" charset="0"/>
              </a:rPr>
              <a:t>£9.40</a:t>
            </a:r>
            <a:endParaRPr lang="en-GB" sz="400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77C09B9-8BB0-4F23-801B-6C24001C18BA}"/>
              </a:ext>
            </a:extLst>
          </p:cNvPr>
          <p:cNvSpPr/>
          <p:nvPr/>
        </p:nvSpPr>
        <p:spPr>
          <a:xfrm>
            <a:off x="8468257" y="2635171"/>
            <a:ext cx="13468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£9.40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A57DAE2-C319-4571-BF09-89467E4FB9C5}"/>
              </a:ext>
            </a:extLst>
          </p:cNvPr>
          <p:cNvSpPr/>
          <p:nvPr/>
        </p:nvSpPr>
        <p:spPr>
          <a:xfrm>
            <a:off x="852865" y="6730673"/>
            <a:ext cx="878317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One child ticket = £9.40 ÷ 2 = </a:t>
            </a:r>
            <a:r>
              <a:rPr lang="en-GB" sz="4000" b="1" u="sng" dirty="0">
                <a:solidFill>
                  <a:prstClr val="black"/>
                </a:solidFill>
                <a:latin typeface="Century Gothic" panose="020B0502020202020204" pitchFamily="34" charset="0"/>
              </a:rPr>
              <a:t>£4.70</a:t>
            </a:r>
            <a:endParaRPr lang="en-GB" u="sng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E959A4F-9ACE-483B-AF1D-897BB04EA591}"/>
              </a:ext>
            </a:extLst>
          </p:cNvPr>
          <p:cNvSpPr/>
          <p:nvPr/>
        </p:nvSpPr>
        <p:spPr>
          <a:xfrm>
            <a:off x="508194" y="646030"/>
            <a:ext cx="43348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39: Ticket prices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90334"/>
      </p:ext>
    </p:extLst>
  </p:cSld>
  <p:clrMapOvr>
    <a:masterClrMapping/>
  </p:clrMapOvr>
</p:sld>
</file>

<file path=ppt/slides/slide2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33081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ANGLE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47436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40: Missing angles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816E2B7-2239-4FD2-B7E3-05FDE0B41997}"/>
              </a:ext>
            </a:extLst>
          </p:cNvPr>
          <p:cNvSpPr/>
          <p:nvPr/>
        </p:nvSpPr>
        <p:spPr>
          <a:xfrm>
            <a:off x="8183782" y="1307518"/>
            <a:ext cx="329051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GB" sz="3200" b="1" dirty="0">
                <a:latin typeface="Century Gothic" panose="020B0502020202020204" pitchFamily="34" charset="0"/>
              </a:rPr>
              <a:t>What is the size of angle a?</a:t>
            </a:r>
            <a:endParaRPr lang="en-GB" sz="3200" b="1" dirty="0"/>
          </a:p>
        </p:txBody>
      </p:sp>
      <p:sp>
        <p:nvSpPr>
          <p:cNvPr id="59" name="Arc 58">
            <a:extLst>
              <a:ext uri="{FF2B5EF4-FFF2-40B4-BE49-F238E27FC236}">
                <a16:creationId xmlns:a16="http://schemas.microsoft.com/office/drawing/2014/main" id="{567C2EB6-92DC-4121-8F2B-8109486B15A6}"/>
              </a:ext>
            </a:extLst>
          </p:cNvPr>
          <p:cNvSpPr/>
          <p:nvPr/>
        </p:nvSpPr>
        <p:spPr>
          <a:xfrm rot="13735525">
            <a:off x="5601492" y="2539068"/>
            <a:ext cx="1303498" cy="1514630"/>
          </a:xfrm>
          <a:prstGeom prst="arc">
            <a:avLst>
              <a:gd name="adj1" fmla="val 15355916"/>
              <a:gd name="adj2" fmla="val 435468"/>
            </a:avLst>
          </a:prstGeom>
          <a:ln w="762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Arc 59">
            <a:extLst>
              <a:ext uri="{FF2B5EF4-FFF2-40B4-BE49-F238E27FC236}">
                <a16:creationId xmlns:a16="http://schemas.microsoft.com/office/drawing/2014/main" id="{C360B738-5D29-4A24-80E0-3A14117DDAEE}"/>
              </a:ext>
            </a:extLst>
          </p:cNvPr>
          <p:cNvSpPr/>
          <p:nvPr/>
        </p:nvSpPr>
        <p:spPr>
          <a:xfrm rot="16366468">
            <a:off x="1795359" y="4002292"/>
            <a:ext cx="2298856" cy="2238169"/>
          </a:xfrm>
          <a:prstGeom prst="arc">
            <a:avLst>
              <a:gd name="adj1" fmla="val 15653314"/>
              <a:gd name="adj2" fmla="val 938207"/>
            </a:avLst>
          </a:prstGeom>
          <a:ln w="762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Arc 60">
            <a:extLst>
              <a:ext uri="{FF2B5EF4-FFF2-40B4-BE49-F238E27FC236}">
                <a16:creationId xmlns:a16="http://schemas.microsoft.com/office/drawing/2014/main" id="{47C0099F-780F-4B45-BC7F-92A69A718B03}"/>
              </a:ext>
            </a:extLst>
          </p:cNvPr>
          <p:cNvSpPr/>
          <p:nvPr/>
        </p:nvSpPr>
        <p:spPr>
          <a:xfrm rot="7677375">
            <a:off x="4302850" y="1382677"/>
            <a:ext cx="1635121" cy="1331378"/>
          </a:xfrm>
          <a:prstGeom prst="arc">
            <a:avLst>
              <a:gd name="adj1" fmla="val 16469983"/>
              <a:gd name="adj2" fmla="val 902261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A7E04757-263D-4211-85FC-D062AE7FED0A}"/>
              </a:ext>
            </a:extLst>
          </p:cNvPr>
          <p:cNvGrpSpPr/>
          <p:nvPr/>
        </p:nvGrpSpPr>
        <p:grpSpPr>
          <a:xfrm>
            <a:off x="921639" y="1799922"/>
            <a:ext cx="7120800" cy="3759038"/>
            <a:chOff x="877182" y="1501837"/>
            <a:chExt cx="2182353" cy="1076002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E3DCEF3C-C18C-4B97-9F57-9572D4772B9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7182" y="1899790"/>
              <a:ext cx="2182353" cy="678049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C5D41B78-65E5-4DAD-AB74-461A501F58FE}"/>
                </a:ext>
              </a:extLst>
            </p:cNvPr>
            <p:cNvCxnSpPr>
              <a:cxnSpLocks/>
            </p:cNvCxnSpPr>
            <p:nvPr/>
          </p:nvCxnSpPr>
          <p:spPr>
            <a:xfrm>
              <a:off x="2135444" y="1501837"/>
              <a:ext cx="501319" cy="52492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6FE5FDCC-5C22-48D2-B04B-9AF46D0A4E2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70355" y="1501837"/>
              <a:ext cx="765089" cy="922973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6" name="Rectangle 75">
            <a:extLst>
              <a:ext uri="{FF2B5EF4-FFF2-40B4-BE49-F238E27FC236}">
                <a16:creationId xmlns:a16="http://schemas.microsoft.com/office/drawing/2014/main" id="{55F27738-99DA-4533-AF95-C1D1FA62B64B}"/>
              </a:ext>
            </a:extLst>
          </p:cNvPr>
          <p:cNvSpPr/>
          <p:nvPr/>
        </p:nvSpPr>
        <p:spPr>
          <a:xfrm>
            <a:off x="4832199" y="2139166"/>
            <a:ext cx="421910" cy="523220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3410033E-E99C-42FD-A078-778BB1EAE1B6}"/>
              </a:ext>
            </a:extLst>
          </p:cNvPr>
          <p:cNvSpPr/>
          <p:nvPr/>
        </p:nvSpPr>
        <p:spPr>
          <a:xfrm>
            <a:off x="5607341" y="3150526"/>
            <a:ext cx="708848" cy="523220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70</a:t>
            </a:r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48344F5F-1934-40C4-8BE6-663A262D6EF6}"/>
              </a:ext>
            </a:extLst>
          </p:cNvPr>
          <p:cNvSpPr/>
          <p:nvPr/>
        </p:nvSpPr>
        <p:spPr>
          <a:xfrm rot="18528712">
            <a:off x="2001392" y="4310389"/>
            <a:ext cx="909223" cy="523220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145</a:t>
            </a:r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933796A-4890-4491-9B4A-2A137E28392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355870"/>
      </p:ext>
    </p:extLst>
  </p:cSld>
  <p:clrMapOvr>
    <a:masterClrMapping/>
  </p:clrMapOvr>
</p:sld>
</file>

<file path=ppt/slides/slide2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Arc 18">
            <a:extLst>
              <a:ext uri="{FF2B5EF4-FFF2-40B4-BE49-F238E27FC236}">
                <a16:creationId xmlns:a16="http://schemas.microsoft.com/office/drawing/2014/main" id="{74FF367C-BF75-40FF-A7C5-FB11ADDC00BB}"/>
              </a:ext>
            </a:extLst>
          </p:cNvPr>
          <p:cNvSpPr/>
          <p:nvPr/>
        </p:nvSpPr>
        <p:spPr>
          <a:xfrm rot="1854230">
            <a:off x="1727393" y="3939821"/>
            <a:ext cx="2298856" cy="2238169"/>
          </a:xfrm>
          <a:prstGeom prst="arc">
            <a:avLst>
              <a:gd name="adj1" fmla="val 15653314"/>
              <a:gd name="adj2" fmla="val 18275959"/>
            </a:avLst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33081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ANGLE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816E2B7-2239-4FD2-B7E3-05FDE0B41997}"/>
              </a:ext>
            </a:extLst>
          </p:cNvPr>
          <p:cNvSpPr/>
          <p:nvPr/>
        </p:nvSpPr>
        <p:spPr>
          <a:xfrm>
            <a:off x="8183782" y="1307518"/>
            <a:ext cx="329051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GB" sz="3200" b="1" dirty="0">
                <a:latin typeface="Century Gothic" panose="020B0502020202020204" pitchFamily="34" charset="0"/>
              </a:rPr>
              <a:t>What is the size of angle a?</a:t>
            </a:r>
            <a:endParaRPr lang="en-GB" sz="3200" b="1" dirty="0"/>
          </a:p>
        </p:txBody>
      </p:sp>
      <p:sp>
        <p:nvSpPr>
          <p:cNvPr id="59" name="Arc 58">
            <a:extLst>
              <a:ext uri="{FF2B5EF4-FFF2-40B4-BE49-F238E27FC236}">
                <a16:creationId xmlns:a16="http://schemas.microsoft.com/office/drawing/2014/main" id="{567C2EB6-92DC-4121-8F2B-8109486B15A6}"/>
              </a:ext>
            </a:extLst>
          </p:cNvPr>
          <p:cNvSpPr/>
          <p:nvPr/>
        </p:nvSpPr>
        <p:spPr>
          <a:xfrm rot="13735525">
            <a:off x="5601492" y="2539068"/>
            <a:ext cx="1303498" cy="1514630"/>
          </a:xfrm>
          <a:prstGeom prst="arc">
            <a:avLst>
              <a:gd name="adj1" fmla="val 15355916"/>
              <a:gd name="adj2" fmla="val 435468"/>
            </a:avLst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Arc 59">
            <a:extLst>
              <a:ext uri="{FF2B5EF4-FFF2-40B4-BE49-F238E27FC236}">
                <a16:creationId xmlns:a16="http://schemas.microsoft.com/office/drawing/2014/main" id="{C360B738-5D29-4A24-80E0-3A14117DDAEE}"/>
              </a:ext>
            </a:extLst>
          </p:cNvPr>
          <p:cNvSpPr/>
          <p:nvPr/>
        </p:nvSpPr>
        <p:spPr>
          <a:xfrm rot="16366468">
            <a:off x="1795359" y="4002292"/>
            <a:ext cx="2298856" cy="2238169"/>
          </a:xfrm>
          <a:prstGeom prst="arc">
            <a:avLst>
              <a:gd name="adj1" fmla="val 15653314"/>
              <a:gd name="adj2" fmla="val 938207"/>
            </a:avLst>
          </a:prstGeom>
          <a:ln w="762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Arc 60">
            <a:extLst>
              <a:ext uri="{FF2B5EF4-FFF2-40B4-BE49-F238E27FC236}">
                <a16:creationId xmlns:a16="http://schemas.microsoft.com/office/drawing/2014/main" id="{47C0099F-780F-4B45-BC7F-92A69A718B03}"/>
              </a:ext>
            </a:extLst>
          </p:cNvPr>
          <p:cNvSpPr/>
          <p:nvPr/>
        </p:nvSpPr>
        <p:spPr>
          <a:xfrm rot="7677375">
            <a:off x="4302850" y="1382677"/>
            <a:ext cx="1635121" cy="1331378"/>
          </a:xfrm>
          <a:prstGeom prst="arc">
            <a:avLst>
              <a:gd name="adj1" fmla="val 16469983"/>
              <a:gd name="adj2" fmla="val 902261"/>
            </a:avLst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A7E04757-263D-4211-85FC-D062AE7FED0A}"/>
              </a:ext>
            </a:extLst>
          </p:cNvPr>
          <p:cNvGrpSpPr/>
          <p:nvPr/>
        </p:nvGrpSpPr>
        <p:grpSpPr>
          <a:xfrm>
            <a:off x="921639" y="1799922"/>
            <a:ext cx="7120800" cy="3759038"/>
            <a:chOff x="877182" y="1501837"/>
            <a:chExt cx="2182353" cy="1076002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C5D41B78-65E5-4DAD-AB74-461A501F58FE}"/>
                </a:ext>
              </a:extLst>
            </p:cNvPr>
            <p:cNvCxnSpPr>
              <a:cxnSpLocks/>
            </p:cNvCxnSpPr>
            <p:nvPr/>
          </p:nvCxnSpPr>
          <p:spPr>
            <a:xfrm>
              <a:off x="2135444" y="1501837"/>
              <a:ext cx="501319" cy="524925"/>
            </a:xfrm>
            <a:prstGeom prst="line">
              <a:avLst/>
            </a:prstGeom>
            <a:ln w="76200" cap="rnd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E3DCEF3C-C18C-4B97-9F57-9572D4772B9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7182" y="1899790"/>
              <a:ext cx="2182353" cy="678049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6FE5FDCC-5C22-48D2-B04B-9AF46D0A4E2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70355" y="1501837"/>
              <a:ext cx="765089" cy="922973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6" name="Rectangle 75">
            <a:extLst>
              <a:ext uri="{FF2B5EF4-FFF2-40B4-BE49-F238E27FC236}">
                <a16:creationId xmlns:a16="http://schemas.microsoft.com/office/drawing/2014/main" id="{55F27738-99DA-4533-AF95-C1D1FA62B64B}"/>
              </a:ext>
            </a:extLst>
          </p:cNvPr>
          <p:cNvSpPr/>
          <p:nvPr/>
        </p:nvSpPr>
        <p:spPr>
          <a:xfrm>
            <a:off x="4832199" y="2139166"/>
            <a:ext cx="421910" cy="523220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a</a:t>
            </a:r>
            <a:endParaRPr lang="en-GB" sz="2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3410033E-E99C-42FD-A078-778BB1EAE1B6}"/>
              </a:ext>
            </a:extLst>
          </p:cNvPr>
          <p:cNvSpPr/>
          <p:nvPr/>
        </p:nvSpPr>
        <p:spPr>
          <a:xfrm>
            <a:off x="5607341" y="3150526"/>
            <a:ext cx="708848" cy="523220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70</a:t>
            </a:r>
            <a:r>
              <a:rPr lang="en-GB" sz="2800" b="1" dirty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2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48344F5F-1934-40C4-8BE6-663A262D6EF6}"/>
              </a:ext>
            </a:extLst>
          </p:cNvPr>
          <p:cNvSpPr/>
          <p:nvPr/>
        </p:nvSpPr>
        <p:spPr>
          <a:xfrm rot="18528712">
            <a:off x="2001392" y="4310389"/>
            <a:ext cx="909223" cy="523220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145</a:t>
            </a:r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5986D758-A00D-4029-A3DF-1737E6031F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154487C0-3989-4345-AF69-D194DBC94222}"/>
              </a:ext>
            </a:extLst>
          </p:cNvPr>
          <p:cNvSpPr/>
          <p:nvPr/>
        </p:nvSpPr>
        <p:spPr>
          <a:xfrm>
            <a:off x="508194" y="646030"/>
            <a:ext cx="47436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40: Missing angles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49419"/>
      </p:ext>
    </p:extLst>
  </p:cSld>
  <p:clrMapOvr>
    <a:masterClrMapping/>
  </p:clrMapOvr>
</p:sld>
</file>

<file path=ppt/slides/slide2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Arc 18">
            <a:extLst>
              <a:ext uri="{FF2B5EF4-FFF2-40B4-BE49-F238E27FC236}">
                <a16:creationId xmlns:a16="http://schemas.microsoft.com/office/drawing/2014/main" id="{74FF367C-BF75-40FF-A7C5-FB11ADDC00BB}"/>
              </a:ext>
            </a:extLst>
          </p:cNvPr>
          <p:cNvSpPr/>
          <p:nvPr/>
        </p:nvSpPr>
        <p:spPr>
          <a:xfrm rot="1854230">
            <a:off x="1727393" y="3939821"/>
            <a:ext cx="2298856" cy="2238169"/>
          </a:xfrm>
          <a:prstGeom prst="arc">
            <a:avLst>
              <a:gd name="adj1" fmla="val 15653314"/>
              <a:gd name="adj2" fmla="val 18275959"/>
            </a:avLst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33081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ANGLE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816E2B7-2239-4FD2-B7E3-05FDE0B41997}"/>
              </a:ext>
            </a:extLst>
          </p:cNvPr>
          <p:cNvSpPr/>
          <p:nvPr/>
        </p:nvSpPr>
        <p:spPr>
          <a:xfrm>
            <a:off x="8183782" y="1307518"/>
            <a:ext cx="329051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GB" sz="3200" b="1" dirty="0">
                <a:latin typeface="Century Gothic" panose="020B0502020202020204" pitchFamily="34" charset="0"/>
              </a:rPr>
              <a:t>What is the size of angle a?</a:t>
            </a:r>
            <a:endParaRPr lang="en-GB" sz="3200" b="1" dirty="0"/>
          </a:p>
        </p:txBody>
      </p:sp>
      <p:sp>
        <p:nvSpPr>
          <p:cNvPr id="59" name="Arc 58">
            <a:extLst>
              <a:ext uri="{FF2B5EF4-FFF2-40B4-BE49-F238E27FC236}">
                <a16:creationId xmlns:a16="http://schemas.microsoft.com/office/drawing/2014/main" id="{567C2EB6-92DC-4121-8F2B-8109486B15A6}"/>
              </a:ext>
            </a:extLst>
          </p:cNvPr>
          <p:cNvSpPr/>
          <p:nvPr/>
        </p:nvSpPr>
        <p:spPr>
          <a:xfrm rot="13735525">
            <a:off x="5601492" y="2539068"/>
            <a:ext cx="1303498" cy="1514630"/>
          </a:xfrm>
          <a:prstGeom prst="arc">
            <a:avLst>
              <a:gd name="adj1" fmla="val 15355916"/>
              <a:gd name="adj2" fmla="val 435468"/>
            </a:avLst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Arc 59">
            <a:extLst>
              <a:ext uri="{FF2B5EF4-FFF2-40B4-BE49-F238E27FC236}">
                <a16:creationId xmlns:a16="http://schemas.microsoft.com/office/drawing/2014/main" id="{C360B738-5D29-4A24-80E0-3A14117DDAEE}"/>
              </a:ext>
            </a:extLst>
          </p:cNvPr>
          <p:cNvSpPr/>
          <p:nvPr/>
        </p:nvSpPr>
        <p:spPr>
          <a:xfrm rot="16366468">
            <a:off x="1795359" y="4002292"/>
            <a:ext cx="2298856" cy="2238169"/>
          </a:xfrm>
          <a:prstGeom prst="arc">
            <a:avLst>
              <a:gd name="adj1" fmla="val 15653314"/>
              <a:gd name="adj2" fmla="val 938207"/>
            </a:avLst>
          </a:prstGeom>
          <a:ln w="762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Arc 60">
            <a:extLst>
              <a:ext uri="{FF2B5EF4-FFF2-40B4-BE49-F238E27FC236}">
                <a16:creationId xmlns:a16="http://schemas.microsoft.com/office/drawing/2014/main" id="{47C0099F-780F-4B45-BC7F-92A69A718B03}"/>
              </a:ext>
            </a:extLst>
          </p:cNvPr>
          <p:cNvSpPr/>
          <p:nvPr/>
        </p:nvSpPr>
        <p:spPr>
          <a:xfrm rot="7677375">
            <a:off x="4302850" y="1382677"/>
            <a:ext cx="1635121" cy="1331378"/>
          </a:xfrm>
          <a:prstGeom prst="arc">
            <a:avLst>
              <a:gd name="adj1" fmla="val 16469983"/>
              <a:gd name="adj2" fmla="val 902261"/>
            </a:avLst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A7E04757-263D-4211-85FC-D062AE7FED0A}"/>
              </a:ext>
            </a:extLst>
          </p:cNvPr>
          <p:cNvGrpSpPr/>
          <p:nvPr/>
        </p:nvGrpSpPr>
        <p:grpSpPr>
          <a:xfrm>
            <a:off x="921639" y="1799922"/>
            <a:ext cx="7120800" cy="3759038"/>
            <a:chOff x="877182" y="1501837"/>
            <a:chExt cx="2182353" cy="1076002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C5D41B78-65E5-4DAD-AB74-461A501F58FE}"/>
                </a:ext>
              </a:extLst>
            </p:cNvPr>
            <p:cNvCxnSpPr>
              <a:cxnSpLocks/>
            </p:cNvCxnSpPr>
            <p:nvPr/>
          </p:nvCxnSpPr>
          <p:spPr>
            <a:xfrm>
              <a:off x="2135444" y="1501837"/>
              <a:ext cx="501319" cy="524925"/>
            </a:xfrm>
            <a:prstGeom prst="line">
              <a:avLst/>
            </a:prstGeom>
            <a:ln w="76200" cap="rnd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E3DCEF3C-C18C-4B97-9F57-9572D4772B9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7182" y="1899790"/>
              <a:ext cx="2182353" cy="678049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6FE5FDCC-5C22-48D2-B04B-9AF46D0A4E2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70355" y="1501837"/>
              <a:ext cx="765089" cy="922973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6" name="Rectangle 75">
            <a:extLst>
              <a:ext uri="{FF2B5EF4-FFF2-40B4-BE49-F238E27FC236}">
                <a16:creationId xmlns:a16="http://schemas.microsoft.com/office/drawing/2014/main" id="{55F27738-99DA-4533-AF95-C1D1FA62B64B}"/>
              </a:ext>
            </a:extLst>
          </p:cNvPr>
          <p:cNvSpPr/>
          <p:nvPr/>
        </p:nvSpPr>
        <p:spPr>
          <a:xfrm>
            <a:off x="4832199" y="2139166"/>
            <a:ext cx="421910" cy="523220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a</a:t>
            </a:r>
            <a:endParaRPr lang="en-GB" sz="2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3410033E-E99C-42FD-A078-778BB1EAE1B6}"/>
              </a:ext>
            </a:extLst>
          </p:cNvPr>
          <p:cNvSpPr/>
          <p:nvPr/>
        </p:nvSpPr>
        <p:spPr>
          <a:xfrm>
            <a:off x="5607341" y="3150526"/>
            <a:ext cx="708848" cy="523220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70</a:t>
            </a:r>
            <a:r>
              <a:rPr lang="en-GB" sz="2800" b="1" dirty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2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48344F5F-1934-40C4-8BE6-663A262D6EF6}"/>
              </a:ext>
            </a:extLst>
          </p:cNvPr>
          <p:cNvSpPr/>
          <p:nvPr/>
        </p:nvSpPr>
        <p:spPr>
          <a:xfrm rot="18528712">
            <a:off x="2001392" y="4310389"/>
            <a:ext cx="909223" cy="523220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145</a:t>
            </a:r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8733E9C-4C01-4F66-AD12-9E71198A585A}"/>
              </a:ext>
            </a:extLst>
          </p:cNvPr>
          <p:cNvSpPr/>
          <p:nvPr/>
        </p:nvSpPr>
        <p:spPr>
          <a:xfrm>
            <a:off x="5254109" y="5328138"/>
            <a:ext cx="5437337" cy="993727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180</a:t>
            </a:r>
            <a:r>
              <a:rPr lang="en-GB" sz="4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4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7CC8A9E-4D1B-4DDF-9700-211D70B40000}"/>
              </a:ext>
            </a:extLst>
          </p:cNvPr>
          <p:cNvSpPr/>
          <p:nvPr/>
        </p:nvSpPr>
        <p:spPr>
          <a:xfrm>
            <a:off x="5254109" y="6394001"/>
            <a:ext cx="3960229" cy="993727"/>
          </a:xfrm>
          <a:prstGeom prst="rect">
            <a:avLst/>
          </a:prstGeom>
          <a:solidFill>
            <a:schemeClr val="bg1"/>
          </a:solid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145</a:t>
            </a:r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9631BEA-BD2B-45F8-BADA-431C4DB2B0E8}"/>
              </a:ext>
            </a:extLst>
          </p:cNvPr>
          <p:cNvSpPr/>
          <p:nvPr/>
        </p:nvSpPr>
        <p:spPr>
          <a:xfrm>
            <a:off x="9292067" y="6394001"/>
            <a:ext cx="1399379" cy="99372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9570D1BE-460C-4706-879E-125687B4ED8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C28EB1B7-7A6A-4829-9D00-D9E9C425F3D5}"/>
              </a:ext>
            </a:extLst>
          </p:cNvPr>
          <p:cNvSpPr/>
          <p:nvPr/>
        </p:nvSpPr>
        <p:spPr>
          <a:xfrm>
            <a:off x="508194" y="646030"/>
            <a:ext cx="47436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40: Missing angles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667516"/>
      </p:ext>
    </p:extLst>
  </p:cSld>
  <p:clrMapOvr>
    <a:masterClrMapping/>
  </p:clrMapOvr>
</p:sld>
</file>

<file path=ppt/slides/slide2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Arc 18">
            <a:extLst>
              <a:ext uri="{FF2B5EF4-FFF2-40B4-BE49-F238E27FC236}">
                <a16:creationId xmlns:a16="http://schemas.microsoft.com/office/drawing/2014/main" id="{74FF367C-BF75-40FF-A7C5-FB11ADDC00BB}"/>
              </a:ext>
            </a:extLst>
          </p:cNvPr>
          <p:cNvSpPr/>
          <p:nvPr/>
        </p:nvSpPr>
        <p:spPr>
          <a:xfrm rot="1854230">
            <a:off x="1727393" y="3939821"/>
            <a:ext cx="2298856" cy="2238169"/>
          </a:xfrm>
          <a:prstGeom prst="arc">
            <a:avLst>
              <a:gd name="adj1" fmla="val 15653314"/>
              <a:gd name="adj2" fmla="val 18275959"/>
            </a:avLst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33081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ANGLE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816E2B7-2239-4FD2-B7E3-05FDE0B41997}"/>
              </a:ext>
            </a:extLst>
          </p:cNvPr>
          <p:cNvSpPr/>
          <p:nvPr/>
        </p:nvSpPr>
        <p:spPr>
          <a:xfrm>
            <a:off x="8183782" y="1307518"/>
            <a:ext cx="329051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GB" sz="3200" b="1" dirty="0">
                <a:latin typeface="Century Gothic" panose="020B0502020202020204" pitchFamily="34" charset="0"/>
              </a:rPr>
              <a:t>What is the size of angle a?</a:t>
            </a:r>
            <a:endParaRPr lang="en-GB" sz="3200" b="1" dirty="0"/>
          </a:p>
        </p:txBody>
      </p:sp>
      <p:sp>
        <p:nvSpPr>
          <p:cNvPr id="59" name="Arc 58">
            <a:extLst>
              <a:ext uri="{FF2B5EF4-FFF2-40B4-BE49-F238E27FC236}">
                <a16:creationId xmlns:a16="http://schemas.microsoft.com/office/drawing/2014/main" id="{567C2EB6-92DC-4121-8F2B-8109486B15A6}"/>
              </a:ext>
            </a:extLst>
          </p:cNvPr>
          <p:cNvSpPr/>
          <p:nvPr/>
        </p:nvSpPr>
        <p:spPr>
          <a:xfrm rot="13735525">
            <a:off x="5601492" y="2539068"/>
            <a:ext cx="1303498" cy="1514630"/>
          </a:xfrm>
          <a:prstGeom prst="arc">
            <a:avLst>
              <a:gd name="adj1" fmla="val 15355916"/>
              <a:gd name="adj2" fmla="val 435468"/>
            </a:avLst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Arc 59">
            <a:extLst>
              <a:ext uri="{FF2B5EF4-FFF2-40B4-BE49-F238E27FC236}">
                <a16:creationId xmlns:a16="http://schemas.microsoft.com/office/drawing/2014/main" id="{C360B738-5D29-4A24-80E0-3A14117DDAEE}"/>
              </a:ext>
            </a:extLst>
          </p:cNvPr>
          <p:cNvSpPr/>
          <p:nvPr/>
        </p:nvSpPr>
        <p:spPr>
          <a:xfrm rot="16366468">
            <a:off x="1795359" y="4002292"/>
            <a:ext cx="2298856" cy="2238169"/>
          </a:xfrm>
          <a:prstGeom prst="arc">
            <a:avLst>
              <a:gd name="adj1" fmla="val 15653314"/>
              <a:gd name="adj2" fmla="val 938207"/>
            </a:avLst>
          </a:prstGeom>
          <a:ln w="762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Arc 60">
            <a:extLst>
              <a:ext uri="{FF2B5EF4-FFF2-40B4-BE49-F238E27FC236}">
                <a16:creationId xmlns:a16="http://schemas.microsoft.com/office/drawing/2014/main" id="{47C0099F-780F-4B45-BC7F-92A69A718B03}"/>
              </a:ext>
            </a:extLst>
          </p:cNvPr>
          <p:cNvSpPr/>
          <p:nvPr/>
        </p:nvSpPr>
        <p:spPr>
          <a:xfrm rot="7677375">
            <a:off x="4302850" y="1382677"/>
            <a:ext cx="1635121" cy="1331378"/>
          </a:xfrm>
          <a:prstGeom prst="arc">
            <a:avLst>
              <a:gd name="adj1" fmla="val 16469983"/>
              <a:gd name="adj2" fmla="val 902261"/>
            </a:avLst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A7E04757-263D-4211-85FC-D062AE7FED0A}"/>
              </a:ext>
            </a:extLst>
          </p:cNvPr>
          <p:cNvGrpSpPr/>
          <p:nvPr/>
        </p:nvGrpSpPr>
        <p:grpSpPr>
          <a:xfrm>
            <a:off x="921639" y="1799922"/>
            <a:ext cx="7120800" cy="3759038"/>
            <a:chOff x="877182" y="1501837"/>
            <a:chExt cx="2182353" cy="1076002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C5D41B78-65E5-4DAD-AB74-461A501F58FE}"/>
                </a:ext>
              </a:extLst>
            </p:cNvPr>
            <p:cNvCxnSpPr>
              <a:cxnSpLocks/>
            </p:cNvCxnSpPr>
            <p:nvPr/>
          </p:nvCxnSpPr>
          <p:spPr>
            <a:xfrm>
              <a:off x="2135444" y="1501837"/>
              <a:ext cx="501319" cy="524925"/>
            </a:xfrm>
            <a:prstGeom prst="line">
              <a:avLst/>
            </a:prstGeom>
            <a:ln w="76200" cap="rnd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E3DCEF3C-C18C-4B97-9F57-9572D4772B9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7182" y="1899790"/>
              <a:ext cx="2182353" cy="678049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6FE5FDCC-5C22-48D2-B04B-9AF46D0A4E2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70355" y="1501837"/>
              <a:ext cx="765089" cy="922973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6" name="Rectangle 75">
            <a:extLst>
              <a:ext uri="{FF2B5EF4-FFF2-40B4-BE49-F238E27FC236}">
                <a16:creationId xmlns:a16="http://schemas.microsoft.com/office/drawing/2014/main" id="{55F27738-99DA-4533-AF95-C1D1FA62B64B}"/>
              </a:ext>
            </a:extLst>
          </p:cNvPr>
          <p:cNvSpPr/>
          <p:nvPr/>
        </p:nvSpPr>
        <p:spPr>
          <a:xfrm>
            <a:off x="4832199" y="2139166"/>
            <a:ext cx="421910" cy="523220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a</a:t>
            </a:r>
            <a:endParaRPr lang="en-GB" sz="2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3410033E-E99C-42FD-A078-778BB1EAE1B6}"/>
              </a:ext>
            </a:extLst>
          </p:cNvPr>
          <p:cNvSpPr/>
          <p:nvPr/>
        </p:nvSpPr>
        <p:spPr>
          <a:xfrm>
            <a:off x="5607341" y="3150526"/>
            <a:ext cx="708848" cy="523220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70</a:t>
            </a:r>
            <a:r>
              <a:rPr lang="en-GB" sz="2800" b="1" dirty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2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48344F5F-1934-40C4-8BE6-663A262D6EF6}"/>
              </a:ext>
            </a:extLst>
          </p:cNvPr>
          <p:cNvSpPr/>
          <p:nvPr/>
        </p:nvSpPr>
        <p:spPr>
          <a:xfrm rot="18528712">
            <a:off x="2001392" y="4310389"/>
            <a:ext cx="909223" cy="523220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145</a:t>
            </a:r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8733E9C-4C01-4F66-AD12-9E71198A585A}"/>
              </a:ext>
            </a:extLst>
          </p:cNvPr>
          <p:cNvSpPr/>
          <p:nvPr/>
        </p:nvSpPr>
        <p:spPr>
          <a:xfrm>
            <a:off x="5254109" y="5328138"/>
            <a:ext cx="5437337" cy="993727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180</a:t>
            </a:r>
            <a:r>
              <a:rPr lang="en-GB" sz="4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4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7CC8A9E-4D1B-4DDF-9700-211D70B40000}"/>
              </a:ext>
            </a:extLst>
          </p:cNvPr>
          <p:cNvSpPr/>
          <p:nvPr/>
        </p:nvSpPr>
        <p:spPr>
          <a:xfrm>
            <a:off x="5254109" y="6394001"/>
            <a:ext cx="3960229" cy="993727"/>
          </a:xfrm>
          <a:prstGeom prst="rect">
            <a:avLst/>
          </a:prstGeom>
          <a:solidFill>
            <a:schemeClr val="bg1"/>
          </a:solid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145</a:t>
            </a:r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9631BEA-BD2B-45F8-BADA-431C4DB2B0E8}"/>
              </a:ext>
            </a:extLst>
          </p:cNvPr>
          <p:cNvSpPr/>
          <p:nvPr/>
        </p:nvSpPr>
        <p:spPr>
          <a:xfrm>
            <a:off x="9292067" y="6394001"/>
            <a:ext cx="1399379" cy="99372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35</a:t>
            </a:r>
            <a:r>
              <a:rPr lang="en-GB" sz="4000" b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40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EE14EF7-F3B3-4AD6-A123-ED05B0DB12C0}"/>
              </a:ext>
            </a:extLst>
          </p:cNvPr>
          <p:cNvSpPr/>
          <p:nvPr/>
        </p:nvSpPr>
        <p:spPr>
          <a:xfrm rot="20216018">
            <a:off x="3045923" y="4216393"/>
            <a:ext cx="7088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35</a:t>
            </a:r>
            <a:r>
              <a:rPr lang="en-GB" sz="2800" b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28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4C2F4415-1170-416A-B717-EBA5A8CECF2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04D57A0A-AB4F-4728-9CED-EE992A862817}"/>
              </a:ext>
            </a:extLst>
          </p:cNvPr>
          <p:cNvSpPr/>
          <p:nvPr/>
        </p:nvSpPr>
        <p:spPr>
          <a:xfrm>
            <a:off x="508194" y="646030"/>
            <a:ext cx="47436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40: Missing angles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05815"/>
      </p:ext>
    </p:extLst>
  </p:cSld>
  <p:clrMapOvr>
    <a:masterClrMapping/>
  </p:clrMapOvr>
</p:sld>
</file>

<file path=ppt/slides/slide2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Arc 18">
            <a:extLst>
              <a:ext uri="{FF2B5EF4-FFF2-40B4-BE49-F238E27FC236}">
                <a16:creationId xmlns:a16="http://schemas.microsoft.com/office/drawing/2014/main" id="{74FF367C-BF75-40FF-A7C5-FB11ADDC00BB}"/>
              </a:ext>
            </a:extLst>
          </p:cNvPr>
          <p:cNvSpPr/>
          <p:nvPr/>
        </p:nvSpPr>
        <p:spPr>
          <a:xfrm rot="1854230">
            <a:off x="1727393" y="3939821"/>
            <a:ext cx="2298856" cy="2238169"/>
          </a:xfrm>
          <a:prstGeom prst="arc">
            <a:avLst>
              <a:gd name="adj1" fmla="val 15653314"/>
              <a:gd name="adj2" fmla="val 18275959"/>
            </a:avLst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33081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ANGLE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816E2B7-2239-4FD2-B7E3-05FDE0B41997}"/>
              </a:ext>
            </a:extLst>
          </p:cNvPr>
          <p:cNvSpPr/>
          <p:nvPr/>
        </p:nvSpPr>
        <p:spPr>
          <a:xfrm>
            <a:off x="8183782" y="1307518"/>
            <a:ext cx="329051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GB" sz="3200" b="1" dirty="0">
                <a:latin typeface="Century Gothic" panose="020B0502020202020204" pitchFamily="34" charset="0"/>
              </a:rPr>
              <a:t>What is the size of angle a?</a:t>
            </a:r>
            <a:endParaRPr lang="en-GB" sz="3200" b="1" dirty="0"/>
          </a:p>
        </p:txBody>
      </p:sp>
      <p:sp>
        <p:nvSpPr>
          <p:cNvPr id="59" name="Arc 58">
            <a:extLst>
              <a:ext uri="{FF2B5EF4-FFF2-40B4-BE49-F238E27FC236}">
                <a16:creationId xmlns:a16="http://schemas.microsoft.com/office/drawing/2014/main" id="{567C2EB6-92DC-4121-8F2B-8109486B15A6}"/>
              </a:ext>
            </a:extLst>
          </p:cNvPr>
          <p:cNvSpPr/>
          <p:nvPr/>
        </p:nvSpPr>
        <p:spPr>
          <a:xfrm rot="13735525">
            <a:off x="5601492" y="2539068"/>
            <a:ext cx="1303498" cy="1514630"/>
          </a:xfrm>
          <a:prstGeom prst="arc">
            <a:avLst>
              <a:gd name="adj1" fmla="val 15355916"/>
              <a:gd name="adj2" fmla="val 435468"/>
            </a:avLst>
          </a:prstGeom>
          <a:ln w="762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Arc 60">
            <a:extLst>
              <a:ext uri="{FF2B5EF4-FFF2-40B4-BE49-F238E27FC236}">
                <a16:creationId xmlns:a16="http://schemas.microsoft.com/office/drawing/2014/main" id="{47C0099F-780F-4B45-BC7F-92A69A718B03}"/>
              </a:ext>
            </a:extLst>
          </p:cNvPr>
          <p:cNvSpPr/>
          <p:nvPr/>
        </p:nvSpPr>
        <p:spPr>
          <a:xfrm rot="7677375">
            <a:off x="4302850" y="1382677"/>
            <a:ext cx="1635121" cy="1331378"/>
          </a:xfrm>
          <a:prstGeom prst="arc">
            <a:avLst>
              <a:gd name="adj1" fmla="val 16469983"/>
              <a:gd name="adj2" fmla="val 902261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A7E04757-263D-4211-85FC-D062AE7FED0A}"/>
              </a:ext>
            </a:extLst>
          </p:cNvPr>
          <p:cNvGrpSpPr/>
          <p:nvPr/>
        </p:nvGrpSpPr>
        <p:grpSpPr>
          <a:xfrm>
            <a:off x="921639" y="1799922"/>
            <a:ext cx="7120800" cy="3759038"/>
            <a:chOff x="877182" y="1501837"/>
            <a:chExt cx="2182353" cy="1076002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C5D41B78-65E5-4DAD-AB74-461A501F58FE}"/>
                </a:ext>
              </a:extLst>
            </p:cNvPr>
            <p:cNvCxnSpPr>
              <a:cxnSpLocks/>
            </p:cNvCxnSpPr>
            <p:nvPr/>
          </p:nvCxnSpPr>
          <p:spPr>
            <a:xfrm>
              <a:off x="2135444" y="1501837"/>
              <a:ext cx="501319" cy="52492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E3DCEF3C-C18C-4B97-9F57-9572D4772B9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7182" y="1899790"/>
              <a:ext cx="2182353" cy="678049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6FE5FDCC-5C22-48D2-B04B-9AF46D0A4E2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70355" y="1501837"/>
              <a:ext cx="765089" cy="922973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6" name="Rectangle 75">
            <a:extLst>
              <a:ext uri="{FF2B5EF4-FFF2-40B4-BE49-F238E27FC236}">
                <a16:creationId xmlns:a16="http://schemas.microsoft.com/office/drawing/2014/main" id="{55F27738-99DA-4533-AF95-C1D1FA62B64B}"/>
              </a:ext>
            </a:extLst>
          </p:cNvPr>
          <p:cNvSpPr/>
          <p:nvPr/>
        </p:nvSpPr>
        <p:spPr>
          <a:xfrm>
            <a:off x="4832199" y="2139166"/>
            <a:ext cx="421910" cy="523220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3410033E-E99C-42FD-A078-778BB1EAE1B6}"/>
              </a:ext>
            </a:extLst>
          </p:cNvPr>
          <p:cNvSpPr/>
          <p:nvPr/>
        </p:nvSpPr>
        <p:spPr>
          <a:xfrm>
            <a:off x="5607341" y="3150526"/>
            <a:ext cx="708848" cy="523220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70</a:t>
            </a:r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EE14EF7-F3B3-4AD6-A123-ED05B0DB12C0}"/>
              </a:ext>
            </a:extLst>
          </p:cNvPr>
          <p:cNvSpPr/>
          <p:nvPr/>
        </p:nvSpPr>
        <p:spPr>
          <a:xfrm rot="20216018">
            <a:off x="3045923" y="4216393"/>
            <a:ext cx="7088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35</a:t>
            </a:r>
            <a:r>
              <a:rPr lang="en-GB" sz="2800" b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28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E4DCCEB-3CA6-42EA-9664-41E01D4FC7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D2897D4D-87C2-4320-92A4-65784E4B9DA1}"/>
              </a:ext>
            </a:extLst>
          </p:cNvPr>
          <p:cNvSpPr/>
          <p:nvPr/>
        </p:nvSpPr>
        <p:spPr>
          <a:xfrm>
            <a:off x="508194" y="646030"/>
            <a:ext cx="47436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40: Missing angles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6651474"/>
      </p:ext>
    </p:extLst>
  </p:cSld>
  <p:clrMapOvr>
    <a:masterClrMapping/>
  </p:clrMapOvr>
</p:sld>
</file>

<file path=ppt/slides/slide2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A60D3270-A545-447C-BF15-3FECDD319AD2}"/>
              </a:ext>
            </a:extLst>
          </p:cNvPr>
          <p:cNvSpPr/>
          <p:nvPr/>
        </p:nvSpPr>
        <p:spPr>
          <a:xfrm>
            <a:off x="5254109" y="6390755"/>
            <a:ext cx="2145600" cy="993727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</a:t>
            </a:r>
            <a:r>
              <a:rPr lang="en-GB" sz="4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4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Arc 18">
            <a:extLst>
              <a:ext uri="{FF2B5EF4-FFF2-40B4-BE49-F238E27FC236}">
                <a16:creationId xmlns:a16="http://schemas.microsoft.com/office/drawing/2014/main" id="{74FF367C-BF75-40FF-A7C5-FB11ADDC00BB}"/>
              </a:ext>
            </a:extLst>
          </p:cNvPr>
          <p:cNvSpPr/>
          <p:nvPr/>
        </p:nvSpPr>
        <p:spPr>
          <a:xfrm rot="1854230">
            <a:off x="1727393" y="3939821"/>
            <a:ext cx="2298856" cy="2238169"/>
          </a:xfrm>
          <a:prstGeom prst="arc">
            <a:avLst>
              <a:gd name="adj1" fmla="val 15653314"/>
              <a:gd name="adj2" fmla="val 18275959"/>
            </a:avLst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33081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ANGLE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816E2B7-2239-4FD2-B7E3-05FDE0B41997}"/>
              </a:ext>
            </a:extLst>
          </p:cNvPr>
          <p:cNvSpPr/>
          <p:nvPr/>
        </p:nvSpPr>
        <p:spPr>
          <a:xfrm>
            <a:off x="8183782" y="1307518"/>
            <a:ext cx="329051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GB" sz="3200" b="1" dirty="0">
                <a:latin typeface="Century Gothic" panose="020B0502020202020204" pitchFamily="34" charset="0"/>
              </a:rPr>
              <a:t>What is the size of angle a?</a:t>
            </a:r>
            <a:endParaRPr lang="en-GB" sz="3200" b="1" dirty="0"/>
          </a:p>
        </p:txBody>
      </p:sp>
      <p:sp>
        <p:nvSpPr>
          <p:cNvPr id="59" name="Arc 58">
            <a:extLst>
              <a:ext uri="{FF2B5EF4-FFF2-40B4-BE49-F238E27FC236}">
                <a16:creationId xmlns:a16="http://schemas.microsoft.com/office/drawing/2014/main" id="{567C2EB6-92DC-4121-8F2B-8109486B15A6}"/>
              </a:ext>
            </a:extLst>
          </p:cNvPr>
          <p:cNvSpPr/>
          <p:nvPr/>
        </p:nvSpPr>
        <p:spPr>
          <a:xfrm rot="13735525">
            <a:off x="5601492" y="2539068"/>
            <a:ext cx="1303498" cy="1514630"/>
          </a:xfrm>
          <a:prstGeom prst="arc">
            <a:avLst>
              <a:gd name="adj1" fmla="val 15355916"/>
              <a:gd name="adj2" fmla="val 435468"/>
            </a:avLst>
          </a:prstGeom>
          <a:ln w="762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Arc 60">
            <a:extLst>
              <a:ext uri="{FF2B5EF4-FFF2-40B4-BE49-F238E27FC236}">
                <a16:creationId xmlns:a16="http://schemas.microsoft.com/office/drawing/2014/main" id="{47C0099F-780F-4B45-BC7F-92A69A718B03}"/>
              </a:ext>
            </a:extLst>
          </p:cNvPr>
          <p:cNvSpPr/>
          <p:nvPr/>
        </p:nvSpPr>
        <p:spPr>
          <a:xfrm rot="7677375">
            <a:off x="4302850" y="1382677"/>
            <a:ext cx="1635121" cy="1331378"/>
          </a:xfrm>
          <a:prstGeom prst="arc">
            <a:avLst>
              <a:gd name="adj1" fmla="val 16469983"/>
              <a:gd name="adj2" fmla="val 902261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A7E04757-263D-4211-85FC-D062AE7FED0A}"/>
              </a:ext>
            </a:extLst>
          </p:cNvPr>
          <p:cNvGrpSpPr/>
          <p:nvPr/>
        </p:nvGrpSpPr>
        <p:grpSpPr>
          <a:xfrm>
            <a:off x="921639" y="1799922"/>
            <a:ext cx="7120800" cy="3759038"/>
            <a:chOff x="877182" y="1501837"/>
            <a:chExt cx="2182353" cy="1076002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C5D41B78-65E5-4DAD-AB74-461A501F58FE}"/>
                </a:ext>
              </a:extLst>
            </p:cNvPr>
            <p:cNvCxnSpPr>
              <a:cxnSpLocks/>
            </p:cNvCxnSpPr>
            <p:nvPr/>
          </p:nvCxnSpPr>
          <p:spPr>
            <a:xfrm>
              <a:off x="2135444" y="1501837"/>
              <a:ext cx="501319" cy="52492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E3DCEF3C-C18C-4B97-9F57-9572D4772B9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7182" y="1899790"/>
              <a:ext cx="2182353" cy="678049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6FE5FDCC-5C22-48D2-B04B-9AF46D0A4E2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70355" y="1501837"/>
              <a:ext cx="765089" cy="922973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6" name="Rectangle 75">
            <a:extLst>
              <a:ext uri="{FF2B5EF4-FFF2-40B4-BE49-F238E27FC236}">
                <a16:creationId xmlns:a16="http://schemas.microsoft.com/office/drawing/2014/main" id="{55F27738-99DA-4533-AF95-C1D1FA62B64B}"/>
              </a:ext>
            </a:extLst>
          </p:cNvPr>
          <p:cNvSpPr/>
          <p:nvPr/>
        </p:nvSpPr>
        <p:spPr>
          <a:xfrm>
            <a:off x="4832199" y="2139166"/>
            <a:ext cx="421910" cy="523220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3410033E-E99C-42FD-A078-778BB1EAE1B6}"/>
              </a:ext>
            </a:extLst>
          </p:cNvPr>
          <p:cNvSpPr/>
          <p:nvPr/>
        </p:nvSpPr>
        <p:spPr>
          <a:xfrm>
            <a:off x="5607341" y="3150526"/>
            <a:ext cx="708848" cy="523220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70</a:t>
            </a:r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7CC8A9E-4D1B-4DDF-9700-211D70B40000}"/>
              </a:ext>
            </a:extLst>
          </p:cNvPr>
          <p:cNvSpPr/>
          <p:nvPr/>
        </p:nvSpPr>
        <p:spPr>
          <a:xfrm>
            <a:off x="7471954" y="6390755"/>
            <a:ext cx="2003025" cy="993727"/>
          </a:xfrm>
          <a:prstGeom prst="rect">
            <a:avLst/>
          </a:prstGeom>
          <a:solidFill>
            <a:schemeClr val="bg1"/>
          </a:solid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70</a:t>
            </a:r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8733E9C-4C01-4F66-AD12-9E71198A585A}"/>
              </a:ext>
            </a:extLst>
          </p:cNvPr>
          <p:cNvSpPr/>
          <p:nvPr/>
        </p:nvSpPr>
        <p:spPr>
          <a:xfrm>
            <a:off x="5254109" y="5328138"/>
            <a:ext cx="5437337" cy="993727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180</a:t>
            </a:r>
            <a:r>
              <a:rPr lang="en-GB" sz="4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4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9631BEA-BD2B-45F8-BADA-431C4DB2B0E8}"/>
              </a:ext>
            </a:extLst>
          </p:cNvPr>
          <p:cNvSpPr/>
          <p:nvPr/>
        </p:nvSpPr>
        <p:spPr>
          <a:xfrm>
            <a:off x="9553074" y="6394001"/>
            <a:ext cx="1138372" cy="99372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35</a:t>
            </a:r>
            <a:r>
              <a:rPr lang="en-GB" sz="4000" b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40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EE14EF7-F3B3-4AD6-A123-ED05B0DB12C0}"/>
              </a:ext>
            </a:extLst>
          </p:cNvPr>
          <p:cNvSpPr/>
          <p:nvPr/>
        </p:nvSpPr>
        <p:spPr>
          <a:xfrm rot="20216018">
            <a:off x="3045923" y="4216393"/>
            <a:ext cx="7088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35</a:t>
            </a:r>
            <a:r>
              <a:rPr lang="en-GB" sz="2800" b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28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E7FC7F35-DC16-45CE-A047-96B3E12E7E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5032994A-94B2-4C2F-AC31-51C0C60EA22B}"/>
              </a:ext>
            </a:extLst>
          </p:cNvPr>
          <p:cNvSpPr/>
          <p:nvPr/>
        </p:nvSpPr>
        <p:spPr>
          <a:xfrm>
            <a:off x="508194" y="646030"/>
            <a:ext cx="47436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40: Missing angles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2638375"/>
      </p:ext>
    </p:extLst>
  </p:cSld>
  <p:clrMapOvr>
    <a:masterClrMapping/>
  </p:clrMapOvr>
</p:sld>
</file>

<file path=ppt/slides/slide2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A60D3270-A545-447C-BF15-3FECDD319AD2}"/>
              </a:ext>
            </a:extLst>
          </p:cNvPr>
          <p:cNvSpPr/>
          <p:nvPr/>
        </p:nvSpPr>
        <p:spPr>
          <a:xfrm>
            <a:off x="5254109" y="6390755"/>
            <a:ext cx="2145600" cy="993727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75</a:t>
            </a:r>
            <a:r>
              <a:rPr lang="en-GB" sz="4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4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Arc 18">
            <a:extLst>
              <a:ext uri="{FF2B5EF4-FFF2-40B4-BE49-F238E27FC236}">
                <a16:creationId xmlns:a16="http://schemas.microsoft.com/office/drawing/2014/main" id="{74FF367C-BF75-40FF-A7C5-FB11ADDC00BB}"/>
              </a:ext>
            </a:extLst>
          </p:cNvPr>
          <p:cNvSpPr/>
          <p:nvPr/>
        </p:nvSpPr>
        <p:spPr>
          <a:xfrm rot="1854230">
            <a:off x="1727393" y="3939821"/>
            <a:ext cx="2298856" cy="2238169"/>
          </a:xfrm>
          <a:prstGeom prst="arc">
            <a:avLst>
              <a:gd name="adj1" fmla="val 15653314"/>
              <a:gd name="adj2" fmla="val 18275959"/>
            </a:avLst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33081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ANGLE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816E2B7-2239-4FD2-B7E3-05FDE0B41997}"/>
              </a:ext>
            </a:extLst>
          </p:cNvPr>
          <p:cNvSpPr/>
          <p:nvPr/>
        </p:nvSpPr>
        <p:spPr>
          <a:xfrm>
            <a:off x="8183782" y="1307518"/>
            <a:ext cx="329051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GB" sz="3200" b="1" dirty="0">
                <a:latin typeface="Century Gothic" panose="020B0502020202020204" pitchFamily="34" charset="0"/>
              </a:rPr>
              <a:t>What is the size of angle a?</a:t>
            </a:r>
            <a:endParaRPr lang="en-GB" sz="3200" b="1" dirty="0"/>
          </a:p>
        </p:txBody>
      </p:sp>
      <p:sp>
        <p:nvSpPr>
          <p:cNvPr id="59" name="Arc 58">
            <a:extLst>
              <a:ext uri="{FF2B5EF4-FFF2-40B4-BE49-F238E27FC236}">
                <a16:creationId xmlns:a16="http://schemas.microsoft.com/office/drawing/2014/main" id="{567C2EB6-92DC-4121-8F2B-8109486B15A6}"/>
              </a:ext>
            </a:extLst>
          </p:cNvPr>
          <p:cNvSpPr/>
          <p:nvPr/>
        </p:nvSpPr>
        <p:spPr>
          <a:xfrm rot="13735525">
            <a:off x="5601492" y="2539068"/>
            <a:ext cx="1303498" cy="1514630"/>
          </a:xfrm>
          <a:prstGeom prst="arc">
            <a:avLst>
              <a:gd name="adj1" fmla="val 15355916"/>
              <a:gd name="adj2" fmla="val 435468"/>
            </a:avLst>
          </a:prstGeom>
          <a:ln w="762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Arc 60">
            <a:extLst>
              <a:ext uri="{FF2B5EF4-FFF2-40B4-BE49-F238E27FC236}">
                <a16:creationId xmlns:a16="http://schemas.microsoft.com/office/drawing/2014/main" id="{47C0099F-780F-4B45-BC7F-92A69A718B03}"/>
              </a:ext>
            </a:extLst>
          </p:cNvPr>
          <p:cNvSpPr/>
          <p:nvPr/>
        </p:nvSpPr>
        <p:spPr>
          <a:xfrm rot="7677375">
            <a:off x="4302850" y="1382677"/>
            <a:ext cx="1635121" cy="1331378"/>
          </a:xfrm>
          <a:prstGeom prst="arc">
            <a:avLst>
              <a:gd name="adj1" fmla="val 16469983"/>
              <a:gd name="adj2" fmla="val 902261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A7E04757-263D-4211-85FC-D062AE7FED0A}"/>
              </a:ext>
            </a:extLst>
          </p:cNvPr>
          <p:cNvGrpSpPr/>
          <p:nvPr/>
        </p:nvGrpSpPr>
        <p:grpSpPr>
          <a:xfrm>
            <a:off x="921639" y="1799922"/>
            <a:ext cx="7120800" cy="3759038"/>
            <a:chOff x="877182" y="1501837"/>
            <a:chExt cx="2182353" cy="1076002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C5D41B78-65E5-4DAD-AB74-461A501F58FE}"/>
                </a:ext>
              </a:extLst>
            </p:cNvPr>
            <p:cNvCxnSpPr>
              <a:cxnSpLocks/>
            </p:cNvCxnSpPr>
            <p:nvPr/>
          </p:nvCxnSpPr>
          <p:spPr>
            <a:xfrm>
              <a:off x="2135444" y="1501837"/>
              <a:ext cx="501319" cy="524925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E3DCEF3C-C18C-4B97-9F57-9572D4772B9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7182" y="1899790"/>
              <a:ext cx="2182353" cy="678049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6FE5FDCC-5C22-48D2-B04B-9AF46D0A4E2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70355" y="1501837"/>
              <a:ext cx="765089" cy="922973"/>
            </a:xfrm>
            <a:prstGeom prst="line">
              <a:avLst/>
            </a:prstGeom>
            <a:ln w="762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6" name="Rectangle 75">
            <a:extLst>
              <a:ext uri="{FF2B5EF4-FFF2-40B4-BE49-F238E27FC236}">
                <a16:creationId xmlns:a16="http://schemas.microsoft.com/office/drawing/2014/main" id="{55F27738-99DA-4533-AF95-C1D1FA62B64B}"/>
              </a:ext>
            </a:extLst>
          </p:cNvPr>
          <p:cNvSpPr/>
          <p:nvPr/>
        </p:nvSpPr>
        <p:spPr>
          <a:xfrm>
            <a:off x="4832199" y="2139166"/>
            <a:ext cx="421910" cy="523220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3410033E-E99C-42FD-A078-778BB1EAE1B6}"/>
              </a:ext>
            </a:extLst>
          </p:cNvPr>
          <p:cNvSpPr/>
          <p:nvPr/>
        </p:nvSpPr>
        <p:spPr>
          <a:xfrm>
            <a:off x="5607341" y="3150526"/>
            <a:ext cx="708848" cy="523220"/>
          </a:xfrm>
          <a:prstGeom prst="rect">
            <a:avLst/>
          </a:prstGeom>
          <a:ln w="76200"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70</a:t>
            </a:r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7CC8A9E-4D1B-4DDF-9700-211D70B40000}"/>
              </a:ext>
            </a:extLst>
          </p:cNvPr>
          <p:cNvSpPr/>
          <p:nvPr/>
        </p:nvSpPr>
        <p:spPr>
          <a:xfrm>
            <a:off x="7471954" y="6390755"/>
            <a:ext cx="2003025" cy="993727"/>
          </a:xfrm>
          <a:prstGeom prst="rect">
            <a:avLst/>
          </a:prstGeom>
          <a:solidFill>
            <a:schemeClr val="bg1"/>
          </a:solid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70</a:t>
            </a:r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8733E9C-4C01-4F66-AD12-9E71198A585A}"/>
              </a:ext>
            </a:extLst>
          </p:cNvPr>
          <p:cNvSpPr/>
          <p:nvPr/>
        </p:nvSpPr>
        <p:spPr>
          <a:xfrm>
            <a:off x="5254109" y="5328138"/>
            <a:ext cx="5437337" cy="993727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180</a:t>
            </a:r>
            <a:r>
              <a:rPr lang="en-GB" sz="4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4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9631BEA-BD2B-45F8-BADA-431C4DB2B0E8}"/>
              </a:ext>
            </a:extLst>
          </p:cNvPr>
          <p:cNvSpPr/>
          <p:nvPr/>
        </p:nvSpPr>
        <p:spPr>
          <a:xfrm>
            <a:off x="9553074" y="6394001"/>
            <a:ext cx="1138372" cy="99372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35</a:t>
            </a:r>
            <a:r>
              <a:rPr lang="en-GB" sz="4000" b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40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EE14EF7-F3B3-4AD6-A123-ED05B0DB12C0}"/>
              </a:ext>
            </a:extLst>
          </p:cNvPr>
          <p:cNvSpPr/>
          <p:nvPr/>
        </p:nvSpPr>
        <p:spPr>
          <a:xfrm rot="20216018">
            <a:off x="3045923" y="4216393"/>
            <a:ext cx="7088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35</a:t>
            </a:r>
            <a:r>
              <a:rPr lang="en-GB" sz="2800" b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28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823DA231-BB6F-4EAC-AC3E-81428F73B3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5EDD906-BF21-4BBE-AE2F-ED4574000C1C}"/>
              </a:ext>
            </a:extLst>
          </p:cNvPr>
          <p:cNvSpPr/>
          <p:nvPr/>
        </p:nvSpPr>
        <p:spPr>
          <a:xfrm>
            <a:off x="8976982" y="2780675"/>
            <a:ext cx="186942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 = 75</a:t>
            </a:r>
            <a:r>
              <a:rPr lang="en-GB" sz="4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4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00AF13B-712A-4874-B6C8-D254CF6E696A}"/>
              </a:ext>
            </a:extLst>
          </p:cNvPr>
          <p:cNvSpPr/>
          <p:nvPr/>
        </p:nvSpPr>
        <p:spPr>
          <a:xfrm>
            <a:off x="508194" y="646030"/>
            <a:ext cx="47436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40: Missing angles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2676886"/>
      </p:ext>
    </p:extLst>
  </p:cSld>
  <p:clrMapOvr>
    <a:masterClrMapping/>
  </p:clrMapOvr>
</p:sld>
</file>

<file path=ppt/slides/slide2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33081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ANGLE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67249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41: Isosceles triangle angles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823DA231-BB6F-4EAC-AC3E-81428F73B3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47DEA040-78D4-41DA-A4EF-058DEC01E7F4}"/>
              </a:ext>
            </a:extLst>
          </p:cNvPr>
          <p:cNvGrpSpPr/>
          <p:nvPr/>
        </p:nvGrpSpPr>
        <p:grpSpPr>
          <a:xfrm>
            <a:off x="786074" y="1374760"/>
            <a:ext cx="5170015" cy="4958511"/>
            <a:chOff x="4553601" y="2836374"/>
            <a:chExt cx="1501758" cy="1463507"/>
          </a:xfrm>
        </p:grpSpPr>
        <p:sp>
          <p:nvSpPr>
            <p:cNvPr id="14" name="Arc 13">
              <a:extLst>
                <a:ext uri="{FF2B5EF4-FFF2-40B4-BE49-F238E27FC236}">
                  <a16:creationId xmlns:a16="http://schemas.microsoft.com/office/drawing/2014/main" id="{08276542-EE22-4BF8-BFFD-0419C42D38BE}"/>
                </a:ext>
              </a:extLst>
            </p:cNvPr>
            <p:cNvSpPr/>
            <p:nvPr/>
          </p:nvSpPr>
          <p:spPr>
            <a:xfrm rot="4702969">
              <a:off x="5515359" y="3759881"/>
              <a:ext cx="540000" cy="540000"/>
            </a:xfrm>
            <a:prstGeom prst="arc">
              <a:avLst>
                <a:gd name="adj1" fmla="val 12506296"/>
                <a:gd name="adj2" fmla="val 8509982"/>
              </a:avLst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Arc 14">
              <a:extLst>
                <a:ext uri="{FF2B5EF4-FFF2-40B4-BE49-F238E27FC236}">
                  <a16:creationId xmlns:a16="http://schemas.microsoft.com/office/drawing/2014/main" id="{39F05FD6-17D1-47F9-91FC-B761BD1C8825}"/>
                </a:ext>
              </a:extLst>
            </p:cNvPr>
            <p:cNvSpPr/>
            <p:nvPr/>
          </p:nvSpPr>
          <p:spPr>
            <a:xfrm rot="4837398">
              <a:off x="4716276" y="2893711"/>
              <a:ext cx="549775" cy="639169"/>
            </a:xfrm>
            <a:prstGeom prst="arc">
              <a:avLst>
                <a:gd name="adj1" fmla="val 15355916"/>
                <a:gd name="adj2" fmla="val 20822176"/>
              </a:avLst>
            </a:prstGeom>
            <a:ln w="76200">
              <a:solidFill>
                <a:schemeClr val="bg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14F2530-2CCF-4572-9BA5-E7318ACF96FB}"/>
                </a:ext>
              </a:extLst>
            </p:cNvPr>
            <p:cNvSpPr/>
            <p:nvPr/>
          </p:nvSpPr>
          <p:spPr>
            <a:xfrm>
              <a:off x="5715609" y="4016609"/>
              <a:ext cx="209164" cy="1907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e°</a:t>
              </a:r>
              <a:endParaRPr lang="en-GB" sz="3600" dirty="0">
                <a:solidFill>
                  <a:srgbClr val="FF0000"/>
                </a:solidFill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314AB858-9200-493D-A249-B8000B005B1A}"/>
                </a:ext>
              </a:extLst>
            </p:cNvPr>
            <p:cNvSpPr/>
            <p:nvPr/>
          </p:nvSpPr>
          <p:spPr>
            <a:xfrm>
              <a:off x="4979330" y="3136252"/>
              <a:ext cx="249672" cy="1907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3600" b="1" dirty="0">
                  <a:solidFill>
                    <a:schemeClr val="bg2">
                      <a:lumMod val="50000"/>
                    </a:schemeClr>
                  </a:solidFill>
                  <a:latin typeface="Century Gothic" panose="020B0502020202020204" pitchFamily="34" charset="0"/>
                </a:rPr>
                <a:t>32</a:t>
              </a:r>
              <a:r>
                <a:rPr lang="en-GB" sz="3600" b="1" dirty="0">
                  <a:solidFill>
                    <a:schemeClr val="bg2">
                      <a:lumMod val="50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°</a:t>
              </a:r>
              <a:endParaRPr lang="en-GB" sz="3600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B596584A-4135-4934-A473-B6CFD9135D9E}"/>
                </a:ext>
              </a:extLst>
            </p:cNvPr>
            <p:cNvSpPr/>
            <p:nvPr/>
          </p:nvSpPr>
          <p:spPr>
            <a:xfrm rot="17368543">
              <a:off x="4789181" y="2600794"/>
              <a:ext cx="945896" cy="1417055"/>
            </a:xfrm>
            <a:prstGeom prst="triangle">
              <a:avLst/>
            </a:prstGeom>
            <a:noFill/>
            <a:ln w="76200" cap="rnd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F96AB542-7D6C-4F50-9A27-F05C34818118}"/>
              </a:ext>
            </a:extLst>
          </p:cNvPr>
          <p:cNvSpPr/>
          <p:nvPr/>
        </p:nvSpPr>
        <p:spPr>
          <a:xfrm>
            <a:off x="6595421" y="1514270"/>
            <a:ext cx="529824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Isosceles triangles have two identical angles</a:t>
            </a:r>
            <a:endParaRPr lang="en-GB" sz="3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670664"/>
      </p:ext>
    </p:extLst>
  </p:cSld>
  <p:clrMapOvr>
    <a:masterClrMapping/>
  </p:clrMapOvr>
</p:sld>
</file>

<file path=ppt/slides/slide2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33081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ANGLE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823DA231-BB6F-4EAC-AC3E-81428F73B3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47DEA040-78D4-41DA-A4EF-058DEC01E7F4}"/>
              </a:ext>
            </a:extLst>
          </p:cNvPr>
          <p:cNvGrpSpPr/>
          <p:nvPr/>
        </p:nvGrpSpPr>
        <p:grpSpPr>
          <a:xfrm>
            <a:off x="786074" y="1374760"/>
            <a:ext cx="5170015" cy="4958511"/>
            <a:chOff x="4553601" y="2836374"/>
            <a:chExt cx="1501758" cy="1463507"/>
          </a:xfrm>
        </p:grpSpPr>
        <p:sp>
          <p:nvSpPr>
            <p:cNvPr id="14" name="Arc 13">
              <a:extLst>
                <a:ext uri="{FF2B5EF4-FFF2-40B4-BE49-F238E27FC236}">
                  <a16:creationId xmlns:a16="http://schemas.microsoft.com/office/drawing/2014/main" id="{08276542-EE22-4BF8-BFFD-0419C42D38BE}"/>
                </a:ext>
              </a:extLst>
            </p:cNvPr>
            <p:cNvSpPr/>
            <p:nvPr/>
          </p:nvSpPr>
          <p:spPr>
            <a:xfrm rot="4702969">
              <a:off x="5515359" y="3759881"/>
              <a:ext cx="540000" cy="540000"/>
            </a:xfrm>
            <a:prstGeom prst="arc">
              <a:avLst>
                <a:gd name="adj1" fmla="val 12506296"/>
                <a:gd name="adj2" fmla="val 8509982"/>
              </a:avLst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Arc 14">
              <a:extLst>
                <a:ext uri="{FF2B5EF4-FFF2-40B4-BE49-F238E27FC236}">
                  <a16:creationId xmlns:a16="http://schemas.microsoft.com/office/drawing/2014/main" id="{39F05FD6-17D1-47F9-91FC-B761BD1C8825}"/>
                </a:ext>
              </a:extLst>
            </p:cNvPr>
            <p:cNvSpPr/>
            <p:nvPr/>
          </p:nvSpPr>
          <p:spPr>
            <a:xfrm rot="4837398">
              <a:off x="4716276" y="2893711"/>
              <a:ext cx="549775" cy="639169"/>
            </a:xfrm>
            <a:prstGeom prst="arc">
              <a:avLst>
                <a:gd name="adj1" fmla="val 15355916"/>
                <a:gd name="adj2" fmla="val 20822176"/>
              </a:avLst>
            </a:prstGeom>
            <a:ln w="76200">
              <a:solidFill>
                <a:schemeClr val="bg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14F2530-2CCF-4572-9BA5-E7318ACF96FB}"/>
                </a:ext>
              </a:extLst>
            </p:cNvPr>
            <p:cNvSpPr/>
            <p:nvPr/>
          </p:nvSpPr>
          <p:spPr>
            <a:xfrm>
              <a:off x="5715609" y="4016609"/>
              <a:ext cx="209164" cy="1907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e°</a:t>
              </a:r>
              <a:endParaRPr lang="en-GB" sz="3600" dirty="0">
                <a:solidFill>
                  <a:srgbClr val="FF0000"/>
                </a:solidFill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314AB858-9200-493D-A249-B8000B005B1A}"/>
                </a:ext>
              </a:extLst>
            </p:cNvPr>
            <p:cNvSpPr/>
            <p:nvPr/>
          </p:nvSpPr>
          <p:spPr>
            <a:xfrm>
              <a:off x="4979330" y="3136252"/>
              <a:ext cx="249672" cy="1907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3600" b="1" dirty="0">
                  <a:solidFill>
                    <a:schemeClr val="bg2">
                      <a:lumMod val="50000"/>
                    </a:schemeClr>
                  </a:solidFill>
                  <a:latin typeface="Century Gothic" panose="020B0502020202020204" pitchFamily="34" charset="0"/>
                </a:rPr>
                <a:t>32</a:t>
              </a:r>
              <a:r>
                <a:rPr lang="en-GB" sz="3600" b="1" dirty="0">
                  <a:solidFill>
                    <a:schemeClr val="bg2">
                      <a:lumMod val="50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°</a:t>
              </a:r>
              <a:endParaRPr lang="en-GB" sz="3600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B596584A-4135-4934-A473-B6CFD9135D9E}"/>
                </a:ext>
              </a:extLst>
            </p:cNvPr>
            <p:cNvSpPr/>
            <p:nvPr/>
          </p:nvSpPr>
          <p:spPr>
            <a:xfrm rot="17368543">
              <a:off x="4789181" y="2600794"/>
              <a:ext cx="945896" cy="1417055"/>
            </a:xfrm>
            <a:prstGeom prst="triangle">
              <a:avLst/>
            </a:prstGeom>
            <a:noFill/>
            <a:ln w="76200" cap="rnd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B3FDC8DA-8DA8-4090-AF4E-14BB2453BC27}"/>
              </a:ext>
            </a:extLst>
          </p:cNvPr>
          <p:cNvCxnSpPr>
            <a:cxnSpLocks/>
          </p:cNvCxnSpPr>
          <p:nvPr/>
        </p:nvCxnSpPr>
        <p:spPr>
          <a:xfrm flipH="1" flipV="1">
            <a:off x="5632609" y="2477594"/>
            <a:ext cx="1691304" cy="1597470"/>
          </a:xfrm>
          <a:prstGeom prst="straightConnector1">
            <a:avLst/>
          </a:prstGeom>
          <a:ln w="76200" cap="rnd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3AD65ED7-572D-4684-AF14-98FC2D1742E2}"/>
              </a:ext>
            </a:extLst>
          </p:cNvPr>
          <p:cNvCxnSpPr>
            <a:cxnSpLocks/>
          </p:cNvCxnSpPr>
          <p:nvPr/>
        </p:nvCxnSpPr>
        <p:spPr>
          <a:xfrm flipH="1">
            <a:off x="4771461" y="4386476"/>
            <a:ext cx="2513758" cy="441405"/>
          </a:xfrm>
          <a:prstGeom prst="straightConnector1">
            <a:avLst/>
          </a:prstGeom>
          <a:ln w="76200" cap="rnd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9E20249B-FF46-4782-B9E0-1A124E150C30}"/>
              </a:ext>
            </a:extLst>
          </p:cNvPr>
          <p:cNvSpPr/>
          <p:nvPr/>
        </p:nvSpPr>
        <p:spPr>
          <a:xfrm>
            <a:off x="7414647" y="3749965"/>
            <a:ext cx="40243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3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These are the identical angles</a:t>
            </a:r>
            <a:endParaRPr lang="en-GB" sz="3200" dirty="0">
              <a:solidFill>
                <a:srgbClr val="00B050"/>
              </a:solidFill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3BD6343-FB7A-4AB3-9B92-8952CD05CD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7932077"/>
              </p:ext>
            </p:extLst>
          </p:nvPr>
        </p:nvGraphicFramePr>
        <p:xfrm>
          <a:off x="6784746" y="6729727"/>
          <a:ext cx="4499873" cy="8049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0649">
                  <a:extLst>
                    <a:ext uri="{9D8B030D-6E8A-4147-A177-3AD203B41FA5}">
                      <a16:colId xmlns:a16="http://schemas.microsoft.com/office/drawing/2014/main" val="3927818818"/>
                    </a:ext>
                  </a:extLst>
                </a:gridCol>
                <a:gridCol w="1739612">
                  <a:extLst>
                    <a:ext uri="{9D8B030D-6E8A-4147-A177-3AD203B41FA5}">
                      <a16:colId xmlns:a16="http://schemas.microsoft.com/office/drawing/2014/main" val="2575999989"/>
                    </a:ext>
                  </a:extLst>
                </a:gridCol>
                <a:gridCol w="1739612">
                  <a:extLst>
                    <a:ext uri="{9D8B030D-6E8A-4147-A177-3AD203B41FA5}">
                      <a16:colId xmlns:a16="http://schemas.microsoft.com/office/drawing/2014/main" val="2736143090"/>
                    </a:ext>
                  </a:extLst>
                </a:gridCol>
              </a:tblGrid>
              <a:tr h="804995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5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32</a:t>
                      </a:r>
                      <a:r>
                        <a:rPr lang="en-GB" sz="36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°</a:t>
                      </a:r>
                      <a:endParaRPr lang="en-GB" sz="360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7E6E6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74</a:t>
                      </a:r>
                      <a:r>
                        <a:rPr kumimoji="0" lang="en-GB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°</a:t>
                      </a:r>
                      <a:endParaRPr kumimoji="0" lang="en-GB" sz="3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7E6E6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74</a:t>
                      </a:r>
                      <a:r>
                        <a:rPr kumimoji="0" lang="en-GB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°</a:t>
                      </a:r>
                      <a:endParaRPr kumimoji="0" lang="en-GB" sz="3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716807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43DA712F-912E-4919-8F94-F3BD9708E2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0712809"/>
              </p:ext>
            </p:extLst>
          </p:nvPr>
        </p:nvGraphicFramePr>
        <p:xfrm>
          <a:off x="6784746" y="5921348"/>
          <a:ext cx="4499873" cy="8049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99873">
                  <a:extLst>
                    <a:ext uri="{9D8B030D-6E8A-4147-A177-3AD203B41FA5}">
                      <a16:colId xmlns:a16="http://schemas.microsoft.com/office/drawing/2014/main" val="3927818818"/>
                    </a:ext>
                  </a:extLst>
                </a:gridCol>
              </a:tblGrid>
              <a:tr h="804995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5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180</a:t>
                      </a:r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°</a:t>
                      </a:r>
                      <a:endParaRPr lang="en-GB" sz="3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716807"/>
                  </a:ext>
                </a:extLst>
              </a:tr>
            </a:tbl>
          </a:graphicData>
        </a:graphic>
      </p:graphicFrame>
      <p:sp>
        <p:nvSpPr>
          <p:cNvPr id="24" name="Rectangle 23">
            <a:extLst>
              <a:ext uri="{FF2B5EF4-FFF2-40B4-BE49-F238E27FC236}">
                <a16:creationId xmlns:a16="http://schemas.microsoft.com/office/drawing/2014/main" id="{180DD1EB-69D4-4752-A349-12C444437801}"/>
              </a:ext>
            </a:extLst>
          </p:cNvPr>
          <p:cNvSpPr/>
          <p:nvPr/>
        </p:nvSpPr>
        <p:spPr>
          <a:xfrm>
            <a:off x="508194" y="646030"/>
            <a:ext cx="67249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41: Isosceles triangle angles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894857"/>
      </p:ext>
    </p:extLst>
  </p:cSld>
  <p:clrMapOvr>
    <a:masterClrMapping/>
  </p:clrMapOvr>
</p:sld>
</file>

<file path=ppt/slides/slide2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33081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ANGLE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823DA231-BB6F-4EAC-AC3E-81428F73B3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47DEA040-78D4-41DA-A4EF-058DEC01E7F4}"/>
              </a:ext>
            </a:extLst>
          </p:cNvPr>
          <p:cNvGrpSpPr/>
          <p:nvPr/>
        </p:nvGrpSpPr>
        <p:grpSpPr>
          <a:xfrm>
            <a:off x="786074" y="1374760"/>
            <a:ext cx="5170015" cy="4958511"/>
            <a:chOff x="4553601" y="2836374"/>
            <a:chExt cx="1501758" cy="1463507"/>
          </a:xfrm>
        </p:grpSpPr>
        <p:sp>
          <p:nvSpPr>
            <p:cNvPr id="14" name="Arc 13">
              <a:extLst>
                <a:ext uri="{FF2B5EF4-FFF2-40B4-BE49-F238E27FC236}">
                  <a16:creationId xmlns:a16="http://schemas.microsoft.com/office/drawing/2014/main" id="{08276542-EE22-4BF8-BFFD-0419C42D38BE}"/>
                </a:ext>
              </a:extLst>
            </p:cNvPr>
            <p:cNvSpPr/>
            <p:nvPr/>
          </p:nvSpPr>
          <p:spPr>
            <a:xfrm rot="4702969">
              <a:off x="5515359" y="3759881"/>
              <a:ext cx="540000" cy="540000"/>
            </a:xfrm>
            <a:prstGeom prst="arc">
              <a:avLst>
                <a:gd name="adj1" fmla="val 12506296"/>
                <a:gd name="adj2" fmla="val 8509982"/>
              </a:avLst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Arc 14">
              <a:extLst>
                <a:ext uri="{FF2B5EF4-FFF2-40B4-BE49-F238E27FC236}">
                  <a16:creationId xmlns:a16="http://schemas.microsoft.com/office/drawing/2014/main" id="{39F05FD6-17D1-47F9-91FC-B761BD1C8825}"/>
                </a:ext>
              </a:extLst>
            </p:cNvPr>
            <p:cNvSpPr/>
            <p:nvPr/>
          </p:nvSpPr>
          <p:spPr>
            <a:xfrm rot="4837398">
              <a:off x="4716276" y="2893711"/>
              <a:ext cx="549775" cy="639169"/>
            </a:xfrm>
            <a:prstGeom prst="arc">
              <a:avLst>
                <a:gd name="adj1" fmla="val 15355916"/>
                <a:gd name="adj2" fmla="val 20822176"/>
              </a:avLst>
            </a:prstGeom>
            <a:ln w="76200">
              <a:solidFill>
                <a:schemeClr val="bg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14F2530-2CCF-4572-9BA5-E7318ACF96FB}"/>
                </a:ext>
              </a:extLst>
            </p:cNvPr>
            <p:cNvSpPr/>
            <p:nvPr/>
          </p:nvSpPr>
          <p:spPr>
            <a:xfrm>
              <a:off x="5715609" y="4016609"/>
              <a:ext cx="209164" cy="1907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e°</a:t>
              </a:r>
              <a:endParaRPr lang="en-GB" sz="3600" dirty="0">
                <a:solidFill>
                  <a:srgbClr val="FF0000"/>
                </a:solidFill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314AB858-9200-493D-A249-B8000B005B1A}"/>
                </a:ext>
              </a:extLst>
            </p:cNvPr>
            <p:cNvSpPr/>
            <p:nvPr/>
          </p:nvSpPr>
          <p:spPr>
            <a:xfrm>
              <a:off x="4979330" y="3136252"/>
              <a:ext cx="249672" cy="1907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3600" b="1" dirty="0">
                  <a:solidFill>
                    <a:schemeClr val="bg2">
                      <a:lumMod val="50000"/>
                    </a:schemeClr>
                  </a:solidFill>
                  <a:latin typeface="Century Gothic" panose="020B0502020202020204" pitchFamily="34" charset="0"/>
                </a:rPr>
                <a:t>32</a:t>
              </a:r>
              <a:r>
                <a:rPr lang="en-GB" sz="3600" b="1" dirty="0">
                  <a:solidFill>
                    <a:schemeClr val="bg2">
                      <a:lumMod val="50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°</a:t>
              </a:r>
              <a:endParaRPr lang="en-GB" sz="3600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B596584A-4135-4934-A473-B6CFD9135D9E}"/>
                </a:ext>
              </a:extLst>
            </p:cNvPr>
            <p:cNvSpPr/>
            <p:nvPr/>
          </p:nvSpPr>
          <p:spPr>
            <a:xfrm rot="17368543">
              <a:off x="4789181" y="2600794"/>
              <a:ext cx="945896" cy="1417055"/>
            </a:xfrm>
            <a:prstGeom prst="triangle">
              <a:avLst/>
            </a:prstGeom>
            <a:noFill/>
            <a:ln w="76200" cap="rnd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3BD6343-FB7A-4AB3-9B92-8952CD05CD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1505622"/>
              </p:ext>
            </p:extLst>
          </p:nvPr>
        </p:nvGraphicFramePr>
        <p:xfrm>
          <a:off x="6784746" y="6729727"/>
          <a:ext cx="4499873" cy="8049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0649">
                  <a:extLst>
                    <a:ext uri="{9D8B030D-6E8A-4147-A177-3AD203B41FA5}">
                      <a16:colId xmlns:a16="http://schemas.microsoft.com/office/drawing/2014/main" val="3927818818"/>
                    </a:ext>
                  </a:extLst>
                </a:gridCol>
                <a:gridCol w="1739612">
                  <a:extLst>
                    <a:ext uri="{9D8B030D-6E8A-4147-A177-3AD203B41FA5}">
                      <a16:colId xmlns:a16="http://schemas.microsoft.com/office/drawing/2014/main" val="2575999989"/>
                    </a:ext>
                  </a:extLst>
                </a:gridCol>
                <a:gridCol w="1739612">
                  <a:extLst>
                    <a:ext uri="{9D8B030D-6E8A-4147-A177-3AD203B41FA5}">
                      <a16:colId xmlns:a16="http://schemas.microsoft.com/office/drawing/2014/main" val="2736143090"/>
                    </a:ext>
                  </a:extLst>
                </a:gridCol>
              </a:tblGrid>
              <a:tr h="804995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5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32</a:t>
                      </a:r>
                      <a:r>
                        <a:rPr lang="en-GB" sz="36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°</a:t>
                      </a:r>
                      <a:endParaRPr lang="en-GB" sz="360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74</a:t>
                      </a:r>
                      <a:r>
                        <a:rPr kumimoji="0" lang="en-GB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°</a:t>
                      </a:r>
                      <a:endParaRPr kumimoji="0" lang="en-GB" sz="3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74</a:t>
                      </a:r>
                      <a:r>
                        <a:rPr kumimoji="0" lang="en-GB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°</a:t>
                      </a:r>
                      <a:endParaRPr kumimoji="0" lang="en-GB" sz="3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716807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43DA712F-912E-4919-8F94-F3BD9708E24E}"/>
              </a:ext>
            </a:extLst>
          </p:cNvPr>
          <p:cNvGraphicFramePr>
            <a:graphicFrameLocks noGrp="1"/>
          </p:cNvGraphicFramePr>
          <p:nvPr/>
        </p:nvGraphicFramePr>
        <p:xfrm>
          <a:off x="6784746" y="5921348"/>
          <a:ext cx="4499873" cy="8049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99873">
                  <a:extLst>
                    <a:ext uri="{9D8B030D-6E8A-4147-A177-3AD203B41FA5}">
                      <a16:colId xmlns:a16="http://schemas.microsoft.com/office/drawing/2014/main" val="3927818818"/>
                    </a:ext>
                  </a:extLst>
                </a:gridCol>
              </a:tblGrid>
              <a:tr h="804995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5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180</a:t>
                      </a:r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°</a:t>
                      </a:r>
                      <a:endParaRPr lang="en-GB" sz="3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716807"/>
                  </a:ext>
                </a:extLst>
              </a:tr>
            </a:tbl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458DE72B-38FE-47AA-A398-6E5BCC659975}"/>
              </a:ext>
            </a:extLst>
          </p:cNvPr>
          <p:cNvSpPr/>
          <p:nvPr/>
        </p:nvSpPr>
        <p:spPr>
          <a:xfrm>
            <a:off x="7513960" y="3618155"/>
            <a:ext cx="366870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219170">
              <a:defRPr/>
            </a:pPr>
            <a:r>
              <a:rPr lang="en-GB" sz="40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(180</a:t>
            </a:r>
            <a:r>
              <a:rPr lang="en-GB" sz="40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r>
              <a:rPr lang="en-GB" sz="1600" b="1" dirty="0">
                <a:solidFill>
                  <a:srgbClr val="00B05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 </a:t>
            </a:r>
            <a:r>
              <a:rPr lang="en-GB" sz="4800" b="1" dirty="0">
                <a:solidFill>
                  <a:srgbClr val="00B050"/>
                </a:solidFill>
                <a:latin typeface="+mj-lt"/>
                <a:cs typeface="Calibri" panose="020F0502020204030204" pitchFamily="34" charset="0"/>
              </a:rPr>
              <a:t>-</a:t>
            </a:r>
            <a:r>
              <a:rPr lang="en-GB" sz="2800" b="1" dirty="0">
                <a:solidFill>
                  <a:srgbClr val="00B05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 </a:t>
            </a:r>
            <a:r>
              <a:rPr lang="en-GB" sz="40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32</a:t>
            </a:r>
            <a:r>
              <a:rPr lang="en-GB" sz="40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°)</a:t>
            </a:r>
            <a:r>
              <a:rPr lang="en-GB" sz="32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0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÷</a:t>
            </a:r>
            <a:r>
              <a:rPr lang="en-GB" sz="3200" b="1" dirty="0">
                <a:solidFill>
                  <a:srgbClr val="00B05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 </a:t>
            </a:r>
            <a:r>
              <a:rPr lang="en-GB" sz="4000" b="1" dirty="0">
                <a:solidFill>
                  <a:srgbClr val="00B05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2 </a:t>
            </a:r>
            <a:br>
              <a:rPr lang="en-GB" sz="4000" b="1" dirty="0">
                <a:solidFill>
                  <a:srgbClr val="00B05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</a:br>
            <a:r>
              <a:rPr lang="en-GB" sz="4000" b="1" dirty="0">
                <a:solidFill>
                  <a:srgbClr val="00B05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= </a:t>
            </a:r>
            <a:r>
              <a:rPr lang="en-GB" sz="40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74</a:t>
            </a:r>
            <a:r>
              <a:rPr lang="en-GB" sz="40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4000" b="1" dirty="0">
              <a:solidFill>
                <a:srgbClr val="00B050"/>
              </a:solidFill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3E921006-FD86-4D69-9907-9950D55A9AEC}"/>
              </a:ext>
            </a:extLst>
          </p:cNvPr>
          <p:cNvCxnSpPr>
            <a:cxnSpLocks/>
          </p:cNvCxnSpPr>
          <p:nvPr/>
        </p:nvCxnSpPr>
        <p:spPr>
          <a:xfrm flipH="1" flipV="1">
            <a:off x="5632609" y="2477594"/>
            <a:ext cx="1691304" cy="1597470"/>
          </a:xfrm>
          <a:prstGeom prst="straightConnector1">
            <a:avLst/>
          </a:prstGeom>
          <a:ln w="76200" cap="rnd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FE7221FF-A56C-4E3E-8246-5318226970F7}"/>
              </a:ext>
            </a:extLst>
          </p:cNvPr>
          <p:cNvCxnSpPr>
            <a:cxnSpLocks/>
          </p:cNvCxnSpPr>
          <p:nvPr/>
        </p:nvCxnSpPr>
        <p:spPr>
          <a:xfrm flipH="1">
            <a:off x="4771461" y="4386476"/>
            <a:ext cx="2513758" cy="441405"/>
          </a:xfrm>
          <a:prstGeom prst="straightConnector1">
            <a:avLst/>
          </a:prstGeom>
          <a:ln w="76200" cap="rnd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AD21FFCA-282D-4363-B3C0-36FC63FD4B9C}"/>
              </a:ext>
            </a:extLst>
          </p:cNvPr>
          <p:cNvSpPr/>
          <p:nvPr/>
        </p:nvSpPr>
        <p:spPr>
          <a:xfrm>
            <a:off x="508194" y="646030"/>
            <a:ext cx="67249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41: Isosceles triangle angles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384225"/>
      </p:ext>
    </p:extLst>
  </p:cSld>
  <p:clrMapOvr>
    <a:masterClrMapping/>
  </p:clrMapOvr>
</p:sld>
</file>

<file path=ppt/slides/slide2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rc 9">
            <a:extLst>
              <a:ext uri="{FF2B5EF4-FFF2-40B4-BE49-F238E27FC236}">
                <a16:creationId xmlns:a16="http://schemas.microsoft.com/office/drawing/2014/main" id="{68960D87-FB91-4211-97E7-BEB10390B01A}"/>
              </a:ext>
            </a:extLst>
          </p:cNvPr>
          <p:cNvSpPr/>
          <p:nvPr/>
        </p:nvSpPr>
        <p:spPr>
          <a:xfrm rot="11036366">
            <a:off x="4793750" y="1517268"/>
            <a:ext cx="1656000" cy="1656000"/>
          </a:xfrm>
          <a:prstGeom prst="arc">
            <a:avLst>
              <a:gd name="adj1" fmla="val 15558685"/>
              <a:gd name="adj2" fmla="val 0"/>
            </a:avLst>
          </a:prstGeom>
          <a:ln w="76200" cap="rnd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Arc 25">
            <a:extLst>
              <a:ext uri="{FF2B5EF4-FFF2-40B4-BE49-F238E27FC236}">
                <a16:creationId xmlns:a16="http://schemas.microsoft.com/office/drawing/2014/main" id="{34F62437-309D-40D8-B141-99582D2DB36E}"/>
              </a:ext>
            </a:extLst>
          </p:cNvPr>
          <p:cNvSpPr/>
          <p:nvPr/>
        </p:nvSpPr>
        <p:spPr>
          <a:xfrm rot="18219412">
            <a:off x="3965750" y="4100794"/>
            <a:ext cx="1656000" cy="1656000"/>
          </a:xfrm>
          <a:prstGeom prst="arc">
            <a:avLst>
              <a:gd name="adj1" fmla="val 15838999"/>
              <a:gd name="adj2" fmla="val 347936"/>
            </a:avLst>
          </a:prstGeom>
          <a:ln w="76200" cap="rnd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33081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ANGLE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823DA231-BB6F-4EAC-AC3E-81428F73B3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47DEA040-78D4-41DA-A4EF-058DEC01E7F4}"/>
              </a:ext>
            </a:extLst>
          </p:cNvPr>
          <p:cNvGrpSpPr/>
          <p:nvPr/>
        </p:nvGrpSpPr>
        <p:grpSpPr>
          <a:xfrm>
            <a:off x="786074" y="1374760"/>
            <a:ext cx="5170015" cy="4958511"/>
            <a:chOff x="4553601" y="2836374"/>
            <a:chExt cx="1501758" cy="1463507"/>
          </a:xfrm>
        </p:grpSpPr>
        <p:sp>
          <p:nvSpPr>
            <p:cNvPr id="14" name="Arc 13">
              <a:extLst>
                <a:ext uri="{FF2B5EF4-FFF2-40B4-BE49-F238E27FC236}">
                  <a16:creationId xmlns:a16="http://schemas.microsoft.com/office/drawing/2014/main" id="{08276542-EE22-4BF8-BFFD-0419C42D38BE}"/>
                </a:ext>
              </a:extLst>
            </p:cNvPr>
            <p:cNvSpPr/>
            <p:nvPr/>
          </p:nvSpPr>
          <p:spPr>
            <a:xfrm rot="4702969">
              <a:off x="5515359" y="3759881"/>
              <a:ext cx="540000" cy="540000"/>
            </a:xfrm>
            <a:prstGeom prst="arc">
              <a:avLst>
                <a:gd name="adj1" fmla="val 12506296"/>
                <a:gd name="adj2" fmla="val 8509982"/>
              </a:avLst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Arc 14">
              <a:extLst>
                <a:ext uri="{FF2B5EF4-FFF2-40B4-BE49-F238E27FC236}">
                  <a16:creationId xmlns:a16="http://schemas.microsoft.com/office/drawing/2014/main" id="{39F05FD6-17D1-47F9-91FC-B761BD1C8825}"/>
                </a:ext>
              </a:extLst>
            </p:cNvPr>
            <p:cNvSpPr/>
            <p:nvPr/>
          </p:nvSpPr>
          <p:spPr>
            <a:xfrm rot="4837398">
              <a:off x="4716276" y="2893711"/>
              <a:ext cx="549775" cy="639169"/>
            </a:xfrm>
            <a:prstGeom prst="arc">
              <a:avLst>
                <a:gd name="adj1" fmla="val 15355916"/>
                <a:gd name="adj2" fmla="val 20822176"/>
              </a:avLst>
            </a:prstGeom>
            <a:ln w="76200">
              <a:solidFill>
                <a:schemeClr val="bg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14F2530-2CCF-4572-9BA5-E7318ACF96FB}"/>
                </a:ext>
              </a:extLst>
            </p:cNvPr>
            <p:cNvSpPr/>
            <p:nvPr/>
          </p:nvSpPr>
          <p:spPr>
            <a:xfrm>
              <a:off x="5715609" y="4016609"/>
              <a:ext cx="209164" cy="1907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e°</a:t>
              </a:r>
              <a:endParaRPr lang="en-GB" sz="3600" dirty="0">
                <a:solidFill>
                  <a:srgbClr val="FF0000"/>
                </a:solidFill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314AB858-9200-493D-A249-B8000B005B1A}"/>
                </a:ext>
              </a:extLst>
            </p:cNvPr>
            <p:cNvSpPr/>
            <p:nvPr/>
          </p:nvSpPr>
          <p:spPr>
            <a:xfrm>
              <a:off x="4979330" y="3136252"/>
              <a:ext cx="249672" cy="1907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3600" b="1" dirty="0">
                  <a:solidFill>
                    <a:schemeClr val="bg2">
                      <a:lumMod val="50000"/>
                    </a:schemeClr>
                  </a:solidFill>
                  <a:latin typeface="Century Gothic" panose="020B0502020202020204" pitchFamily="34" charset="0"/>
                </a:rPr>
                <a:t>32</a:t>
              </a:r>
              <a:r>
                <a:rPr lang="en-GB" sz="3600" b="1" dirty="0">
                  <a:solidFill>
                    <a:schemeClr val="bg2">
                      <a:lumMod val="50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°</a:t>
              </a:r>
              <a:endParaRPr lang="en-GB" sz="3600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B596584A-4135-4934-A473-B6CFD9135D9E}"/>
                </a:ext>
              </a:extLst>
            </p:cNvPr>
            <p:cNvSpPr/>
            <p:nvPr/>
          </p:nvSpPr>
          <p:spPr>
            <a:xfrm rot="17368543">
              <a:off x="4789181" y="2600794"/>
              <a:ext cx="945896" cy="1417055"/>
            </a:xfrm>
            <a:prstGeom prst="triangle">
              <a:avLst/>
            </a:prstGeom>
            <a:noFill/>
            <a:ln w="76200" cap="rnd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3BD6343-FB7A-4AB3-9B92-8952CD05CD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0753266"/>
              </p:ext>
            </p:extLst>
          </p:nvPr>
        </p:nvGraphicFramePr>
        <p:xfrm>
          <a:off x="6784746" y="6729727"/>
          <a:ext cx="4499873" cy="8049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83516">
                  <a:extLst>
                    <a:ext uri="{9D8B030D-6E8A-4147-A177-3AD203B41FA5}">
                      <a16:colId xmlns:a16="http://schemas.microsoft.com/office/drawing/2014/main" val="3927818818"/>
                    </a:ext>
                  </a:extLst>
                </a:gridCol>
                <a:gridCol w="1016357">
                  <a:extLst>
                    <a:ext uri="{9D8B030D-6E8A-4147-A177-3AD203B41FA5}">
                      <a16:colId xmlns:a16="http://schemas.microsoft.com/office/drawing/2014/main" val="2736143090"/>
                    </a:ext>
                  </a:extLst>
                </a:gridCol>
              </a:tblGrid>
              <a:tr h="804995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5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e</a:t>
                      </a:r>
                      <a:r>
                        <a:rPr lang="en-GB" sz="3600" b="1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°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74</a:t>
                      </a:r>
                      <a:r>
                        <a:rPr kumimoji="0" lang="en-GB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°</a:t>
                      </a:r>
                      <a:endParaRPr kumimoji="0" lang="en-GB" sz="3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716807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43DA712F-912E-4919-8F94-F3BD9708E2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269041"/>
              </p:ext>
            </p:extLst>
          </p:nvPr>
        </p:nvGraphicFramePr>
        <p:xfrm>
          <a:off x="6784746" y="5921348"/>
          <a:ext cx="4499873" cy="8049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99873">
                  <a:extLst>
                    <a:ext uri="{9D8B030D-6E8A-4147-A177-3AD203B41FA5}">
                      <a16:colId xmlns:a16="http://schemas.microsoft.com/office/drawing/2014/main" val="3927818818"/>
                    </a:ext>
                  </a:extLst>
                </a:gridCol>
              </a:tblGrid>
              <a:tr h="804995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5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360</a:t>
                      </a:r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°</a:t>
                      </a:r>
                      <a:endParaRPr lang="en-GB" sz="3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716807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C3B5D1D7-A256-4C78-9D9D-411B586753A5}"/>
              </a:ext>
            </a:extLst>
          </p:cNvPr>
          <p:cNvSpPr/>
          <p:nvPr/>
        </p:nvSpPr>
        <p:spPr>
          <a:xfrm>
            <a:off x="4343613" y="4226618"/>
            <a:ext cx="8595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74</a:t>
            </a:r>
            <a:r>
              <a:rPr lang="en-GB" sz="36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1600" dirty="0">
              <a:solidFill>
                <a:srgbClr val="00B050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7EF6057-9742-4DB5-AD48-0589991390C5}"/>
              </a:ext>
            </a:extLst>
          </p:cNvPr>
          <p:cNvSpPr/>
          <p:nvPr/>
        </p:nvSpPr>
        <p:spPr>
          <a:xfrm>
            <a:off x="5025081" y="2334991"/>
            <a:ext cx="8595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74</a:t>
            </a:r>
            <a:r>
              <a:rPr lang="en-GB" sz="36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1600" dirty="0">
              <a:solidFill>
                <a:srgbClr val="00B050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11C3EC7-0380-4137-B40F-97C45BABC98F}"/>
              </a:ext>
            </a:extLst>
          </p:cNvPr>
          <p:cNvSpPr/>
          <p:nvPr/>
        </p:nvSpPr>
        <p:spPr>
          <a:xfrm>
            <a:off x="508194" y="646030"/>
            <a:ext cx="67249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41: Isosceles triangle angles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4446"/>
      </p:ext>
    </p:extLst>
  </p:cSld>
  <p:clrMapOvr>
    <a:masterClrMapping/>
  </p:clrMapOvr>
</p:sld>
</file>

<file path=ppt/slides/slide2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rc 9">
            <a:extLst>
              <a:ext uri="{FF2B5EF4-FFF2-40B4-BE49-F238E27FC236}">
                <a16:creationId xmlns:a16="http://schemas.microsoft.com/office/drawing/2014/main" id="{68960D87-FB91-4211-97E7-BEB10390B01A}"/>
              </a:ext>
            </a:extLst>
          </p:cNvPr>
          <p:cNvSpPr/>
          <p:nvPr/>
        </p:nvSpPr>
        <p:spPr>
          <a:xfrm rot="11036366">
            <a:off x="4793750" y="1517268"/>
            <a:ext cx="1656000" cy="1656000"/>
          </a:xfrm>
          <a:prstGeom prst="arc">
            <a:avLst>
              <a:gd name="adj1" fmla="val 15558685"/>
              <a:gd name="adj2" fmla="val 0"/>
            </a:avLst>
          </a:prstGeom>
          <a:ln w="76200" cap="rnd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Arc 25">
            <a:extLst>
              <a:ext uri="{FF2B5EF4-FFF2-40B4-BE49-F238E27FC236}">
                <a16:creationId xmlns:a16="http://schemas.microsoft.com/office/drawing/2014/main" id="{34F62437-309D-40D8-B141-99582D2DB36E}"/>
              </a:ext>
            </a:extLst>
          </p:cNvPr>
          <p:cNvSpPr/>
          <p:nvPr/>
        </p:nvSpPr>
        <p:spPr>
          <a:xfrm rot="18219412">
            <a:off x="3965750" y="4100794"/>
            <a:ext cx="1656000" cy="1656000"/>
          </a:xfrm>
          <a:prstGeom prst="arc">
            <a:avLst>
              <a:gd name="adj1" fmla="val 15838999"/>
              <a:gd name="adj2" fmla="val 347936"/>
            </a:avLst>
          </a:prstGeom>
          <a:ln w="76200" cap="rnd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33081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ANGLE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823DA231-BB6F-4EAC-AC3E-81428F73B3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47DEA040-78D4-41DA-A4EF-058DEC01E7F4}"/>
              </a:ext>
            </a:extLst>
          </p:cNvPr>
          <p:cNvGrpSpPr/>
          <p:nvPr/>
        </p:nvGrpSpPr>
        <p:grpSpPr>
          <a:xfrm>
            <a:off x="786074" y="1374760"/>
            <a:ext cx="5170015" cy="4958511"/>
            <a:chOff x="4553601" y="2836374"/>
            <a:chExt cx="1501758" cy="1463507"/>
          </a:xfrm>
        </p:grpSpPr>
        <p:sp>
          <p:nvSpPr>
            <p:cNvPr id="14" name="Arc 13">
              <a:extLst>
                <a:ext uri="{FF2B5EF4-FFF2-40B4-BE49-F238E27FC236}">
                  <a16:creationId xmlns:a16="http://schemas.microsoft.com/office/drawing/2014/main" id="{08276542-EE22-4BF8-BFFD-0419C42D38BE}"/>
                </a:ext>
              </a:extLst>
            </p:cNvPr>
            <p:cNvSpPr/>
            <p:nvPr/>
          </p:nvSpPr>
          <p:spPr>
            <a:xfrm rot="4702969">
              <a:off x="5515359" y="3759881"/>
              <a:ext cx="540000" cy="540000"/>
            </a:xfrm>
            <a:prstGeom prst="arc">
              <a:avLst>
                <a:gd name="adj1" fmla="val 12506296"/>
                <a:gd name="adj2" fmla="val 8509982"/>
              </a:avLst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Arc 14">
              <a:extLst>
                <a:ext uri="{FF2B5EF4-FFF2-40B4-BE49-F238E27FC236}">
                  <a16:creationId xmlns:a16="http://schemas.microsoft.com/office/drawing/2014/main" id="{39F05FD6-17D1-47F9-91FC-B761BD1C8825}"/>
                </a:ext>
              </a:extLst>
            </p:cNvPr>
            <p:cNvSpPr/>
            <p:nvPr/>
          </p:nvSpPr>
          <p:spPr>
            <a:xfrm rot="4837398">
              <a:off x="4716276" y="2893711"/>
              <a:ext cx="549775" cy="639169"/>
            </a:xfrm>
            <a:prstGeom prst="arc">
              <a:avLst>
                <a:gd name="adj1" fmla="val 15355916"/>
                <a:gd name="adj2" fmla="val 20822176"/>
              </a:avLst>
            </a:prstGeom>
            <a:ln w="76200">
              <a:solidFill>
                <a:schemeClr val="bg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14F2530-2CCF-4572-9BA5-E7318ACF96FB}"/>
                </a:ext>
              </a:extLst>
            </p:cNvPr>
            <p:cNvSpPr/>
            <p:nvPr/>
          </p:nvSpPr>
          <p:spPr>
            <a:xfrm>
              <a:off x="5715609" y="4016609"/>
              <a:ext cx="209164" cy="1907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e°</a:t>
              </a:r>
              <a:endParaRPr lang="en-GB" sz="3600" dirty="0">
                <a:solidFill>
                  <a:srgbClr val="FF0000"/>
                </a:solidFill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314AB858-9200-493D-A249-B8000B005B1A}"/>
                </a:ext>
              </a:extLst>
            </p:cNvPr>
            <p:cNvSpPr/>
            <p:nvPr/>
          </p:nvSpPr>
          <p:spPr>
            <a:xfrm>
              <a:off x="4979330" y="3136252"/>
              <a:ext cx="249672" cy="1907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3600" b="1" dirty="0">
                  <a:solidFill>
                    <a:schemeClr val="bg2">
                      <a:lumMod val="50000"/>
                    </a:schemeClr>
                  </a:solidFill>
                  <a:latin typeface="Century Gothic" panose="020B0502020202020204" pitchFamily="34" charset="0"/>
                </a:rPr>
                <a:t>32</a:t>
              </a:r>
              <a:r>
                <a:rPr lang="en-GB" sz="3600" b="1" dirty="0">
                  <a:solidFill>
                    <a:schemeClr val="bg2">
                      <a:lumMod val="50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°</a:t>
              </a:r>
              <a:endParaRPr lang="en-GB" sz="3600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B596584A-4135-4934-A473-B6CFD9135D9E}"/>
                </a:ext>
              </a:extLst>
            </p:cNvPr>
            <p:cNvSpPr/>
            <p:nvPr/>
          </p:nvSpPr>
          <p:spPr>
            <a:xfrm rot="17368543">
              <a:off x="4789181" y="2600794"/>
              <a:ext cx="945896" cy="1417055"/>
            </a:xfrm>
            <a:prstGeom prst="triangle">
              <a:avLst/>
            </a:prstGeom>
            <a:noFill/>
            <a:ln w="76200" cap="rnd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3BD6343-FB7A-4AB3-9B92-8952CD05CD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5359397"/>
              </p:ext>
            </p:extLst>
          </p:nvPr>
        </p:nvGraphicFramePr>
        <p:xfrm>
          <a:off x="6784746" y="6729727"/>
          <a:ext cx="4499873" cy="8049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83516">
                  <a:extLst>
                    <a:ext uri="{9D8B030D-6E8A-4147-A177-3AD203B41FA5}">
                      <a16:colId xmlns:a16="http://schemas.microsoft.com/office/drawing/2014/main" val="3927818818"/>
                    </a:ext>
                  </a:extLst>
                </a:gridCol>
                <a:gridCol w="1016357">
                  <a:extLst>
                    <a:ext uri="{9D8B030D-6E8A-4147-A177-3AD203B41FA5}">
                      <a16:colId xmlns:a16="http://schemas.microsoft.com/office/drawing/2014/main" val="2736143090"/>
                    </a:ext>
                  </a:extLst>
                </a:gridCol>
              </a:tblGrid>
              <a:tr h="804995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5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286</a:t>
                      </a:r>
                      <a:r>
                        <a:rPr lang="en-GB" sz="3600" b="1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°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74</a:t>
                      </a:r>
                      <a:r>
                        <a:rPr kumimoji="0" lang="en-GB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°</a:t>
                      </a:r>
                      <a:endParaRPr kumimoji="0" lang="en-GB" sz="3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716807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43DA712F-912E-4919-8F94-F3BD9708E24E}"/>
              </a:ext>
            </a:extLst>
          </p:cNvPr>
          <p:cNvGraphicFramePr>
            <a:graphicFrameLocks noGrp="1"/>
          </p:cNvGraphicFramePr>
          <p:nvPr/>
        </p:nvGraphicFramePr>
        <p:xfrm>
          <a:off x="6784746" y="5921348"/>
          <a:ext cx="4499873" cy="8049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99873">
                  <a:extLst>
                    <a:ext uri="{9D8B030D-6E8A-4147-A177-3AD203B41FA5}">
                      <a16:colId xmlns:a16="http://schemas.microsoft.com/office/drawing/2014/main" val="3927818818"/>
                    </a:ext>
                  </a:extLst>
                </a:gridCol>
              </a:tblGrid>
              <a:tr h="804995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5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360</a:t>
                      </a:r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°</a:t>
                      </a:r>
                      <a:endParaRPr lang="en-GB" sz="3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716807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C3B5D1D7-A256-4C78-9D9D-411B586753A5}"/>
              </a:ext>
            </a:extLst>
          </p:cNvPr>
          <p:cNvSpPr/>
          <p:nvPr/>
        </p:nvSpPr>
        <p:spPr>
          <a:xfrm>
            <a:off x="4343613" y="4226618"/>
            <a:ext cx="8595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74</a:t>
            </a:r>
            <a:r>
              <a:rPr lang="en-GB" sz="36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1600" dirty="0">
              <a:solidFill>
                <a:srgbClr val="00B050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7EF6057-9742-4DB5-AD48-0589991390C5}"/>
              </a:ext>
            </a:extLst>
          </p:cNvPr>
          <p:cNvSpPr/>
          <p:nvPr/>
        </p:nvSpPr>
        <p:spPr>
          <a:xfrm>
            <a:off x="5025081" y="2334991"/>
            <a:ext cx="8595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74</a:t>
            </a:r>
            <a:r>
              <a:rPr lang="en-GB" sz="36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1600" dirty="0">
              <a:solidFill>
                <a:srgbClr val="00B050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43FCE0E-B097-46BA-9DF9-A85F11EBBCE8}"/>
              </a:ext>
            </a:extLst>
          </p:cNvPr>
          <p:cNvSpPr/>
          <p:nvPr/>
        </p:nvSpPr>
        <p:spPr>
          <a:xfrm>
            <a:off x="7059621" y="3453854"/>
            <a:ext cx="395012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219170">
              <a:defRPr/>
            </a:pPr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360</a:t>
            </a:r>
            <a:r>
              <a:rPr lang="en-GB" sz="4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r>
              <a:rPr lang="en-GB" sz="1600" b="1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 </a:t>
            </a:r>
            <a:r>
              <a:rPr lang="en-GB" sz="4800" b="1" dirty="0">
                <a:solidFill>
                  <a:srgbClr val="FF0000"/>
                </a:solidFill>
                <a:latin typeface="+mj-lt"/>
                <a:cs typeface="Calibri" panose="020F0502020204030204" pitchFamily="34" charset="0"/>
              </a:rPr>
              <a:t>-</a:t>
            </a:r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74</a:t>
            </a:r>
            <a:r>
              <a:rPr lang="en-GB" sz="4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 = </a:t>
            </a:r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286</a:t>
            </a:r>
            <a:r>
              <a:rPr lang="en-GB" sz="4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4000" b="1" dirty="0">
              <a:solidFill>
                <a:srgbClr val="FF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F68020A-E717-4582-81C2-0BA8D3C7D89E}"/>
              </a:ext>
            </a:extLst>
          </p:cNvPr>
          <p:cNvSpPr/>
          <p:nvPr/>
        </p:nvSpPr>
        <p:spPr>
          <a:xfrm>
            <a:off x="1808945" y="6726343"/>
            <a:ext cx="253466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e</a:t>
            </a:r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 = </a:t>
            </a:r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286</a:t>
            </a:r>
            <a:r>
              <a:rPr lang="en-GB" sz="4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endParaRPr lang="en-GB" sz="240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ED68BCD-C2CF-44E4-B9A2-1868A80C3A6A}"/>
              </a:ext>
            </a:extLst>
          </p:cNvPr>
          <p:cNvSpPr/>
          <p:nvPr/>
        </p:nvSpPr>
        <p:spPr>
          <a:xfrm>
            <a:off x="508194" y="646030"/>
            <a:ext cx="67249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41: Isosceles triangle angles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9809884"/>
      </p:ext>
    </p:extLst>
  </p:cSld>
  <p:clrMapOvr>
    <a:masterClrMapping/>
  </p:clrMapOvr>
</p:sld>
</file>

<file path=ppt/slides/slide2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33081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ANGLE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58144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42: Clock hands angles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823DA231-BB6F-4EAC-AC3E-81428F73B3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B4CE861-16EF-41F4-B82E-A3D6596C76D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045" y="1903626"/>
            <a:ext cx="5328000" cy="5040000"/>
          </a:xfrm>
          <a:prstGeom prst="rect">
            <a:avLst/>
          </a:prstGeom>
        </p:spPr>
      </p:pic>
      <p:sp>
        <p:nvSpPr>
          <p:cNvPr id="15" name="Arc 14">
            <a:extLst>
              <a:ext uri="{FF2B5EF4-FFF2-40B4-BE49-F238E27FC236}">
                <a16:creationId xmlns:a16="http://schemas.microsoft.com/office/drawing/2014/main" id="{196E185B-091D-4679-9016-77E74598107A}"/>
              </a:ext>
            </a:extLst>
          </p:cNvPr>
          <p:cNvSpPr/>
          <p:nvPr/>
        </p:nvSpPr>
        <p:spPr>
          <a:xfrm rot="19947844">
            <a:off x="5124352" y="2983633"/>
            <a:ext cx="1260000" cy="1260000"/>
          </a:xfrm>
          <a:prstGeom prst="arc">
            <a:avLst>
              <a:gd name="adj1" fmla="val 16738612"/>
              <a:gd name="adj2" fmla="val 21115008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5B6FBC60-8AB4-45DA-9443-012229C9C36F}"/>
              </a:ext>
            </a:extLst>
          </p:cNvPr>
          <p:cNvSpPr/>
          <p:nvPr/>
        </p:nvSpPr>
        <p:spPr>
          <a:xfrm>
            <a:off x="4601532" y="3541598"/>
            <a:ext cx="1764000" cy="17280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ABA5B2A1-36BB-453F-9E41-07E35A4DE88A}"/>
              </a:ext>
            </a:extLst>
          </p:cNvPr>
          <p:cNvSpPr/>
          <p:nvPr/>
        </p:nvSpPr>
        <p:spPr>
          <a:xfrm rot="4656594">
            <a:off x="5200522" y="3398819"/>
            <a:ext cx="270128" cy="325864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2479C62-E535-45CC-A4CC-B87DFD500F88}"/>
              </a:ext>
            </a:extLst>
          </p:cNvPr>
          <p:cNvCxnSpPr>
            <a:cxnSpLocks/>
          </p:cNvCxnSpPr>
          <p:nvPr/>
        </p:nvCxnSpPr>
        <p:spPr>
          <a:xfrm>
            <a:off x="5502043" y="2354995"/>
            <a:ext cx="0" cy="2070347"/>
          </a:xfrm>
          <a:prstGeom prst="line">
            <a:avLst/>
          </a:prstGeom>
          <a:ln w="952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2802ED1-68AA-44AD-97AC-1E5D18BD6A88}"/>
              </a:ext>
            </a:extLst>
          </p:cNvPr>
          <p:cNvCxnSpPr>
            <a:cxnSpLocks/>
          </p:cNvCxnSpPr>
          <p:nvPr/>
        </p:nvCxnSpPr>
        <p:spPr>
          <a:xfrm flipH="1">
            <a:off x="5502051" y="3132945"/>
            <a:ext cx="850601" cy="1290683"/>
          </a:xfrm>
          <a:prstGeom prst="line">
            <a:avLst/>
          </a:prstGeom>
          <a:ln w="952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40EA1C48-BF01-4979-8D53-531E6E59DBC7}"/>
              </a:ext>
            </a:extLst>
          </p:cNvPr>
          <p:cNvSpPr/>
          <p:nvPr/>
        </p:nvSpPr>
        <p:spPr>
          <a:xfrm>
            <a:off x="575693" y="2425882"/>
            <a:ext cx="25376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Whole turn is 360°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72D12A9-817B-499C-9948-660E6DD874C8}"/>
              </a:ext>
            </a:extLst>
          </p:cNvPr>
          <p:cNvSpPr/>
          <p:nvPr/>
        </p:nvSpPr>
        <p:spPr>
          <a:xfrm>
            <a:off x="6349348" y="1134532"/>
            <a:ext cx="532798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Clock face split into 12 equally sized parts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8F419CB6-5B87-443C-9F36-D0A5B615B8EA}"/>
              </a:ext>
            </a:extLst>
          </p:cNvPr>
          <p:cNvCxnSpPr>
            <a:cxnSpLocks/>
          </p:cNvCxnSpPr>
          <p:nvPr/>
        </p:nvCxnSpPr>
        <p:spPr>
          <a:xfrm flipH="1">
            <a:off x="5754352" y="1903626"/>
            <a:ext cx="1201084" cy="1394795"/>
          </a:xfrm>
          <a:prstGeom prst="straightConnector1">
            <a:avLst/>
          </a:prstGeom>
          <a:ln w="76200" cap="rnd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98CADE34-7933-410D-BCF3-477C617CACF6}"/>
              </a:ext>
            </a:extLst>
          </p:cNvPr>
          <p:cNvCxnSpPr>
            <a:cxnSpLocks/>
          </p:cNvCxnSpPr>
          <p:nvPr/>
        </p:nvCxnSpPr>
        <p:spPr>
          <a:xfrm>
            <a:off x="2239301" y="3275834"/>
            <a:ext cx="2371117" cy="905592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9905686"/>
      </p:ext>
    </p:extLst>
  </p:cSld>
  <p:clrMapOvr>
    <a:masterClrMapping/>
  </p:clrMapOvr>
</p:sld>
</file>

<file path=ppt/slides/slide2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33081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ANGLE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823DA231-BB6F-4EAC-AC3E-81428F73B3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B4CE861-16EF-41F4-B82E-A3D6596C76D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045" y="1903626"/>
            <a:ext cx="5328000" cy="5040000"/>
          </a:xfrm>
          <a:prstGeom prst="rect">
            <a:avLst/>
          </a:prstGeom>
        </p:spPr>
      </p:pic>
      <p:sp>
        <p:nvSpPr>
          <p:cNvPr id="15" name="Arc 14">
            <a:extLst>
              <a:ext uri="{FF2B5EF4-FFF2-40B4-BE49-F238E27FC236}">
                <a16:creationId xmlns:a16="http://schemas.microsoft.com/office/drawing/2014/main" id="{196E185B-091D-4679-9016-77E74598107A}"/>
              </a:ext>
            </a:extLst>
          </p:cNvPr>
          <p:cNvSpPr/>
          <p:nvPr/>
        </p:nvSpPr>
        <p:spPr>
          <a:xfrm rot="19947844">
            <a:off x="5124352" y="2983633"/>
            <a:ext cx="1260000" cy="1260000"/>
          </a:xfrm>
          <a:prstGeom prst="arc">
            <a:avLst>
              <a:gd name="adj1" fmla="val 16738612"/>
              <a:gd name="adj2" fmla="val 21115008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5B6FBC60-8AB4-45DA-9443-012229C9C36F}"/>
              </a:ext>
            </a:extLst>
          </p:cNvPr>
          <p:cNvSpPr/>
          <p:nvPr/>
        </p:nvSpPr>
        <p:spPr>
          <a:xfrm>
            <a:off x="4601532" y="3541598"/>
            <a:ext cx="1764000" cy="17280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ABA5B2A1-36BB-453F-9E41-07E35A4DE88A}"/>
              </a:ext>
            </a:extLst>
          </p:cNvPr>
          <p:cNvSpPr/>
          <p:nvPr/>
        </p:nvSpPr>
        <p:spPr>
          <a:xfrm rot="4656594">
            <a:off x="5200522" y="3398819"/>
            <a:ext cx="270128" cy="325864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2479C62-E535-45CC-A4CC-B87DFD500F88}"/>
              </a:ext>
            </a:extLst>
          </p:cNvPr>
          <p:cNvCxnSpPr>
            <a:cxnSpLocks/>
          </p:cNvCxnSpPr>
          <p:nvPr/>
        </p:nvCxnSpPr>
        <p:spPr>
          <a:xfrm>
            <a:off x="5502043" y="2354995"/>
            <a:ext cx="0" cy="2070347"/>
          </a:xfrm>
          <a:prstGeom prst="line">
            <a:avLst/>
          </a:prstGeom>
          <a:ln w="952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2802ED1-68AA-44AD-97AC-1E5D18BD6A88}"/>
              </a:ext>
            </a:extLst>
          </p:cNvPr>
          <p:cNvCxnSpPr>
            <a:cxnSpLocks/>
          </p:cNvCxnSpPr>
          <p:nvPr/>
        </p:nvCxnSpPr>
        <p:spPr>
          <a:xfrm flipH="1">
            <a:off x="5502051" y="3132945"/>
            <a:ext cx="850601" cy="1290683"/>
          </a:xfrm>
          <a:prstGeom prst="line">
            <a:avLst/>
          </a:prstGeom>
          <a:ln w="952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40EA1C48-BF01-4979-8D53-531E6E59DBC7}"/>
              </a:ext>
            </a:extLst>
          </p:cNvPr>
          <p:cNvSpPr/>
          <p:nvPr/>
        </p:nvSpPr>
        <p:spPr>
          <a:xfrm>
            <a:off x="575693" y="2425882"/>
            <a:ext cx="25376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Whole turn is 360°</a:t>
            </a:r>
            <a:endParaRPr lang="en-GB" sz="3600" b="1" dirty="0">
              <a:solidFill>
                <a:srgbClr val="FF0000"/>
              </a:solidFill>
            </a:endParaRP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98CADE34-7933-410D-BCF3-477C617CACF6}"/>
              </a:ext>
            </a:extLst>
          </p:cNvPr>
          <p:cNvCxnSpPr>
            <a:cxnSpLocks/>
          </p:cNvCxnSpPr>
          <p:nvPr/>
        </p:nvCxnSpPr>
        <p:spPr>
          <a:xfrm>
            <a:off x="2239301" y="3275834"/>
            <a:ext cx="2371117" cy="905592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4FEF01DA-7BEA-4D5B-B8A5-DEE131078F54}"/>
              </a:ext>
            </a:extLst>
          </p:cNvPr>
          <p:cNvSpPr/>
          <p:nvPr/>
        </p:nvSpPr>
        <p:spPr>
          <a:xfrm>
            <a:off x="6983608" y="6717984"/>
            <a:ext cx="510164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400" dirty="0">
                <a:latin typeface="Century Gothic" panose="020B0502020202020204" pitchFamily="34" charset="0"/>
              </a:rPr>
              <a:t>Angle between hands:</a:t>
            </a:r>
          </a:p>
          <a:p>
            <a:pPr>
              <a:spcAft>
                <a:spcPts val="600"/>
              </a:spcAft>
            </a:pPr>
            <a:r>
              <a:rPr lang="en-GB" sz="4000" b="1" dirty="0">
                <a:latin typeface="Century Gothic" panose="020B0502020202020204" pitchFamily="34" charset="0"/>
              </a:rPr>
              <a:t>360°</a:t>
            </a:r>
            <a:r>
              <a:rPr lang="en-GB" sz="2400" b="1" dirty="0">
                <a:latin typeface="Century Gothic" panose="020B0502020202020204" pitchFamily="34" charset="0"/>
              </a:rPr>
              <a:t> </a:t>
            </a:r>
            <a:r>
              <a:rPr lang="en-GB" sz="4000" b="1" dirty="0">
                <a:latin typeface="Century Gothic" panose="020B0502020202020204" pitchFamily="34" charset="0"/>
              </a:rPr>
              <a:t>÷</a:t>
            </a:r>
            <a:r>
              <a:rPr lang="en-GB" sz="2800" b="1" dirty="0">
                <a:latin typeface="Century Gothic" panose="020B0502020202020204" pitchFamily="34" charset="0"/>
              </a:rPr>
              <a:t> </a:t>
            </a:r>
            <a:r>
              <a:rPr lang="en-GB" sz="4000" b="1" dirty="0">
                <a:latin typeface="Century Gothic" panose="020B0502020202020204" pitchFamily="34" charset="0"/>
              </a:rPr>
              <a:t>12</a:t>
            </a:r>
            <a:r>
              <a:rPr lang="en-GB" sz="3200" b="1" dirty="0">
                <a:latin typeface="Century Gothic" panose="020B0502020202020204" pitchFamily="34" charset="0"/>
              </a:rPr>
              <a:t> </a:t>
            </a:r>
            <a:r>
              <a:rPr lang="en-GB" sz="4000" b="1" dirty="0">
                <a:latin typeface="Century Gothic" panose="020B0502020202020204" pitchFamily="34" charset="0"/>
              </a:rPr>
              <a:t>=</a:t>
            </a:r>
            <a:r>
              <a:rPr lang="en-GB" sz="3200" b="1" dirty="0">
                <a:latin typeface="Century Gothic" panose="020B0502020202020204" pitchFamily="34" charset="0"/>
              </a:rPr>
              <a:t> </a:t>
            </a:r>
            <a:r>
              <a:rPr lang="en-GB" sz="4000" b="1" dirty="0">
                <a:latin typeface="Century Gothic" panose="020B0502020202020204" pitchFamily="34" charset="0"/>
              </a:rPr>
              <a:t>30°</a:t>
            </a:r>
            <a:endParaRPr lang="en-GB" sz="200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B6729C9-EE5E-41C6-9F70-607F6DB820FA}"/>
              </a:ext>
            </a:extLst>
          </p:cNvPr>
          <p:cNvSpPr/>
          <p:nvPr/>
        </p:nvSpPr>
        <p:spPr>
          <a:xfrm>
            <a:off x="6349348" y="1134532"/>
            <a:ext cx="532798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Clock face split into 12 equally sized parts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3DA4F50E-08ED-4F66-A5DB-7047AF99D833}"/>
              </a:ext>
            </a:extLst>
          </p:cNvPr>
          <p:cNvCxnSpPr>
            <a:cxnSpLocks/>
          </p:cNvCxnSpPr>
          <p:nvPr/>
        </p:nvCxnSpPr>
        <p:spPr>
          <a:xfrm flipH="1">
            <a:off x="5754352" y="1903626"/>
            <a:ext cx="1201084" cy="1394795"/>
          </a:xfrm>
          <a:prstGeom prst="straightConnector1">
            <a:avLst/>
          </a:prstGeom>
          <a:ln w="76200" cap="rnd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C934A54E-970A-404C-BDA2-C9E0049986F5}"/>
              </a:ext>
            </a:extLst>
          </p:cNvPr>
          <p:cNvSpPr/>
          <p:nvPr/>
        </p:nvSpPr>
        <p:spPr>
          <a:xfrm>
            <a:off x="508194" y="646030"/>
            <a:ext cx="58144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42: Clock hands angles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409059"/>
      </p:ext>
    </p:extLst>
  </p:cSld>
  <p:clrMapOvr>
    <a:masterClrMapping/>
  </p:clrMapOvr>
</p:sld>
</file>

<file path=ppt/slides/slide2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33081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ANGLE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823DA231-BB6F-4EAC-AC3E-81428F73B3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B4CE861-16EF-41F4-B82E-A3D6596C76D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045" y="1903626"/>
            <a:ext cx="5328000" cy="5040000"/>
          </a:xfrm>
          <a:prstGeom prst="rect">
            <a:avLst/>
          </a:prstGeom>
        </p:spPr>
      </p:pic>
      <p:sp>
        <p:nvSpPr>
          <p:cNvPr id="19" name="Arc 18">
            <a:extLst>
              <a:ext uri="{FF2B5EF4-FFF2-40B4-BE49-F238E27FC236}">
                <a16:creationId xmlns:a16="http://schemas.microsoft.com/office/drawing/2014/main" id="{AF62E186-AE85-4EC7-BC76-C8CCA5701E8A}"/>
              </a:ext>
            </a:extLst>
          </p:cNvPr>
          <p:cNvSpPr/>
          <p:nvPr/>
        </p:nvSpPr>
        <p:spPr>
          <a:xfrm rot="3711835">
            <a:off x="6325710" y="4599838"/>
            <a:ext cx="432000" cy="432000"/>
          </a:xfrm>
          <a:prstGeom prst="arc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2802ED1-68AA-44AD-97AC-1E5D18BD6A88}"/>
              </a:ext>
            </a:extLst>
          </p:cNvPr>
          <p:cNvCxnSpPr>
            <a:cxnSpLocks/>
          </p:cNvCxnSpPr>
          <p:nvPr/>
        </p:nvCxnSpPr>
        <p:spPr>
          <a:xfrm flipH="1" flipV="1">
            <a:off x="5502052" y="4423629"/>
            <a:ext cx="1370718" cy="314626"/>
          </a:xfrm>
          <a:prstGeom prst="line">
            <a:avLst/>
          </a:prstGeom>
          <a:ln w="952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Arc 17">
            <a:extLst>
              <a:ext uri="{FF2B5EF4-FFF2-40B4-BE49-F238E27FC236}">
                <a16:creationId xmlns:a16="http://schemas.microsoft.com/office/drawing/2014/main" id="{7C15BB25-26EF-406E-8FA6-3E118864DDA5}"/>
              </a:ext>
            </a:extLst>
          </p:cNvPr>
          <p:cNvSpPr/>
          <p:nvPr/>
        </p:nvSpPr>
        <p:spPr>
          <a:xfrm rot="6332933">
            <a:off x="4986180" y="4021818"/>
            <a:ext cx="1512000" cy="1512000"/>
          </a:xfrm>
          <a:prstGeom prst="arc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2479C62-E535-45CC-A4CC-B87DFD500F88}"/>
              </a:ext>
            </a:extLst>
          </p:cNvPr>
          <p:cNvCxnSpPr>
            <a:cxnSpLocks/>
          </p:cNvCxnSpPr>
          <p:nvPr/>
        </p:nvCxnSpPr>
        <p:spPr>
          <a:xfrm>
            <a:off x="5502043" y="4408641"/>
            <a:ext cx="0" cy="2070347"/>
          </a:xfrm>
          <a:prstGeom prst="line">
            <a:avLst/>
          </a:prstGeom>
          <a:ln w="952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6348BEBF-B1D4-4862-B56D-3BCCB8031A31}"/>
              </a:ext>
            </a:extLst>
          </p:cNvPr>
          <p:cNvCxnSpPr>
            <a:cxnSpLocks/>
          </p:cNvCxnSpPr>
          <p:nvPr/>
        </p:nvCxnSpPr>
        <p:spPr>
          <a:xfrm>
            <a:off x="5502043" y="4423626"/>
            <a:ext cx="1874085" cy="981168"/>
          </a:xfrm>
          <a:prstGeom prst="line">
            <a:avLst/>
          </a:prstGeom>
          <a:ln w="95250" cap="rnd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A549CC9D-5067-47C6-9480-9D7EB8F1CD24}"/>
              </a:ext>
            </a:extLst>
          </p:cNvPr>
          <p:cNvCxnSpPr>
            <a:cxnSpLocks/>
          </p:cNvCxnSpPr>
          <p:nvPr/>
        </p:nvCxnSpPr>
        <p:spPr>
          <a:xfrm flipH="1" flipV="1">
            <a:off x="6260321" y="5345241"/>
            <a:ext cx="1583680" cy="1386827"/>
          </a:xfrm>
          <a:prstGeom prst="straightConnector1">
            <a:avLst/>
          </a:prstGeom>
          <a:ln w="76200" cap="rnd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2AB7D167-C058-4C98-9112-DCD8DFDC518A}"/>
              </a:ext>
            </a:extLst>
          </p:cNvPr>
          <p:cNvSpPr/>
          <p:nvPr/>
        </p:nvSpPr>
        <p:spPr>
          <a:xfrm>
            <a:off x="6747707" y="6644984"/>
            <a:ext cx="390546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Angle between 4 and 6 = 60°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314BEF5-9CAE-4FB2-B0B0-EFB8FECA3095}"/>
              </a:ext>
            </a:extLst>
          </p:cNvPr>
          <p:cNvSpPr/>
          <p:nvPr/>
        </p:nvSpPr>
        <p:spPr>
          <a:xfrm>
            <a:off x="508194" y="646030"/>
            <a:ext cx="58144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42: Clock hands angles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7529118"/>
      </p:ext>
    </p:extLst>
  </p:cSld>
  <p:clrMapOvr>
    <a:masterClrMapping/>
  </p:clrMapOvr>
</p:sld>
</file>

<file path=ppt/slides/slide2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33081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ANGLE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823DA231-BB6F-4EAC-AC3E-81428F73B3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B4CE861-16EF-41F4-B82E-A3D6596C76D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045" y="1903626"/>
            <a:ext cx="5328000" cy="5040000"/>
          </a:xfrm>
          <a:prstGeom prst="rect">
            <a:avLst/>
          </a:prstGeom>
        </p:spPr>
      </p:pic>
      <p:sp>
        <p:nvSpPr>
          <p:cNvPr id="19" name="Arc 18">
            <a:extLst>
              <a:ext uri="{FF2B5EF4-FFF2-40B4-BE49-F238E27FC236}">
                <a16:creationId xmlns:a16="http://schemas.microsoft.com/office/drawing/2014/main" id="{AF62E186-AE85-4EC7-BC76-C8CCA5701E8A}"/>
              </a:ext>
            </a:extLst>
          </p:cNvPr>
          <p:cNvSpPr/>
          <p:nvPr/>
        </p:nvSpPr>
        <p:spPr>
          <a:xfrm rot="3711835">
            <a:off x="6325710" y="4599838"/>
            <a:ext cx="432000" cy="432000"/>
          </a:xfrm>
          <a:prstGeom prst="arc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2802ED1-68AA-44AD-97AC-1E5D18BD6A88}"/>
              </a:ext>
            </a:extLst>
          </p:cNvPr>
          <p:cNvCxnSpPr>
            <a:cxnSpLocks/>
          </p:cNvCxnSpPr>
          <p:nvPr/>
        </p:nvCxnSpPr>
        <p:spPr>
          <a:xfrm flipH="1" flipV="1">
            <a:off x="5502052" y="4423629"/>
            <a:ext cx="1370718" cy="314626"/>
          </a:xfrm>
          <a:prstGeom prst="line">
            <a:avLst/>
          </a:prstGeom>
          <a:ln w="952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Arc 17">
            <a:extLst>
              <a:ext uri="{FF2B5EF4-FFF2-40B4-BE49-F238E27FC236}">
                <a16:creationId xmlns:a16="http://schemas.microsoft.com/office/drawing/2014/main" id="{7C15BB25-26EF-406E-8FA6-3E118864DDA5}"/>
              </a:ext>
            </a:extLst>
          </p:cNvPr>
          <p:cNvSpPr/>
          <p:nvPr/>
        </p:nvSpPr>
        <p:spPr>
          <a:xfrm rot="6332933">
            <a:off x="4986180" y="4021818"/>
            <a:ext cx="1512000" cy="1512000"/>
          </a:xfrm>
          <a:prstGeom prst="arc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2479C62-E535-45CC-A4CC-B87DFD500F88}"/>
              </a:ext>
            </a:extLst>
          </p:cNvPr>
          <p:cNvCxnSpPr>
            <a:cxnSpLocks/>
          </p:cNvCxnSpPr>
          <p:nvPr/>
        </p:nvCxnSpPr>
        <p:spPr>
          <a:xfrm>
            <a:off x="5502043" y="4408641"/>
            <a:ext cx="0" cy="2070347"/>
          </a:xfrm>
          <a:prstGeom prst="line">
            <a:avLst/>
          </a:prstGeom>
          <a:ln w="952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6348BEBF-B1D4-4862-B56D-3BCCB8031A31}"/>
              </a:ext>
            </a:extLst>
          </p:cNvPr>
          <p:cNvCxnSpPr>
            <a:cxnSpLocks/>
          </p:cNvCxnSpPr>
          <p:nvPr/>
        </p:nvCxnSpPr>
        <p:spPr>
          <a:xfrm>
            <a:off x="5502043" y="4423626"/>
            <a:ext cx="1874085" cy="981168"/>
          </a:xfrm>
          <a:prstGeom prst="line">
            <a:avLst/>
          </a:prstGeom>
          <a:ln w="95250" cap="rnd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A549CC9D-5067-47C6-9480-9D7EB8F1CD24}"/>
              </a:ext>
            </a:extLst>
          </p:cNvPr>
          <p:cNvCxnSpPr>
            <a:cxnSpLocks/>
          </p:cNvCxnSpPr>
          <p:nvPr/>
        </p:nvCxnSpPr>
        <p:spPr>
          <a:xfrm flipH="1" flipV="1">
            <a:off x="6260321" y="5345241"/>
            <a:ext cx="1583680" cy="1386827"/>
          </a:xfrm>
          <a:prstGeom prst="straightConnector1">
            <a:avLst/>
          </a:prstGeom>
          <a:ln w="76200" cap="rnd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2AB7D167-C058-4C98-9112-DCD8DFDC518A}"/>
              </a:ext>
            </a:extLst>
          </p:cNvPr>
          <p:cNvSpPr/>
          <p:nvPr/>
        </p:nvSpPr>
        <p:spPr>
          <a:xfrm>
            <a:off x="6747707" y="6644984"/>
            <a:ext cx="390546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Angle between 4 and 6 = 60°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E91DE80B-74B0-4B26-A5BA-3EC3A97544CA}"/>
              </a:ext>
            </a:extLst>
          </p:cNvPr>
          <p:cNvCxnSpPr>
            <a:cxnSpLocks/>
          </p:cNvCxnSpPr>
          <p:nvPr/>
        </p:nvCxnSpPr>
        <p:spPr>
          <a:xfrm flipH="1" flipV="1">
            <a:off x="6760500" y="4881285"/>
            <a:ext cx="2149306" cy="122388"/>
          </a:xfrm>
          <a:prstGeom prst="straightConnector1">
            <a:avLst/>
          </a:prstGeom>
          <a:ln w="76200" cap="rnd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7CEA12E5-4E7E-46ED-8F19-3B536CD9A27C}"/>
              </a:ext>
            </a:extLst>
          </p:cNvPr>
          <p:cNvSpPr/>
          <p:nvPr/>
        </p:nvSpPr>
        <p:spPr>
          <a:xfrm>
            <a:off x="8768906" y="4087910"/>
            <a:ext cx="236772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Half-way between </a:t>
            </a:r>
            <a:b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</a:br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3 and 4 </a:t>
            </a:r>
          </a:p>
          <a:p>
            <a:pPr lvl="0" algn="r"/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= 15°</a:t>
            </a:r>
            <a:endParaRPr lang="en-GB" sz="3600" b="1" dirty="0">
              <a:solidFill>
                <a:srgbClr val="00B050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35AF89F-797D-4AFE-AF1E-A6CB02A1AF36}"/>
              </a:ext>
            </a:extLst>
          </p:cNvPr>
          <p:cNvSpPr/>
          <p:nvPr/>
        </p:nvSpPr>
        <p:spPr>
          <a:xfrm>
            <a:off x="508194" y="646030"/>
            <a:ext cx="58144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42: Clock hands angles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928872"/>
      </p:ext>
    </p:extLst>
  </p:cSld>
  <p:clrMapOvr>
    <a:masterClrMapping/>
  </p:clrMapOvr>
</p:sld>
</file>

<file path=ppt/slides/slide2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33081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ANGLE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823DA231-BB6F-4EAC-AC3E-81428F73B3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B4CE861-16EF-41F4-B82E-A3D6596C76D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045" y="1903626"/>
            <a:ext cx="5328000" cy="5040000"/>
          </a:xfrm>
          <a:prstGeom prst="rect">
            <a:avLst/>
          </a:prstGeom>
        </p:spPr>
      </p:pic>
      <p:sp>
        <p:nvSpPr>
          <p:cNvPr id="18" name="Arc 17">
            <a:extLst>
              <a:ext uri="{FF2B5EF4-FFF2-40B4-BE49-F238E27FC236}">
                <a16:creationId xmlns:a16="http://schemas.microsoft.com/office/drawing/2014/main" id="{7C15BB25-26EF-406E-8FA6-3E118864DDA5}"/>
              </a:ext>
            </a:extLst>
          </p:cNvPr>
          <p:cNvSpPr/>
          <p:nvPr/>
        </p:nvSpPr>
        <p:spPr>
          <a:xfrm rot="6038635">
            <a:off x="5051022" y="4014626"/>
            <a:ext cx="1512000" cy="1512000"/>
          </a:xfrm>
          <a:prstGeom prst="arc">
            <a:avLst>
              <a:gd name="adj1" fmla="val 15122400"/>
              <a:gd name="adj2" fmla="val 750100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2479C62-E535-45CC-A4CC-B87DFD500F88}"/>
              </a:ext>
            </a:extLst>
          </p:cNvPr>
          <p:cNvCxnSpPr>
            <a:cxnSpLocks/>
          </p:cNvCxnSpPr>
          <p:nvPr/>
        </p:nvCxnSpPr>
        <p:spPr>
          <a:xfrm>
            <a:off x="5502043" y="4408641"/>
            <a:ext cx="0" cy="2070347"/>
          </a:xfrm>
          <a:prstGeom prst="line">
            <a:avLst/>
          </a:prstGeom>
          <a:ln w="952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A549CC9D-5067-47C6-9480-9D7EB8F1CD24}"/>
              </a:ext>
            </a:extLst>
          </p:cNvPr>
          <p:cNvCxnSpPr>
            <a:cxnSpLocks/>
          </p:cNvCxnSpPr>
          <p:nvPr/>
        </p:nvCxnSpPr>
        <p:spPr>
          <a:xfrm flipH="1" flipV="1">
            <a:off x="6314109" y="5360609"/>
            <a:ext cx="1583680" cy="1386827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2AB7D167-C058-4C98-9112-DCD8DFDC518A}"/>
              </a:ext>
            </a:extLst>
          </p:cNvPr>
          <p:cNvSpPr/>
          <p:nvPr/>
        </p:nvSpPr>
        <p:spPr>
          <a:xfrm>
            <a:off x="6695738" y="6781171"/>
            <a:ext cx="390546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60°</a:t>
            </a:r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+</a:t>
            </a:r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15°</a:t>
            </a:r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=</a:t>
            </a:r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75°</a:t>
            </a:r>
            <a:endParaRPr lang="en-GB" sz="4400" b="1" dirty="0">
              <a:solidFill>
                <a:srgbClr val="FF0000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2802ED1-68AA-44AD-97AC-1E5D18BD6A88}"/>
              </a:ext>
            </a:extLst>
          </p:cNvPr>
          <p:cNvCxnSpPr>
            <a:cxnSpLocks/>
          </p:cNvCxnSpPr>
          <p:nvPr/>
        </p:nvCxnSpPr>
        <p:spPr>
          <a:xfrm flipH="1" flipV="1">
            <a:off x="5502052" y="4423629"/>
            <a:ext cx="1370718" cy="314626"/>
          </a:xfrm>
          <a:prstGeom prst="line">
            <a:avLst/>
          </a:prstGeom>
          <a:ln w="952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40FB2F4E-8A92-4952-BAE4-DFAC184DF746}"/>
              </a:ext>
            </a:extLst>
          </p:cNvPr>
          <p:cNvSpPr/>
          <p:nvPr/>
        </p:nvSpPr>
        <p:spPr>
          <a:xfrm>
            <a:off x="508194" y="646030"/>
            <a:ext cx="58144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42: Clock hands angles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0736332"/>
      </p:ext>
    </p:extLst>
  </p:cSld>
  <p:clrMapOvr>
    <a:masterClrMapping/>
  </p:clrMapOvr>
</p:sld>
</file>

<file path=ppt/slides/slide2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62664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43: Change the perimeter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1CF40F42-C2DA-48E7-B15E-7CB219E9A3F8}"/>
              </a:ext>
            </a:extLst>
          </p:cNvPr>
          <p:cNvCxnSpPr>
            <a:cxnSpLocks/>
          </p:cNvCxnSpPr>
          <p:nvPr/>
        </p:nvCxnSpPr>
        <p:spPr>
          <a:xfrm>
            <a:off x="840191" y="1936925"/>
            <a:ext cx="0" cy="1872000"/>
          </a:xfrm>
          <a:prstGeom prst="straightConnector1">
            <a:avLst/>
          </a:prstGeom>
          <a:ln w="571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E5763D41-E68B-493B-88C6-EC18880C8DA1}"/>
              </a:ext>
            </a:extLst>
          </p:cNvPr>
          <p:cNvCxnSpPr>
            <a:cxnSpLocks/>
          </p:cNvCxnSpPr>
          <p:nvPr/>
        </p:nvCxnSpPr>
        <p:spPr>
          <a:xfrm>
            <a:off x="955329" y="1798735"/>
            <a:ext cx="2890800" cy="0"/>
          </a:xfrm>
          <a:prstGeom prst="straightConnector1">
            <a:avLst/>
          </a:prstGeom>
          <a:ln w="571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46">
            <a:extLst>
              <a:ext uri="{FF2B5EF4-FFF2-40B4-BE49-F238E27FC236}">
                <a16:creationId xmlns:a16="http://schemas.microsoft.com/office/drawing/2014/main" id="{47AD9ACB-12E6-472D-BF70-35E6332096C0}"/>
              </a:ext>
            </a:extLst>
          </p:cNvPr>
          <p:cNvSpPr/>
          <p:nvPr/>
        </p:nvSpPr>
        <p:spPr>
          <a:xfrm>
            <a:off x="463455" y="2590202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  <a:endParaRPr lang="en-GB" sz="1600" dirty="0">
              <a:solidFill>
                <a:srgbClr val="FF0000"/>
              </a:solidFill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39A6096E-553E-4084-A513-9F718C741C36}"/>
              </a:ext>
            </a:extLst>
          </p:cNvPr>
          <p:cNvSpPr/>
          <p:nvPr/>
        </p:nvSpPr>
        <p:spPr>
          <a:xfrm>
            <a:off x="2195145" y="1300386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  <a:endParaRPr lang="en-GB" sz="1600" dirty="0">
              <a:solidFill>
                <a:srgbClr val="FF0000"/>
              </a:solidFill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06843144-C189-495A-A2ED-DB702D8C6C40}"/>
              </a:ext>
            </a:extLst>
          </p:cNvPr>
          <p:cNvSpPr/>
          <p:nvPr/>
        </p:nvSpPr>
        <p:spPr>
          <a:xfrm>
            <a:off x="854950" y="3799547"/>
            <a:ext cx="3143809" cy="9310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300"/>
              </a:spcAft>
            </a:pPr>
            <a:r>
              <a:rPr lang="en-GB" sz="2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area = 24 squares </a:t>
            </a:r>
          </a:p>
          <a:p>
            <a:pPr>
              <a:spcAft>
                <a:spcPts val="300"/>
              </a:spcAft>
            </a:pPr>
            <a:r>
              <a:rPr lang="en-GB" sz="2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perimeter = 20</a:t>
            </a:r>
            <a:endParaRPr lang="en-GB" sz="2600" dirty="0">
              <a:solidFill>
                <a:srgbClr val="FF0000"/>
              </a:solidFill>
            </a:endParaRPr>
          </a:p>
        </p:txBody>
      </p:sp>
      <p:cxnSp>
        <p:nvCxnSpPr>
          <p:cNvPr id="76" name="Straight Arrow Connector 75">
            <a:extLst>
              <a:ext uri="{FF2B5EF4-FFF2-40B4-BE49-F238E27FC236}">
                <a16:creationId xmlns:a16="http://schemas.microsoft.com/office/drawing/2014/main" id="{BC486083-504B-4BF1-AB00-324CB5902219}"/>
              </a:ext>
            </a:extLst>
          </p:cNvPr>
          <p:cNvCxnSpPr>
            <a:cxnSpLocks/>
          </p:cNvCxnSpPr>
          <p:nvPr/>
        </p:nvCxnSpPr>
        <p:spPr>
          <a:xfrm>
            <a:off x="6305895" y="1812324"/>
            <a:ext cx="0" cy="1393200"/>
          </a:xfrm>
          <a:prstGeom prst="straightConnector1">
            <a:avLst/>
          </a:prstGeom>
          <a:ln w="571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76">
            <a:extLst>
              <a:ext uri="{FF2B5EF4-FFF2-40B4-BE49-F238E27FC236}">
                <a16:creationId xmlns:a16="http://schemas.microsoft.com/office/drawing/2014/main" id="{EF0BD575-FE61-43BE-BD38-C09FE09119B8}"/>
              </a:ext>
            </a:extLst>
          </p:cNvPr>
          <p:cNvSpPr/>
          <p:nvPr/>
        </p:nvSpPr>
        <p:spPr>
          <a:xfrm>
            <a:off x="5924287" y="2247374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</a:t>
            </a:r>
            <a:endParaRPr lang="en-GB" sz="1600" dirty="0">
              <a:solidFill>
                <a:srgbClr val="FF0000"/>
              </a:solidFill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AD2AD43B-51FA-4F84-8E3C-E7823EEDD48E}"/>
              </a:ext>
            </a:extLst>
          </p:cNvPr>
          <p:cNvSpPr/>
          <p:nvPr/>
        </p:nvSpPr>
        <p:spPr>
          <a:xfrm>
            <a:off x="8157292" y="1173082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</a:t>
            </a:r>
            <a:endParaRPr lang="en-GB" sz="1600" dirty="0">
              <a:solidFill>
                <a:srgbClr val="FF0000"/>
              </a:solidFill>
            </a:endParaRPr>
          </a:p>
        </p:txBody>
      </p:sp>
      <p:cxnSp>
        <p:nvCxnSpPr>
          <p:cNvPr id="79" name="Straight Arrow Connector 78">
            <a:extLst>
              <a:ext uri="{FF2B5EF4-FFF2-40B4-BE49-F238E27FC236}">
                <a16:creationId xmlns:a16="http://schemas.microsoft.com/office/drawing/2014/main" id="{A4607248-F2A2-4A20-90DB-A35F5A9EC4FB}"/>
              </a:ext>
            </a:extLst>
          </p:cNvPr>
          <p:cNvCxnSpPr>
            <a:cxnSpLocks/>
          </p:cNvCxnSpPr>
          <p:nvPr/>
        </p:nvCxnSpPr>
        <p:spPr>
          <a:xfrm>
            <a:off x="6416554" y="1681576"/>
            <a:ext cx="3866518" cy="0"/>
          </a:xfrm>
          <a:prstGeom prst="straightConnector1">
            <a:avLst/>
          </a:prstGeom>
          <a:ln w="571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Rectangle 79">
            <a:extLst>
              <a:ext uri="{FF2B5EF4-FFF2-40B4-BE49-F238E27FC236}">
                <a16:creationId xmlns:a16="http://schemas.microsoft.com/office/drawing/2014/main" id="{DBB796EF-9483-45B8-AE2E-B6346F50BC46}"/>
              </a:ext>
            </a:extLst>
          </p:cNvPr>
          <p:cNvSpPr/>
          <p:nvPr/>
        </p:nvSpPr>
        <p:spPr>
          <a:xfrm>
            <a:off x="6399225" y="3196548"/>
            <a:ext cx="3143809" cy="9310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300"/>
              </a:spcAft>
            </a:pPr>
            <a:r>
              <a:rPr lang="en-GB" sz="2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area = 24 squares </a:t>
            </a:r>
          </a:p>
          <a:p>
            <a:pPr>
              <a:spcAft>
                <a:spcPts val="300"/>
              </a:spcAft>
            </a:pPr>
            <a:r>
              <a:rPr lang="en-GB" sz="2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perimeter = 22</a:t>
            </a:r>
            <a:endParaRPr lang="en-GB" sz="2600" dirty="0">
              <a:solidFill>
                <a:srgbClr val="FF0000"/>
              </a:solidFill>
            </a:endParaRPr>
          </a:p>
        </p:txBody>
      </p:sp>
      <p:sp>
        <p:nvSpPr>
          <p:cNvPr id="129" name="Rectangle 128">
            <a:extLst>
              <a:ext uri="{FF2B5EF4-FFF2-40B4-BE49-F238E27FC236}">
                <a16:creationId xmlns:a16="http://schemas.microsoft.com/office/drawing/2014/main" id="{63828BB9-2D1F-4D1D-8B47-EBA8172C01B9}"/>
              </a:ext>
            </a:extLst>
          </p:cNvPr>
          <p:cNvSpPr/>
          <p:nvPr/>
        </p:nvSpPr>
        <p:spPr>
          <a:xfrm>
            <a:off x="6424223" y="1799262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0DB0A3E2-56E9-49DF-9068-12A0D7D6A411}"/>
              </a:ext>
            </a:extLst>
          </p:cNvPr>
          <p:cNvSpPr/>
          <p:nvPr/>
        </p:nvSpPr>
        <p:spPr>
          <a:xfrm>
            <a:off x="6921037" y="1799262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Rectangle 130">
            <a:extLst>
              <a:ext uri="{FF2B5EF4-FFF2-40B4-BE49-F238E27FC236}">
                <a16:creationId xmlns:a16="http://schemas.microsoft.com/office/drawing/2014/main" id="{C8E82599-C63D-42CD-A773-0C58AD0E9EDE}"/>
              </a:ext>
            </a:extLst>
          </p:cNvPr>
          <p:cNvSpPr/>
          <p:nvPr/>
        </p:nvSpPr>
        <p:spPr>
          <a:xfrm>
            <a:off x="7405516" y="1799262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8DB8C5BA-1A22-4231-93A3-DC92FC62CBF4}"/>
              </a:ext>
            </a:extLst>
          </p:cNvPr>
          <p:cNvSpPr/>
          <p:nvPr/>
        </p:nvSpPr>
        <p:spPr>
          <a:xfrm>
            <a:off x="7892281" y="1799262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78A475-4211-47A7-B355-942FE8CDD288}"/>
              </a:ext>
            </a:extLst>
          </p:cNvPr>
          <p:cNvSpPr/>
          <p:nvPr/>
        </p:nvSpPr>
        <p:spPr>
          <a:xfrm>
            <a:off x="8376032" y="1799262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6545500B-7C8E-43A7-AACA-F83200385018}"/>
              </a:ext>
            </a:extLst>
          </p:cNvPr>
          <p:cNvSpPr/>
          <p:nvPr/>
        </p:nvSpPr>
        <p:spPr>
          <a:xfrm>
            <a:off x="8865355" y="1799262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1FA148A0-1AF0-465A-880B-CF4AEC2CCA9A}"/>
              </a:ext>
            </a:extLst>
          </p:cNvPr>
          <p:cNvSpPr/>
          <p:nvPr/>
        </p:nvSpPr>
        <p:spPr>
          <a:xfrm>
            <a:off x="9362898" y="1799262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ectangle 135">
            <a:extLst>
              <a:ext uri="{FF2B5EF4-FFF2-40B4-BE49-F238E27FC236}">
                <a16:creationId xmlns:a16="http://schemas.microsoft.com/office/drawing/2014/main" id="{57B7FD4D-0FFA-4FA9-98E4-12FE8D0B234C}"/>
              </a:ext>
            </a:extLst>
          </p:cNvPr>
          <p:cNvSpPr/>
          <p:nvPr/>
        </p:nvSpPr>
        <p:spPr>
          <a:xfrm>
            <a:off x="9859711" y="1799262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0A3B5BAA-88F0-4FA3-A237-58FD1FC5778B}"/>
              </a:ext>
            </a:extLst>
          </p:cNvPr>
          <p:cNvSpPr/>
          <p:nvPr/>
        </p:nvSpPr>
        <p:spPr>
          <a:xfrm>
            <a:off x="6424223" y="2277736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8" name="Rectangle 137">
            <a:extLst>
              <a:ext uri="{FF2B5EF4-FFF2-40B4-BE49-F238E27FC236}">
                <a16:creationId xmlns:a16="http://schemas.microsoft.com/office/drawing/2014/main" id="{A2E5B4DB-AFBF-4604-8A33-7A53CE5E8159}"/>
              </a:ext>
            </a:extLst>
          </p:cNvPr>
          <p:cNvSpPr/>
          <p:nvPr/>
        </p:nvSpPr>
        <p:spPr>
          <a:xfrm>
            <a:off x="6921037" y="2277736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1B81C371-B630-4CE4-84BA-8372B36349FC}"/>
              </a:ext>
            </a:extLst>
          </p:cNvPr>
          <p:cNvSpPr/>
          <p:nvPr/>
        </p:nvSpPr>
        <p:spPr>
          <a:xfrm>
            <a:off x="7405516" y="2277736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0" name="Rectangle 139">
            <a:extLst>
              <a:ext uri="{FF2B5EF4-FFF2-40B4-BE49-F238E27FC236}">
                <a16:creationId xmlns:a16="http://schemas.microsoft.com/office/drawing/2014/main" id="{355DD74C-97C4-493A-86B1-2510D9B600EF}"/>
              </a:ext>
            </a:extLst>
          </p:cNvPr>
          <p:cNvSpPr/>
          <p:nvPr/>
        </p:nvSpPr>
        <p:spPr>
          <a:xfrm>
            <a:off x="7892281" y="2277736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30DEF299-B6F8-4A45-B123-C54AF10DA202}"/>
              </a:ext>
            </a:extLst>
          </p:cNvPr>
          <p:cNvSpPr/>
          <p:nvPr/>
        </p:nvSpPr>
        <p:spPr>
          <a:xfrm>
            <a:off x="8376032" y="2277736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88920AA5-2509-4757-B406-5ABD91E7F4B8}"/>
              </a:ext>
            </a:extLst>
          </p:cNvPr>
          <p:cNvSpPr/>
          <p:nvPr/>
        </p:nvSpPr>
        <p:spPr>
          <a:xfrm>
            <a:off x="8865355" y="2277736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3" name="Rectangle 142">
            <a:extLst>
              <a:ext uri="{FF2B5EF4-FFF2-40B4-BE49-F238E27FC236}">
                <a16:creationId xmlns:a16="http://schemas.microsoft.com/office/drawing/2014/main" id="{A3A3DF74-9A76-4006-B6A3-8845FB4ABDA3}"/>
              </a:ext>
            </a:extLst>
          </p:cNvPr>
          <p:cNvSpPr/>
          <p:nvPr/>
        </p:nvSpPr>
        <p:spPr>
          <a:xfrm>
            <a:off x="9362898" y="2277736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4" name="Rectangle 143">
            <a:extLst>
              <a:ext uri="{FF2B5EF4-FFF2-40B4-BE49-F238E27FC236}">
                <a16:creationId xmlns:a16="http://schemas.microsoft.com/office/drawing/2014/main" id="{720B68F0-F655-4ADD-B8AC-9555AADF410C}"/>
              </a:ext>
            </a:extLst>
          </p:cNvPr>
          <p:cNvSpPr/>
          <p:nvPr/>
        </p:nvSpPr>
        <p:spPr>
          <a:xfrm>
            <a:off x="9859711" y="2277736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5" name="Rectangle 144">
            <a:extLst>
              <a:ext uri="{FF2B5EF4-FFF2-40B4-BE49-F238E27FC236}">
                <a16:creationId xmlns:a16="http://schemas.microsoft.com/office/drawing/2014/main" id="{13BF556B-587D-4962-BD68-2B7415DD8F85}"/>
              </a:ext>
            </a:extLst>
          </p:cNvPr>
          <p:cNvSpPr/>
          <p:nvPr/>
        </p:nvSpPr>
        <p:spPr>
          <a:xfrm>
            <a:off x="6424223" y="2759611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2F651600-19AE-43A8-BFA9-BDAF845C59FF}"/>
              </a:ext>
            </a:extLst>
          </p:cNvPr>
          <p:cNvSpPr/>
          <p:nvPr/>
        </p:nvSpPr>
        <p:spPr>
          <a:xfrm>
            <a:off x="6921037" y="2759611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Rectangle 146">
            <a:extLst>
              <a:ext uri="{FF2B5EF4-FFF2-40B4-BE49-F238E27FC236}">
                <a16:creationId xmlns:a16="http://schemas.microsoft.com/office/drawing/2014/main" id="{C16FCB43-DAD0-4B6B-8353-8232D684667C}"/>
              </a:ext>
            </a:extLst>
          </p:cNvPr>
          <p:cNvSpPr/>
          <p:nvPr/>
        </p:nvSpPr>
        <p:spPr>
          <a:xfrm>
            <a:off x="7405516" y="2759611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Rectangle 147">
            <a:extLst>
              <a:ext uri="{FF2B5EF4-FFF2-40B4-BE49-F238E27FC236}">
                <a16:creationId xmlns:a16="http://schemas.microsoft.com/office/drawing/2014/main" id="{5FCEF1F8-E67D-466E-ADCB-45BEA1DBAD6F}"/>
              </a:ext>
            </a:extLst>
          </p:cNvPr>
          <p:cNvSpPr/>
          <p:nvPr/>
        </p:nvSpPr>
        <p:spPr>
          <a:xfrm>
            <a:off x="7892281" y="2759611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9" name="Rectangle 148">
            <a:extLst>
              <a:ext uri="{FF2B5EF4-FFF2-40B4-BE49-F238E27FC236}">
                <a16:creationId xmlns:a16="http://schemas.microsoft.com/office/drawing/2014/main" id="{B83C4B3E-4890-4B1F-8772-E7F45C91F846}"/>
              </a:ext>
            </a:extLst>
          </p:cNvPr>
          <p:cNvSpPr/>
          <p:nvPr/>
        </p:nvSpPr>
        <p:spPr>
          <a:xfrm>
            <a:off x="8376032" y="2759611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Rectangle 149">
            <a:extLst>
              <a:ext uri="{FF2B5EF4-FFF2-40B4-BE49-F238E27FC236}">
                <a16:creationId xmlns:a16="http://schemas.microsoft.com/office/drawing/2014/main" id="{33BDD183-738A-4B65-9096-A8E0414AE099}"/>
              </a:ext>
            </a:extLst>
          </p:cNvPr>
          <p:cNvSpPr/>
          <p:nvPr/>
        </p:nvSpPr>
        <p:spPr>
          <a:xfrm>
            <a:off x="8865355" y="2759611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Rectangle 150">
            <a:extLst>
              <a:ext uri="{FF2B5EF4-FFF2-40B4-BE49-F238E27FC236}">
                <a16:creationId xmlns:a16="http://schemas.microsoft.com/office/drawing/2014/main" id="{72F9986D-A590-4336-B448-060B599BCB50}"/>
              </a:ext>
            </a:extLst>
          </p:cNvPr>
          <p:cNvSpPr/>
          <p:nvPr/>
        </p:nvSpPr>
        <p:spPr>
          <a:xfrm>
            <a:off x="9362898" y="2759611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Rectangle 151">
            <a:extLst>
              <a:ext uri="{FF2B5EF4-FFF2-40B4-BE49-F238E27FC236}">
                <a16:creationId xmlns:a16="http://schemas.microsoft.com/office/drawing/2014/main" id="{97C53454-57E0-4772-A3C4-B2784741B71B}"/>
              </a:ext>
            </a:extLst>
          </p:cNvPr>
          <p:cNvSpPr/>
          <p:nvPr/>
        </p:nvSpPr>
        <p:spPr>
          <a:xfrm>
            <a:off x="9859711" y="2759611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Rectangle 152">
            <a:extLst>
              <a:ext uri="{FF2B5EF4-FFF2-40B4-BE49-F238E27FC236}">
                <a16:creationId xmlns:a16="http://schemas.microsoft.com/office/drawing/2014/main" id="{0B15372B-F220-4AF2-888D-85D6DC5D12E7}"/>
              </a:ext>
            </a:extLst>
          </p:cNvPr>
          <p:cNvSpPr/>
          <p:nvPr/>
        </p:nvSpPr>
        <p:spPr>
          <a:xfrm>
            <a:off x="953761" y="1924709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Rectangle 153">
            <a:extLst>
              <a:ext uri="{FF2B5EF4-FFF2-40B4-BE49-F238E27FC236}">
                <a16:creationId xmlns:a16="http://schemas.microsoft.com/office/drawing/2014/main" id="{E7A6AED8-0126-44D2-B269-F4D116550F82}"/>
              </a:ext>
            </a:extLst>
          </p:cNvPr>
          <p:cNvSpPr/>
          <p:nvPr/>
        </p:nvSpPr>
        <p:spPr>
          <a:xfrm>
            <a:off x="1437512" y="1924709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Rectangle 154">
            <a:extLst>
              <a:ext uri="{FF2B5EF4-FFF2-40B4-BE49-F238E27FC236}">
                <a16:creationId xmlns:a16="http://schemas.microsoft.com/office/drawing/2014/main" id="{1C5B73A0-0A44-4472-8ACE-61C68C4932BC}"/>
              </a:ext>
            </a:extLst>
          </p:cNvPr>
          <p:cNvSpPr/>
          <p:nvPr/>
        </p:nvSpPr>
        <p:spPr>
          <a:xfrm>
            <a:off x="1921991" y="1924709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Rectangle 155">
            <a:extLst>
              <a:ext uri="{FF2B5EF4-FFF2-40B4-BE49-F238E27FC236}">
                <a16:creationId xmlns:a16="http://schemas.microsoft.com/office/drawing/2014/main" id="{C1045A8F-9E75-498C-B291-E08D806D6E47}"/>
              </a:ext>
            </a:extLst>
          </p:cNvPr>
          <p:cNvSpPr/>
          <p:nvPr/>
        </p:nvSpPr>
        <p:spPr>
          <a:xfrm>
            <a:off x="2406829" y="1924709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7" name="Rectangle 156">
            <a:extLst>
              <a:ext uri="{FF2B5EF4-FFF2-40B4-BE49-F238E27FC236}">
                <a16:creationId xmlns:a16="http://schemas.microsoft.com/office/drawing/2014/main" id="{49D9698A-A4BA-43D6-A1DD-15704D1E9817}"/>
              </a:ext>
            </a:extLst>
          </p:cNvPr>
          <p:cNvSpPr/>
          <p:nvPr/>
        </p:nvSpPr>
        <p:spPr>
          <a:xfrm>
            <a:off x="2903643" y="1924709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8" name="Rectangle 157">
            <a:extLst>
              <a:ext uri="{FF2B5EF4-FFF2-40B4-BE49-F238E27FC236}">
                <a16:creationId xmlns:a16="http://schemas.microsoft.com/office/drawing/2014/main" id="{ABA346E0-9079-4946-B4EA-9C2F349E2FC1}"/>
              </a:ext>
            </a:extLst>
          </p:cNvPr>
          <p:cNvSpPr/>
          <p:nvPr/>
        </p:nvSpPr>
        <p:spPr>
          <a:xfrm>
            <a:off x="3392966" y="1924709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9" name="Rectangle 158">
            <a:extLst>
              <a:ext uri="{FF2B5EF4-FFF2-40B4-BE49-F238E27FC236}">
                <a16:creationId xmlns:a16="http://schemas.microsoft.com/office/drawing/2014/main" id="{5532766F-7315-488B-A348-CC68B09AD3F5}"/>
              </a:ext>
            </a:extLst>
          </p:cNvPr>
          <p:cNvSpPr/>
          <p:nvPr/>
        </p:nvSpPr>
        <p:spPr>
          <a:xfrm>
            <a:off x="953761" y="240318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0" name="Rectangle 159">
            <a:extLst>
              <a:ext uri="{FF2B5EF4-FFF2-40B4-BE49-F238E27FC236}">
                <a16:creationId xmlns:a16="http://schemas.microsoft.com/office/drawing/2014/main" id="{02C59577-8A62-4F38-AE01-802823DC783C}"/>
              </a:ext>
            </a:extLst>
          </p:cNvPr>
          <p:cNvSpPr/>
          <p:nvPr/>
        </p:nvSpPr>
        <p:spPr>
          <a:xfrm>
            <a:off x="1437512" y="240318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1" name="Rectangle 160">
            <a:extLst>
              <a:ext uri="{FF2B5EF4-FFF2-40B4-BE49-F238E27FC236}">
                <a16:creationId xmlns:a16="http://schemas.microsoft.com/office/drawing/2014/main" id="{7158E88F-CC10-4B86-BC0D-72DAA9DFF20C}"/>
              </a:ext>
            </a:extLst>
          </p:cNvPr>
          <p:cNvSpPr/>
          <p:nvPr/>
        </p:nvSpPr>
        <p:spPr>
          <a:xfrm>
            <a:off x="1921991" y="240318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2" name="Rectangle 161">
            <a:extLst>
              <a:ext uri="{FF2B5EF4-FFF2-40B4-BE49-F238E27FC236}">
                <a16:creationId xmlns:a16="http://schemas.microsoft.com/office/drawing/2014/main" id="{A043346D-E222-45AA-98DB-A2703317CCF6}"/>
              </a:ext>
            </a:extLst>
          </p:cNvPr>
          <p:cNvSpPr/>
          <p:nvPr/>
        </p:nvSpPr>
        <p:spPr>
          <a:xfrm>
            <a:off x="2406829" y="240318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3" name="Rectangle 162">
            <a:extLst>
              <a:ext uri="{FF2B5EF4-FFF2-40B4-BE49-F238E27FC236}">
                <a16:creationId xmlns:a16="http://schemas.microsoft.com/office/drawing/2014/main" id="{09AFE47E-5930-4959-B878-7F4124F52C12}"/>
              </a:ext>
            </a:extLst>
          </p:cNvPr>
          <p:cNvSpPr/>
          <p:nvPr/>
        </p:nvSpPr>
        <p:spPr>
          <a:xfrm>
            <a:off x="2903643" y="240318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4" name="Rectangle 163">
            <a:extLst>
              <a:ext uri="{FF2B5EF4-FFF2-40B4-BE49-F238E27FC236}">
                <a16:creationId xmlns:a16="http://schemas.microsoft.com/office/drawing/2014/main" id="{1F5D76DC-2258-4B3A-A60C-511A11625012}"/>
              </a:ext>
            </a:extLst>
          </p:cNvPr>
          <p:cNvSpPr/>
          <p:nvPr/>
        </p:nvSpPr>
        <p:spPr>
          <a:xfrm>
            <a:off x="3392966" y="240318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5" name="Rectangle 164">
            <a:extLst>
              <a:ext uri="{FF2B5EF4-FFF2-40B4-BE49-F238E27FC236}">
                <a16:creationId xmlns:a16="http://schemas.microsoft.com/office/drawing/2014/main" id="{08B119E2-0BBF-462D-850E-ACFB38DB5A49}"/>
              </a:ext>
            </a:extLst>
          </p:cNvPr>
          <p:cNvSpPr/>
          <p:nvPr/>
        </p:nvSpPr>
        <p:spPr>
          <a:xfrm>
            <a:off x="953761" y="2885058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6" name="Rectangle 165">
            <a:extLst>
              <a:ext uri="{FF2B5EF4-FFF2-40B4-BE49-F238E27FC236}">
                <a16:creationId xmlns:a16="http://schemas.microsoft.com/office/drawing/2014/main" id="{FFC3CB7D-FFE6-4A29-8EBD-0FEA82643227}"/>
              </a:ext>
            </a:extLst>
          </p:cNvPr>
          <p:cNvSpPr/>
          <p:nvPr/>
        </p:nvSpPr>
        <p:spPr>
          <a:xfrm>
            <a:off x="1437512" y="2885058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7" name="Rectangle 166">
            <a:extLst>
              <a:ext uri="{FF2B5EF4-FFF2-40B4-BE49-F238E27FC236}">
                <a16:creationId xmlns:a16="http://schemas.microsoft.com/office/drawing/2014/main" id="{31341F14-B4F4-4959-A945-17B024ABA528}"/>
              </a:ext>
            </a:extLst>
          </p:cNvPr>
          <p:cNvSpPr/>
          <p:nvPr/>
        </p:nvSpPr>
        <p:spPr>
          <a:xfrm>
            <a:off x="1921991" y="2885058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8" name="Rectangle 167">
            <a:extLst>
              <a:ext uri="{FF2B5EF4-FFF2-40B4-BE49-F238E27FC236}">
                <a16:creationId xmlns:a16="http://schemas.microsoft.com/office/drawing/2014/main" id="{228234FC-B721-4A41-A62C-C3656EBBDC59}"/>
              </a:ext>
            </a:extLst>
          </p:cNvPr>
          <p:cNvSpPr/>
          <p:nvPr/>
        </p:nvSpPr>
        <p:spPr>
          <a:xfrm>
            <a:off x="2406829" y="2885058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9" name="Rectangle 168">
            <a:extLst>
              <a:ext uri="{FF2B5EF4-FFF2-40B4-BE49-F238E27FC236}">
                <a16:creationId xmlns:a16="http://schemas.microsoft.com/office/drawing/2014/main" id="{CC1B2896-453C-450F-828A-7BA30831A3E7}"/>
              </a:ext>
            </a:extLst>
          </p:cNvPr>
          <p:cNvSpPr/>
          <p:nvPr/>
        </p:nvSpPr>
        <p:spPr>
          <a:xfrm>
            <a:off x="2903643" y="2885058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426C38FC-CB66-4A10-83E2-5CD046B80355}"/>
              </a:ext>
            </a:extLst>
          </p:cNvPr>
          <p:cNvSpPr/>
          <p:nvPr/>
        </p:nvSpPr>
        <p:spPr>
          <a:xfrm>
            <a:off x="3392966" y="2885058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7" name="Rectangle 176">
            <a:extLst>
              <a:ext uri="{FF2B5EF4-FFF2-40B4-BE49-F238E27FC236}">
                <a16:creationId xmlns:a16="http://schemas.microsoft.com/office/drawing/2014/main" id="{3FBCFC19-7D1C-49DD-A230-FCBA5E419EAE}"/>
              </a:ext>
            </a:extLst>
          </p:cNvPr>
          <p:cNvSpPr/>
          <p:nvPr/>
        </p:nvSpPr>
        <p:spPr>
          <a:xfrm>
            <a:off x="964179" y="336693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8" name="Rectangle 177">
            <a:extLst>
              <a:ext uri="{FF2B5EF4-FFF2-40B4-BE49-F238E27FC236}">
                <a16:creationId xmlns:a16="http://schemas.microsoft.com/office/drawing/2014/main" id="{BA23A2EC-1A84-4784-94D9-9506F10EE83C}"/>
              </a:ext>
            </a:extLst>
          </p:cNvPr>
          <p:cNvSpPr/>
          <p:nvPr/>
        </p:nvSpPr>
        <p:spPr>
          <a:xfrm>
            <a:off x="1447930" y="336693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36F03D2F-138F-406C-AC7B-46D56F6A7C41}"/>
              </a:ext>
            </a:extLst>
          </p:cNvPr>
          <p:cNvSpPr/>
          <p:nvPr/>
        </p:nvSpPr>
        <p:spPr>
          <a:xfrm>
            <a:off x="1932409" y="336693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E0F1AF7C-1485-40FC-95D8-CCCDE449E949}"/>
              </a:ext>
            </a:extLst>
          </p:cNvPr>
          <p:cNvSpPr/>
          <p:nvPr/>
        </p:nvSpPr>
        <p:spPr>
          <a:xfrm>
            <a:off x="2417247" y="336693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19F39896-363A-4A3A-8966-7ABED10C88F1}"/>
              </a:ext>
            </a:extLst>
          </p:cNvPr>
          <p:cNvSpPr/>
          <p:nvPr/>
        </p:nvSpPr>
        <p:spPr>
          <a:xfrm>
            <a:off x="2914061" y="336693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7480BA7C-F061-4BAB-BA5A-1EBC07374A58}"/>
              </a:ext>
            </a:extLst>
          </p:cNvPr>
          <p:cNvSpPr/>
          <p:nvPr/>
        </p:nvSpPr>
        <p:spPr>
          <a:xfrm>
            <a:off x="3403384" y="336693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639418"/>
      </p:ext>
    </p:extLst>
  </p:cSld>
  <p:clrMapOvr>
    <a:masterClrMapping/>
  </p:clrMapOvr>
</p:sld>
</file>

<file path=ppt/slides/slide2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1CF40F42-C2DA-48E7-B15E-7CB219E9A3F8}"/>
              </a:ext>
            </a:extLst>
          </p:cNvPr>
          <p:cNvCxnSpPr>
            <a:cxnSpLocks/>
          </p:cNvCxnSpPr>
          <p:nvPr/>
        </p:nvCxnSpPr>
        <p:spPr>
          <a:xfrm>
            <a:off x="840191" y="1936925"/>
            <a:ext cx="0" cy="1872000"/>
          </a:xfrm>
          <a:prstGeom prst="straightConnector1">
            <a:avLst/>
          </a:prstGeom>
          <a:ln w="571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E5763D41-E68B-493B-88C6-EC18880C8DA1}"/>
              </a:ext>
            </a:extLst>
          </p:cNvPr>
          <p:cNvCxnSpPr>
            <a:cxnSpLocks/>
          </p:cNvCxnSpPr>
          <p:nvPr/>
        </p:nvCxnSpPr>
        <p:spPr>
          <a:xfrm>
            <a:off x="955329" y="1798735"/>
            <a:ext cx="2890800" cy="0"/>
          </a:xfrm>
          <a:prstGeom prst="straightConnector1">
            <a:avLst/>
          </a:prstGeom>
          <a:ln w="571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46">
            <a:extLst>
              <a:ext uri="{FF2B5EF4-FFF2-40B4-BE49-F238E27FC236}">
                <a16:creationId xmlns:a16="http://schemas.microsoft.com/office/drawing/2014/main" id="{47AD9ACB-12E6-472D-BF70-35E6332096C0}"/>
              </a:ext>
            </a:extLst>
          </p:cNvPr>
          <p:cNvSpPr/>
          <p:nvPr/>
        </p:nvSpPr>
        <p:spPr>
          <a:xfrm>
            <a:off x="463455" y="2590202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  <a:endParaRPr lang="en-GB" sz="1600" dirty="0">
              <a:solidFill>
                <a:srgbClr val="FF0000"/>
              </a:solidFill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39A6096E-553E-4084-A513-9F718C741C36}"/>
              </a:ext>
            </a:extLst>
          </p:cNvPr>
          <p:cNvSpPr/>
          <p:nvPr/>
        </p:nvSpPr>
        <p:spPr>
          <a:xfrm>
            <a:off x="2195145" y="1300386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  <a:endParaRPr lang="en-GB" sz="1600" dirty="0">
              <a:solidFill>
                <a:srgbClr val="FF0000"/>
              </a:solidFill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06843144-C189-495A-A2ED-DB702D8C6C40}"/>
              </a:ext>
            </a:extLst>
          </p:cNvPr>
          <p:cNvSpPr/>
          <p:nvPr/>
        </p:nvSpPr>
        <p:spPr>
          <a:xfrm>
            <a:off x="854950" y="3799547"/>
            <a:ext cx="3143809" cy="9310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300"/>
              </a:spcAft>
            </a:pPr>
            <a:r>
              <a:rPr lang="en-GB" sz="2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area = 24 squares </a:t>
            </a:r>
          </a:p>
          <a:p>
            <a:pPr>
              <a:spcAft>
                <a:spcPts val="300"/>
              </a:spcAft>
            </a:pPr>
            <a:r>
              <a:rPr lang="en-GB" sz="2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perimeter = 20</a:t>
            </a:r>
            <a:endParaRPr lang="en-GB" sz="2600" dirty="0">
              <a:solidFill>
                <a:srgbClr val="FF0000"/>
              </a:solidFill>
            </a:endParaRPr>
          </a:p>
        </p:txBody>
      </p:sp>
      <p:cxnSp>
        <p:nvCxnSpPr>
          <p:cNvPr id="76" name="Straight Arrow Connector 75">
            <a:extLst>
              <a:ext uri="{FF2B5EF4-FFF2-40B4-BE49-F238E27FC236}">
                <a16:creationId xmlns:a16="http://schemas.microsoft.com/office/drawing/2014/main" id="{BC486083-504B-4BF1-AB00-324CB5902219}"/>
              </a:ext>
            </a:extLst>
          </p:cNvPr>
          <p:cNvCxnSpPr>
            <a:cxnSpLocks/>
          </p:cNvCxnSpPr>
          <p:nvPr/>
        </p:nvCxnSpPr>
        <p:spPr>
          <a:xfrm>
            <a:off x="6305895" y="1812324"/>
            <a:ext cx="0" cy="1393200"/>
          </a:xfrm>
          <a:prstGeom prst="straightConnector1">
            <a:avLst/>
          </a:prstGeom>
          <a:ln w="571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76">
            <a:extLst>
              <a:ext uri="{FF2B5EF4-FFF2-40B4-BE49-F238E27FC236}">
                <a16:creationId xmlns:a16="http://schemas.microsoft.com/office/drawing/2014/main" id="{EF0BD575-FE61-43BE-BD38-C09FE09119B8}"/>
              </a:ext>
            </a:extLst>
          </p:cNvPr>
          <p:cNvSpPr/>
          <p:nvPr/>
        </p:nvSpPr>
        <p:spPr>
          <a:xfrm>
            <a:off x="5924287" y="2247374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</a:t>
            </a:r>
            <a:endParaRPr lang="en-GB" sz="1600" dirty="0">
              <a:solidFill>
                <a:srgbClr val="FF0000"/>
              </a:solidFill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AD2AD43B-51FA-4F84-8E3C-E7823EEDD48E}"/>
              </a:ext>
            </a:extLst>
          </p:cNvPr>
          <p:cNvSpPr/>
          <p:nvPr/>
        </p:nvSpPr>
        <p:spPr>
          <a:xfrm>
            <a:off x="8157292" y="1173082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</a:t>
            </a:r>
            <a:endParaRPr lang="en-GB" sz="1600" dirty="0">
              <a:solidFill>
                <a:srgbClr val="FF0000"/>
              </a:solidFill>
            </a:endParaRPr>
          </a:p>
        </p:txBody>
      </p:sp>
      <p:cxnSp>
        <p:nvCxnSpPr>
          <p:cNvPr id="79" name="Straight Arrow Connector 78">
            <a:extLst>
              <a:ext uri="{FF2B5EF4-FFF2-40B4-BE49-F238E27FC236}">
                <a16:creationId xmlns:a16="http://schemas.microsoft.com/office/drawing/2014/main" id="{A4607248-F2A2-4A20-90DB-A35F5A9EC4FB}"/>
              </a:ext>
            </a:extLst>
          </p:cNvPr>
          <p:cNvCxnSpPr>
            <a:cxnSpLocks/>
          </p:cNvCxnSpPr>
          <p:nvPr/>
        </p:nvCxnSpPr>
        <p:spPr>
          <a:xfrm>
            <a:off x="6416554" y="1681576"/>
            <a:ext cx="3866518" cy="0"/>
          </a:xfrm>
          <a:prstGeom prst="straightConnector1">
            <a:avLst/>
          </a:prstGeom>
          <a:ln w="571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Rectangle 79">
            <a:extLst>
              <a:ext uri="{FF2B5EF4-FFF2-40B4-BE49-F238E27FC236}">
                <a16:creationId xmlns:a16="http://schemas.microsoft.com/office/drawing/2014/main" id="{DBB796EF-9483-45B8-AE2E-B6346F50BC46}"/>
              </a:ext>
            </a:extLst>
          </p:cNvPr>
          <p:cNvSpPr/>
          <p:nvPr/>
        </p:nvSpPr>
        <p:spPr>
          <a:xfrm>
            <a:off x="6399225" y="3196548"/>
            <a:ext cx="3143809" cy="9310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300"/>
              </a:spcAft>
            </a:pPr>
            <a:r>
              <a:rPr lang="en-GB" sz="2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area = 24 squares </a:t>
            </a:r>
          </a:p>
          <a:p>
            <a:pPr>
              <a:spcAft>
                <a:spcPts val="300"/>
              </a:spcAft>
            </a:pPr>
            <a:r>
              <a:rPr lang="en-GB" sz="2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perimeter = 22</a:t>
            </a:r>
            <a:endParaRPr lang="en-GB" sz="2600" dirty="0">
              <a:solidFill>
                <a:srgbClr val="FF0000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C67BE9D-B0B9-4406-B589-175E7F2FEF8C}"/>
              </a:ext>
            </a:extLst>
          </p:cNvPr>
          <p:cNvSpPr/>
          <p:nvPr/>
        </p:nvSpPr>
        <p:spPr>
          <a:xfrm>
            <a:off x="1272778" y="4988061"/>
            <a:ext cx="98415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i="1" dirty="0">
                <a:latin typeface="Century Gothic" panose="020B0502020202020204" pitchFamily="34" charset="0"/>
              </a:rPr>
              <a:t>‘For rectangles with the same area, </a:t>
            </a:r>
            <a:br>
              <a:rPr lang="en-GB" sz="3600" b="1" i="1" dirty="0">
                <a:latin typeface="Century Gothic" panose="020B0502020202020204" pitchFamily="34" charset="0"/>
              </a:rPr>
            </a:br>
            <a:r>
              <a:rPr lang="en-GB" sz="3600" b="1" i="1" dirty="0">
                <a:latin typeface="Century Gothic" panose="020B0502020202020204" pitchFamily="34" charset="0"/>
              </a:rPr>
              <a:t>thinner rectangles have a larger perimeter.’</a:t>
            </a:r>
            <a:endParaRPr lang="en-GB" sz="3600" i="1" dirty="0"/>
          </a:p>
        </p:txBody>
      </p:sp>
      <p:sp>
        <p:nvSpPr>
          <p:cNvPr id="129" name="Rectangle 128">
            <a:extLst>
              <a:ext uri="{FF2B5EF4-FFF2-40B4-BE49-F238E27FC236}">
                <a16:creationId xmlns:a16="http://schemas.microsoft.com/office/drawing/2014/main" id="{63828BB9-2D1F-4D1D-8B47-EBA8172C01B9}"/>
              </a:ext>
            </a:extLst>
          </p:cNvPr>
          <p:cNvSpPr/>
          <p:nvPr/>
        </p:nvSpPr>
        <p:spPr>
          <a:xfrm>
            <a:off x="6424223" y="1799262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0DB0A3E2-56E9-49DF-9068-12A0D7D6A411}"/>
              </a:ext>
            </a:extLst>
          </p:cNvPr>
          <p:cNvSpPr/>
          <p:nvPr/>
        </p:nvSpPr>
        <p:spPr>
          <a:xfrm>
            <a:off x="6921037" y="1799262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Rectangle 130">
            <a:extLst>
              <a:ext uri="{FF2B5EF4-FFF2-40B4-BE49-F238E27FC236}">
                <a16:creationId xmlns:a16="http://schemas.microsoft.com/office/drawing/2014/main" id="{C8E82599-C63D-42CD-A773-0C58AD0E9EDE}"/>
              </a:ext>
            </a:extLst>
          </p:cNvPr>
          <p:cNvSpPr/>
          <p:nvPr/>
        </p:nvSpPr>
        <p:spPr>
          <a:xfrm>
            <a:off x="7405516" y="1799262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8DB8C5BA-1A22-4231-93A3-DC92FC62CBF4}"/>
              </a:ext>
            </a:extLst>
          </p:cNvPr>
          <p:cNvSpPr/>
          <p:nvPr/>
        </p:nvSpPr>
        <p:spPr>
          <a:xfrm>
            <a:off x="7892281" y="1799262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78A475-4211-47A7-B355-942FE8CDD288}"/>
              </a:ext>
            </a:extLst>
          </p:cNvPr>
          <p:cNvSpPr/>
          <p:nvPr/>
        </p:nvSpPr>
        <p:spPr>
          <a:xfrm>
            <a:off x="8376032" y="1799262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6545500B-7C8E-43A7-AACA-F83200385018}"/>
              </a:ext>
            </a:extLst>
          </p:cNvPr>
          <p:cNvSpPr/>
          <p:nvPr/>
        </p:nvSpPr>
        <p:spPr>
          <a:xfrm>
            <a:off x="8865355" y="1799262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1FA148A0-1AF0-465A-880B-CF4AEC2CCA9A}"/>
              </a:ext>
            </a:extLst>
          </p:cNvPr>
          <p:cNvSpPr/>
          <p:nvPr/>
        </p:nvSpPr>
        <p:spPr>
          <a:xfrm>
            <a:off x="9362898" y="1799262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ectangle 135">
            <a:extLst>
              <a:ext uri="{FF2B5EF4-FFF2-40B4-BE49-F238E27FC236}">
                <a16:creationId xmlns:a16="http://schemas.microsoft.com/office/drawing/2014/main" id="{57B7FD4D-0FFA-4FA9-98E4-12FE8D0B234C}"/>
              </a:ext>
            </a:extLst>
          </p:cNvPr>
          <p:cNvSpPr/>
          <p:nvPr/>
        </p:nvSpPr>
        <p:spPr>
          <a:xfrm>
            <a:off x="9859711" y="1799262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0A3B5BAA-88F0-4FA3-A237-58FD1FC5778B}"/>
              </a:ext>
            </a:extLst>
          </p:cNvPr>
          <p:cNvSpPr/>
          <p:nvPr/>
        </p:nvSpPr>
        <p:spPr>
          <a:xfrm>
            <a:off x="6424223" y="2277736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8" name="Rectangle 137">
            <a:extLst>
              <a:ext uri="{FF2B5EF4-FFF2-40B4-BE49-F238E27FC236}">
                <a16:creationId xmlns:a16="http://schemas.microsoft.com/office/drawing/2014/main" id="{A2E5B4DB-AFBF-4604-8A33-7A53CE5E8159}"/>
              </a:ext>
            </a:extLst>
          </p:cNvPr>
          <p:cNvSpPr/>
          <p:nvPr/>
        </p:nvSpPr>
        <p:spPr>
          <a:xfrm>
            <a:off x="6921037" y="2277736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1B81C371-B630-4CE4-84BA-8372B36349FC}"/>
              </a:ext>
            </a:extLst>
          </p:cNvPr>
          <p:cNvSpPr/>
          <p:nvPr/>
        </p:nvSpPr>
        <p:spPr>
          <a:xfrm>
            <a:off x="7405516" y="2277736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0" name="Rectangle 139">
            <a:extLst>
              <a:ext uri="{FF2B5EF4-FFF2-40B4-BE49-F238E27FC236}">
                <a16:creationId xmlns:a16="http://schemas.microsoft.com/office/drawing/2014/main" id="{355DD74C-97C4-493A-86B1-2510D9B600EF}"/>
              </a:ext>
            </a:extLst>
          </p:cNvPr>
          <p:cNvSpPr/>
          <p:nvPr/>
        </p:nvSpPr>
        <p:spPr>
          <a:xfrm>
            <a:off x="7892281" y="2277736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30DEF299-B6F8-4A45-B123-C54AF10DA202}"/>
              </a:ext>
            </a:extLst>
          </p:cNvPr>
          <p:cNvSpPr/>
          <p:nvPr/>
        </p:nvSpPr>
        <p:spPr>
          <a:xfrm>
            <a:off x="8376032" y="2277736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88920AA5-2509-4757-B406-5ABD91E7F4B8}"/>
              </a:ext>
            </a:extLst>
          </p:cNvPr>
          <p:cNvSpPr/>
          <p:nvPr/>
        </p:nvSpPr>
        <p:spPr>
          <a:xfrm>
            <a:off x="8865355" y="2277736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3" name="Rectangle 142">
            <a:extLst>
              <a:ext uri="{FF2B5EF4-FFF2-40B4-BE49-F238E27FC236}">
                <a16:creationId xmlns:a16="http://schemas.microsoft.com/office/drawing/2014/main" id="{A3A3DF74-9A76-4006-B6A3-8845FB4ABDA3}"/>
              </a:ext>
            </a:extLst>
          </p:cNvPr>
          <p:cNvSpPr/>
          <p:nvPr/>
        </p:nvSpPr>
        <p:spPr>
          <a:xfrm>
            <a:off x="9362898" y="2277736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4" name="Rectangle 143">
            <a:extLst>
              <a:ext uri="{FF2B5EF4-FFF2-40B4-BE49-F238E27FC236}">
                <a16:creationId xmlns:a16="http://schemas.microsoft.com/office/drawing/2014/main" id="{720B68F0-F655-4ADD-B8AC-9555AADF410C}"/>
              </a:ext>
            </a:extLst>
          </p:cNvPr>
          <p:cNvSpPr/>
          <p:nvPr/>
        </p:nvSpPr>
        <p:spPr>
          <a:xfrm>
            <a:off x="9859711" y="2277736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5" name="Rectangle 144">
            <a:extLst>
              <a:ext uri="{FF2B5EF4-FFF2-40B4-BE49-F238E27FC236}">
                <a16:creationId xmlns:a16="http://schemas.microsoft.com/office/drawing/2014/main" id="{13BF556B-587D-4962-BD68-2B7415DD8F85}"/>
              </a:ext>
            </a:extLst>
          </p:cNvPr>
          <p:cNvSpPr/>
          <p:nvPr/>
        </p:nvSpPr>
        <p:spPr>
          <a:xfrm>
            <a:off x="6424223" y="2759611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2F651600-19AE-43A8-BFA9-BDAF845C59FF}"/>
              </a:ext>
            </a:extLst>
          </p:cNvPr>
          <p:cNvSpPr/>
          <p:nvPr/>
        </p:nvSpPr>
        <p:spPr>
          <a:xfrm>
            <a:off x="6921037" y="2759611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Rectangle 146">
            <a:extLst>
              <a:ext uri="{FF2B5EF4-FFF2-40B4-BE49-F238E27FC236}">
                <a16:creationId xmlns:a16="http://schemas.microsoft.com/office/drawing/2014/main" id="{C16FCB43-DAD0-4B6B-8353-8232D684667C}"/>
              </a:ext>
            </a:extLst>
          </p:cNvPr>
          <p:cNvSpPr/>
          <p:nvPr/>
        </p:nvSpPr>
        <p:spPr>
          <a:xfrm>
            <a:off x="7405516" y="2759611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Rectangle 147">
            <a:extLst>
              <a:ext uri="{FF2B5EF4-FFF2-40B4-BE49-F238E27FC236}">
                <a16:creationId xmlns:a16="http://schemas.microsoft.com/office/drawing/2014/main" id="{5FCEF1F8-E67D-466E-ADCB-45BEA1DBAD6F}"/>
              </a:ext>
            </a:extLst>
          </p:cNvPr>
          <p:cNvSpPr/>
          <p:nvPr/>
        </p:nvSpPr>
        <p:spPr>
          <a:xfrm>
            <a:off x="7892281" y="2759611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9" name="Rectangle 148">
            <a:extLst>
              <a:ext uri="{FF2B5EF4-FFF2-40B4-BE49-F238E27FC236}">
                <a16:creationId xmlns:a16="http://schemas.microsoft.com/office/drawing/2014/main" id="{B83C4B3E-4890-4B1F-8772-E7F45C91F846}"/>
              </a:ext>
            </a:extLst>
          </p:cNvPr>
          <p:cNvSpPr/>
          <p:nvPr/>
        </p:nvSpPr>
        <p:spPr>
          <a:xfrm>
            <a:off x="8376032" y="2759611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Rectangle 149">
            <a:extLst>
              <a:ext uri="{FF2B5EF4-FFF2-40B4-BE49-F238E27FC236}">
                <a16:creationId xmlns:a16="http://schemas.microsoft.com/office/drawing/2014/main" id="{33BDD183-738A-4B65-9096-A8E0414AE099}"/>
              </a:ext>
            </a:extLst>
          </p:cNvPr>
          <p:cNvSpPr/>
          <p:nvPr/>
        </p:nvSpPr>
        <p:spPr>
          <a:xfrm>
            <a:off x="8865355" y="2759611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Rectangle 150">
            <a:extLst>
              <a:ext uri="{FF2B5EF4-FFF2-40B4-BE49-F238E27FC236}">
                <a16:creationId xmlns:a16="http://schemas.microsoft.com/office/drawing/2014/main" id="{72F9986D-A590-4336-B448-060B599BCB50}"/>
              </a:ext>
            </a:extLst>
          </p:cNvPr>
          <p:cNvSpPr/>
          <p:nvPr/>
        </p:nvSpPr>
        <p:spPr>
          <a:xfrm>
            <a:off x="9362898" y="2759611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Rectangle 151">
            <a:extLst>
              <a:ext uri="{FF2B5EF4-FFF2-40B4-BE49-F238E27FC236}">
                <a16:creationId xmlns:a16="http://schemas.microsoft.com/office/drawing/2014/main" id="{97C53454-57E0-4772-A3C4-B2784741B71B}"/>
              </a:ext>
            </a:extLst>
          </p:cNvPr>
          <p:cNvSpPr/>
          <p:nvPr/>
        </p:nvSpPr>
        <p:spPr>
          <a:xfrm>
            <a:off x="9859711" y="2759611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Rectangle 152">
            <a:extLst>
              <a:ext uri="{FF2B5EF4-FFF2-40B4-BE49-F238E27FC236}">
                <a16:creationId xmlns:a16="http://schemas.microsoft.com/office/drawing/2014/main" id="{0B15372B-F220-4AF2-888D-85D6DC5D12E7}"/>
              </a:ext>
            </a:extLst>
          </p:cNvPr>
          <p:cNvSpPr/>
          <p:nvPr/>
        </p:nvSpPr>
        <p:spPr>
          <a:xfrm>
            <a:off x="953761" y="1924709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Rectangle 153">
            <a:extLst>
              <a:ext uri="{FF2B5EF4-FFF2-40B4-BE49-F238E27FC236}">
                <a16:creationId xmlns:a16="http://schemas.microsoft.com/office/drawing/2014/main" id="{E7A6AED8-0126-44D2-B269-F4D116550F82}"/>
              </a:ext>
            </a:extLst>
          </p:cNvPr>
          <p:cNvSpPr/>
          <p:nvPr/>
        </p:nvSpPr>
        <p:spPr>
          <a:xfrm>
            <a:off x="1437512" y="1924709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Rectangle 154">
            <a:extLst>
              <a:ext uri="{FF2B5EF4-FFF2-40B4-BE49-F238E27FC236}">
                <a16:creationId xmlns:a16="http://schemas.microsoft.com/office/drawing/2014/main" id="{1C5B73A0-0A44-4472-8ACE-61C68C4932BC}"/>
              </a:ext>
            </a:extLst>
          </p:cNvPr>
          <p:cNvSpPr/>
          <p:nvPr/>
        </p:nvSpPr>
        <p:spPr>
          <a:xfrm>
            <a:off x="1921991" y="1924709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Rectangle 155">
            <a:extLst>
              <a:ext uri="{FF2B5EF4-FFF2-40B4-BE49-F238E27FC236}">
                <a16:creationId xmlns:a16="http://schemas.microsoft.com/office/drawing/2014/main" id="{C1045A8F-9E75-498C-B291-E08D806D6E47}"/>
              </a:ext>
            </a:extLst>
          </p:cNvPr>
          <p:cNvSpPr/>
          <p:nvPr/>
        </p:nvSpPr>
        <p:spPr>
          <a:xfrm>
            <a:off x="2406829" y="1924709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7" name="Rectangle 156">
            <a:extLst>
              <a:ext uri="{FF2B5EF4-FFF2-40B4-BE49-F238E27FC236}">
                <a16:creationId xmlns:a16="http://schemas.microsoft.com/office/drawing/2014/main" id="{49D9698A-A4BA-43D6-A1DD-15704D1E9817}"/>
              </a:ext>
            </a:extLst>
          </p:cNvPr>
          <p:cNvSpPr/>
          <p:nvPr/>
        </p:nvSpPr>
        <p:spPr>
          <a:xfrm>
            <a:off x="2903643" y="1924709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8" name="Rectangle 157">
            <a:extLst>
              <a:ext uri="{FF2B5EF4-FFF2-40B4-BE49-F238E27FC236}">
                <a16:creationId xmlns:a16="http://schemas.microsoft.com/office/drawing/2014/main" id="{ABA346E0-9079-4946-B4EA-9C2F349E2FC1}"/>
              </a:ext>
            </a:extLst>
          </p:cNvPr>
          <p:cNvSpPr/>
          <p:nvPr/>
        </p:nvSpPr>
        <p:spPr>
          <a:xfrm>
            <a:off x="3392966" y="1924709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9" name="Rectangle 158">
            <a:extLst>
              <a:ext uri="{FF2B5EF4-FFF2-40B4-BE49-F238E27FC236}">
                <a16:creationId xmlns:a16="http://schemas.microsoft.com/office/drawing/2014/main" id="{5532766F-7315-488B-A348-CC68B09AD3F5}"/>
              </a:ext>
            </a:extLst>
          </p:cNvPr>
          <p:cNvSpPr/>
          <p:nvPr/>
        </p:nvSpPr>
        <p:spPr>
          <a:xfrm>
            <a:off x="953761" y="240318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0" name="Rectangle 159">
            <a:extLst>
              <a:ext uri="{FF2B5EF4-FFF2-40B4-BE49-F238E27FC236}">
                <a16:creationId xmlns:a16="http://schemas.microsoft.com/office/drawing/2014/main" id="{02C59577-8A62-4F38-AE01-802823DC783C}"/>
              </a:ext>
            </a:extLst>
          </p:cNvPr>
          <p:cNvSpPr/>
          <p:nvPr/>
        </p:nvSpPr>
        <p:spPr>
          <a:xfrm>
            <a:off x="1437512" y="240318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1" name="Rectangle 160">
            <a:extLst>
              <a:ext uri="{FF2B5EF4-FFF2-40B4-BE49-F238E27FC236}">
                <a16:creationId xmlns:a16="http://schemas.microsoft.com/office/drawing/2014/main" id="{7158E88F-CC10-4B86-BC0D-72DAA9DFF20C}"/>
              </a:ext>
            </a:extLst>
          </p:cNvPr>
          <p:cNvSpPr/>
          <p:nvPr/>
        </p:nvSpPr>
        <p:spPr>
          <a:xfrm>
            <a:off x="1921991" y="240318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2" name="Rectangle 161">
            <a:extLst>
              <a:ext uri="{FF2B5EF4-FFF2-40B4-BE49-F238E27FC236}">
                <a16:creationId xmlns:a16="http://schemas.microsoft.com/office/drawing/2014/main" id="{A043346D-E222-45AA-98DB-A2703317CCF6}"/>
              </a:ext>
            </a:extLst>
          </p:cNvPr>
          <p:cNvSpPr/>
          <p:nvPr/>
        </p:nvSpPr>
        <p:spPr>
          <a:xfrm>
            <a:off x="2406829" y="240318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3" name="Rectangle 162">
            <a:extLst>
              <a:ext uri="{FF2B5EF4-FFF2-40B4-BE49-F238E27FC236}">
                <a16:creationId xmlns:a16="http://schemas.microsoft.com/office/drawing/2014/main" id="{09AFE47E-5930-4959-B878-7F4124F52C12}"/>
              </a:ext>
            </a:extLst>
          </p:cNvPr>
          <p:cNvSpPr/>
          <p:nvPr/>
        </p:nvSpPr>
        <p:spPr>
          <a:xfrm>
            <a:off x="2903643" y="240318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4" name="Rectangle 163">
            <a:extLst>
              <a:ext uri="{FF2B5EF4-FFF2-40B4-BE49-F238E27FC236}">
                <a16:creationId xmlns:a16="http://schemas.microsoft.com/office/drawing/2014/main" id="{1F5D76DC-2258-4B3A-A60C-511A11625012}"/>
              </a:ext>
            </a:extLst>
          </p:cNvPr>
          <p:cNvSpPr/>
          <p:nvPr/>
        </p:nvSpPr>
        <p:spPr>
          <a:xfrm>
            <a:off x="3392966" y="240318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5" name="Rectangle 164">
            <a:extLst>
              <a:ext uri="{FF2B5EF4-FFF2-40B4-BE49-F238E27FC236}">
                <a16:creationId xmlns:a16="http://schemas.microsoft.com/office/drawing/2014/main" id="{08B119E2-0BBF-462D-850E-ACFB38DB5A49}"/>
              </a:ext>
            </a:extLst>
          </p:cNvPr>
          <p:cNvSpPr/>
          <p:nvPr/>
        </p:nvSpPr>
        <p:spPr>
          <a:xfrm>
            <a:off x="953761" y="2885058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6" name="Rectangle 165">
            <a:extLst>
              <a:ext uri="{FF2B5EF4-FFF2-40B4-BE49-F238E27FC236}">
                <a16:creationId xmlns:a16="http://schemas.microsoft.com/office/drawing/2014/main" id="{FFC3CB7D-FFE6-4A29-8EBD-0FEA82643227}"/>
              </a:ext>
            </a:extLst>
          </p:cNvPr>
          <p:cNvSpPr/>
          <p:nvPr/>
        </p:nvSpPr>
        <p:spPr>
          <a:xfrm>
            <a:off x="1437512" y="2885058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7" name="Rectangle 166">
            <a:extLst>
              <a:ext uri="{FF2B5EF4-FFF2-40B4-BE49-F238E27FC236}">
                <a16:creationId xmlns:a16="http://schemas.microsoft.com/office/drawing/2014/main" id="{31341F14-B4F4-4959-A945-17B024ABA528}"/>
              </a:ext>
            </a:extLst>
          </p:cNvPr>
          <p:cNvSpPr/>
          <p:nvPr/>
        </p:nvSpPr>
        <p:spPr>
          <a:xfrm>
            <a:off x="1921991" y="2885058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8" name="Rectangle 167">
            <a:extLst>
              <a:ext uri="{FF2B5EF4-FFF2-40B4-BE49-F238E27FC236}">
                <a16:creationId xmlns:a16="http://schemas.microsoft.com/office/drawing/2014/main" id="{228234FC-B721-4A41-A62C-C3656EBBDC59}"/>
              </a:ext>
            </a:extLst>
          </p:cNvPr>
          <p:cNvSpPr/>
          <p:nvPr/>
        </p:nvSpPr>
        <p:spPr>
          <a:xfrm>
            <a:off x="2406829" y="2885058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9" name="Rectangle 168">
            <a:extLst>
              <a:ext uri="{FF2B5EF4-FFF2-40B4-BE49-F238E27FC236}">
                <a16:creationId xmlns:a16="http://schemas.microsoft.com/office/drawing/2014/main" id="{CC1B2896-453C-450F-828A-7BA30831A3E7}"/>
              </a:ext>
            </a:extLst>
          </p:cNvPr>
          <p:cNvSpPr/>
          <p:nvPr/>
        </p:nvSpPr>
        <p:spPr>
          <a:xfrm>
            <a:off x="2903643" y="2885058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426C38FC-CB66-4A10-83E2-5CD046B80355}"/>
              </a:ext>
            </a:extLst>
          </p:cNvPr>
          <p:cNvSpPr/>
          <p:nvPr/>
        </p:nvSpPr>
        <p:spPr>
          <a:xfrm>
            <a:off x="3392966" y="2885058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7" name="Rectangle 176">
            <a:extLst>
              <a:ext uri="{FF2B5EF4-FFF2-40B4-BE49-F238E27FC236}">
                <a16:creationId xmlns:a16="http://schemas.microsoft.com/office/drawing/2014/main" id="{3FBCFC19-7D1C-49DD-A230-FCBA5E419EAE}"/>
              </a:ext>
            </a:extLst>
          </p:cNvPr>
          <p:cNvSpPr/>
          <p:nvPr/>
        </p:nvSpPr>
        <p:spPr>
          <a:xfrm>
            <a:off x="964179" y="336693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8" name="Rectangle 177">
            <a:extLst>
              <a:ext uri="{FF2B5EF4-FFF2-40B4-BE49-F238E27FC236}">
                <a16:creationId xmlns:a16="http://schemas.microsoft.com/office/drawing/2014/main" id="{BA23A2EC-1A84-4784-94D9-9506F10EE83C}"/>
              </a:ext>
            </a:extLst>
          </p:cNvPr>
          <p:cNvSpPr/>
          <p:nvPr/>
        </p:nvSpPr>
        <p:spPr>
          <a:xfrm>
            <a:off x="1447930" y="336693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36F03D2F-138F-406C-AC7B-46D56F6A7C41}"/>
              </a:ext>
            </a:extLst>
          </p:cNvPr>
          <p:cNvSpPr/>
          <p:nvPr/>
        </p:nvSpPr>
        <p:spPr>
          <a:xfrm>
            <a:off x="1932409" y="336693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E0F1AF7C-1485-40FC-95D8-CCCDE449E949}"/>
              </a:ext>
            </a:extLst>
          </p:cNvPr>
          <p:cNvSpPr/>
          <p:nvPr/>
        </p:nvSpPr>
        <p:spPr>
          <a:xfrm>
            <a:off x="2417247" y="336693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19F39896-363A-4A3A-8966-7ABED10C88F1}"/>
              </a:ext>
            </a:extLst>
          </p:cNvPr>
          <p:cNvSpPr/>
          <p:nvPr/>
        </p:nvSpPr>
        <p:spPr>
          <a:xfrm>
            <a:off x="2914061" y="336693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7480BA7C-F061-4BAB-BA5A-1EBC07374A58}"/>
              </a:ext>
            </a:extLst>
          </p:cNvPr>
          <p:cNvSpPr/>
          <p:nvPr/>
        </p:nvSpPr>
        <p:spPr>
          <a:xfrm>
            <a:off x="3403384" y="336693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88D5174C-E5FC-428C-B229-1A54DE5F0CC1}"/>
              </a:ext>
            </a:extLst>
          </p:cNvPr>
          <p:cNvSpPr/>
          <p:nvPr/>
        </p:nvSpPr>
        <p:spPr>
          <a:xfrm>
            <a:off x="508194" y="646030"/>
            <a:ext cx="62664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43: Change the perimeter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682939"/>
      </p:ext>
    </p:extLst>
  </p:cSld>
  <p:clrMapOvr>
    <a:masterClrMapping/>
  </p:clrMapOvr>
</p:sld>
</file>

<file path=ppt/slides/slide2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1CF40F42-C2DA-48E7-B15E-7CB219E9A3F8}"/>
              </a:ext>
            </a:extLst>
          </p:cNvPr>
          <p:cNvCxnSpPr>
            <a:cxnSpLocks/>
          </p:cNvCxnSpPr>
          <p:nvPr/>
        </p:nvCxnSpPr>
        <p:spPr>
          <a:xfrm>
            <a:off x="840191" y="1936925"/>
            <a:ext cx="0" cy="1872000"/>
          </a:xfrm>
          <a:prstGeom prst="straightConnector1">
            <a:avLst/>
          </a:prstGeom>
          <a:ln w="571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E5763D41-E68B-493B-88C6-EC18880C8DA1}"/>
              </a:ext>
            </a:extLst>
          </p:cNvPr>
          <p:cNvCxnSpPr>
            <a:cxnSpLocks/>
          </p:cNvCxnSpPr>
          <p:nvPr/>
        </p:nvCxnSpPr>
        <p:spPr>
          <a:xfrm>
            <a:off x="955329" y="1798735"/>
            <a:ext cx="2890800" cy="0"/>
          </a:xfrm>
          <a:prstGeom prst="straightConnector1">
            <a:avLst/>
          </a:prstGeom>
          <a:ln w="571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46">
            <a:extLst>
              <a:ext uri="{FF2B5EF4-FFF2-40B4-BE49-F238E27FC236}">
                <a16:creationId xmlns:a16="http://schemas.microsoft.com/office/drawing/2014/main" id="{47AD9ACB-12E6-472D-BF70-35E6332096C0}"/>
              </a:ext>
            </a:extLst>
          </p:cNvPr>
          <p:cNvSpPr/>
          <p:nvPr/>
        </p:nvSpPr>
        <p:spPr>
          <a:xfrm>
            <a:off x="463455" y="2590202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  <a:endParaRPr lang="en-GB" sz="1600" dirty="0">
              <a:solidFill>
                <a:srgbClr val="FF0000"/>
              </a:solidFill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39A6096E-553E-4084-A513-9F718C741C36}"/>
              </a:ext>
            </a:extLst>
          </p:cNvPr>
          <p:cNvSpPr/>
          <p:nvPr/>
        </p:nvSpPr>
        <p:spPr>
          <a:xfrm>
            <a:off x="2195145" y="1300386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  <a:endParaRPr lang="en-GB" sz="1600" dirty="0">
              <a:solidFill>
                <a:srgbClr val="FF0000"/>
              </a:solidFill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06843144-C189-495A-A2ED-DB702D8C6C40}"/>
              </a:ext>
            </a:extLst>
          </p:cNvPr>
          <p:cNvSpPr/>
          <p:nvPr/>
        </p:nvSpPr>
        <p:spPr>
          <a:xfrm>
            <a:off x="854950" y="3799547"/>
            <a:ext cx="3143809" cy="9310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300"/>
              </a:spcAft>
            </a:pPr>
            <a:r>
              <a:rPr lang="en-GB" sz="2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area = 24 squares </a:t>
            </a:r>
          </a:p>
          <a:p>
            <a:pPr>
              <a:spcAft>
                <a:spcPts val="300"/>
              </a:spcAft>
            </a:pPr>
            <a:r>
              <a:rPr lang="en-GB" sz="2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perimeter = 20</a:t>
            </a:r>
            <a:endParaRPr lang="en-GB" sz="2600" dirty="0">
              <a:solidFill>
                <a:srgbClr val="FF0000"/>
              </a:solidFill>
            </a:endParaRPr>
          </a:p>
        </p:txBody>
      </p:sp>
      <p:cxnSp>
        <p:nvCxnSpPr>
          <p:cNvPr id="76" name="Straight Arrow Connector 75">
            <a:extLst>
              <a:ext uri="{FF2B5EF4-FFF2-40B4-BE49-F238E27FC236}">
                <a16:creationId xmlns:a16="http://schemas.microsoft.com/office/drawing/2014/main" id="{BC486083-504B-4BF1-AB00-324CB5902219}"/>
              </a:ext>
            </a:extLst>
          </p:cNvPr>
          <p:cNvCxnSpPr>
            <a:cxnSpLocks/>
          </p:cNvCxnSpPr>
          <p:nvPr/>
        </p:nvCxnSpPr>
        <p:spPr>
          <a:xfrm>
            <a:off x="6305895" y="1812324"/>
            <a:ext cx="0" cy="1393200"/>
          </a:xfrm>
          <a:prstGeom prst="straightConnector1">
            <a:avLst/>
          </a:prstGeom>
          <a:ln w="571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76">
            <a:extLst>
              <a:ext uri="{FF2B5EF4-FFF2-40B4-BE49-F238E27FC236}">
                <a16:creationId xmlns:a16="http://schemas.microsoft.com/office/drawing/2014/main" id="{EF0BD575-FE61-43BE-BD38-C09FE09119B8}"/>
              </a:ext>
            </a:extLst>
          </p:cNvPr>
          <p:cNvSpPr/>
          <p:nvPr/>
        </p:nvSpPr>
        <p:spPr>
          <a:xfrm>
            <a:off x="5924287" y="2247374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</a:t>
            </a:r>
            <a:endParaRPr lang="en-GB" sz="1600" dirty="0">
              <a:solidFill>
                <a:srgbClr val="FF0000"/>
              </a:solidFill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AD2AD43B-51FA-4F84-8E3C-E7823EEDD48E}"/>
              </a:ext>
            </a:extLst>
          </p:cNvPr>
          <p:cNvSpPr/>
          <p:nvPr/>
        </p:nvSpPr>
        <p:spPr>
          <a:xfrm>
            <a:off x="8157292" y="1173082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</a:t>
            </a:r>
            <a:endParaRPr lang="en-GB" sz="1600" dirty="0">
              <a:solidFill>
                <a:srgbClr val="FF0000"/>
              </a:solidFill>
            </a:endParaRPr>
          </a:p>
        </p:txBody>
      </p:sp>
      <p:cxnSp>
        <p:nvCxnSpPr>
          <p:cNvPr id="79" name="Straight Arrow Connector 78">
            <a:extLst>
              <a:ext uri="{FF2B5EF4-FFF2-40B4-BE49-F238E27FC236}">
                <a16:creationId xmlns:a16="http://schemas.microsoft.com/office/drawing/2014/main" id="{A4607248-F2A2-4A20-90DB-A35F5A9EC4FB}"/>
              </a:ext>
            </a:extLst>
          </p:cNvPr>
          <p:cNvCxnSpPr>
            <a:cxnSpLocks/>
          </p:cNvCxnSpPr>
          <p:nvPr/>
        </p:nvCxnSpPr>
        <p:spPr>
          <a:xfrm>
            <a:off x="6416554" y="1681576"/>
            <a:ext cx="3866518" cy="0"/>
          </a:xfrm>
          <a:prstGeom prst="straightConnector1">
            <a:avLst/>
          </a:prstGeom>
          <a:ln w="571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Rectangle 79">
            <a:extLst>
              <a:ext uri="{FF2B5EF4-FFF2-40B4-BE49-F238E27FC236}">
                <a16:creationId xmlns:a16="http://schemas.microsoft.com/office/drawing/2014/main" id="{DBB796EF-9483-45B8-AE2E-B6346F50BC46}"/>
              </a:ext>
            </a:extLst>
          </p:cNvPr>
          <p:cNvSpPr/>
          <p:nvPr/>
        </p:nvSpPr>
        <p:spPr>
          <a:xfrm>
            <a:off x="6399225" y="3196548"/>
            <a:ext cx="3143809" cy="9310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300"/>
              </a:spcAft>
            </a:pPr>
            <a:r>
              <a:rPr lang="en-GB" sz="2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area = 24 squares </a:t>
            </a:r>
          </a:p>
          <a:p>
            <a:pPr>
              <a:spcAft>
                <a:spcPts val="300"/>
              </a:spcAft>
            </a:pPr>
            <a:r>
              <a:rPr lang="en-GB" sz="2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perimeter = 22</a:t>
            </a:r>
            <a:endParaRPr lang="en-GB" sz="2600" dirty="0">
              <a:solidFill>
                <a:srgbClr val="FF0000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C67BE9D-B0B9-4406-B589-175E7F2FEF8C}"/>
              </a:ext>
            </a:extLst>
          </p:cNvPr>
          <p:cNvSpPr/>
          <p:nvPr/>
        </p:nvSpPr>
        <p:spPr>
          <a:xfrm>
            <a:off x="1272778" y="4988061"/>
            <a:ext cx="98415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i="1" dirty="0">
                <a:latin typeface="Century Gothic" panose="020B0502020202020204" pitchFamily="34" charset="0"/>
              </a:rPr>
              <a:t>‘For rectangles with the same area, </a:t>
            </a:r>
            <a:br>
              <a:rPr lang="en-GB" sz="3600" b="1" i="1" dirty="0">
                <a:latin typeface="Century Gothic" panose="020B0502020202020204" pitchFamily="34" charset="0"/>
              </a:rPr>
            </a:br>
            <a:r>
              <a:rPr lang="en-GB" sz="3600" b="1" i="1" dirty="0">
                <a:latin typeface="Century Gothic" panose="020B0502020202020204" pitchFamily="34" charset="0"/>
              </a:rPr>
              <a:t>thinner rectangles have a larger perimeter.’</a:t>
            </a:r>
            <a:endParaRPr lang="en-GB" sz="3600" i="1" dirty="0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EDBAB615-CAA3-4DFA-955C-5E272377C6A1}"/>
              </a:ext>
            </a:extLst>
          </p:cNvPr>
          <p:cNvSpPr/>
          <p:nvPr/>
        </p:nvSpPr>
        <p:spPr>
          <a:xfrm>
            <a:off x="452614" y="7107924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E25DA065-8D6A-40A1-8668-9EDBCA3740D9}"/>
              </a:ext>
            </a:extLst>
          </p:cNvPr>
          <p:cNvSpPr/>
          <p:nvPr/>
        </p:nvSpPr>
        <p:spPr>
          <a:xfrm>
            <a:off x="936365" y="7107924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91F8248D-E9F9-4A5B-A416-63CFE00A4F8D}"/>
              </a:ext>
            </a:extLst>
          </p:cNvPr>
          <p:cNvSpPr/>
          <p:nvPr/>
        </p:nvSpPr>
        <p:spPr>
          <a:xfrm>
            <a:off x="1420844" y="7107924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8542AA3B-81E1-4DDB-A6D0-D0A45463ECE6}"/>
              </a:ext>
            </a:extLst>
          </p:cNvPr>
          <p:cNvSpPr/>
          <p:nvPr/>
        </p:nvSpPr>
        <p:spPr>
          <a:xfrm>
            <a:off x="1907609" y="7107924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CA1BFF2D-89D0-48D7-B563-069BF28C6EF2}"/>
              </a:ext>
            </a:extLst>
          </p:cNvPr>
          <p:cNvSpPr/>
          <p:nvPr/>
        </p:nvSpPr>
        <p:spPr>
          <a:xfrm>
            <a:off x="2391360" y="7107924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912A18A3-917F-424A-930B-46A2EB0565C1}"/>
              </a:ext>
            </a:extLst>
          </p:cNvPr>
          <p:cNvSpPr/>
          <p:nvPr/>
        </p:nvSpPr>
        <p:spPr>
          <a:xfrm>
            <a:off x="2880683" y="7107924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0E4240D3-A9CB-41A4-BB92-3543510E5FA8}"/>
              </a:ext>
            </a:extLst>
          </p:cNvPr>
          <p:cNvSpPr/>
          <p:nvPr/>
        </p:nvSpPr>
        <p:spPr>
          <a:xfrm>
            <a:off x="3365163" y="7107924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77027C15-B262-4789-9E99-C228ED9C7FAE}"/>
              </a:ext>
            </a:extLst>
          </p:cNvPr>
          <p:cNvSpPr/>
          <p:nvPr/>
        </p:nvSpPr>
        <p:spPr>
          <a:xfrm>
            <a:off x="3848913" y="7107924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C93FE7C4-1775-4C5C-8960-10DDF7F8E96D}"/>
              </a:ext>
            </a:extLst>
          </p:cNvPr>
          <p:cNvSpPr/>
          <p:nvPr/>
        </p:nvSpPr>
        <p:spPr>
          <a:xfrm>
            <a:off x="4331015" y="7107924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A00E529A-8179-4F57-870D-3BCF9089D014}"/>
              </a:ext>
            </a:extLst>
          </p:cNvPr>
          <p:cNvSpPr/>
          <p:nvPr/>
        </p:nvSpPr>
        <p:spPr>
          <a:xfrm>
            <a:off x="4814765" y="7107924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2C77D1B5-EFD0-44F8-A0ED-54E63367A25F}"/>
              </a:ext>
            </a:extLst>
          </p:cNvPr>
          <p:cNvSpPr/>
          <p:nvPr/>
        </p:nvSpPr>
        <p:spPr>
          <a:xfrm>
            <a:off x="5299245" y="7107924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FD9ED22F-6438-425E-9341-47E18F5C5296}"/>
              </a:ext>
            </a:extLst>
          </p:cNvPr>
          <p:cNvSpPr/>
          <p:nvPr/>
        </p:nvSpPr>
        <p:spPr>
          <a:xfrm>
            <a:off x="5786010" y="7107924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B7565A4F-1E95-462E-ABFF-8D463F36F2A3}"/>
              </a:ext>
            </a:extLst>
          </p:cNvPr>
          <p:cNvSpPr/>
          <p:nvPr/>
        </p:nvSpPr>
        <p:spPr>
          <a:xfrm>
            <a:off x="6269760" y="7107924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A1D5E7E9-10D5-4D65-8256-57A5B74E1E1D}"/>
              </a:ext>
            </a:extLst>
          </p:cNvPr>
          <p:cNvSpPr/>
          <p:nvPr/>
        </p:nvSpPr>
        <p:spPr>
          <a:xfrm>
            <a:off x="6752839" y="7107924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01B6CC83-8830-4312-AC60-95DD9E4B4A6E}"/>
              </a:ext>
            </a:extLst>
          </p:cNvPr>
          <p:cNvSpPr/>
          <p:nvPr/>
        </p:nvSpPr>
        <p:spPr>
          <a:xfrm>
            <a:off x="7237318" y="7107924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84DB84FC-4DBA-49FE-9DCE-0A175A38A5DC}"/>
              </a:ext>
            </a:extLst>
          </p:cNvPr>
          <p:cNvSpPr/>
          <p:nvPr/>
        </p:nvSpPr>
        <p:spPr>
          <a:xfrm>
            <a:off x="7727314" y="7107924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96D04FE9-9E8A-467A-8218-A8195AD8A2A3}"/>
              </a:ext>
            </a:extLst>
          </p:cNvPr>
          <p:cNvSpPr/>
          <p:nvPr/>
        </p:nvSpPr>
        <p:spPr>
          <a:xfrm>
            <a:off x="8222258" y="7107924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FF206D31-CD7A-413B-ABF1-A7935883C0F9}"/>
              </a:ext>
            </a:extLst>
          </p:cNvPr>
          <p:cNvSpPr/>
          <p:nvPr/>
        </p:nvSpPr>
        <p:spPr>
          <a:xfrm>
            <a:off x="8706008" y="7107924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9AB8BFF0-8B41-47E4-ABBE-F5A460AEE1B6}"/>
              </a:ext>
            </a:extLst>
          </p:cNvPr>
          <p:cNvSpPr/>
          <p:nvPr/>
        </p:nvSpPr>
        <p:spPr>
          <a:xfrm>
            <a:off x="9190488" y="7107924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AE37565A-E8A7-440B-A3D0-0BB8553CEAE8}"/>
              </a:ext>
            </a:extLst>
          </p:cNvPr>
          <p:cNvSpPr/>
          <p:nvPr/>
        </p:nvSpPr>
        <p:spPr>
          <a:xfrm>
            <a:off x="9677253" y="7107924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F55F1D50-9F83-46B9-AA34-64AEFC6066AC}"/>
              </a:ext>
            </a:extLst>
          </p:cNvPr>
          <p:cNvSpPr/>
          <p:nvPr/>
        </p:nvSpPr>
        <p:spPr>
          <a:xfrm>
            <a:off x="61957" y="7053389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</a:t>
            </a:r>
            <a:endParaRPr lang="en-GB" sz="2800" dirty="0">
              <a:solidFill>
                <a:srgbClr val="FF0000"/>
              </a:solidFill>
            </a:endParaRPr>
          </a:p>
        </p:txBody>
      </p:sp>
      <p:cxnSp>
        <p:nvCxnSpPr>
          <p:cNvPr id="119" name="Straight Arrow Connector 118">
            <a:extLst>
              <a:ext uri="{FF2B5EF4-FFF2-40B4-BE49-F238E27FC236}">
                <a16:creationId xmlns:a16="http://schemas.microsoft.com/office/drawing/2014/main" id="{381DCC34-F5DC-4B69-9DE6-3E9A99E70F6A}"/>
              </a:ext>
            </a:extLst>
          </p:cNvPr>
          <p:cNvCxnSpPr>
            <a:cxnSpLocks/>
          </p:cNvCxnSpPr>
          <p:nvPr/>
        </p:nvCxnSpPr>
        <p:spPr>
          <a:xfrm>
            <a:off x="451407" y="6992560"/>
            <a:ext cx="11592000" cy="0"/>
          </a:xfrm>
          <a:prstGeom prst="straightConnector1">
            <a:avLst/>
          </a:prstGeom>
          <a:ln w="571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Rectangle 119">
            <a:extLst>
              <a:ext uri="{FF2B5EF4-FFF2-40B4-BE49-F238E27FC236}">
                <a16:creationId xmlns:a16="http://schemas.microsoft.com/office/drawing/2014/main" id="{C6D2F590-A88E-4F9E-8479-154939CD832B}"/>
              </a:ext>
            </a:extLst>
          </p:cNvPr>
          <p:cNvSpPr/>
          <p:nvPr/>
        </p:nvSpPr>
        <p:spPr>
          <a:xfrm>
            <a:off x="5936698" y="6482555"/>
            <a:ext cx="5854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24</a:t>
            </a:r>
            <a:endParaRPr lang="en-GB" sz="1600" dirty="0">
              <a:solidFill>
                <a:srgbClr val="FF0000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FDB4CF4-BDEC-46D9-B567-D185CCA0BA02}"/>
              </a:ext>
            </a:extLst>
          </p:cNvPr>
          <p:cNvSpPr/>
          <p:nvPr/>
        </p:nvSpPr>
        <p:spPr>
          <a:xfrm>
            <a:off x="2911870" y="7604644"/>
            <a:ext cx="7775683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300"/>
              </a:spcAft>
            </a:pPr>
            <a:r>
              <a:rPr lang="en-GB" sz="2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area = 24 squares		perimeter = 50</a:t>
            </a:r>
            <a:endParaRPr lang="en-GB" sz="2600" dirty="0">
              <a:solidFill>
                <a:srgbClr val="FF0000"/>
              </a:solidFill>
            </a:endParaRPr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4F4F6EF7-1308-4D2F-9035-7A2AA774DD43}"/>
              </a:ext>
            </a:extLst>
          </p:cNvPr>
          <p:cNvSpPr/>
          <p:nvPr/>
        </p:nvSpPr>
        <p:spPr>
          <a:xfrm>
            <a:off x="10167044" y="7107924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43F8C86D-45E0-4BA3-B2FB-30AACD9F8FFB}"/>
              </a:ext>
            </a:extLst>
          </p:cNvPr>
          <p:cNvSpPr/>
          <p:nvPr/>
        </p:nvSpPr>
        <p:spPr>
          <a:xfrm>
            <a:off x="10650794" y="7107924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Rectangle 126">
            <a:extLst>
              <a:ext uri="{FF2B5EF4-FFF2-40B4-BE49-F238E27FC236}">
                <a16:creationId xmlns:a16="http://schemas.microsoft.com/office/drawing/2014/main" id="{F00311AC-54D5-4DB0-8DE1-78405E9458AF}"/>
              </a:ext>
            </a:extLst>
          </p:cNvPr>
          <p:cNvSpPr/>
          <p:nvPr/>
        </p:nvSpPr>
        <p:spPr>
          <a:xfrm>
            <a:off x="11135274" y="7107924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82097863-CA8F-4C9F-A188-7B3009441690}"/>
              </a:ext>
            </a:extLst>
          </p:cNvPr>
          <p:cNvSpPr/>
          <p:nvPr/>
        </p:nvSpPr>
        <p:spPr>
          <a:xfrm>
            <a:off x="11625018" y="7107924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9" name="Rectangle 128">
            <a:extLst>
              <a:ext uri="{FF2B5EF4-FFF2-40B4-BE49-F238E27FC236}">
                <a16:creationId xmlns:a16="http://schemas.microsoft.com/office/drawing/2014/main" id="{63828BB9-2D1F-4D1D-8B47-EBA8172C01B9}"/>
              </a:ext>
            </a:extLst>
          </p:cNvPr>
          <p:cNvSpPr/>
          <p:nvPr/>
        </p:nvSpPr>
        <p:spPr>
          <a:xfrm>
            <a:off x="6424223" y="1799262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0DB0A3E2-56E9-49DF-9068-12A0D7D6A411}"/>
              </a:ext>
            </a:extLst>
          </p:cNvPr>
          <p:cNvSpPr/>
          <p:nvPr/>
        </p:nvSpPr>
        <p:spPr>
          <a:xfrm>
            <a:off x="6921037" y="1799262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Rectangle 130">
            <a:extLst>
              <a:ext uri="{FF2B5EF4-FFF2-40B4-BE49-F238E27FC236}">
                <a16:creationId xmlns:a16="http://schemas.microsoft.com/office/drawing/2014/main" id="{C8E82599-C63D-42CD-A773-0C58AD0E9EDE}"/>
              </a:ext>
            </a:extLst>
          </p:cNvPr>
          <p:cNvSpPr/>
          <p:nvPr/>
        </p:nvSpPr>
        <p:spPr>
          <a:xfrm>
            <a:off x="7405516" y="1799262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8DB8C5BA-1A22-4231-93A3-DC92FC62CBF4}"/>
              </a:ext>
            </a:extLst>
          </p:cNvPr>
          <p:cNvSpPr/>
          <p:nvPr/>
        </p:nvSpPr>
        <p:spPr>
          <a:xfrm>
            <a:off x="7892281" y="1799262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78A475-4211-47A7-B355-942FE8CDD288}"/>
              </a:ext>
            </a:extLst>
          </p:cNvPr>
          <p:cNvSpPr/>
          <p:nvPr/>
        </p:nvSpPr>
        <p:spPr>
          <a:xfrm>
            <a:off x="8376032" y="1799262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6545500B-7C8E-43A7-AACA-F83200385018}"/>
              </a:ext>
            </a:extLst>
          </p:cNvPr>
          <p:cNvSpPr/>
          <p:nvPr/>
        </p:nvSpPr>
        <p:spPr>
          <a:xfrm>
            <a:off x="8865355" y="1799262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1FA148A0-1AF0-465A-880B-CF4AEC2CCA9A}"/>
              </a:ext>
            </a:extLst>
          </p:cNvPr>
          <p:cNvSpPr/>
          <p:nvPr/>
        </p:nvSpPr>
        <p:spPr>
          <a:xfrm>
            <a:off x="9362898" y="1799262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ectangle 135">
            <a:extLst>
              <a:ext uri="{FF2B5EF4-FFF2-40B4-BE49-F238E27FC236}">
                <a16:creationId xmlns:a16="http://schemas.microsoft.com/office/drawing/2014/main" id="{57B7FD4D-0FFA-4FA9-98E4-12FE8D0B234C}"/>
              </a:ext>
            </a:extLst>
          </p:cNvPr>
          <p:cNvSpPr/>
          <p:nvPr/>
        </p:nvSpPr>
        <p:spPr>
          <a:xfrm>
            <a:off x="9859711" y="1799262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0A3B5BAA-88F0-4FA3-A237-58FD1FC5778B}"/>
              </a:ext>
            </a:extLst>
          </p:cNvPr>
          <p:cNvSpPr/>
          <p:nvPr/>
        </p:nvSpPr>
        <p:spPr>
          <a:xfrm>
            <a:off x="6424223" y="2277736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8" name="Rectangle 137">
            <a:extLst>
              <a:ext uri="{FF2B5EF4-FFF2-40B4-BE49-F238E27FC236}">
                <a16:creationId xmlns:a16="http://schemas.microsoft.com/office/drawing/2014/main" id="{A2E5B4DB-AFBF-4604-8A33-7A53CE5E8159}"/>
              </a:ext>
            </a:extLst>
          </p:cNvPr>
          <p:cNvSpPr/>
          <p:nvPr/>
        </p:nvSpPr>
        <p:spPr>
          <a:xfrm>
            <a:off x="6921037" y="2277736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1B81C371-B630-4CE4-84BA-8372B36349FC}"/>
              </a:ext>
            </a:extLst>
          </p:cNvPr>
          <p:cNvSpPr/>
          <p:nvPr/>
        </p:nvSpPr>
        <p:spPr>
          <a:xfrm>
            <a:off x="7405516" y="2277736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0" name="Rectangle 139">
            <a:extLst>
              <a:ext uri="{FF2B5EF4-FFF2-40B4-BE49-F238E27FC236}">
                <a16:creationId xmlns:a16="http://schemas.microsoft.com/office/drawing/2014/main" id="{355DD74C-97C4-493A-86B1-2510D9B600EF}"/>
              </a:ext>
            </a:extLst>
          </p:cNvPr>
          <p:cNvSpPr/>
          <p:nvPr/>
        </p:nvSpPr>
        <p:spPr>
          <a:xfrm>
            <a:off x="7892281" y="2277736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30DEF299-B6F8-4A45-B123-C54AF10DA202}"/>
              </a:ext>
            </a:extLst>
          </p:cNvPr>
          <p:cNvSpPr/>
          <p:nvPr/>
        </p:nvSpPr>
        <p:spPr>
          <a:xfrm>
            <a:off x="8376032" y="2277736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88920AA5-2509-4757-B406-5ABD91E7F4B8}"/>
              </a:ext>
            </a:extLst>
          </p:cNvPr>
          <p:cNvSpPr/>
          <p:nvPr/>
        </p:nvSpPr>
        <p:spPr>
          <a:xfrm>
            <a:off x="8865355" y="2277736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3" name="Rectangle 142">
            <a:extLst>
              <a:ext uri="{FF2B5EF4-FFF2-40B4-BE49-F238E27FC236}">
                <a16:creationId xmlns:a16="http://schemas.microsoft.com/office/drawing/2014/main" id="{A3A3DF74-9A76-4006-B6A3-8845FB4ABDA3}"/>
              </a:ext>
            </a:extLst>
          </p:cNvPr>
          <p:cNvSpPr/>
          <p:nvPr/>
        </p:nvSpPr>
        <p:spPr>
          <a:xfrm>
            <a:off x="9362898" y="2277736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4" name="Rectangle 143">
            <a:extLst>
              <a:ext uri="{FF2B5EF4-FFF2-40B4-BE49-F238E27FC236}">
                <a16:creationId xmlns:a16="http://schemas.microsoft.com/office/drawing/2014/main" id="{720B68F0-F655-4ADD-B8AC-9555AADF410C}"/>
              </a:ext>
            </a:extLst>
          </p:cNvPr>
          <p:cNvSpPr/>
          <p:nvPr/>
        </p:nvSpPr>
        <p:spPr>
          <a:xfrm>
            <a:off x="9859711" y="2277736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5" name="Rectangle 144">
            <a:extLst>
              <a:ext uri="{FF2B5EF4-FFF2-40B4-BE49-F238E27FC236}">
                <a16:creationId xmlns:a16="http://schemas.microsoft.com/office/drawing/2014/main" id="{13BF556B-587D-4962-BD68-2B7415DD8F85}"/>
              </a:ext>
            </a:extLst>
          </p:cNvPr>
          <p:cNvSpPr/>
          <p:nvPr/>
        </p:nvSpPr>
        <p:spPr>
          <a:xfrm>
            <a:off x="6424223" y="2759611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2F651600-19AE-43A8-BFA9-BDAF845C59FF}"/>
              </a:ext>
            </a:extLst>
          </p:cNvPr>
          <p:cNvSpPr/>
          <p:nvPr/>
        </p:nvSpPr>
        <p:spPr>
          <a:xfrm>
            <a:off x="6921037" y="2759611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Rectangle 146">
            <a:extLst>
              <a:ext uri="{FF2B5EF4-FFF2-40B4-BE49-F238E27FC236}">
                <a16:creationId xmlns:a16="http://schemas.microsoft.com/office/drawing/2014/main" id="{C16FCB43-DAD0-4B6B-8353-8232D684667C}"/>
              </a:ext>
            </a:extLst>
          </p:cNvPr>
          <p:cNvSpPr/>
          <p:nvPr/>
        </p:nvSpPr>
        <p:spPr>
          <a:xfrm>
            <a:off x="7405516" y="2759611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Rectangle 147">
            <a:extLst>
              <a:ext uri="{FF2B5EF4-FFF2-40B4-BE49-F238E27FC236}">
                <a16:creationId xmlns:a16="http://schemas.microsoft.com/office/drawing/2014/main" id="{5FCEF1F8-E67D-466E-ADCB-45BEA1DBAD6F}"/>
              </a:ext>
            </a:extLst>
          </p:cNvPr>
          <p:cNvSpPr/>
          <p:nvPr/>
        </p:nvSpPr>
        <p:spPr>
          <a:xfrm>
            <a:off x="7892281" y="2759611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9" name="Rectangle 148">
            <a:extLst>
              <a:ext uri="{FF2B5EF4-FFF2-40B4-BE49-F238E27FC236}">
                <a16:creationId xmlns:a16="http://schemas.microsoft.com/office/drawing/2014/main" id="{B83C4B3E-4890-4B1F-8772-E7F45C91F846}"/>
              </a:ext>
            </a:extLst>
          </p:cNvPr>
          <p:cNvSpPr/>
          <p:nvPr/>
        </p:nvSpPr>
        <p:spPr>
          <a:xfrm>
            <a:off x="8376032" y="2759611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Rectangle 149">
            <a:extLst>
              <a:ext uri="{FF2B5EF4-FFF2-40B4-BE49-F238E27FC236}">
                <a16:creationId xmlns:a16="http://schemas.microsoft.com/office/drawing/2014/main" id="{33BDD183-738A-4B65-9096-A8E0414AE099}"/>
              </a:ext>
            </a:extLst>
          </p:cNvPr>
          <p:cNvSpPr/>
          <p:nvPr/>
        </p:nvSpPr>
        <p:spPr>
          <a:xfrm>
            <a:off x="8865355" y="2759611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Rectangle 150">
            <a:extLst>
              <a:ext uri="{FF2B5EF4-FFF2-40B4-BE49-F238E27FC236}">
                <a16:creationId xmlns:a16="http://schemas.microsoft.com/office/drawing/2014/main" id="{72F9986D-A590-4336-B448-060B599BCB50}"/>
              </a:ext>
            </a:extLst>
          </p:cNvPr>
          <p:cNvSpPr/>
          <p:nvPr/>
        </p:nvSpPr>
        <p:spPr>
          <a:xfrm>
            <a:off x="9362898" y="2759611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Rectangle 151">
            <a:extLst>
              <a:ext uri="{FF2B5EF4-FFF2-40B4-BE49-F238E27FC236}">
                <a16:creationId xmlns:a16="http://schemas.microsoft.com/office/drawing/2014/main" id="{97C53454-57E0-4772-A3C4-B2784741B71B}"/>
              </a:ext>
            </a:extLst>
          </p:cNvPr>
          <p:cNvSpPr/>
          <p:nvPr/>
        </p:nvSpPr>
        <p:spPr>
          <a:xfrm>
            <a:off x="9859711" y="2759611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Rectangle 152">
            <a:extLst>
              <a:ext uri="{FF2B5EF4-FFF2-40B4-BE49-F238E27FC236}">
                <a16:creationId xmlns:a16="http://schemas.microsoft.com/office/drawing/2014/main" id="{0B15372B-F220-4AF2-888D-85D6DC5D12E7}"/>
              </a:ext>
            </a:extLst>
          </p:cNvPr>
          <p:cNvSpPr/>
          <p:nvPr/>
        </p:nvSpPr>
        <p:spPr>
          <a:xfrm>
            <a:off x="953761" y="1924709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Rectangle 153">
            <a:extLst>
              <a:ext uri="{FF2B5EF4-FFF2-40B4-BE49-F238E27FC236}">
                <a16:creationId xmlns:a16="http://schemas.microsoft.com/office/drawing/2014/main" id="{E7A6AED8-0126-44D2-B269-F4D116550F82}"/>
              </a:ext>
            </a:extLst>
          </p:cNvPr>
          <p:cNvSpPr/>
          <p:nvPr/>
        </p:nvSpPr>
        <p:spPr>
          <a:xfrm>
            <a:off x="1437512" y="1924709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Rectangle 154">
            <a:extLst>
              <a:ext uri="{FF2B5EF4-FFF2-40B4-BE49-F238E27FC236}">
                <a16:creationId xmlns:a16="http://schemas.microsoft.com/office/drawing/2014/main" id="{1C5B73A0-0A44-4472-8ACE-61C68C4932BC}"/>
              </a:ext>
            </a:extLst>
          </p:cNvPr>
          <p:cNvSpPr/>
          <p:nvPr/>
        </p:nvSpPr>
        <p:spPr>
          <a:xfrm>
            <a:off x="1921991" y="1924709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Rectangle 155">
            <a:extLst>
              <a:ext uri="{FF2B5EF4-FFF2-40B4-BE49-F238E27FC236}">
                <a16:creationId xmlns:a16="http://schemas.microsoft.com/office/drawing/2014/main" id="{C1045A8F-9E75-498C-B291-E08D806D6E47}"/>
              </a:ext>
            </a:extLst>
          </p:cNvPr>
          <p:cNvSpPr/>
          <p:nvPr/>
        </p:nvSpPr>
        <p:spPr>
          <a:xfrm>
            <a:off x="2406829" y="1924709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7" name="Rectangle 156">
            <a:extLst>
              <a:ext uri="{FF2B5EF4-FFF2-40B4-BE49-F238E27FC236}">
                <a16:creationId xmlns:a16="http://schemas.microsoft.com/office/drawing/2014/main" id="{49D9698A-A4BA-43D6-A1DD-15704D1E9817}"/>
              </a:ext>
            </a:extLst>
          </p:cNvPr>
          <p:cNvSpPr/>
          <p:nvPr/>
        </p:nvSpPr>
        <p:spPr>
          <a:xfrm>
            <a:off x="2903643" y="1924709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8" name="Rectangle 157">
            <a:extLst>
              <a:ext uri="{FF2B5EF4-FFF2-40B4-BE49-F238E27FC236}">
                <a16:creationId xmlns:a16="http://schemas.microsoft.com/office/drawing/2014/main" id="{ABA346E0-9079-4946-B4EA-9C2F349E2FC1}"/>
              </a:ext>
            </a:extLst>
          </p:cNvPr>
          <p:cNvSpPr/>
          <p:nvPr/>
        </p:nvSpPr>
        <p:spPr>
          <a:xfrm>
            <a:off x="3392966" y="1924709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9" name="Rectangle 158">
            <a:extLst>
              <a:ext uri="{FF2B5EF4-FFF2-40B4-BE49-F238E27FC236}">
                <a16:creationId xmlns:a16="http://schemas.microsoft.com/office/drawing/2014/main" id="{5532766F-7315-488B-A348-CC68B09AD3F5}"/>
              </a:ext>
            </a:extLst>
          </p:cNvPr>
          <p:cNvSpPr/>
          <p:nvPr/>
        </p:nvSpPr>
        <p:spPr>
          <a:xfrm>
            <a:off x="953761" y="240318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0" name="Rectangle 159">
            <a:extLst>
              <a:ext uri="{FF2B5EF4-FFF2-40B4-BE49-F238E27FC236}">
                <a16:creationId xmlns:a16="http://schemas.microsoft.com/office/drawing/2014/main" id="{02C59577-8A62-4F38-AE01-802823DC783C}"/>
              </a:ext>
            </a:extLst>
          </p:cNvPr>
          <p:cNvSpPr/>
          <p:nvPr/>
        </p:nvSpPr>
        <p:spPr>
          <a:xfrm>
            <a:off x="1437512" y="240318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1" name="Rectangle 160">
            <a:extLst>
              <a:ext uri="{FF2B5EF4-FFF2-40B4-BE49-F238E27FC236}">
                <a16:creationId xmlns:a16="http://schemas.microsoft.com/office/drawing/2014/main" id="{7158E88F-CC10-4B86-BC0D-72DAA9DFF20C}"/>
              </a:ext>
            </a:extLst>
          </p:cNvPr>
          <p:cNvSpPr/>
          <p:nvPr/>
        </p:nvSpPr>
        <p:spPr>
          <a:xfrm>
            <a:off x="1921991" y="240318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2" name="Rectangle 161">
            <a:extLst>
              <a:ext uri="{FF2B5EF4-FFF2-40B4-BE49-F238E27FC236}">
                <a16:creationId xmlns:a16="http://schemas.microsoft.com/office/drawing/2014/main" id="{A043346D-E222-45AA-98DB-A2703317CCF6}"/>
              </a:ext>
            </a:extLst>
          </p:cNvPr>
          <p:cNvSpPr/>
          <p:nvPr/>
        </p:nvSpPr>
        <p:spPr>
          <a:xfrm>
            <a:off x="2406829" y="240318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3" name="Rectangle 162">
            <a:extLst>
              <a:ext uri="{FF2B5EF4-FFF2-40B4-BE49-F238E27FC236}">
                <a16:creationId xmlns:a16="http://schemas.microsoft.com/office/drawing/2014/main" id="{09AFE47E-5930-4959-B878-7F4124F52C12}"/>
              </a:ext>
            </a:extLst>
          </p:cNvPr>
          <p:cNvSpPr/>
          <p:nvPr/>
        </p:nvSpPr>
        <p:spPr>
          <a:xfrm>
            <a:off x="2903643" y="240318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4" name="Rectangle 163">
            <a:extLst>
              <a:ext uri="{FF2B5EF4-FFF2-40B4-BE49-F238E27FC236}">
                <a16:creationId xmlns:a16="http://schemas.microsoft.com/office/drawing/2014/main" id="{1F5D76DC-2258-4B3A-A60C-511A11625012}"/>
              </a:ext>
            </a:extLst>
          </p:cNvPr>
          <p:cNvSpPr/>
          <p:nvPr/>
        </p:nvSpPr>
        <p:spPr>
          <a:xfrm>
            <a:off x="3392966" y="240318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5" name="Rectangle 164">
            <a:extLst>
              <a:ext uri="{FF2B5EF4-FFF2-40B4-BE49-F238E27FC236}">
                <a16:creationId xmlns:a16="http://schemas.microsoft.com/office/drawing/2014/main" id="{08B119E2-0BBF-462D-850E-ACFB38DB5A49}"/>
              </a:ext>
            </a:extLst>
          </p:cNvPr>
          <p:cNvSpPr/>
          <p:nvPr/>
        </p:nvSpPr>
        <p:spPr>
          <a:xfrm>
            <a:off x="953761" y="2885058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6" name="Rectangle 165">
            <a:extLst>
              <a:ext uri="{FF2B5EF4-FFF2-40B4-BE49-F238E27FC236}">
                <a16:creationId xmlns:a16="http://schemas.microsoft.com/office/drawing/2014/main" id="{FFC3CB7D-FFE6-4A29-8EBD-0FEA82643227}"/>
              </a:ext>
            </a:extLst>
          </p:cNvPr>
          <p:cNvSpPr/>
          <p:nvPr/>
        </p:nvSpPr>
        <p:spPr>
          <a:xfrm>
            <a:off x="1437512" y="2885058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7" name="Rectangle 166">
            <a:extLst>
              <a:ext uri="{FF2B5EF4-FFF2-40B4-BE49-F238E27FC236}">
                <a16:creationId xmlns:a16="http://schemas.microsoft.com/office/drawing/2014/main" id="{31341F14-B4F4-4959-A945-17B024ABA528}"/>
              </a:ext>
            </a:extLst>
          </p:cNvPr>
          <p:cNvSpPr/>
          <p:nvPr/>
        </p:nvSpPr>
        <p:spPr>
          <a:xfrm>
            <a:off x="1921991" y="2885058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8" name="Rectangle 167">
            <a:extLst>
              <a:ext uri="{FF2B5EF4-FFF2-40B4-BE49-F238E27FC236}">
                <a16:creationId xmlns:a16="http://schemas.microsoft.com/office/drawing/2014/main" id="{228234FC-B721-4A41-A62C-C3656EBBDC59}"/>
              </a:ext>
            </a:extLst>
          </p:cNvPr>
          <p:cNvSpPr/>
          <p:nvPr/>
        </p:nvSpPr>
        <p:spPr>
          <a:xfrm>
            <a:off x="2406829" y="2885058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9" name="Rectangle 168">
            <a:extLst>
              <a:ext uri="{FF2B5EF4-FFF2-40B4-BE49-F238E27FC236}">
                <a16:creationId xmlns:a16="http://schemas.microsoft.com/office/drawing/2014/main" id="{CC1B2896-453C-450F-828A-7BA30831A3E7}"/>
              </a:ext>
            </a:extLst>
          </p:cNvPr>
          <p:cNvSpPr/>
          <p:nvPr/>
        </p:nvSpPr>
        <p:spPr>
          <a:xfrm>
            <a:off x="2903643" y="2885058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426C38FC-CB66-4A10-83E2-5CD046B80355}"/>
              </a:ext>
            </a:extLst>
          </p:cNvPr>
          <p:cNvSpPr/>
          <p:nvPr/>
        </p:nvSpPr>
        <p:spPr>
          <a:xfrm>
            <a:off x="3392966" y="2885058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7" name="Rectangle 176">
            <a:extLst>
              <a:ext uri="{FF2B5EF4-FFF2-40B4-BE49-F238E27FC236}">
                <a16:creationId xmlns:a16="http://schemas.microsoft.com/office/drawing/2014/main" id="{3FBCFC19-7D1C-49DD-A230-FCBA5E419EAE}"/>
              </a:ext>
            </a:extLst>
          </p:cNvPr>
          <p:cNvSpPr/>
          <p:nvPr/>
        </p:nvSpPr>
        <p:spPr>
          <a:xfrm>
            <a:off x="964179" y="336693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8" name="Rectangle 177">
            <a:extLst>
              <a:ext uri="{FF2B5EF4-FFF2-40B4-BE49-F238E27FC236}">
                <a16:creationId xmlns:a16="http://schemas.microsoft.com/office/drawing/2014/main" id="{BA23A2EC-1A84-4784-94D9-9506F10EE83C}"/>
              </a:ext>
            </a:extLst>
          </p:cNvPr>
          <p:cNvSpPr/>
          <p:nvPr/>
        </p:nvSpPr>
        <p:spPr>
          <a:xfrm>
            <a:off x="1447930" y="336693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36F03D2F-138F-406C-AC7B-46D56F6A7C41}"/>
              </a:ext>
            </a:extLst>
          </p:cNvPr>
          <p:cNvSpPr/>
          <p:nvPr/>
        </p:nvSpPr>
        <p:spPr>
          <a:xfrm>
            <a:off x="1932409" y="336693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E0F1AF7C-1485-40FC-95D8-CCCDE449E949}"/>
              </a:ext>
            </a:extLst>
          </p:cNvPr>
          <p:cNvSpPr/>
          <p:nvPr/>
        </p:nvSpPr>
        <p:spPr>
          <a:xfrm>
            <a:off x="2417247" y="336693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19F39896-363A-4A3A-8966-7ABED10C88F1}"/>
              </a:ext>
            </a:extLst>
          </p:cNvPr>
          <p:cNvSpPr/>
          <p:nvPr/>
        </p:nvSpPr>
        <p:spPr>
          <a:xfrm>
            <a:off x="2914061" y="336693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7480BA7C-F061-4BAB-BA5A-1EBC07374A58}"/>
              </a:ext>
            </a:extLst>
          </p:cNvPr>
          <p:cNvSpPr/>
          <p:nvPr/>
        </p:nvSpPr>
        <p:spPr>
          <a:xfrm>
            <a:off x="3403384" y="3366933"/>
            <a:ext cx="423361" cy="417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5C08D886-2B3E-416F-8311-92D21326E22E}"/>
              </a:ext>
            </a:extLst>
          </p:cNvPr>
          <p:cNvSpPr/>
          <p:nvPr/>
        </p:nvSpPr>
        <p:spPr>
          <a:xfrm>
            <a:off x="508194" y="646030"/>
            <a:ext cx="62664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43: Change the perimeter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6914727"/>
      </p:ext>
    </p:extLst>
  </p:cSld>
  <p:clrMapOvr>
    <a:masterClrMapping/>
  </p:clrMapOvr>
</p:sld>
</file>

<file path=ppt/slides/slide2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52549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44: Rectangle length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C419AA4-6F75-45D8-906D-AD9C90447FD8}"/>
              </a:ext>
            </a:extLst>
          </p:cNvPr>
          <p:cNvSpPr/>
          <p:nvPr/>
        </p:nvSpPr>
        <p:spPr>
          <a:xfrm>
            <a:off x="601669" y="1411576"/>
            <a:ext cx="10743414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3400" dirty="0">
                <a:latin typeface="Century Gothic" panose="020B0502020202020204" pitchFamily="34" charset="0"/>
              </a:rPr>
              <a:t>Length is double width.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3400" dirty="0">
                <a:latin typeface="Century Gothic" panose="020B0502020202020204" pitchFamily="34" charset="0"/>
              </a:rPr>
              <a:t>Area to nearest 100cm² is 200cm².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3400" b="1" i="1" dirty="0">
                <a:latin typeface="Century Gothic" panose="020B0502020202020204" pitchFamily="34" charset="0"/>
              </a:rPr>
              <a:t>Smallest </a:t>
            </a:r>
            <a:r>
              <a:rPr lang="en-GB" sz="3400" dirty="0">
                <a:latin typeface="Century Gothic" panose="020B0502020202020204" pitchFamily="34" charset="0"/>
              </a:rPr>
              <a:t>length of rectangle.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79E3401-EA81-43AD-B62A-2ED1602BE2CF}"/>
              </a:ext>
            </a:extLst>
          </p:cNvPr>
          <p:cNvSpPr/>
          <p:nvPr/>
        </p:nvSpPr>
        <p:spPr>
          <a:xfrm>
            <a:off x="1336977" y="4962935"/>
            <a:ext cx="4536000" cy="226800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D3E22101-659D-4047-90D3-453C594C25BF}"/>
              </a:ext>
            </a:extLst>
          </p:cNvPr>
          <p:cNvCxnSpPr>
            <a:cxnSpLocks/>
          </p:cNvCxnSpPr>
          <p:nvPr/>
        </p:nvCxnSpPr>
        <p:spPr>
          <a:xfrm>
            <a:off x="1336977" y="7450082"/>
            <a:ext cx="4536000" cy="0"/>
          </a:xfrm>
          <a:prstGeom prst="straightConnector1">
            <a:avLst/>
          </a:prstGeom>
          <a:solidFill>
            <a:schemeClr val="bg1"/>
          </a:solidFill>
          <a:ln w="57150">
            <a:solidFill>
              <a:schemeClr val="bg2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5F7ABCF-0069-46C9-B1DB-7C7B7100E55A}"/>
              </a:ext>
            </a:extLst>
          </p:cNvPr>
          <p:cNvCxnSpPr>
            <a:cxnSpLocks/>
          </p:cNvCxnSpPr>
          <p:nvPr/>
        </p:nvCxnSpPr>
        <p:spPr>
          <a:xfrm>
            <a:off x="1121459" y="4962935"/>
            <a:ext cx="0" cy="2294078"/>
          </a:xfrm>
          <a:prstGeom prst="straightConnector1">
            <a:avLst/>
          </a:prstGeom>
          <a:solidFill>
            <a:schemeClr val="bg1"/>
          </a:solidFill>
          <a:ln w="57150">
            <a:solidFill>
              <a:schemeClr val="bg2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D658EA3F-3497-4FBA-8507-9472FCC95289}"/>
              </a:ext>
            </a:extLst>
          </p:cNvPr>
          <p:cNvSpPr/>
          <p:nvPr/>
        </p:nvSpPr>
        <p:spPr>
          <a:xfrm>
            <a:off x="3028537" y="7553115"/>
            <a:ext cx="11528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20cm</a:t>
            </a:r>
            <a:endParaRPr lang="en-GB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A95B817-2524-4DB1-9D7B-768C5BFC95FA}"/>
              </a:ext>
            </a:extLst>
          </p:cNvPr>
          <p:cNvSpPr/>
          <p:nvPr/>
        </p:nvSpPr>
        <p:spPr>
          <a:xfrm>
            <a:off x="0" y="5824042"/>
            <a:ext cx="11528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10cm</a:t>
            </a:r>
            <a:endParaRPr lang="en-GB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42026B4-150A-43D7-A374-B0319BA6E109}"/>
              </a:ext>
            </a:extLst>
          </p:cNvPr>
          <p:cNvGrpSpPr/>
          <p:nvPr/>
        </p:nvGrpSpPr>
        <p:grpSpPr>
          <a:xfrm>
            <a:off x="6689651" y="5190422"/>
            <a:ext cx="5070457" cy="984388"/>
            <a:chOff x="6799308" y="4932533"/>
            <a:chExt cx="4272964" cy="984388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FD6A579B-83DC-4E11-B24B-EAB66206A555}"/>
                </a:ext>
              </a:extLst>
            </p:cNvPr>
            <p:cNvGrpSpPr/>
            <p:nvPr/>
          </p:nvGrpSpPr>
          <p:grpSpPr>
            <a:xfrm>
              <a:off x="6950823" y="5245674"/>
              <a:ext cx="1262462" cy="244561"/>
              <a:chOff x="4177369" y="4581729"/>
              <a:chExt cx="635694" cy="93358"/>
            </a:xfrm>
          </p:grpSpPr>
          <p:grpSp>
            <p:nvGrpSpPr>
              <p:cNvPr id="44" name="Group 43">
                <a:extLst>
                  <a:ext uri="{FF2B5EF4-FFF2-40B4-BE49-F238E27FC236}">
                    <a16:creationId xmlns:a16="http://schemas.microsoft.com/office/drawing/2014/main" id="{235D2931-7061-4463-8530-27AF56C3F246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46" name="Straight Connector 45">
                  <a:extLst>
                    <a:ext uri="{FF2B5EF4-FFF2-40B4-BE49-F238E27FC236}">
                      <a16:creationId xmlns:a16="http://schemas.microsoft.com/office/drawing/2014/main" id="{99375F71-49AB-4BCA-B694-9444E02BC195}"/>
                    </a:ext>
                  </a:extLst>
                </p:cNvPr>
                <p:cNvCxnSpPr/>
                <p:nvPr/>
              </p:nvCxnSpPr>
              <p:spPr>
                <a:xfrm>
                  <a:off x="4350688" y="5159600"/>
                  <a:ext cx="720000" cy="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" name="Straight Connector 46">
                  <a:extLst>
                    <a:ext uri="{FF2B5EF4-FFF2-40B4-BE49-F238E27FC236}">
                      <a16:creationId xmlns:a16="http://schemas.microsoft.com/office/drawing/2014/main" id="{3C647A25-7246-4F08-9084-6E7AD6C233E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F23FAB9C-1FFC-4DC3-9615-9F41600B1DD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86A621BF-A3CB-4EAD-AFBB-F53EB12C6387}"/>
                </a:ext>
              </a:extLst>
            </p:cNvPr>
            <p:cNvSpPr/>
            <p:nvPr/>
          </p:nvSpPr>
          <p:spPr>
            <a:xfrm>
              <a:off x="7913285" y="5455256"/>
              <a:ext cx="5933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100</a:t>
              </a:r>
              <a:endParaRPr lang="en-GB" sz="3200" b="1" dirty="0"/>
            </a:p>
          </p:txBody>
        </p:sp>
        <p:sp>
          <p:nvSpPr>
            <p:cNvPr id="26" name="Right Bracket 25">
              <a:extLst>
                <a:ext uri="{FF2B5EF4-FFF2-40B4-BE49-F238E27FC236}">
                  <a16:creationId xmlns:a16="http://schemas.microsoft.com/office/drawing/2014/main" id="{1E552307-ADF0-42DC-ACE2-AB0C0C2AC4F1}"/>
                </a:ext>
              </a:extLst>
            </p:cNvPr>
            <p:cNvSpPr/>
            <p:nvPr/>
          </p:nvSpPr>
          <p:spPr>
            <a:xfrm rot="16200000">
              <a:off x="9362736" y="4415835"/>
              <a:ext cx="252000" cy="1285396"/>
            </a:xfrm>
            <a:prstGeom prst="rightBracket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C893670A-C775-432C-8E98-09E5EB179107}"/>
                </a:ext>
              </a:extLst>
            </p:cNvPr>
            <p:cNvGrpSpPr/>
            <p:nvPr/>
          </p:nvGrpSpPr>
          <p:grpSpPr>
            <a:xfrm>
              <a:off x="8213284" y="5255728"/>
              <a:ext cx="1262462" cy="244561"/>
              <a:chOff x="4177369" y="4581729"/>
              <a:chExt cx="635694" cy="93358"/>
            </a:xfrm>
          </p:grpSpPr>
          <p:grpSp>
            <p:nvGrpSpPr>
              <p:cNvPr id="49" name="Group 48">
                <a:extLst>
                  <a:ext uri="{FF2B5EF4-FFF2-40B4-BE49-F238E27FC236}">
                    <a16:creationId xmlns:a16="http://schemas.microsoft.com/office/drawing/2014/main" id="{FE4A1C78-D2E9-4171-B292-ECA3A05CB84B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51" name="Straight Connector 50">
                  <a:extLst>
                    <a:ext uri="{FF2B5EF4-FFF2-40B4-BE49-F238E27FC236}">
                      <a16:creationId xmlns:a16="http://schemas.microsoft.com/office/drawing/2014/main" id="{6FA607B1-C9E4-481A-99F6-414DC2FBF8BA}"/>
                    </a:ext>
                  </a:extLst>
                </p:cNvPr>
                <p:cNvCxnSpPr/>
                <p:nvPr/>
              </p:nvCxnSpPr>
              <p:spPr>
                <a:xfrm>
                  <a:off x="4350688" y="5156640"/>
                  <a:ext cx="720000" cy="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" name="Straight Connector 51">
                  <a:extLst>
                    <a:ext uri="{FF2B5EF4-FFF2-40B4-BE49-F238E27FC236}">
                      <a16:creationId xmlns:a16="http://schemas.microsoft.com/office/drawing/2014/main" id="{5B22FAFE-F2CF-47AA-880C-CBD8F7299C0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CA2018EA-27D8-4EA5-B2C5-5C88291B3E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416BB3C1-A414-4176-A320-E4A52D13DAAE}"/>
                </a:ext>
              </a:extLst>
            </p:cNvPr>
            <p:cNvGrpSpPr/>
            <p:nvPr/>
          </p:nvGrpSpPr>
          <p:grpSpPr>
            <a:xfrm>
              <a:off x="9500203" y="5245674"/>
              <a:ext cx="1262462" cy="244561"/>
              <a:chOff x="4177369" y="4581729"/>
              <a:chExt cx="635694" cy="93358"/>
            </a:xfrm>
          </p:grpSpPr>
          <p:grpSp>
            <p:nvGrpSpPr>
              <p:cNvPr id="54" name="Group 53">
                <a:extLst>
                  <a:ext uri="{FF2B5EF4-FFF2-40B4-BE49-F238E27FC236}">
                    <a16:creationId xmlns:a16="http://schemas.microsoft.com/office/drawing/2014/main" id="{B3716161-F323-404B-870B-15971055DC6A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57" name="Straight Connector 56">
                  <a:extLst>
                    <a:ext uri="{FF2B5EF4-FFF2-40B4-BE49-F238E27FC236}">
                      <a16:creationId xmlns:a16="http://schemas.microsoft.com/office/drawing/2014/main" id="{C7A7A25B-4EB2-4921-A9B4-B4FB8E51D127}"/>
                    </a:ext>
                  </a:extLst>
                </p:cNvPr>
                <p:cNvCxnSpPr/>
                <p:nvPr/>
              </p:nvCxnSpPr>
              <p:spPr>
                <a:xfrm>
                  <a:off x="4350688" y="5159600"/>
                  <a:ext cx="720000" cy="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Connector 57">
                  <a:extLst>
                    <a:ext uri="{FF2B5EF4-FFF2-40B4-BE49-F238E27FC236}">
                      <a16:creationId xmlns:a16="http://schemas.microsoft.com/office/drawing/2014/main" id="{0E122495-2F02-443B-8560-7FA09C37CE9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5" name="Straight Connector 54">
                <a:extLst>
                  <a:ext uri="{FF2B5EF4-FFF2-40B4-BE49-F238E27FC236}">
                    <a16:creationId xmlns:a16="http://schemas.microsoft.com/office/drawing/2014/main" id="{7C262161-BC95-4B24-BFDA-D70461C468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006C1B83-6AA0-4F83-9DC7-33E7E9CEAEEF}"/>
                </a:ext>
              </a:extLst>
            </p:cNvPr>
            <p:cNvCxnSpPr>
              <a:cxnSpLocks/>
            </p:cNvCxnSpPr>
            <p:nvPr/>
          </p:nvCxnSpPr>
          <p:spPr>
            <a:xfrm>
              <a:off x="10763131" y="5255728"/>
              <a:ext cx="0" cy="244561"/>
            </a:xfrm>
            <a:prstGeom prst="line">
              <a:avLst/>
            </a:prstGeom>
            <a:ln w="5715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70571B2F-E500-4661-9894-9FF6FC8190EB}"/>
                </a:ext>
              </a:extLst>
            </p:cNvPr>
            <p:cNvSpPr/>
            <p:nvPr/>
          </p:nvSpPr>
          <p:spPr>
            <a:xfrm>
              <a:off x="9205167" y="5455256"/>
              <a:ext cx="5933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200</a:t>
              </a:r>
              <a:endParaRPr lang="en-GB" sz="3200" b="1" dirty="0"/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DB87A495-442D-49FE-AC3D-26E504E9B114}"/>
                </a:ext>
              </a:extLst>
            </p:cNvPr>
            <p:cNvSpPr/>
            <p:nvPr/>
          </p:nvSpPr>
          <p:spPr>
            <a:xfrm>
              <a:off x="10478966" y="5455256"/>
              <a:ext cx="5933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300</a:t>
              </a:r>
              <a:endParaRPr lang="en-GB" sz="3200" b="1" dirty="0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93473D45-90E8-4D4E-BFAB-EB66228D6445}"/>
                </a:ext>
              </a:extLst>
            </p:cNvPr>
            <p:cNvSpPr/>
            <p:nvPr/>
          </p:nvSpPr>
          <p:spPr>
            <a:xfrm>
              <a:off x="6799308" y="5455256"/>
              <a:ext cx="30151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0</a:t>
              </a:r>
              <a:endParaRPr lang="en-GB" sz="3200" b="1" dirty="0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5B9B5C3D-393F-4CE9-8C7E-FE8A0C8AF7DA}"/>
              </a:ext>
            </a:extLst>
          </p:cNvPr>
          <p:cNvSpPr/>
          <p:nvPr/>
        </p:nvSpPr>
        <p:spPr>
          <a:xfrm>
            <a:off x="601669" y="3867423"/>
            <a:ext cx="81259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Trial 1: length = 20cm, width = 10cm</a:t>
            </a:r>
            <a:endParaRPr lang="en-GB" sz="1600" dirty="0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BAE63F3D-260B-4EF7-B815-D0536C1912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B612E02D-7EC3-4847-8BF7-63A232BAE128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</p:spTree>
    <p:extLst>
      <p:ext uri="{BB962C8B-B14F-4D97-AF65-F5344CB8AC3E}">
        <p14:creationId xmlns:p14="http://schemas.microsoft.com/office/powerpoint/2010/main" val="3103290792"/>
      </p:ext>
    </p:extLst>
  </p:cSld>
  <p:clrMapOvr>
    <a:masterClrMapping/>
  </p:clrMapOvr>
</p:sld>
</file>

<file path=ppt/slides/slide2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79E3401-EA81-43AD-B62A-2ED1602BE2CF}"/>
              </a:ext>
            </a:extLst>
          </p:cNvPr>
          <p:cNvSpPr/>
          <p:nvPr/>
        </p:nvSpPr>
        <p:spPr>
          <a:xfrm>
            <a:off x="1336977" y="4962935"/>
            <a:ext cx="4536000" cy="226800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D3E22101-659D-4047-90D3-453C594C25BF}"/>
              </a:ext>
            </a:extLst>
          </p:cNvPr>
          <p:cNvCxnSpPr>
            <a:cxnSpLocks/>
          </p:cNvCxnSpPr>
          <p:nvPr/>
        </p:nvCxnSpPr>
        <p:spPr>
          <a:xfrm>
            <a:off x="1336977" y="7450082"/>
            <a:ext cx="4536000" cy="0"/>
          </a:xfrm>
          <a:prstGeom prst="straightConnector1">
            <a:avLst/>
          </a:prstGeom>
          <a:solidFill>
            <a:schemeClr val="bg1"/>
          </a:solidFill>
          <a:ln w="57150">
            <a:solidFill>
              <a:schemeClr val="bg2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5F7ABCF-0069-46C9-B1DB-7C7B7100E55A}"/>
              </a:ext>
            </a:extLst>
          </p:cNvPr>
          <p:cNvCxnSpPr>
            <a:cxnSpLocks/>
          </p:cNvCxnSpPr>
          <p:nvPr/>
        </p:nvCxnSpPr>
        <p:spPr>
          <a:xfrm>
            <a:off x="1121459" y="4962935"/>
            <a:ext cx="0" cy="2294078"/>
          </a:xfrm>
          <a:prstGeom prst="straightConnector1">
            <a:avLst/>
          </a:prstGeom>
          <a:solidFill>
            <a:schemeClr val="bg1"/>
          </a:solidFill>
          <a:ln w="57150">
            <a:solidFill>
              <a:schemeClr val="bg2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D658EA3F-3497-4FBA-8507-9472FCC95289}"/>
              </a:ext>
            </a:extLst>
          </p:cNvPr>
          <p:cNvSpPr/>
          <p:nvPr/>
        </p:nvSpPr>
        <p:spPr>
          <a:xfrm>
            <a:off x="3028537" y="7553115"/>
            <a:ext cx="11528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20cm</a:t>
            </a:r>
            <a:endParaRPr lang="en-GB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A95B817-2524-4DB1-9D7B-768C5BFC95FA}"/>
              </a:ext>
            </a:extLst>
          </p:cNvPr>
          <p:cNvSpPr/>
          <p:nvPr/>
        </p:nvSpPr>
        <p:spPr>
          <a:xfrm>
            <a:off x="0" y="5824042"/>
            <a:ext cx="11528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10cm</a:t>
            </a:r>
            <a:endParaRPr lang="en-GB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DDDF0BB2-20BF-4824-A061-490DC6A2546D}"/>
              </a:ext>
            </a:extLst>
          </p:cNvPr>
          <p:cNvCxnSpPr>
            <a:cxnSpLocks/>
          </p:cNvCxnSpPr>
          <p:nvPr/>
        </p:nvCxnSpPr>
        <p:spPr>
          <a:xfrm>
            <a:off x="9915031" y="4618537"/>
            <a:ext cx="0" cy="79887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42026B4-150A-43D7-A374-B0319BA6E109}"/>
              </a:ext>
            </a:extLst>
          </p:cNvPr>
          <p:cNvGrpSpPr/>
          <p:nvPr/>
        </p:nvGrpSpPr>
        <p:grpSpPr>
          <a:xfrm>
            <a:off x="6689651" y="5190422"/>
            <a:ext cx="5070457" cy="984388"/>
            <a:chOff x="6799308" y="4932533"/>
            <a:chExt cx="4272964" cy="984388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FD6A579B-83DC-4E11-B24B-EAB66206A555}"/>
                </a:ext>
              </a:extLst>
            </p:cNvPr>
            <p:cNvGrpSpPr/>
            <p:nvPr/>
          </p:nvGrpSpPr>
          <p:grpSpPr>
            <a:xfrm>
              <a:off x="6950823" y="5245674"/>
              <a:ext cx="1262462" cy="244561"/>
              <a:chOff x="4177369" y="4581729"/>
              <a:chExt cx="635694" cy="93358"/>
            </a:xfrm>
          </p:grpSpPr>
          <p:grpSp>
            <p:nvGrpSpPr>
              <p:cNvPr id="44" name="Group 43">
                <a:extLst>
                  <a:ext uri="{FF2B5EF4-FFF2-40B4-BE49-F238E27FC236}">
                    <a16:creationId xmlns:a16="http://schemas.microsoft.com/office/drawing/2014/main" id="{235D2931-7061-4463-8530-27AF56C3F246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46" name="Straight Connector 45">
                  <a:extLst>
                    <a:ext uri="{FF2B5EF4-FFF2-40B4-BE49-F238E27FC236}">
                      <a16:creationId xmlns:a16="http://schemas.microsoft.com/office/drawing/2014/main" id="{99375F71-49AB-4BCA-B694-9444E02BC195}"/>
                    </a:ext>
                  </a:extLst>
                </p:cNvPr>
                <p:cNvCxnSpPr/>
                <p:nvPr/>
              </p:nvCxnSpPr>
              <p:spPr>
                <a:xfrm>
                  <a:off x="4350688" y="5159600"/>
                  <a:ext cx="720000" cy="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" name="Straight Connector 46">
                  <a:extLst>
                    <a:ext uri="{FF2B5EF4-FFF2-40B4-BE49-F238E27FC236}">
                      <a16:creationId xmlns:a16="http://schemas.microsoft.com/office/drawing/2014/main" id="{3C647A25-7246-4F08-9084-6E7AD6C233E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F23FAB9C-1FFC-4DC3-9615-9F41600B1DD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86A621BF-A3CB-4EAD-AFBB-F53EB12C6387}"/>
                </a:ext>
              </a:extLst>
            </p:cNvPr>
            <p:cNvSpPr/>
            <p:nvPr/>
          </p:nvSpPr>
          <p:spPr>
            <a:xfrm>
              <a:off x="7913285" y="5455256"/>
              <a:ext cx="5933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100</a:t>
              </a:r>
              <a:endParaRPr lang="en-GB" sz="3200" b="1" dirty="0"/>
            </a:p>
          </p:txBody>
        </p:sp>
        <p:sp>
          <p:nvSpPr>
            <p:cNvPr id="26" name="Right Bracket 25">
              <a:extLst>
                <a:ext uri="{FF2B5EF4-FFF2-40B4-BE49-F238E27FC236}">
                  <a16:creationId xmlns:a16="http://schemas.microsoft.com/office/drawing/2014/main" id="{1E552307-ADF0-42DC-ACE2-AB0C0C2AC4F1}"/>
                </a:ext>
              </a:extLst>
            </p:cNvPr>
            <p:cNvSpPr/>
            <p:nvPr/>
          </p:nvSpPr>
          <p:spPr>
            <a:xfrm rot="16200000">
              <a:off x="9362736" y="4415835"/>
              <a:ext cx="252000" cy="1285396"/>
            </a:xfrm>
            <a:prstGeom prst="rightBracket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C893670A-C775-432C-8E98-09E5EB179107}"/>
                </a:ext>
              </a:extLst>
            </p:cNvPr>
            <p:cNvGrpSpPr/>
            <p:nvPr/>
          </p:nvGrpSpPr>
          <p:grpSpPr>
            <a:xfrm>
              <a:off x="8213284" y="5255728"/>
              <a:ext cx="1262462" cy="244561"/>
              <a:chOff x="4177369" y="4581729"/>
              <a:chExt cx="635694" cy="93358"/>
            </a:xfrm>
          </p:grpSpPr>
          <p:grpSp>
            <p:nvGrpSpPr>
              <p:cNvPr id="49" name="Group 48">
                <a:extLst>
                  <a:ext uri="{FF2B5EF4-FFF2-40B4-BE49-F238E27FC236}">
                    <a16:creationId xmlns:a16="http://schemas.microsoft.com/office/drawing/2014/main" id="{FE4A1C78-D2E9-4171-B292-ECA3A05CB84B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51" name="Straight Connector 50">
                  <a:extLst>
                    <a:ext uri="{FF2B5EF4-FFF2-40B4-BE49-F238E27FC236}">
                      <a16:creationId xmlns:a16="http://schemas.microsoft.com/office/drawing/2014/main" id="{6FA607B1-C9E4-481A-99F6-414DC2FBF8BA}"/>
                    </a:ext>
                  </a:extLst>
                </p:cNvPr>
                <p:cNvCxnSpPr/>
                <p:nvPr/>
              </p:nvCxnSpPr>
              <p:spPr>
                <a:xfrm>
                  <a:off x="4350688" y="5156640"/>
                  <a:ext cx="720000" cy="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" name="Straight Connector 51">
                  <a:extLst>
                    <a:ext uri="{FF2B5EF4-FFF2-40B4-BE49-F238E27FC236}">
                      <a16:creationId xmlns:a16="http://schemas.microsoft.com/office/drawing/2014/main" id="{5B22FAFE-F2CF-47AA-880C-CBD8F7299C0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CA2018EA-27D8-4EA5-B2C5-5C88291B3E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416BB3C1-A414-4176-A320-E4A52D13DAAE}"/>
                </a:ext>
              </a:extLst>
            </p:cNvPr>
            <p:cNvGrpSpPr/>
            <p:nvPr/>
          </p:nvGrpSpPr>
          <p:grpSpPr>
            <a:xfrm>
              <a:off x="9500203" y="5245674"/>
              <a:ext cx="1262462" cy="244561"/>
              <a:chOff x="4177369" y="4581729"/>
              <a:chExt cx="635694" cy="93358"/>
            </a:xfrm>
          </p:grpSpPr>
          <p:grpSp>
            <p:nvGrpSpPr>
              <p:cNvPr id="54" name="Group 53">
                <a:extLst>
                  <a:ext uri="{FF2B5EF4-FFF2-40B4-BE49-F238E27FC236}">
                    <a16:creationId xmlns:a16="http://schemas.microsoft.com/office/drawing/2014/main" id="{B3716161-F323-404B-870B-15971055DC6A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57" name="Straight Connector 56">
                  <a:extLst>
                    <a:ext uri="{FF2B5EF4-FFF2-40B4-BE49-F238E27FC236}">
                      <a16:creationId xmlns:a16="http://schemas.microsoft.com/office/drawing/2014/main" id="{C7A7A25B-4EB2-4921-A9B4-B4FB8E51D127}"/>
                    </a:ext>
                  </a:extLst>
                </p:cNvPr>
                <p:cNvCxnSpPr/>
                <p:nvPr/>
              </p:nvCxnSpPr>
              <p:spPr>
                <a:xfrm>
                  <a:off x="4350688" y="5159600"/>
                  <a:ext cx="720000" cy="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Connector 57">
                  <a:extLst>
                    <a:ext uri="{FF2B5EF4-FFF2-40B4-BE49-F238E27FC236}">
                      <a16:creationId xmlns:a16="http://schemas.microsoft.com/office/drawing/2014/main" id="{0E122495-2F02-443B-8560-7FA09C37CE9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5" name="Straight Connector 54">
                <a:extLst>
                  <a:ext uri="{FF2B5EF4-FFF2-40B4-BE49-F238E27FC236}">
                    <a16:creationId xmlns:a16="http://schemas.microsoft.com/office/drawing/2014/main" id="{7C262161-BC95-4B24-BFDA-D70461C468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006C1B83-6AA0-4F83-9DC7-33E7E9CEAEEF}"/>
                </a:ext>
              </a:extLst>
            </p:cNvPr>
            <p:cNvCxnSpPr>
              <a:cxnSpLocks/>
            </p:cNvCxnSpPr>
            <p:nvPr/>
          </p:nvCxnSpPr>
          <p:spPr>
            <a:xfrm>
              <a:off x="10763131" y="5255728"/>
              <a:ext cx="0" cy="244561"/>
            </a:xfrm>
            <a:prstGeom prst="line">
              <a:avLst/>
            </a:prstGeom>
            <a:ln w="5715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70571B2F-E500-4661-9894-9FF6FC8190EB}"/>
                </a:ext>
              </a:extLst>
            </p:cNvPr>
            <p:cNvSpPr/>
            <p:nvPr/>
          </p:nvSpPr>
          <p:spPr>
            <a:xfrm>
              <a:off x="9205167" y="5455256"/>
              <a:ext cx="5933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200</a:t>
              </a:r>
              <a:endParaRPr lang="en-GB" sz="3200" b="1" dirty="0"/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DB87A495-442D-49FE-AC3D-26E504E9B114}"/>
                </a:ext>
              </a:extLst>
            </p:cNvPr>
            <p:cNvSpPr/>
            <p:nvPr/>
          </p:nvSpPr>
          <p:spPr>
            <a:xfrm>
              <a:off x="10478966" y="5455256"/>
              <a:ext cx="5933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300</a:t>
              </a:r>
              <a:endParaRPr lang="en-GB" sz="3200" b="1" dirty="0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93473D45-90E8-4D4E-BFAB-EB66228D6445}"/>
                </a:ext>
              </a:extLst>
            </p:cNvPr>
            <p:cNvSpPr/>
            <p:nvPr/>
          </p:nvSpPr>
          <p:spPr>
            <a:xfrm>
              <a:off x="6799308" y="5455256"/>
              <a:ext cx="30151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0</a:t>
              </a:r>
              <a:endParaRPr lang="en-GB" sz="3200" b="1" dirty="0"/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FE676061-0E28-4A85-BAD4-8912C28464A0}"/>
              </a:ext>
            </a:extLst>
          </p:cNvPr>
          <p:cNvSpPr/>
          <p:nvPr/>
        </p:nvSpPr>
        <p:spPr>
          <a:xfrm>
            <a:off x="1686823" y="5737523"/>
            <a:ext cx="383630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Area = 200cm²</a:t>
            </a:r>
            <a:endParaRPr lang="en-GB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B9B5C3D-393F-4CE9-8C7E-FE8A0C8AF7DA}"/>
              </a:ext>
            </a:extLst>
          </p:cNvPr>
          <p:cNvSpPr/>
          <p:nvPr/>
        </p:nvSpPr>
        <p:spPr>
          <a:xfrm>
            <a:off x="601669" y="3867423"/>
            <a:ext cx="81259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Trial 1: length = 20cm, width = 10cm</a:t>
            </a:r>
            <a:endParaRPr lang="en-GB" sz="1600" dirty="0"/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8CC22C0A-CF7D-4E8D-BE11-394FB25E17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A40FDAF3-6FB9-4D2E-8238-B1F41A042B23}"/>
              </a:ext>
            </a:extLst>
          </p:cNvPr>
          <p:cNvSpPr/>
          <p:nvPr/>
        </p:nvSpPr>
        <p:spPr>
          <a:xfrm>
            <a:off x="601669" y="1411576"/>
            <a:ext cx="10743414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3400" dirty="0">
                <a:latin typeface="Century Gothic" panose="020B0502020202020204" pitchFamily="34" charset="0"/>
              </a:rPr>
              <a:t>Length is double width.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3400" dirty="0">
                <a:latin typeface="Century Gothic" panose="020B0502020202020204" pitchFamily="34" charset="0"/>
              </a:rPr>
              <a:t>Area to nearest 100cm² is 200cm².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3400" b="1" i="1" dirty="0">
                <a:latin typeface="Century Gothic" panose="020B0502020202020204" pitchFamily="34" charset="0"/>
              </a:rPr>
              <a:t>Smallest </a:t>
            </a:r>
            <a:r>
              <a:rPr lang="en-GB" sz="3400" dirty="0">
                <a:latin typeface="Century Gothic" panose="020B0502020202020204" pitchFamily="34" charset="0"/>
              </a:rPr>
              <a:t>length of rectangle.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CFFE63A-D428-4E88-B658-29102B646FC5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80974ACF-A385-4949-A7B7-6EFDFE44C045}"/>
              </a:ext>
            </a:extLst>
          </p:cNvPr>
          <p:cNvSpPr/>
          <p:nvPr/>
        </p:nvSpPr>
        <p:spPr>
          <a:xfrm>
            <a:off x="508194" y="646030"/>
            <a:ext cx="52549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44: Rectangle length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000240"/>
      </p:ext>
    </p:extLst>
  </p:cSld>
  <p:clrMapOvr>
    <a:masterClrMapping/>
  </p:clrMapOvr>
</p:sld>
</file>

<file path=ppt/slides/slide2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79E3401-EA81-43AD-B62A-2ED1602BE2CF}"/>
              </a:ext>
            </a:extLst>
          </p:cNvPr>
          <p:cNvSpPr/>
          <p:nvPr/>
        </p:nvSpPr>
        <p:spPr>
          <a:xfrm>
            <a:off x="1336977" y="4962935"/>
            <a:ext cx="4536000" cy="226800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D3E22101-659D-4047-90D3-453C594C25BF}"/>
              </a:ext>
            </a:extLst>
          </p:cNvPr>
          <p:cNvCxnSpPr>
            <a:cxnSpLocks/>
          </p:cNvCxnSpPr>
          <p:nvPr/>
        </p:nvCxnSpPr>
        <p:spPr>
          <a:xfrm>
            <a:off x="1336977" y="7450082"/>
            <a:ext cx="4536000" cy="0"/>
          </a:xfrm>
          <a:prstGeom prst="straightConnector1">
            <a:avLst/>
          </a:prstGeom>
          <a:solidFill>
            <a:schemeClr val="bg1"/>
          </a:solidFill>
          <a:ln w="57150">
            <a:solidFill>
              <a:schemeClr val="bg2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5F7ABCF-0069-46C9-B1DB-7C7B7100E55A}"/>
              </a:ext>
            </a:extLst>
          </p:cNvPr>
          <p:cNvCxnSpPr>
            <a:cxnSpLocks/>
          </p:cNvCxnSpPr>
          <p:nvPr/>
        </p:nvCxnSpPr>
        <p:spPr>
          <a:xfrm>
            <a:off x="1121459" y="4962935"/>
            <a:ext cx="0" cy="2294078"/>
          </a:xfrm>
          <a:prstGeom prst="straightConnector1">
            <a:avLst/>
          </a:prstGeom>
          <a:solidFill>
            <a:schemeClr val="bg1"/>
          </a:solidFill>
          <a:ln w="57150">
            <a:solidFill>
              <a:schemeClr val="bg2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D658EA3F-3497-4FBA-8507-9472FCC95289}"/>
              </a:ext>
            </a:extLst>
          </p:cNvPr>
          <p:cNvSpPr/>
          <p:nvPr/>
        </p:nvSpPr>
        <p:spPr>
          <a:xfrm>
            <a:off x="3028537" y="7553115"/>
            <a:ext cx="11528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20cm</a:t>
            </a:r>
            <a:endParaRPr lang="en-GB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A95B817-2524-4DB1-9D7B-768C5BFC95FA}"/>
              </a:ext>
            </a:extLst>
          </p:cNvPr>
          <p:cNvSpPr/>
          <p:nvPr/>
        </p:nvSpPr>
        <p:spPr>
          <a:xfrm>
            <a:off x="0" y="5824042"/>
            <a:ext cx="11528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10cm</a:t>
            </a:r>
            <a:endParaRPr lang="en-GB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DDDF0BB2-20BF-4824-A061-490DC6A2546D}"/>
              </a:ext>
            </a:extLst>
          </p:cNvPr>
          <p:cNvCxnSpPr>
            <a:cxnSpLocks/>
          </p:cNvCxnSpPr>
          <p:nvPr/>
        </p:nvCxnSpPr>
        <p:spPr>
          <a:xfrm>
            <a:off x="9915031" y="4618537"/>
            <a:ext cx="0" cy="79887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42026B4-150A-43D7-A374-B0319BA6E109}"/>
              </a:ext>
            </a:extLst>
          </p:cNvPr>
          <p:cNvGrpSpPr/>
          <p:nvPr/>
        </p:nvGrpSpPr>
        <p:grpSpPr>
          <a:xfrm>
            <a:off x="6689651" y="5190422"/>
            <a:ext cx="5070457" cy="984388"/>
            <a:chOff x="6799308" y="4932533"/>
            <a:chExt cx="4272964" cy="984388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FD6A579B-83DC-4E11-B24B-EAB66206A555}"/>
                </a:ext>
              </a:extLst>
            </p:cNvPr>
            <p:cNvGrpSpPr/>
            <p:nvPr/>
          </p:nvGrpSpPr>
          <p:grpSpPr>
            <a:xfrm>
              <a:off x="6950823" y="5245674"/>
              <a:ext cx="1262462" cy="244561"/>
              <a:chOff x="4177369" y="4581729"/>
              <a:chExt cx="635694" cy="93358"/>
            </a:xfrm>
          </p:grpSpPr>
          <p:grpSp>
            <p:nvGrpSpPr>
              <p:cNvPr id="44" name="Group 43">
                <a:extLst>
                  <a:ext uri="{FF2B5EF4-FFF2-40B4-BE49-F238E27FC236}">
                    <a16:creationId xmlns:a16="http://schemas.microsoft.com/office/drawing/2014/main" id="{235D2931-7061-4463-8530-27AF56C3F246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46" name="Straight Connector 45">
                  <a:extLst>
                    <a:ext uri="{FF2B5EF4-FFF2-40B4-BE49-F238E27FC236}">
                      <a16:creationId xmlns:a16="http://schemas.microsoft.com/office/drawing/2014/main" id="{99375F71-49AB-4BCA-B694-9444E02BC195}"/>
                    </a:ext>
                  </a:extLst>
                </p:cNvPr>
                <p:cNvCxnSpPr/>
                <p:nvPr/>
              </p:nvCxnSpPr>
              <p:spPr>
                <a:xfrm>
                  <a:off x="4350688" y="5159600"/>
                  <a:ext cx="720000" cy="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" name="Straight Connector 46">
                  <a:extLst>
                    <a:ext uri="{FF2B5EF4-FFF2-40B4-BE49-F238E27FC236}">
                      <a16:creationId xmlns:a16="http://schemas.microsoft.com/office/drawing/2014/main" id="{3C647A25-7246-4F08-9084-6E7AD6C233E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F23FAB9C-1FFC-4DC3-9615-9F41600B1DD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86A621BF-A3CB-4EAD-AFBB-F53EB12C6387}"/>
                </a:ext>
              </a:extLst>
            </p:cNvPr>
            <p:cNvSpPr/>
            <p:nvPr/>
          </p:nvSpPr>
          <p:spPr>
            <a:xfrm>
              <a:off x="7913285" y="5455256"/>
              <a:ext cx="5933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100</a:t>
              </a:r>
              <a:endParaRPr lang="en-GB" sz="3200" b="1" dirty="0"/>
            </a:p>
          </p:txBody>
        </p:sp>
        <p:sp>
          <p:nvSpPr>
            <p:cNvPr id="26" name="Right Bracket 25">
              <a:extLst>
                <a:ext uri="{FF2B5EF4-FFF2-40B4-BE49-F238E27FC236}">
                  <a16:creationId xmlns:a16="http://schemas.microsoft.com/office/drawing/2014/main" id="{1E552307-ADF0-42DC-ACE2-AB0C0C2AC4F1}"/>
                </a:ext>
              </a:extLst>
            </p:cNvPr>
            <p:cNvSpPr/>
            <p:nvPr/>
          </p:nvSpPr>
          <p:spPr>
            <a:xfrm rot="16200000">
              <a:off x="9362736" y="4415835"/>
              <a:ext cx="252000" cy="1285396"/>
            </a:xfrm>
            <a:prstGeom prst="rightBracket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C893670A-C775-432C-8E98-09E5EB179107}"/>
                </a:ext>
              </a:extLst>
            </p:cNvPr>
            <p:cNvGrpSpPr/>
            <p:nvPr/>
          </p:nvGrpSpPr>
          <p:grpSpPr>
            <a:xfrm>
              <a:off x="8213284" y="5255728"/>
              <a:ext cx="1262462" cy="244561"/>
              <a:chOff x="4177369" y="4581729"/>
              <a:chExt cx="635694" cy="93358"/>
            </a:xfrm>
          </p:grpSpPr>
          <p:grpSp>
            <p:nvGrpSpPr>
              <p:cNvPr id="49" name="Group 48">
                <a:extLst>
                  <a:ext uri="{FF2B5EF4-FFF2-40B4-BE49-F238E27FC236}">
                    <a16:creationId xmlns:a16="http://schemas.microsoft.com/office/drawing/2014/main" id="{FE4A1C78-D2E9-4171-B292-ECA3A05CB84B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51" name="Straight Connector 50">
                  <a:extLst>
                    <a:ext uri="{FF2B5EF4-FFF2-40B4-BE49-F238E27FC236}">
                      <a16:creationId xmlns:a16="http://schemas.microsoft.com/office/drawing/2014/main" id="{6FA607B1-C9E4-481A-99F6-414DC2FBF8BA}"/>
                    </a:ext>
                  </a:extLst>
                </p:cNvPr>
                <p:cNvCxnSpPr/>
                <p:nvPr/>
              </p:nvCxnSpPr>
              <p:spPr>
                <a:xfrm>
                  <a:off x="4350688" y="5156640"/>
                  <a:ext cx="720000" cy="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" name="Straight Connector 51">
                  <a:extLst>
                    <a:ext uri="{FF2B5EF4-FFF2-40B4-BE49-F238E27FC236}">
                      <a16:creationId xmlns:a16="http://schemas.microsoft.com/office/drawing/2014/main" id="{5B22FAFE-F2CF-47AA-880C-CBD8F7299C0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CA2018EA-27D8-4EA5-B2C5-5C88291B3E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416BB3C1-A414-4176-A320-E4A52D13DAAE}"/>
                </a:ext>
              </a:extLst>
            </p:cNvPr>
            <p:cNvGrpSpPr/>
            <p:nvPr/>
          </p:nvGrpSpPr>
          <p:grpSpPr>
            <a:xfrm>
              <a:off x="9500203" y="5245674"/>
              <a:ext cx="1262462" cy="244561"/>
              <a:chOff x="4177369" y="4581729"/>
              <a:chExt cx="635694" cy="93358"/>
            </a:xfrm>
          </p:grpSpPr>
          <p:grpSp>
            <p:nvGrpSpPr>
              <p:cNvPr id="54" name="Group 53">
                <a:extLst>
                  <a:ext uri="{FF2B5EF4-FFF2-40B4-BE49-F238E27FC236}">
                    <a16:creationId xmlns:a16="http://schemas.microsoft.com/office/drawing/2014/main" id="{B3716161-F323-404B-870B-15971055DC6A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57" name="Straight Connector 56">
                  <a:extLst>
                    <a:ext uri="{FF2B5EF4-FFF2-40B4-BE49-F238E27FC236}">
                      <a16:creationId xmlns:a16="http://schemas.microsoft.com/office/drawing/2014/main" id="{C7A7A25B-4EB2-4921-A9B4-B4FB8E51D127}"/>
                    </a:ext>
                  </a:extLst>
                </p:cNvPr>
                <p:cNvCxnSpPr/>
                <p:nvPr/>
              </p:nvCxnSpPr>
              <p:spPr>
                <a:xfrm>
                  <a:off x="4350688" y="5159600"/>
                  <a:ext cx="720000" cy="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Connector 57">
                  <a:extLst>
                    <a:ext uri="{FF2B5EF4-FFF2-40B4-BE49-F238E27FC236}">
                      <a16:creationId xmlns:a16="http://schemas.microsoft.com/office/drawing/2014/main" id="{0E122495-2F02-443B-8560-7FA09C37CE9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5" name="Straight Connector 54">
                <a:extLst>
                  <a:ext uri="{FF2B5EF4-FFF2-40B4-BE49-F238E27FC236}">
                    <a16:creationId xmlns:a16="http://schemas.microsoft.com/office/drawing/2014/main" id="{7C262161-BC95-4B24-BFDA-D70461C468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006C1B83-6AA0-4F83-9DC7-33E7E9CEAEEF}"/>
                </a:ext>
              </a:extLst>
            </p:cNvPr>
            <p:cNvCxnSpPr>
              <a:cxnSpLocks/>
            </p:cNvCxnSpPr>
            <p:nvPr/>
          </p:nvCxnSpPr>
          <p:spPr>
            <a:xfrm>
              <a:off x="10763131" y="5255728"/>
              <a:ext cx="0" cy="244561"/>
            </a:xfrm>
            <a:prstGeom prst="line">
              <a:avLst/>
            </a:prstGeom>
            <a:ln w="5715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70571B2F-E500-4661-9894-9FF6FC8190EB}"/>
                </a:ext>
              </a:extLst>
            </p:cNvPr>
            <p:cNvSpPr/>
            <p:nvPr/>
          </p:nvSpPr>
          <p:spPr>
            <a:xfrm>
              <a:off x="9205167" y="5455256"/>
              <a:ext cx="5933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200</a:t>
              </a:r>
              <a:endParaRPr lang="en-GB" sz="3200" b="1" dirty="0"/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DB87A495-442D-49FE-AC3D-26E504E9B114}"/>
                </a:ext>
              </a:extLst>
            </p:cNvPr>
            <p:cNvSpPr/>
            <p:nvPr/>
          </p:nvSpPr>
          <p:spPr>
            <a:xfrm>
              <a:off x="10478966" y="5455256"/>
              <a:ext cx="5933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300</a:t>
              </a:r>
              <a:endParaRPr lang="en-GB" sz="3200" b="1" dirty="0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93473D45-90E8-4D4E-BFAB-EB66228D6445}"/>
                </a:ext>
              </a:extLst>
            </p:cNvPr>
            <p:cNvSpPr/>
            <p:nvPr/>
          </p:nvSpPr>
          <p:spPr>
            <a:xfrm>
              <a:off x="6799308" y="5455256"/>
              <a:ext cx="30151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0</a:t>
              </a:r>
              <a:endParaRPr lang="en-GB" sz="3200" b="1" dirty="0"/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FE676061-0E28-4A85-BAD4-8912C28464A0}"/>
              </a:ext>
            </a:extLst>
          </p:cNvPr>
          <p:cNvSpPr/>
          <p:nvPr/>
        </p:nvSpPr>
        <p:spPr>
          <a:xfrm>
            <a:off x="1686823" y="5737523"/>
            <a:ext cx="383630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Area = 200cm²</a:t>
            </a:r>
            <a:endParaRPr lang="en-GB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B9B5C3D-393F-4CE9-8C7E-FE8A0C8AF7DA}"/>
              </a:ext>
            </a:extLst>
          </p:cNvPr>
          <p:cNvSpPr/>
          <p:nvPr/>
        </p:nvSpPr>
        <p:spPr>
          <a:xfrm>
            <a:off x="601669" y="3867423"/>
            <a:ext cx="81259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Trial 1: length = 20cm, width = 10cm</a:t>
            </a:r>
            <a:endParaRPr lang="en-GB" sz="16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4274232-882C-4979-93E7-1042AAA65581}"/>
              </a:ext>
            </a:extLst>
          </p:cNvPr>
          <p:cNvSpPr/>
          <p:nvPr/>
        </p:nvSpPr>
        <p:spPr>
          <a:xfrm>
            <a:off x="6685060" y="6613078"/>
            <a:ext cx="5302836" cy="1192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Does round to 200.</a:t>
            </a:r>
          </a:p>
          <a:p>
            <a:r>
              <a:rPr lang="en-GB" sz="28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Next try a smaller rectangle.</a:t>
            </a:r>
            <a:endParaRPr lang="en-GB" sz="2800" i="1" dirty="0">
              <a:solidFill>
                <a:srgbClr val="FF0000"/>
              </a:solidFill>
            </a:endParaRPr>
          </a:p>
        </p:txBody>
      </p:sp>
      <p:pic>
        <p:nvPicPr>
          <p:cNvPr id="41" name="Picture 4" descr="Image result for tick cross">
            <a:extLst>
              <a:ext uri="{FF2B5EF4-FFF2-40B4-BE49-F238E27FC236}">
                <a16:creationId xmlns:a16="http://schemas.microsoft.com/office/drawing/2014/main" id="{FF55062A-6D1F-4D9C-BF29-CA3CF29BECC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5" r="50064" b="-9011"/>
          <a:stretch/>
        </p:blipFill>
        <p:spPr bwMode="auto">
          <a:xfrm>
            <a:off x="10891953" y="6448819"/>
            <a:ext cx="582344" cy="661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0B4B07A1-ACAE-41C2-A10E-59A7AF81074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63" name="Rectangle 62">
            <a:extLst>
              <a:ext uri="{FF2B5EF4-FFF2-40B4-BE49-F238E27FC236}">
                <a16:creationId xmlns:a16="http://schemas.microsoft.com/office/drawing/2014/main" id="{89730B80-CB6A-486E-87D9-FB7466CD6301}"/>
              </a:ext>
            </a:extLst>
          </p:cNvPr>
          <p:cNvSpPr/>
          <p:nvPr/>
        </p:nvSpPr>
        <p:spPr>
          <a:xfrm>
            <a:off x="601669" y="1411576"/>
            <a:ext cx="10743414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3400" dirty="0">
                <a:latin typeface="Century Gothic" panose="020B0502020202020204" pitchFamily="34" charset="0"/>
              </a:rPr>
              <a:t>Length is double width.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3400" dirty="0">
                <a:latin typeface="Century Gothic" panose="020B0502020202020204" pitchFamily="34" charset="0"/>
              </a:rPr>
              <a:t>Area to nearest 100cm² is 200cm².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3400" b="1" i="1" dirty="0">
                <a:latin typeface="Century Gothic" panose="020B0502020202020204" pitchFamily="34" charset="0"/>
              </a:rPr>
              <a:t>Smallest </a:t>
            </a:r>
            <a:r>
              <a:rPr lang="en-GB" sz="3400" dirty="0">
                <a:latin typeface="Century Gothic" panose="020B0502020202020204" pitchFamily="34" charset="0"/>
              </a:rPr>
              <a:t>length of rectangle.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1969997-CAD2-4AE5-8B72-A1DD5E634CD1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81164285-81F4-47BD-832F-6BF286656EA8}"/>
              </a:ext>
            </a:extLst>
          </p:cNvPr>
          <p:cNvSpPr/>
          <p:nvPr/>
        </p:nvSpPr>
        <p:spPr>
          <a:xfrm>
            <a:off x="508194" y="646030"/>
            <a:ext cx="52549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44: Rectangle length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442279"/>
      </p:ext>
    </p:extLst>
  </p:cSld>
  <p:clrMapOvr>
    <a:masterClrMapping/>
  </p:clrMapOvr>
</p:sld>
</file>

<file path=ppt/slides/slide2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79E3401-EA81-43AD-B62A-2ED1602BE2CF}"/>
              </a:ext>
            </a:extLst>
          </p:cNvPr>
          <p:cNvSpPr/>
          <p:nvPr/>
        </p:nvSpPr>
        <p:spPr>
          <a:xfrm>
            <a:off x="1336977" y="4962935"/>
            <a:ext cx="4536000" cy="226800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D3E22101-659D-4047-90D3-453C594C25BF}"/>
              </a:ext>
            </a:extLst>
          </p:cNvPr>
          <p:cNvCxnSpPr>
            <a:cxnSpLocks/>
          </p:cNvCxnSpPr>
          <p:nvPr/>
        </p:nvCxnSpPr>
        <p:spPr>
          <a:xfrm>
            <a:off x="1336977" y="7450082"/>
            <a:ext cx="4536000" cy="0"/>
          </a:xfrm>
          <a:prstGeom prst="straightConnector1">
            <a:avLst/>
          </a:prstGeom>
          <a:solidFill>
            <a:schemeClr val="bg1"/>
          </a:solidFill>
          <a:ln w="57150">
            <a:solidFill>
              <a:schemeClr val="bg2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5F7ABCF-0069-46C9-B1DB-7C7B7100E55A}"/>
              </a:ext>
            </a:extLst>
          </p:cNvPr>
          <p:cNvCxnSpPr>
            <a:cxnSpLocks/>
          </p:cNvCxnSpPr>
          <p:nvPr/>
        </p:nvCxnSpPr>
        <p:spPr>
          <a:xfrm>
            <a:off x="1121459" y="4962935"/>
            <a:ext cx="0" cy="2294078"/>
          </a:xfrm>
          <a:prstGeom prst="straightConnector1">
            <a:avLst/>
          </a:prstGeom>
          <a:solidFill>
            <a:schemeClr val="bg1"/>
          </a:solidFill>
          <a:ln w="57150">
            <a:solidFill>
              <a:schemeClr val="bg2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D658EA3F-3497-4FBA-8507-9472FCC95289}"/>
              </a:ext>
            </a:extLst>
          </p:cNvPr>
          <p:cNvSpPr/>
          <p:nvPr/>
        </p:nvSpPr>
        <p:spPr>
          <a:xfrm>
            <a:off x="3028537" y="7553115"/>
            <a:ext cx="11528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16cm</a:t>
            </a:r>
            <a:endParaRPr lang="en-GB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A95B817-2524-4DB1-9D7B-768C5BFC95FA}"/>
              </a:ext>
            </a:extLst>
          </p:cNvPr>
          <p:cNvSpPr/>
          <p:nvPr/>
        </p:nvSpPr>
        <p:spPr>
          <a:xfrm>
            <a:off x="168954" y="5848364"/>
            <a:ext cx="9525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8cm</a:t>
            </a:r>
            <a:endParaRPr lang="en-GB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42026B4-150A-43D7-A374-B0319BA6E109}"/>
              </a:ext>
            </a:extLst>
          </p:cNvPr>
          <p:cNvGrpSpPr/>
          <p:nvPr/>
        </p:nvGrpSpPr>
        <p:grpSpPr>
          <a:xfrm>
            <a:off x="6689651" y="5190422"/>
            <a:ext cx="5070457" cy="984388"/>
            <a:chOff x="6799308" y="4932533"/>
            <a:chExt cx="4272964" cy="984388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FD6A579B-83DC-4E11-B24B-EAB66206A555}"/>
                </a:ext>
              </a:extLst>
            </p:cNvPr>
            <p:cNvGrpSpPr/>
            <p:nvPr/>
          </p:nvGrpSpPr>
          <p:grpSpPr>
            <a:xfrm>
              <a:off x="6950823" y="5245674"/>
              <a:ext cx="1262462" cy="244561"/>
              <a:chOff x="4177369" y="4581729"/>
              <a:chExt cx="635694" cy="93358"/>
            </a:xfrm>
          </p:grpSpPr>
          <p:grpSp>
            <p:nvGrpSpPr>
              <p:cNvPr id="44" name="Group 43">
                <a:extLst>
                  <a:ext uri="{FF2B5EF4-FFF2-40B4-BE49-F238E27FC236}">
                    <a16:creationId xmlns:a16="http://schemas.microsoft.com/office/drawing/2014/main" id="{235D2931-7061-4463-8530-27AF56C3F246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46" name="Straight Connector 45">
                  <a:extLst>
                    <a:ext uri="{FF2B5EF4-FFF2-40B4-BE49-F238E27FC236}">
                      <a16:creationId xmlns:a16="http://schemas.microsoft.com/office/drawing/2014/main" id="{99375F71-49AB-4BCA-B694-9444E02BC195}"/>
                    </a:ext>
                  </a:extLst>
                </p:cNvPr>
                <p:cNvCxnSpPr/>
                <p:nvPr/>
              </p:nvCxnSpPr>
              <p:spPr>
                <a:xfrm>
                  <a:off x="4350688" y="5159600"/>
                  <a:ext cx="720000" cy="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" name="Straight Connector 46">
                  <a:extLst>
                    <a:ext uri="{FF2B5EF4-FFF2-40B4-BE49-F238E27FC236}">
                      <a16:creationId xmlns:a16="http://schemas.microsoft.com/office/drawing/2014/main" id="{3C647A25-7246-4F08-9084-6E7AD6C233E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F23FAB9C-1FFC-4DC3-9615-9F41600B1DD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86A621BF-A3CB-4EAD-AFBB-F53EB12C6387}"/>
                </a:ext>
              </a:extLst>
            </p:cNvPr>
            <p:cNvSpPr/>
            <p:nvPr/>
          </p:nvSpPr>
          <p:spPr>
            <a:xfrm>
              <a:off x="7913285" y="5455256"/>
              <a:ext cx="5933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100</a:t>
              </a:r>
              <a:endParaRPr lang="en-GB" sz="3200" b="1" dirty="0"/>
            </a:p>
          </p:txBody>
        </p:sp>
        <p:sp>
          <p:nvSpPr>
            <p:cNvPr id="26" name="Right Bracket 25">
              <a:extLst>
                <a:ext uri="{FF2B5EF4-FFF2-40B4-BE49-F238E27FC236}">
                  <a16:creationId xmlns:a16="http://schemas.microsoft.com/office/drawing/2014/main" id="{1E552307-ADF0-42DC-ACE2-AB0C0C2AC4F1}"/>
                </a:ext>
              </a:extLst>
            </p:cNvPr>
            <p:cNvSpPr/>
            <p:nvPr/>
          </p:nvSpPr>
          <p:spPr>
            <a:xfrm rot="16200000">
              <a:off x="9362736" y="4415835"/>
              <a:ext cx="252000" cy="1285396"/>
            </a:xfrm>
            <a:prstGeom prst="rightBracket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C893670A-C775-432C-8E98-09E5EB179107}"/>
                </a:ext>
              </a:extLst>
            </p:cNvPr>
            <p:cNvGrpSpPr/>
            <p:nvPr/>
          </p:nvGrpSpPr>
          <p:grpSpPr>
            <a:xfrm>
              <a:off x="8213284" y="5255728"/>
              <a:ext cx="1262462" cy="244561"/>
              <a:chOff x="4177369" y="4581729"/>
              <a:chExt cx="635694" cy="93358"/>
            </a:xfrm>
          </p:grpSpPr>
          <p:grpSp>
            <p:nvGrpSpPr>
              <p:cNvPr id="49" name="Group 48">
                <a:extLst>
                  <a:ext uri="{FF2B5EF4-FFF2-40B4-BE49-F238E27FC236}">
                    <a16:creationId xmlns:a16="http://schemas.microsoft.com/office/drawing/2014/main" id="{FE4A1C78-D2E9-4171-B292-ECA3A05CB84B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51" name="Straight Connector 50">
                  <a:extLst>
                    <a:ext uri="{FF2B5EF4-FFF2-40B4-BE49-F238E27FC236}">
                      <a16:creationId xmlns:a16="http://schemas.microsoft.com/office/drawing/2014/main" id="{6FA607B1-C9E4-481A-99F6-414DC2FBF8BA}"/>
                    </a:ext>
                  </a:extLst>
                </p:cNvPr>
                <p:cNvCxnSpPr/>
                <p:nvPr/>
              </p:nvCxnSpPr>
              <p:spPr>
                <a:xfrm>
                  <a:off x="4350688" y="5156640"/>
                  <a:ext cx="720000" cy="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" name="Straight Connector 51">
                  <a:extLst>
                    <a:ext uri="{FF2B5EF4-FFF2-40B4-BE49-F238E27FC236}">
                      <a16:creationId xmlns:a16="http://schemas.microsoft.com/office/drawing/2014/main" id="{5B22FAFE-F2CF-47AA-880C-CBD8F7299C0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CA2018EA-27D8-4EA5-B2C5-5C88291B3E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416BB3C1-A414-4176-A320-E4A52D13DAAE}"/>
                </a:ext>
              </a:extLst>
            </p:cNvPr>
            <p:cNvGrpSpPr/>
            <p:nvPr/>
          </p:nvGrpSpPr>
          <p:grpSpPr>
            <a:xfrm>
              <a:off x="9500203" y="5245674"/>
              <a:ext cx="1262462" cy="244561"/>
              <a:chOff x="4177369" y="4581729"/>
              <a:chExt cx="635694" cy="93358"/>
            </a:xfrm>
          </p:grpSpPr>
          <p:grpSp>
            <p:nvGrpSpPr>
              <p:cNvPr id="54" name="Group 53">
                <a:extLst>
                  <a:ext uri="{FF2B5EF4-FFF2-40B4-BE49-F238E27FC236}">
                    <a16:creationId xmlns:a16="http://schemas.microsoft.com/office/drawing/2014/main" id="{B3716161-F323-404B-870B-15971055DC6A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57" name="Straight Connector 56">
                  <a:extLst>
                    <a:ext uri="{FF2B5EF4-FFF2-40B4-BE49-F238E27FC236}">
                      <a16:creationId xmlns:a16="http://schemas.microsoft.com/office/drawing/2014/main" id="{C7A7A25B-4EB2-4921-A9B4-B4FB8E51D127}"/>
                    </a:ext>
                  </a:extLst>
                </p:cNvPr>
                <p:cNvCxnSpPr/>
                <p:nvPr/>
              </p:nvCxnSpPr>
              <p:spPr>
                <a:xfrm>
                  <a:off x="4350688" y="5159600"/>
                  <a:ext cx="720000" cy="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Connector 57">
                  <a:extLst>
                    <a:ext uri="{FF2B5EF4-FFF2-40B4-BE49-F238E27FC236}">
                      <a16:creationId xmlns:a16="http://schemas.microsoft.com/office/drawing/2014/main" id="{0E122495-2F02-443B-8560-7FA09C37CE9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5" name="Straight Connector 54">
                <a:extLst>
                  <a:ext uri="{FF2B5EF4-FFF2-40B4-BE49-F238E27FC236}">
                    <a16:creationId xmlns:a16="http://schemas.microsoft.com/office/drawing/2014/main" id="{7C262161-BC95-4B24-BFDA-D70461C468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006C1B83-6AA0-4F83-9DC7-33E7E9CEAEEF}"/>
                </a:ext>
              </a:extLst>
            </p:cNvPr>
            <p:cNvCxnSpPr>
              <a:cxnSpLocks/>
            </p:cNvCxnSpPr>
            <p:nvPr/>
          </p:nvCxnSpPr>
          <p:spPr>
            <a:xfrm>
              <a:off x="10763131" y="5255728"/>
              <a:ext cx="0" cy="244561"/>
            </a:xfrm>
            <a:prstGeom prst="line">
              <a:avLst/>
            </a:prstGeom>
            <a:ln w="5715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70571B2F-E500-4661-9894-9FF6FC8190EB}"/>
                </a:ext>
              </a:extLst>
            </p:cNvPr>
            <p:cNvSpPr/>
            <p:nvPr/>
          </p:nvSpPr>
          <p:spPr>
            <a:xfrm>
              <a:off x="9205167" y="5455256"/>
              <a:ext cx="5933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200</a:t>
              </a:r>
              <a:endParaRPr lang="en-GB" sz="3200" b="1" dirty="0"/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DB87A495-442D-49FE-AC3D-26E504E9B114}"/>
                </a:ext>
              </a:extLst>
            </p:cNvPr>
            <p:cNvSpPr/>
            <p:nvPr/>
          </p:nvSpPr>
          <p:spPr>
            <a:xfrm>
              <a:off x="10478966" y="5455256"/>
              <a:ext cx="5933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300</a:t>
              </a:r>
              <a:endParaRPr lang="en-GB" sz="3200" b="1" dirty="0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93473D45-90E8-4D4E-BFAB-EB66228D6445}"/>
                </a:ext>
              </a:extLst>
            </p:cNvPr>
            <p:cNvSpPr/>
            <p:nvPr/>
          </p:nvSpPr>
          <p:spPr>
            <a:xfrm>
              <a:off x="6799308" y="5455256"/>
              <a:ext cx="30151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0</a:t>
              </a:r>
              <a:endParaRPr lang="en-GB" sz="3200" b="1" dirty="0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5B9B5C3D-393F-4CE9-8C7E-FE8A0C8AF7DA}"/>
              </a:ext>
            </a:extLst>
          </p:cNvPr>
          <p:cNvSpPr/>
          <p:nvPr/>
        </p:nvSpPr>
        <p:spPr>
          <a:xfrm>
            <a:off x="601669" y="3867423"/>
            <a:ext cx="78678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Trial 2: length = 16cm, width = 8cm</a:t>
            </a:r>
            <a:endParaRPr lang="en-GB" sz="1600" dirty="0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48493FB7-8AB3-4B12-B3A0-0715A0491B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96C7AA7E-6EC3-4BEA-9431-9BC8233C5DB0}"/>
              </a:ext>
            </a:extLst>
          </p:cNvPr>
          <p:cNvSpPr/>
          <p:nvPr/>
        </p:nvSpPr>
        <p:spPr>
          <a:xfrm>
            <a:off x="601669" y="1411576"/>
            <a:ext cx="10743414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3400" dirty="0">
                <a:latin typeface="Century Gothic" panose="020B0502020202020204" pitchFamily="34" charset="0"/>
              </a:rPr>
              <a:t>Length is double width.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3400" dirty="0">
                <a:latin typeface="Century Gothic" panose="020B0502020202020204" pitchFamily="34" charset="0"/>
              </a:rPr>
              <a:t>Area to nearest 100cm² is 200cm².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3400" b="1" i="1" dirty="0">
                <a:latin typeface="Century Gothic" panose="020B0502020202020204" pitchFamily="34" charset="0"/>
              </a:rPr>
              <a:t>Smallest </a:t>
            </a:r>
            <a:r>
              <a:rPr lang="en-GB" sz="3400" dirty="0">
                <a:latin typeface="Century Gothic" panose="020B0502020202020204" pitchFamily="34" charset="0"/>
              </a:rPr>
              <a:t>length of rectangle.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CC24263-B06B-4492-85D9-4385A3F52C30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BD6B884-7C78-4FAC-8E9C-A18838FE6F3E}"/>
              </a:ext>
            </a:extLst>
          </p:cNvPr>
          <p:cNvSpPr/>
          <p:nvPr/>
        </p:nvSpPr>
        <p:spPr>
          <a:xfrm>
            <a:off x="508194" y="646030"/>
            <a:ext cx="52549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44: Rectangle length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386085"/>
      </p:ext>
    </p:extLst>
  </p:cSld>
  <p:clrMapOvr>
    <a:masterClrMapping/>
  </p:clrMapOvr>
</p:sld>
</file>

<file path=ppt/slides/slide2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79E3401-EA81-43AD-B62A-2ED1602BE2CF}"/>
              </a:ext>
            </a:extLst>
          </p:cNvPr>
          <p:cNvSpPr/>
          <p:nvPr/>
        </p:nvSpPr>
        <p:spPr>
          <a:xfrm>
            <a:off x="1336977" y="4962935"/>
            <a:ext cx="4536000" cy="226800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D3E22101-659D-4047-90D3-453C594C25BF}"/>
              </a:ext>
            </a:extLst>
          </p:cNvPr>
          <p:cNvCxnSpPr>
            <a:cxnSpLocks/>
          </p:cNvCxnSpPr>
          <p:nvPr/>
        </p:nvCxnSpPr>
        <p:spPr>
          <a:xfrm>
            <a:off x="1336977" y="7450082"/>
            <a:ext cx="4536000" cy="0"/>
          </a:xfrm>
          <a:prstGeom prst="straightConnector1">
            <a:avLst/>
          </a:prstGeom>
          <a:solidFill>
            <a:schemeClr val="bg1"/>
          </a:solidFill>
          <a:ln w="57150">
            <a:solidFill>
              <a:schemeClr val="bg2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5F7ABCF-0069-46C9-B1DB-7C7B7100E55A}"/>
              </a:ext>
            </a:extLst>
          </p:cNvPr>
          <p:cNvCxnSpPr>
            <a:cxnSpLocks/>
          </p:cNvCxnSpPr>
          <p:nvPr/>
        </p:nvCxnSpPr>
        <p:spPr>
          <a:xfrm>
            <a:off x="1121459" y="4962935"/>
            <a:ext cx="0" cy="2294078"/>
          </a:xfrm>
          <a:prstGeom prst="straightConnector1">
            <a:avLst/>
          </a:prstGeom>
          <a:solidFill>
            <a:schemeClr val="bg1"/>
          </a:solidFill>
          <a:ln w="57150">
            <a:solidFill>
              <a:schemeClr val="bg2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D658EA3F-3497-4FBA-8507-9472FCC95289}"/>
              </a:ext>
            </a:extLst>
          </p:cNvPr>
          <p:cNvSpPr/>
          <p:nvPr/>
        </p:nvSpPr>
        <p:spPr>
          <a:xfrm>
            <a:off x="3028537" y="7553115"/>
            <a:ext cx="11528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16cm</a:t>
            </a:r>
            <a:endParaRPr lang="en-GB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A95B817-2524-4DB1-9D7B-768C5BFC95FA}"/>
              </a:ext>
            </a:extLst>
          </p:cNvPr>
          <p:cNvSpPr/>
          <p:nvPr/>
        </p:nvSpPr>
        <p:spPr>
          <a:xfrm>
            <a:off x="168954" y="5848364"/>
            <a:ext cx="9525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8cm</a:t>
            </a:r>
            <a:endParaRPr lang="en-GB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DDDF0BB2-20BF-4824-A061-490DC6A2546D}"/>
              </a:ext>
            </a:extLst>
          </p:cNvPr>
          <p:cNvCxnSpPr>
            <a:cxnSpLocks/>
          </p:cNvCxnSpPr>
          <p:nvPr/>
        </p:nvCxnSpPr>
        <p:spPr>
          <a:xfrm>
            <a:off x="8745298" y="4799102"/>
            <a:ext cx="0" cy="79887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42026B4-150A-43D7-A374-B0319BA6E109}"/>
              </a:ext>
            </a:extLst>
          </p:cNvPr>
          <p:cNvGrpSpPr/>
          <p:nvPr/>
        </p:nvGrpSpPr>
        <p:grpSpPr>
          <a:xfrm>
            <a:off x="6689651" y="5190422"/>
            <a:ext cx="5070457" cy="984388"/>
            <a:chOff x="6799308" y="4932533"/>
            <a:chExt cx="4272964" cy="984388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FD6A579B-83DC-4E11-B24B-EAB66206A555}"/>
                </a:ext>
              </a:extLst>
            </p:cNvPr>
            <p:cNvGrpSpPr/>
            <p:nvPr/>
          </p:nvGrpSpPr>
          <p:grpSpPr>
            <a:xfrm>
              <a:off x="6950823" y="5245674"/>
              <a:ext cx="1262462" cy="244561"/>
              <a:chOff x="4177369" y="4581729"/>
              <a:chExt cx="635694" cy="93358"/>
            </a:xfrm>
          </p:grpSpPr>
          <p:grpSp>
            <p:nvGrpSpPr>
              <p:cNvPr id="44" name="Group 43">
                <a:extLst>
                  <a:ext uri="{FF2B5EF4-FFF2-40B4-BE49-F238E27FC236}">
                    <a16:creationId xmlns:a16="http://schemas.microsoft.com/office/drawing/2014/main" id="{235D2931-7061-4463-8530-27AF56C3F246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46" name="Straight Connector 45">
                  <a:extLst>
                    <a:ext uri="{FF2B5EF4-FFF2-40B4-BE49-F238E27FC236}">
                      <a16:creationId xmlns:a16="http://schemas.microsoft.com/office/drawing/2014/main" id="{99375F71-49AB-4BCA-B694-9444E02BC195}"/>
                    </a:ext>
                  </a:extLst>
                </p:cNvPr>
                <p:cNvCxnSpPr/>
                <p:nvPr/>
              </p:nvCxnSpPr>
              <p:spPr>
                <a:xfrm>
                  <a:off x="4350688" y="5159600"/>
                  <a:ext cx="720000" cy="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" name="Straight Connector 46">
                  <a:extLst>
                    <a:ext uri="{FF2B5EF4-FFF2-40B4-BE49-F238E27FC236}">
                      <a16:creationId xmlns:a16="http://schemas.microsoft.com/office/drawing/2014/main" id="{3C647A25-7246-4F08-9084-6E7AD6C233E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F23FAB9C-1FFC-4DC3-9615-9F41600B1DD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86A621BF-A3CB-4EAD-AFBB-F53EB12C6387}"/>
                </a:ext>
              </a:extLst>
            </p:cNvPr>
            <p:cNvSpPr/>
            <p:nvPr/>
          </p:nvSpPr>
          <p:spPr>
            <a:xfrm>
              <a:off x="7913285" y="5455256"/>
              <a:ext cx="5933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100</a:t>
              </a:r>
              <a:endParaRPr lang="en-GB" sz="3200" b="1" dirty="0"/>
            </a:p>
          </p:txBody>
        </p:sp>
        <p:sp>
          <p:nvSpPr>
            <p:cNvPr id="26" name="Right Bracket 25">
              <a:extLst>
                <a:ext uri="{FF2B5EF4-FFF2-40B4-BE49-F238E27FC236}">
                  <a16:creationId xmlns:a16="http://schemas.microsoft.com/office/drawing/2014/main" id="{1E552307-ADF0-42DC-ACE2-AB0C0C2AC4F1}"/>
                </a:ext>
              </a:extLst>
            </p:cNvPr>
            <p:cNvSpPr/>
            <p:nvPr/>
          </p:nvSpPr>
          <p:spPr>
            <a:xfrm rot="16200000">
              <a:off x="9362736" y="4415835"/>
              <a:ext cx="252000" cy="1285396"/>
            </a:xfrm>
            <a:prstGeom prst="rightBracket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C893670A-C775-432C-8E98-09E5EB179107}"/>
                </a:ext>
              </a:extLst>
            </p:cNvPr>
            <p:cNvGrpSpPr/>
            <p:nvPr/>
          </p:nvGrpSpPr>
          <p:grpSpPr>
            <a:xfrm>
              <a:off x="8213284" y="5255728"/>
              <a:ext cx="1262462" cy="244561"/>
              <a:chOff x="4177369" y="4581729"/>
              <a:chExt cx="635694" cy="93358"/>
            </a:xfrm>
          </p:grpSpPr>
          <p:grpSp>
            <p:nvGrpSpPr>
              <p:cNvPr id="49" name="Group 48">
                <a:extLst>
                  <a:ext uri="{FF2B5EF4-FFF2-40B4-BE49-F238E27FC236}">
                    <a16:creationId xmlns:a16="http://schemas.microsoft.com/office/drawing/2014/main" id="{FE4A1C78-D2E9-4171-B292-ECA3A05CB84B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51" name="Straight Connector 50">
                  <a:extLst>
                    <a:ext uri="{FF2B5EF4-FFF2-40B4-BE49-F238E27FC236}">
                      <a16:creationId xmlns:a16="http://schemas.microsoft.com/office/drawing/2014/main" id="{6FA607B1-C9E4-481A-99F6-414DC2FBF8BA}"/>
                    </a:ext>
                  </a:extLst>
                </p:cNvPr>
                <p:cNvCxnSpPr/>
                <p:nvPr/>
              </p:nvCxnSpPr>
              <p:spPr>
                <a:xfrm>
                  <a:off x="4350688" y="5156640"/>
                  <a:ext cx="720000" cy="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" name="Straight Connector 51">
                  <a:extLst>
                    <a:ext uri="{FF2B5EF4-FFF2-40B4-BE49-F238E27FC236}">
                      <a16:creationId xmlns:a16="http://schemas.microsoft.com/office/drawing/2014/main" id="{5B22FAFE-F2CF-47AA-880C-CBD8F7299C0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CA2018EA-27D8-4EA5-B2C5-5C88291B3E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416BB3C1-A414-4176-A320-E4A52D13DAAE}"/>
                </a:ext>
              </a:extLst>
            </p:cNvPr>
            <p:cNvGrpSpPr/>
            <p:nvPr/>
          </p:nvGrpSpPr>
          <p:grpSpPr>
            <a:xfrm>
              <a:off x="9500203" y="5245674"/>
              <a:ext cx="1262462" cy="244561"/>
              <a:chOff x="4177369" y="4581729"/>
              <a:chExt cx="635694" cy="93358"/>
            </a:xfrm>
          </p:grpSpPr>
          <p:grpSp>
            <p:nvGrpSpPr>
              <p:cNvPr id="54" name="Group 53">
                <a:extLst>
                  <a:ext uri="{FF2B5EF4-FFF2-40B4-BE49-F238E27FC236}">
                    <a16:creationId xmlns:a16="http://schemas.microsoft.com/office/drawing/2014/main" id="{B3716161-F323-404B-870B-15971055DC6A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57" name="Straight Connector 56">
                  <a:extLst>
                    <a:ext uri="{FF2B5EF4-FFF2-40B4-BE49-F238E27FC236}">
                      <a16:creationId xmlns:a16="http://schemas.microsoft.com/office/drawing/2014/main" id="{C7A7A25B-4EB2-4921-A9B4-B4FB8E51D127}"/>
                    </a:ext>
                  </a:extLst>
                </p:cNvPr>
                <p:cNvCxnSpPr/>
                <p:nvPr/>
              </p:nvCxnSpPr>
              <p:spPr>
                <a:xfrm>
                  <a:off x="4350688" y="5159600"/>
                  <a:ext cx="720000" cy="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Connector 57">
                  <a:extLst>
                    <a:ext uri="{FF2B5EF4-FFF2-40B4-BE49-F238E27FC236}">
                      <a16:creationId xmlns:a16="http://schemas.microsoft.com/office/drawing/2014/main" id="{0E122495-2F02-443B-8560-7FA09C37CE9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5" name="Straight Connector 54">
                <a:extLst>
                  <a:ext uri="{FF2B5EF4-FFF2-40B4-BE49-F238E27FC236}">
                    <a16:creationId xmlns:a16="http://schemas.microsoft.com/office/drawing/2014/main" id="{7C262161-BC95-4B24-BFDA-D70461C468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006C1B83-6AA0-4F83-9DC7-33E7E9CEAEEF}"/>
                </a:ext>
              </a:extLst>
            </p:cNvPr>
            <p:cNvCxnSpPr>
              <a:cxnSpLocks/>
            </p:cNvCxnSpPr>
            <p:nvPr/>
          </p:nvCxnSpPr>
          <p:spPr>
            <a:xfrm>
              <a:off x="10763131" y="5255728"/>
              <a:ext cx="0" cy="244561"/>
            </a:xfrm>
            <a:prstGeom prst="line">
              <a:avLst/>
            </a:prstGeom>
            <a:ln w="5715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70571B2F-E500-4661-9894-9FF6FC8190EB}"/>
                </a:ext>
              </a:extLst>
            </p:cNvPr>
            <p:cNvSpPr/>
            <p:nvPr/>
          </p:nvSpPr>
          <p:spPr>
            <a:xfrm>
              <a:off x="9205167" y="5455256"/>
              <a:ext cx="5933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200</a:t>
              </a:r>
              <a:endParaRPr lang="en-GB" sz="3200" b="1" dirty="0"/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DB87A495-442D-49FE-AC3D-26E504E9B114}"/>
                </a:ext>
              </a:extLst>
            </p:cNvPr>
            <p:cNvSpPr/>
            <p:nvPr/>
          </p:nvSpPr>
          <p:spPr>
            <a:xfrm>
              <a:off x="10478966" y="5455256"/>
              <a:ext cx="5933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300</a:t>
              </a:r>
              <a:endParaRPr lang="en-GB" sz="3200" b="1" dirty="0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93473D45-90E8-4D4E-BFAB-EB66228D6445}"/>
                </a:ext>
              </a:extLst>
            </p:cNvPr>
            <p:cNvSpPr/>
            <p:nvPr/>
          </p:nvSpPr>
          <p:spPr>
            <a:xfrm>
              <a:off x="6799308" y="5455256"/>
              <a:ext cx="30151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0</a:t>
              </a:r>
              <a:endParaRPr lang="en-GB" sz="3200" b="1" dirty="0"/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FE676061-0E28-4A85-BAD4-8912C28464A0}"/>
              </a:ext>
            </a:extLst>
          </p:cNvPr>
          <p:cNvSpPr/>
          <p:nvPr/>
        </p:nvSpPr>
        <p:spPr>
          <a:xfrm>
            <a:off x="1686823" y="5737523"/>
            <a:ext cx="383630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Area = 128cm²</a:t>
            </a:r>
            <a:endParaRPr lang="en-GB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B9B5C3D-393F-4CE9-8C7E-FE8A0C8AF7DA}"/>
              </a:ext>
            </a:extLst>
          </p:cNvPr>
          <p:cNvSpPr/>
          <p:nvPr/>
        </p:nvSpPr>
        <p:spPr>
          <a:xfrm>
            <a:off x="601669" y="3867423"/>
            <a:ext cx="78678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Trial 2: length = 16cm, width = 8cm</a:t>
            </a:r>
            <a:endParaRPr lang="en-GB" sz="1600" dirty="0"/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A327B08F-E65B-4120-B7F9-7DFF8D850E2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A4DEB5FB-AA2F-4C44-9BC2-4834C37BAA08}"/>
              </a:ext>
            </a:extLst>
          </p:cNvPr>
          <p:cNvSpPr/>
          <p:nvPr/>
        </p:nvSpPr>
        <p:spPr>
          <a:xfrm>
            <a:off x="601669" y="1411576"/>
            <a:ext cx="10743414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3400" dirty="0">
                <a:latin typeface="Century Gothic" panose="020B0502020202020204" pitchFamily="34" charset="0"/>
              </a:rPr>
              <a:t>Length is double width.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3400" dirty="0">
                <a:latin typeface="Century Gothic" panose="020B0502020202020204" pitchFamily="34" charset="0"/>
              </a:rPr>
              <a:t>Area to nearest 100cm² is 200cm².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3400" b="1" i="1" dirty="0">
                <a:latin typeface="Century Gothic" panose="020B0502020202020204" pitchFamily="34" charset="0"/>
              </a:rPr>
              <a:t>Smallest </a:t>
            </a:r>
            <a:r>
              <a:rPr lang="en-GB" sz="3400" dirty="0">
                <a:latin typeface="Century Gothic" panose="020B0502020202020204" pitchFamily="34" charset="0"/>
              </a:rPr>
              <a:t>length of rectangle.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7D89193-637B-4D96-83C5-325C17FF8712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FD739D5-BC9C-4D50-AB0E-702AF3C29D21}"/>
              </a:ext>
            </a:extLst>
          </p:cNvPr>
          <p:cNvSpPr/>
          <p:nvPr/>
        </p:nvSpPr>
        <p:spPr>
          <a:xfrm>
            <a:off x="508194" y="646030"/>
            <a:ext cx="52549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44: Rectangle length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145314"/>
      </p:ext>
    </p:extLst>
  </p:cSld>
  <p:clrMapOvr>
    <a:masterClrMapping/>
  </p:clrMapOvr>
</p:sld>
</file>

<file path=ppt/slides/slide2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79E3401-EA81-43AD-B62A-2ED1602BE2CF}"/>
              </a:ext>
            </a:extLst>
          </p:cNvPr>
          <p:cNvSpPr/>
          <p:nvPr/>
        </p:nvSpPr>
        <p:spPr>
          <a:xfrm>
            <a:off x="1336977" y="4962935"/>
            <a:ext cx="4536000" cy="226800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D3E22101-659D-4047-90D3-453C594C25BF}"/>
              </a:ext>
            </a:extLst>
          </p:cNvPr>
          <p:cNvCxnSpPr>
            <a:cxnSpLocks/>
          </p:cNvCxnSpPr>
          <p:nvPr/>
        </p:nvCxnSpPr>
        <p:spPr>
          <a:xfrm>
            <a:off x="1336977" y="7450082"/>
            <a:ext cx="4536000" cy="0"/>
          </a:xfrm>
          <a:prstGeom prst="straightConnector1">
            <a:avLst/>
          </a:prstGeom>
          <a:solidFill>
            <a:schemeClr val="bg1"/>
          </a:solidFill>
          <a:ln w="57150">
            <a:solidFill>
              <a:schemeClr val="bg2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5F7ABCF-0069-46C9-B1DB-7C7B7100E55A}"/>
              </a:ext>
            </a:extLst>
          </p:cNvPr>
          <p:cNvCxnSpPr>
            <a:cxnSpLocks/>
          </p:cNvCxnSpPr>
          <p:nvPr/>
        </p:nvCxnSpPr>
        <p:spPr>
          <a:xfrm>
            <a:off x="1121459" y="4962935"/>
            <a:ext cx="0" cy="2294078"/>
          </a:xfrm>
          <a:prstGeom prst="straightConnector1">
            <a:avLst/>
          </a:prstGeom>
          <a:solidFill>
            <a:schemeClr val="bg1"/>
          </a:solidFill>
          <a:ln w="57150">
            <a:solidFill>
              <a:schemeClr val="bg2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D658EA3F-3497-4FBA-8507-9472FCC95289}"/>
              </a:ext>
            </a:extLst>
          </p:cNvPr>
          <p:cNvSpPr/>
          <p:nvPr/>
        </p:nvSpPr>
        <p:spPr>
          <a:xfrm>
            <a:off x="3028537" y="7553115"/>
            <a:ext cx="11528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16cm</a:t>
            </a:r>
            <a:endParaRPr lang="en-GB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A95B817-2524-4DB1-9D7B-768C5BFC95FA}"/>
              </a:ext>
            </a:extLst>
          </p:cNvPr>
          <p:cNvSpPr/>
          <p:nvPr/>
        </p:nvSpPr>
        <p:spPr>
          <a:xfrm>
            <a:off x="168954" y="5848364"/>
            <a:ext cx="9525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8cm</a:t>
            </a:r>
            <a:endParaRPr lang="en-GB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DDDF0BB2-20BF-4824-A061-490DC6A2546D}"/>
              </a:ext>
            </a:extLst>
          </p:cNvPr>
          <p:cNvCxnSpPr>
            <a:cxnSpLocks/>
          </p:cNvCxnSpPr>
          <p:nvPr/>
        </p:nvCxnSpPr>
        <p:spPr>
          <a:xfrm>
            <a:off x="8745298" y="4799102"/>
            <a:ext cx="0" cy="79887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42026B4-150A-43D7-A374-B0319BA6E109}"/>
              </a:ext>
            </a:extLst>
          </p:cNvPr>
          <p:cNvGrpSpPr/>
          <p:nvPr/>
        </p:nvGrpSpPr>
        <p:grpSpPr>
          <a:xfrm>
            <a:off x="6689651" y="5190422"/>
            <a:ext cx="5070457" cy="984388"/>
            <a:chOff x="6799308" y="4932533"/>
            <a:chExt cx="4272964" cy="984388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FD6A579B-83DC-4E11-B24B-EAB66206A555}"/>
                </a:ext>
              </a:extLst>
            </p:cNvPr>
            <p:cNvGrpSpPr/>
            <p:nvPr/>
          </p:nvGrpSpPr>
          <p:grpSpPr>
            <a:xfrm>
              <a:off x="6950823" y="5245674"/>
              <a:ext cx="1262462" cy="244561"/>
              <a:chOff x="4177369" y="4581729"/>
              <a:chExt cx="635694" cy="93358"/>
            </a:xfrm>
          </p:grpSpPr>
          <p:grpSp>
            <p:nvGrpSpPr>
              <p:cNvPr id="44" name="Group 43">
                <a:extLst>
                  <a:ext uri="{FF2B5EF4-FFF2-40B4-BE49-F238E27FC236}">
                    <a16:creationId xmlns:a16="http://schemas.microsoft.com/office/drawing/2014/main" id="{235D2931-7061-4463-8530-27AF56C3F246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46" name="Straight Connector 45">
                  <a:extLst>
                    <a:ext uri="{FF2B5EF4-FFF2-40B4-BE49-F238E27FC236}">
                      <a16:creationId xmlns:a16="http://schemas.microsoft.com/office/drawing/2014/main" id="{99375F71-49AB-4BCA-B694-9444E02BC195}"/>
                    </a:ext>
                  </a:extLst>
                </p:cNvPr>
                <p:cNvCxnSpPr/>
                <p:nvPr/>
              </p:nvCxnSpPr>
              <p:spPr>
                <a:xfrm>
                  <a:off x="4350688" y="5159600"/>
                  <a:ext cx="720000" cy="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" name="Straight Connector 46">
                  <a:extLst>
                    <a:ext uri="{FF2B5EF4-FFF2-40B4-BE49-F238E27FC236}">
                      <a16:creationId xmlns:a16="http://schemas.microsoft.com/office/drawing/2014/main" id="{3C647A25-7246-4F08-9084-6E7AD6C233E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F23FAB9C-1FFC-4DC3-9615-9F41600B1DD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86A621BF-A3CB-4EAD-AFBB-F53EB12C6387}"/>
                </a:ext>
              </a:extLst>
            </p:cNvPr>
            <p:cNvSpPr/>
            <p:nvPr/>
          </p:nvSpPr>
          <p:spPr>
            <a:xfrm>
              <a:off x="7913285" y="5455256"/>
              <a:ext cx="5933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100</a:t>
              </a:r>
              <a:endParaRPr lang="en-GB" sz="3200" b="1" dirty="0"/>
            </a:p>
          </p:txBody>
        </p:sp>
        <p:sp>
          <p:nvSpPr>
            <p:cNvPr id="26" name="Right Bracket 25">
              <a:extLst>
                <a:ext uri="{FF2B5EF4-FFF2-40B4-BE49-F238E27FC236}">
                  <a16:creationId xmlns:a16="http://schemas.microsoft.com/office/drawing/2014/main" id="{1E552307-ADF0-42DC-ACE2-AB0C0C2AC4F1}"/>
                </a:ext>
              </a:extLst>
            </p:cNvPr>
            <p:cNvSpPr/>
            <p:nvPr/>
          </p:nvSpPr>
          <p:spPr>
            <a:xfrm rot="16200000">
              <a:off x="9362736" y="4415835"/>
              <a:ext cx="252000" cy="1285396"/>
            </a:xfrm>
            <a:prstGeom prst="rightBracket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C893670A-C775-432C-8E98-09E5EB179107}"/>
                </a:ext>
              </a:extLst>
            </p:cNvPr>
            <p:cNvGrpSpPr/>
            <p:nvPr/>
          </p:nvGrpSpPr>
          <p:grpSpPr>
            <a:xfrm>
              <a:off x="8213284" y="5255728"/>
              <a:ext cx="1262462" cy="244561"/>
              <a:chOff x="4177369" y="4581729"/>
              <a:chExt cx="635694" cy="93358"/>
            </a:xfrm>
          </p:grpSpPr>
          <p:grpSp>
            <p:nvGrpSpPr>
              <p:cNvPr id="49" name="Group 48">
                <a:extLst>
                  <a:ext uri="{FF2B5EF4-FFF2-40B4-BE49-F238E27FC236}">
                    <a16:creationId xmlns:a16="http://schemas.microsoft.com/office/drawing/2014/main" id="{FE4A1C78-D2E9-4171-B292-ECA3A05CB84B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51" name="Straight Connector 50">
                  <a:extLst>
                    <a:ext uri="{FF2B5EF4-FFF2-40B4-BE49-F238E27FC236}">
                      <a16:creationId xmlns:a16="http://schemas.microsoft.com/office/drawing/2014/main" id="{6FA607B1-C9E4-481A-99F6-414DC2FBF8BA}"/>
                    </a:ext>
                  </a:extLst>
                </p:cNvPr>
                <p:cNvCxnSpPr/>
                <p:nvPr/>
              </p:nvCxnSpPr>
              <p:spPr>
                <a:xfrm>
                  <a:off x="4350688" y="5156640"/>
                  <a:ext cx="720000" cy="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" name="Straight Connector 51">
                  <a:extLst>
                    <a:ext uri="{FF2B5EF4-FFF2-40B4-BE49-F238E27FC236}">
                      <a16:creationId xmlns:a16="http://schemas.microsoft.com/office/drawing/2014/main" id="{5B22FAFE-F2CF-47AA-880C-CBD8F7299C0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CA2018EA-27D8-4EA5-B2C5-5C88291B3E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416BB3C1-A414-4176-A320-E4A52D13DAAE}"/>
                </a:ext>
              </a:extLst>
            </p:cNvPr>
            <p:cNvGrpSpPr/>
            <p:nvPr/>
          </p:nvGrpSpPr>
          <p:grpSpPr>
            <a:xfrm>
              <a:off x="9500203" y="5245674"/>
              <a:ext cx="1262462" cy="244561"/>
              <a:chOff x="4177369" y="4581729"/>
              <a:chExt cx="635694" cy="93358"/>
            </a:xfrm>
          </p:grpSpPr>
          <p:grpSp>
            <p:nvGrpSpPr>
              <p:cNvPr id="54" name="Group 53">
                <a:extLst>
                  <a:ext uri="{FF2B5EF4-FFF2-40B4-BE49-F238E27FC236}">
                    <a16:creationId xmlns:a16="http://schemas.microsoft.com/office/drawing/2014/main" id="{B3716161-F323-404B-870B-15971055DC6A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57" name="Straight Connector 56">
                  <a:extLst>
                    <a:ext uri="{FF2B5EF4-FFF2-40B4-BE49-F238E27FC236}">
                      <a16:creationId xmlns:a16="http://schemas.microsoft.com/office/drawing/2014/main" id="{C7A7A25B-4EB2-4921-A9B4-B4FB8E51D127}"/>
                    </a:ext>
                  </a:extLst>
                </p:cNvPr>
                <p:cNvCxnSpPr/>
                <p:nvPr/>
              </p:nvCxnSpPr>
              <p:spPr>
                <a:xfrm>
                  <a:off x="4350688" y="5159600"/>
                  <a:ext cx="720000" cy="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Connector 57">
                  <a:extLst>
                    <a:ext uri="{FF2B5EF4-FFF2-40B4-BE49-F238E27FC236}">
                      <a16:creationId xmlns:a16="http://schemas.microsoft.com/office/drawing/2014/main" id="{0E122495-2F02-443B-8560-7FA09C37CE9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5" name="Straight Connector 54">
                <a:extLst>
                  <a:ext uri="{FF2B5EF4-FFF2-40B4-BE49-F238E27FC236}">
                    <a16:creationId xmlns:a16="http://schemas.microsoft.com/office/drawing/2014/main" id="{7C262161-BC95-4B24-BFDA-D70461C468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006C1B83-6AA0-4F83-9DC7-33E7E9CEAEEF}"/>
                </a:ext>
              </a:extLst>
            </p:cNvPr>
            <p:cNvCxnSpPr>
              <a:cxnSpLocks/>
            </p:cNvCxnSpPr>
            <p:nvPr/>
          </p:nvCxnSpPr>
          <p:spPr>
            <a:xfrm>
              <a:off x="10763131" y="5255728"/>
              <a:ext cx="0" cy="244561"/>
            </a:xfrm>
            <a:prstGeom prst="line">
              <a:avLst/>
            </a:prstGeom>
            <a:ln w="5715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70571B2F-E500-4661-9894-9FF6FC8190EB}"/>
                </a:ext>
              </a:extLst>
            </p:cNvPr>
            <p:cNvSpPr/>
            <p:nvPr/>
          </p:nvSpPr>
          <p:spPr>
            <a:xfrm>
              <a:off x="9205167" y="5455256"/>
              <a:ext cx="5933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200</a:t>
              </a:r>
              <a:endParaRPr lang="en-GB" sz="3200" b="1" dirty="0"/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DB87A495-442D-49FE-AC3D-26E504E9B114}"/>
                </a:ext>
              </a:extLst>
            </p:cNvPr>
            <p:cNvSpPr/>
            <p:nvPr/>
          </p:nvSpPr>
          <p:spPr>
            <a:xfrm>
              <a:off x="10478966" y="5455256"/>
              <a:ext cx="5933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300</a:t>
              </a:r>
              <a:endParaRPr lang="en-GB" sz="3200" b="1" dirty="0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93473D45-90E8-4D4E-BFAB-EB66228D6445}"/>
                </a:ext>
              </a:extLst>
            </p:cNvPr>
            <p:cNvSpPr/>
            <p:nvPr/>
          </p:nvSpPr>
          <p:spPr>
            <a:xfrm>
              <a:off x="6799308" y="5455256"/>
              <a:ext cx="30151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0</a:t>
              </a:r>
              <a:endParaRPr lang="en-GB" sz="3200" b="1" dirty="0"/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FE676061-0E28-4A85-BAD4-8912C28464A0}"/>
              </a:ext>
            </a:extLst>
          </p:cNvPr>
          <p:cNvSpPr/>
          <p:nvPr/>
        </p:nvSpPr>
        <p:spPr>
          <a:xfrm>
            <a:off x="1686823" y="5737523"/>
            <a:ext cx="383630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Area = 128cm²</a:t>
            </a:r>
            <a:endParaRPr lang="en-GB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B9B5C3D-393F-4CE9-8C7E-FE8A0C8AF7DA}"/>
              </a:ext>
            </a:extLst>
          </p:cNvPr>
          <p:cNvSpPr/>
          <p:nvPr/>
        </p:nvSpPr>
        <p:spPr>
          <a:xfrm>
            <a:off x="601669" y="3867423"/>
            <a:ext cx="78678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Trial 2: length = 16cm, width = 8cm</a:t>
            </a:r>
            <a:endParaRPr lang="en-GB" sz="1600" dirty="0"/>
          </a:p>
        </p:txBody>
      </p:sp>
      <p:pic>
        <p:nvPicPr>
          <p:cNvPr id="41" name="Picture 4" descr="Image result for tick cross">
            <a:extLst>
              <a:ext uri="{FF2B5EF4-FFF2-40B4-BE49-F238E27FC236}">
                <a16:creationId xmlns:a16="http://schemas.microsoft.com/office/drawing/2014/main" id="{F7D3B667-FDF7-4099-A146-4D909E05F2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23" t="23232" r="6053"/>
          <a:stretch/>
        </p:blipFill>
        <p:spPr bwMode="auto">
          <a:xfrm>
            <a:off x="11392717" y="6231056"/>
            <a:ext cx="534472" cy="466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115516B6-8DFB-4BC9-9A28-67CA66626077}"/>
              </a:ext>
            </a:extLst>
          </p:cNvPr>
          <p:cNvSpPr/>
          <p:nvPr/>
        </p:nvSpPr>
        <p:spPr>
          <a:xfrm>
            <a:off x="6685060" y="6613078"/>
            <a:ext cx="5302836" cy="1192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Does not round to 200.</a:t>
            </a:r>
          </a:p>
          <a:p>
            <a:r>
              <a:rPr lang="en-GB" sz="28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Next try a larger rectangle.</a:t>
            </a:r>
            <a:endParaRPr lang="en-GB" sz="2800" i="1" dirty="0">
              <a:solidFill>
                <a:srgbClr val="FF0000"/>
              </a:solidFill>
            </a:endParaRP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2EBDBFE5-35B2-44CC-8158-B561EAAB933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63" name="Rectangle 62">
            <a:extLst>
              <a:ext uri="{FF2B5EF4-FFF2-40B4-BE49-F238E27FC236}">
                <a16:creationId xmlns:a16="http://schemas.microsoft.com/office/drawing/2014/main" id="{919DB00C-7F0F-49B1-A24F-6E1D8BAF3D03}"/>
              </a:ext>
            </a:extLst>
          </p:cNvPr>
          <p:cNvSpPr/>
          <p:nvPr/>
        </p:nvSpPr>
        <p:spPr>
          <a:xfrm>
            <a:off x="601669" y="1411576"/>
            <a:ext cx="10743414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3400" dirty="0">
                <a:latin typeface="Century Gothic" panose="020B0502020202020204" pitchFamily="34" charset="0"/>
              </a:rPr>
              <a:t>Length is double width.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3400" dirty="0">
                <a:latin typeface="Century Gothic" panose="020B0502020202020204" pitchFamily="34" charset="0"/>
              </a:rPr>
              <a:t>Area to nearest 100cm² is 200cm².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3400" b="1" i="1" dirty="0">
                <a:latin typeface="Century Gothic" panose="020B0502020202020204" pitchFamily="34" charset="0"/>
              </a:rPr>
              <a:t>Smallest </a:t>
            </a:r>
            <a:r>
              <a:rPr lang="en-GB" sz="3400" dirty="0">
                <a:latin typeface="Century Gothic" panose="020B0502020202020204" pitchFamily="34" charset="0"/>
              </a:rPr>
              <a:t>length of rectangle.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B9ED29F0-E9AF-4F57-B175-C829A944AD63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160AC30D-4EAE-4C50-84CD-CCE0774828FF}"/>
              </a:ext>
            </a:extLst>
          </p:cNvPr>
          <p:cNvSpPr/>
          <p:nvPr/>
        </p:nvSpPr>
        <p:spPr>
          <a:xfrm>
            <a:off x="508194" y="646030"/>
            <a:ext cx="52549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44: Rectangle length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743880"/>
      </p:ext>
    </p:extLst>
  </p:cSld>
  <p:clrMapOvr>
    <a:masterClrMapping/>
  </p:clrMapOvr>
</p:sld>
</file>

<file path=ppt/slides/slide2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79E3401-EA81-43AD-B62A-2ED1602BE2CF}"/>
              </a:ext>
            </a:extLst>
          </p:cNvPr>
          <p:cNvSpPr/>
          <p:nvPr/>
        </p:nvSpPr>
        <p:spPr>
          <a:xfrm>
            <a:off x="1336977" y="4962935"/>
            <a:ext cx="4536000" cy="226800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D3E22101-659D-4047-90D3-453C594C25BF}"/>
              </a:ext>
            </a:extLst>
          </p:cNvPr>
          <p:cNvCxnSpPr>
            <a:cxnSpLocks/>
          </p:cNvCxnSpPr>
          <p:nvPr/>
        </p:nvCxnSpPr>
        <p:spPr>
          <a:xfrm>
            <a:off x="1336977" y="7450082"/>
            <a:ext cx="4536000" cy="0"/>
          </a:xfrm>
          <a:prstGeom prst="straightConnector1">
            <a:avLst/>
          </a:prstGeom>
          <a:solidFill>
            <a:schemeClr val="bg1"/>
          </a:solidFill>
          <a:ln w="57150">
            <a:solidFill>
              <a:schemeClr val="bg2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5F7ABCF-0069-46C9-B1DB-7C7B7100E55A}"/>
              </a:ext>
            </a:extLst>
          </p:cNvPr>
          <p:cNvCxnSpPr>
            <a:cxnSpLocks/>
          </p:cNvCxnSpPr>
          <p:nvPr/>
        </p:nvCxnSpPr>
        <p:spPr>
          <a:xfrm>
            <a:off x="1121459" y="4962935"/>
            <a:ext cx="0" cy="2294078"/>
          </a:xfrm>
          <a:prstGeom prst="straightConnector1">
            <a:avLst/>
          </a:prstGeom>
          <a:solidFill>
            <a:schemeClr val="bg1"/>
          </a:solidFill>
          <a:ln w="57150">
            <a:solidFill>
              <a:schemeClr val="bg2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D658EA3F-3497-4FBA-8507-9472FCC95289}"/>
              </a:ext>
            </a:extLst>
          </p:cNvPr>
          <p:cNvSpPr/>
          <p:nvPr/>
        </p:nvSpPr>
        <p:spPr>
          <a:xfrm>
            <a:off x="3028537" y="7553115"/>
            <a:ext cx="11528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18cm</a:t>
            </a:r>
            <a:endParaRPr lang="en-GB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A95B817-2524-4DB1-9D7B-768C5BFC95FA}"/>
              </a:ext>
            </a:extLst>
          </p:cNvPr>
          <p:cNvSpPr/>
          <p:nvPr/>
        </p:nvSpPr>
        <p:spPr>
          <a:xfrm>
            <a:off x="168954" y="5848364"/>
            <a:ext cx="9525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9cm</a:t>
            </a:r>
            <a:endParaRPr lang="en-GB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42026B4-150A-43D7-A374-B0319BA6E109}"/>
              </a:ext>
            </a:extLst>
          </p:cNvPr>
          <p:cNvGrpSpPr/>
          <p:nvPr/>
        </p:nvGrpSpPr>
        <p:grpSpPr>
          <a:xfrm>
            <a:off x="6689651" y="5190422"/>
            <a:ext cx="5070457" cy="984388"/>
            <a:chOff x="6799308" y="4932533"/>
            <a:chExt cx="4272964" cy="984388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FD6A579B-83DC-4E11-B24B-EAB66206A555}"/>
                </a:ext>
              </a:extLst>
            </p:cNvPr>
            <p:cNvGrpSpPr/>
            <p:nvPr/>
          </p:nvGrpSpPr>
          <p:grpSpPr>
            <a:xfrm>
              <a:off x="6950823" y="5245674"/>
              <a:ext cx="1262462" cy="244561"/>
              <a:chOff x="4177369" y="4581729"/>
              <a:chExt cx="635694" cy="93358"/>
            </a:xfrm>
          </p:grpSpPr>
          <p:grpSp>
            <p:nvGrpSpPr>
              <p:cNvPr id="44" name="Group 43">
                <a:extLst>
                  <a:ext uri="{FF2B5EF4-FFF2-40B4-BE49-F238E27FC236}">
                    <a16:creationId xmlns:a16="http://schemas.microsoft.com/office/drawing/2014/main" id="{235D2931-7061-4463-8530-27AF56C3F246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46" name="Straight Connector 45">
                  <a:extLst>
                    <a:ext uri="{FF2B5EF4-FFF2-40B4-BE49-F238E27FC236}">
                      <a16:creationId xmlns:a16="http://schemas.microsoft.com/office/drawing/2014/main" id="{99375F71-49AB-4BCA-B694-9444E02BC195}"/>
                    </a:ext>
                  </a:extLst>
                </p:cNvPr>
                <p:cNvCxnSpPr/>
                <p:nvPr/>
              </p:nvCxnSpPr>
              <p:spPr>
                <a:xfrm>
                  <a:off x="4350688" y="5159600"/>
                  <a:ext cx="720000" cy="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" name="Straight Connector 46">
                  <a:extLst>
                    <a:ext uri="{FF2B5EF4-FFF2-40B4-BE49-F238E27FC236}">
                      <a16:creationId xmlns:a16="http://schemas.microsoft.com/office/drawing/2014/main" id="{3C647A25-7246-4F08-9084-6E7AD6C233E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F23FAB9C-1FFC-4DC3-9615-9F41600B1DD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86A621BF-A3CB-4EAD-AFBB-F53EB12C6387}"/>
                </a:ext>
              </a:extLst>
            </p:cNvPr>
            <p:cNvSpPr/>
            <p:nvPr/>
          </p:nvSpPr>
          <p:spPr>
            <a:xfrm>
              <a:off x="7913285" y="5455256"/>
              <a:ext cx="5933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100</a:t>
              </a:r>
              <a:endParaRPr lang="en-GB" sz="3200" b="1" dirty="0"/>
            </a:p>
          </p:txBody>
        </p:sp>
        <p:sp>
          <p:nvSpPr>
            <p:cNvPr id="26" name="Right Bracket 25">
              <a:extLst>
                <a:ext uri="{FF2B5EF4-FFF2-40B4-BE49-F238E27FC236}">
                  <a16:creationId xmlns:a16="http://schemas.microsoft.com/office/drawing/2014/main" id="{1E552307-ADF0-42DC-ACE2-AB0C0C2AC4F1}"/>
                </a:ext>
              </a:extLst>
            </p:cNvPr>
            <p:cNvSpPr/>
            <p:nvPr/>
          </p:nvSpPr>
          <p:spPr>
            <a:xfrm rot="16200000">
              <a:off x="9362736" y="4415835"/>
              <a:ext cx="252000" cy="1285396"/>
            </a:xfrm>
            <a:prstGeom prst="rightBracket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C893670A-C775-432C-8E98-09E5EB179107}"/>
                </a:ext>
              </a:extLst>
            </p:cNvPr>
            <p:cNvGrpSpPr/>
            <p:nvPr/>
          </p:nvGrpSpPr>
          <p:grpSpPr>
            <a:xfrm>
              <a:off x="8213284" y="5255728"/>
              <a:ext cx="1262462" cy="244561"/>
              <a:chOff x="4177369" y="4581729"/>
              <a:chExt cx="635694" cy="93358"/>
            </a:xfrm>
          </p:grpSpPr>
          <p:grpSp>
            <p:nvGrpSpPr>
              <p:cNvPr id="49" name="Group 48">
                <a:extLst>
                  <a:ext uri="{FF2B5EF4-FFF2-40B4-BE49-F238E27FC236}">
                    <a16:creationId xmlns:a16="http://schemas.microsoft.com/office/drawing/2014/main" id="{FE4A1C78-D2E9-4171-B292-ECA3A05CB84B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51" name="Straight Connector 50">
                  <a:extLst>
                    <a:ext uri="{FF2B5EF4-FFF2-40B4-BE49-F238E27FC236}">
                      <a16:creationId xmlns:a16="http://schemas.microsoft.com/office/drawing/2014/main" id="{6FA607B1-C9E4-481A-99F6-414DC2FBF8BA}"/>
                    </a:ext>
                  </a:extLst>
                </p:cNvPr>
                <p:cNvCxnSpPr/>
                <p:nvPr/>
              </p:nvCxnSpPr>
              <p:spPr>
                <a:xfrm>
                  <a:off x="4350688" y="5156640"/>
                  <a:ext cx="720000" cy="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" name="Straight Connector 51">
                  <a:extLst>
                    <a:ext uri="{FF2B5EF4-FFF2-40B4-BE49-F238E27FC236}">
                      <a16:creationId xmlns:a16="http://schemas.microsoft.com/office/drawing/2014/main" id="{5B22FAFE-F2CF-47AA-880C-CBD8F7299C0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CA2018EA-27D8-4EA5-B2C5-5C88291B3E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416BB3C1-A414-4176-A320-E4A52D13DAAE}"/>
                </a:ext>
              </a:extLst>
            </p:cNvPr>
            <p:cNvGrpSpPr/>
            <p:nvPr/>
          </p:nvGrpSpPr>
          <p:grpSpPr>
            <a:xfrm>
              <a:off x="9500203" y="5245674"/>
              <a:ext cx="1262462" cy="244561"/>
              <a:chOff x="4177369" y="4581729"/>
              <a:chExt cx="635694" cy="93358"/>
            </a:xfrm>
          </p:grpSpPr>
          <p:grpSp>
            <p:nvGrpSpPr>
              <p:cNvPr id="54" name="Group 53">
                <a:extLst>
                  <a:ext uri="{FF2B5EF4-FFF2-40B4-BE49-F238E27FC236}">
                    <a16:creationId xmlns:a16="http://schemas.microsoft.com/office/drawing/2014/main" id="{B3716161-F323-404B-870B-15971055DC6A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57" name="Straight Connector 56">
                  <a:extLst>
                    <a:ext uri="{FF2B5EF4-FFF2-40B4-BE49-F238E27FC236}">
                      <a16:creationId xmlns:a16="http://schemas.microsoft.com/office/drawing/2014/main" id="{C7A7A25B-4EB2-4921-A9B4-B4FB8E51D127}"/>
                    </a:ext>
                  </a:extLst>
                </p:cNvPr>
                <p:cNvCxnSpPr/>
                <p:nvPr/>
              </p:nvCxnSpPr>
              <p:spPr>
                <a:xfrm>
                  <a:off x="4350688" y="5159600"/>
                  <a:ext cx="720000" cy="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Connector 57">
                  <a:extLst>
                    <a:ext uri="{FF2B5EF4-FFF2-40B4-BE49-F238E27FC236}">
                      <a16:creationId xmlns:a16="http://schemas.microsoft.com/office/drawing/2014/main" id="{0E122495-2F02-443B-8560-7FA09C37CE9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5" name="Straight Connector 54">
                <a:extLst>
                  <a:ext uri="{FF2B5EF4-FFF2-40B4-BE49-F238E27FC236}">
                    <a16:creationId xmlns:a16="http://schemas.microsoft.com/office/drawing/2014/main" id="{7C262161-BC95-4B24-BFDA-D70461C468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006C1B83-6AA0-4F83-9DC7-33E7E9CEAEEF}"/>
                </a:ext>
              </a:extLst>
            </p:cNvPr>
            <p:cNvCxnSpPr>
              <a:cxnSpLocks/>
            </p:cNvCxnSpPr>
            <p:nvPr/>
          </p:nvCxnSpPr>
          <p:spPr>
            <a:xfrm>
              <a:off x="10763131" y="5255728"/>
              <a:ext cx="0" cy="244561"/>
            </a:xfrm>
            <a:prstGeom prst="line">
              <a:avLst/>
            </a:prstGeom>
            <a:ln w="5715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70571B2F-E500-4661-9894-9FF6FC8190EB}"/>
                </a:ext>
              </a:extLst>
            </p:cNvPr>
            <p:cNvSpPr/>
            <p:nvPr/>
          </p:nvSpPr>
          <p:spPr>
            <a:xfrm>
              <a:off x="9205167" y="5455256"/>
              <a:ext cx="5933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200</a:t>
              </a:r>
              <a:endParaRPr lang="en-GB" sz="3200" b="1" dirty="0"/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DB87A495-442D-49FE-AC3D-26E504E9B114}"/>
                </a:ext>
              </a:extLst>
            </p:cNvPr>
            <p:cNvSpPr/>
            <p:nvPr/>
          </p:nvSpPr>
          <p:spPr>
            <a:xfrm>
              <a:off x="10478966" y="5455256"/>
              <a:ext cx="5933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300</a:t>
              </a:r>
              <a:endParaRPr lang="en-GB" sz="3200" b="1" dirty="0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93473D45-90E8-4D4E-BFAB-EB66228D6445}"/>
                </a:ext>
              </a:extLst>
            </p:cNvPr>
            <p:cNvSpPr/>
            <p:nvPr/>
          </p:nvSpPr>
          <p:spPr>
            <a:xfrm>
              <a:off x="6799308" y="5455256"/>
              <a:ext cx="30151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0</a:t>
              </a:r>
              <a:endParaRPr lang="en-GB" sz="3200" b="1" dirty="0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5B9B5C3D-393F-4CE9-8C7E-FE8A0C8AF7DA}"/>
              </a:ext>
            </a:extLst>
          </p:cNvPr>
          <p:cNvSpPr/>
          <p:nvPr/>
        </p:nvSpPr>
        <p:spPr>
          <a:xfrm>
            <a:off x="601669" y="3867423"/>
            <a:ext cx="78678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Trial 3: length = 18cm, width = 9cm</a:t>
            </a:r>
            <a:endParaRPr lang="en-GB" sz="1600" dirty="0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66BDF99F-F0FF-4D2E-9273-1FD94BDF94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F3440E15-EC8C-410E-8F9E-570EC7048C2E}"/>
              </a:ext>
            </a:extLst>
          </p:cNvPr>
          <p:cNvSpPr/>
          <p:nvPr/>
        </p:nvSpPr>
        <p:spPr>
          <a:xfrm>
            <a:off x="601669" y="1411576"/>
            <a:ext cx="10743414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3400" dirty="0">
                <a:latin typeface="Century Gothic" panose="020B0502020202020204" pitchFamily="34" charset="0"/>
              </a:rPr>
              <a:t>Length is double width.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3400" dirty="0">
                <a:latin typeface="Century Gothic" panose="020B0502020202020204" pitchFamily="34" charset="0"/>
              </a:rPr>
              <a:t>Area to nearest 100cm² is 200cm².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3400" b="1" i="1" dirty="0">
                <a:latin typeface="Century Gothic" panose="020B0502020202020204" pitchFamily="34" charset="0"/>
              </a:rPr>
              <a:t>Smallest </a:t>
            </a:r>
            <a:r>
              <a:rPr lang="en-GB" sz="3400" dirty="0">
                <a:latin typeface="Century Gothic" panose="020B0502020202020204" pitchFamily="34" charset="0"/>
              </a:rPr>
              <a:t>length of rectangle.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4413693-28C3-4621-B574-A3520EC74F8C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AC3A1E0A-80B0-4534-ADA1-3063D2F1EF91}"/>
              </a:ext>
            </a:extLst>
          </p:cNvPr>
          <p:cNvSpPr/>
          <p:nvPr/>
        </p:nvSpPr>
        <p:spPr>
          <a:xfrm>
            <a:off x="508194" y="646030"/>
            <a:ext cx="52549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44: Rectangle length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597908"/>
      </p:ext>
    </p:extLst>
  </p:cSld>
  <p:clrMapOvr>
    <a:masterClrMapping/>
  </p:clrMapOvr>
</p:sld>
</file>

<file path=ppt/slides/slide2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79E3401-EA81-43AD-B62A-2ED1602BE2CF}"/>
              </a:ext>
            </a:extLst>
          </p:cNvPr>
          <p:cNvSpPr/>
          <p:nvPr/>
        </p:nvSpPr>
        <p:spPr>
          <a:xfrm>
            <a:off x="1336977" y="4962935"/>
            <a:ext cx="4536000" cy="226800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D3E22101-659D-4047-90D3-453C594C25BF}"/>
              </a:ext>
            </a:extLst>
          </p:cNvPr>
          <p:cNvCxnSpPr>
            <a:cxnSpLocks/>
          </p:cNvCxnSpPr>
          <p:nvPr/>
        </p:nvCxnSpPr>
        <p:spPr>
          <a:xfrm>
            <a:off x="1336977" y="7450082"/>
            <a:ext cx="4536000" cy="0"/>
          </a:xfrm>
          <a:prstGeom prst="straightConnector1">
            <a:avLst/>
          </a:prstGeom>
          <a:solidFill>
            <a:schemeClr val="bg1"/>
          </a:solidFill>
          <a:ln w="57150">
            <a:solidFill>
              <a:schemeClr val="bg2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5F7ABCF-0069-46C9-B1DB-7C7B7100E55A}"/>
              </a:ext>
            </a:extLst>
          </p:cNvPr>
          <p:cNvCxnSpPr>
            <a:cxnSpLocks/>
          </p:cNvCxnSpPr>
          <p:nvPr/>
        </p:nvCxnSpPr>
        <p:spPr>
          <a:xfrm>
            <a:off x="1121459" y="4962935"/>
            <a:ext cx="0" cy="2294078"/>
          </a:xfrm>
          <a:prstGeom prst="straightConnector1">
            <a:avLst/>
          </a:prstGeom>
          <a:solidFill>
            <a:schemeClr val="bg1"/>
          </a:solidFill>
          <a:ln w="57150">
            <a:solidFill>
              <a:schemeClr val="bg2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D658EA3F-3497-4FBA-8507-9472FCC95289}"/>
              </a:ext>
            </a:extLst>
          </p:cNvPr>
          <p:cNvSpPr/>
          <p:nvPr/>
        </p:nvSpPr>
        <p:spPr>
          <a:xfrm>
            <a:off x="3028537" y="7553115"/>
            <a:ext cx="11528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18cm</a:t>
            </a:r>
            <a:endParaRPr lang="en-GB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A95B817-2524-4DB1-9D7B-768C5BFC95FA}"/>
              </a:ext>
            </a:extLst>
          </p:cNvPr>
          <p:cNvSpPr/>
          <p:nvPr/>
        </p:nvSpPr>
        <p:spPr>
          <a:xfrm>
            <a:off x="168954" y="5848364"/>
            <a:ext cx="9525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9cm</a:t>
            </a:r>
            <a:endParaRPr lang="en-GB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DDDF0BB2-20BF-4824-A061-490DC6A2546D}"/>
              </a:ext>
            </a:extLst>
          </p:cNvPr>
          <p:cNvCxnSpPr>
            <a:cxnSpLocks/>
          </p:cNvCxnSpPr>
          <p:nvPr/>
        </p:nvCxnSpPr>
        <p:spPr>
          <a:xfrm>
            <a:off x="9335848" y="4790984"/>
            <a:ext cx="0" cy="79887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42026B4-150A-43D7-A374-B0319BA6E109}"/>
              </a:ext>
            </a:extLst>
          </p:cNvPr>
          <p:cNvGrpSpPr/>
          <p:nvPr/>
        </p:nvGrpSpPr>
        <p:grpSpPr>
          <a:xfrm>
            <a:off x="6689651" y="5190422"/>
            <a:ext cx="5070457" cy="984388"/>
            <a:chOff x="6799308" y="4932533"/>
            <a:chExt cx="4272964" cy="984388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FD6A579B-83DC-4E11-B24B-EAB66206A555}"/>
                </a:ext>
              </a:extLst>
            </p:cNvPr>
            <p:cNvGrpSpPr/>
            <p:nvPr/>
          </p:nvGrpSpPr>
          <p:grpSpPr>
            <a:xfrm>
              <a:off x="6950823" y="5245674"/>
              <a:ext cx="1262462" cy="244561"/>
              <a:chOff x="4177369" y="4581729"/>
              <a:chExt cx="635694" cy="93358"/>
            </a:xfrm>
          </p:grpSpPr>
          <p:grpSp>
            <p:nvGrpSpPr>
              <p:cNvPr id="44" name="Group 43">
                <a:extLst>
                  <a:ext uri="{FF2B5EF4-FFF2-40B4-BE49-F238E27FC236}">
                    <a16:creationId xmlns:a16="http://schemas.microsoft.com/office/drawing/2014/main" id="{235D2931-7061-4463-8530-27AF56C3F246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46" name="Straight Connector 45">
                  <a:extLst>
                    <a:ext uri="{FF2B5EF4-FFF2-40B4-BE49-F238E27FC236}">
                      <a16:creationId xmlns:a16="http://schemas.microsoft.com/office/drawing/2014/main" id="{99375F71-49AB-4BCA-B694-9444E02BC195}"/>
                    </a:ext>
                  </a:extLst>
                </p:cNvPr>
                <p:cNvCxnSpPr/>
                <p:nvPr/>
              </p:nvCxnSpPr>
              <p:spPr>
                <a:xfrm>
                  <a:off x="4350688" y="5159600"/>
                  <a:ext cx="720000" cy="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" name="Straight Connector 46">
                  <a:extLst>
                    <a:ext uri="{FF2B5EF4-FFF2-40B4-BE49-F238E27FC236}">
                      <a16:creationId xmlns:a16="http://schemas.microsoft.com/office/drawing/2014/main" id="{3C647A25-7246-4F08-9084-6E7AD6C233E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F23FAB9C-1FFC-4DC3-9615-9F41600B1DD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86A621BF-A3CB-4EAD-AFBB-F53EB12C6387}"/>
                </a:ext>
              </a:extLst>
            </p:cNvPr>
            <p:cNvSpPr/>
            <p:nvPr/>
          </p:nvSpPr>
          <p:spPr>
            <a:xfrm>
              <a:off x="7913285" y="5455256"/>
              <a:ext cx="5933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100</a:t>
              </a:r>
              <a:endParaRPr lang="en-GB" sz="3200" b="1" dirty="0"/>
            </a:p>
          </p:txBody>
        </p:sp>
        <p:sp>
          <p:nvSpPr>
            <p:cNvPr id="26" name="Right Bracket 25">
              <a:extLst>
                <a:ext uri="{FF2B5EF4-FFF2-40B4-BE49-F238E27FC236}">
                  <a16:creationId xmlns:a16="http://schemas.microsoft.com/office/drawing/2014/main" id="{1E552307-ADF0-42DC-ACE2-AB0C0C2AC4F1}"/>
                </a:ext>
              </a:extLst>
            </p:cNvPr>
            <p:cNvSpPr/>
            <p:nvPr/>
          </p:nvSpPr>
          <p:spPr>
            <a:xfrm rot="16200000">
              <a:off x="9362736" y="4415835"/>
              <a:ext cx="252000" cy="1285396"/>
            </a:xfrm>
            <a:prstGeom prst="rightBracket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C893670A-C775-432C-8E98-09E5EB179107}"/>
                </a:ext>
              </a:extLst>
            </p:cNvPr>
            <p:cNvGrpSpPr/>
            <p:nvPr/>
          </p:nvGrpSpPr>
          <p:grpSpPr>
            <a:xfrm>
              <a:off x="8213284" y="5255728"/>
              <a:ext cx="1262462" cy="244561"/>
              <a:chOff x="4177369" y="4581729"/>
              <a:chExt cx="635694" cy="93358"/>
            </a:xfrm>
          </p:grpSpPr>
          <p:grpSp>
            <p:nvGrpSpPr>
              <p:cNvPr id="49" name="Group 48">
                <a:extLst>
                  <a:ext uri="{FF2B5EF4-FFF2-40B4-BE49-F238E27FC236}">
                    <a16:creationId xmlns:a16="http://schemas.microsoft.com/office/drawing/2014/main" id="{FE4A1C78-D2E9-4171-B292-ECA3A05CB84B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51" name="Straight Connector 50">
                  <a:extLst>
                    <a:ext uri="{FF2B5EF4-FFF2-40B4-BE49-F238E27FC236}">
                      <a16:creationId xmlns:a16="http://schemas.microsoft.com/office/drawing/2014/main" id="{6FA607B1-C9E4-481A-99F6-414DC2FBF8BA}"/>
                    </a:ext>
                  </a:extLst>
                </p:cNvPr>
                <p:cNvCxnSpPr/>
                <p:nvPr/>
              </p:nvCxnSpPr>
              <p:spPr>
                <a:xfrm>
                  <a:off x="4350688" y="5156640"/>
                  <a:ext cx="720000" cy="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" name="Straight Connector 51">
                  <a:extLst>
                    <a:ext uri="{FF2B5EF4-FFF2-40B4-BE49-F238E27FC236}">
                      <a16:creationId xmlns:a16="http://schemas.microsoft.com/office/drawing/2014/main" id="{5B22FAFE-F2CF-47AA-880C-CBD8F7299C0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CA2018EA-27D8-4EA5-B2C5-5C88291B3E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416BB3C1-A414-4176-A320-E4A52D13DAAE}"/>
                </a:ext>
              </a:extLst>
            </p:cNvPr>
            <p:cNvGrpSpPr/>
            <p:nvPr/>
          </p:nvGrpSpPr>
          <p:grpSpPr>
            <a:xfrm>
              <a:off x="9500203" y="5245674"/>
              <a:ext cx="1262462" cy="244561"/>
              <a:chOff x="4177369" y="4581729"/>
              <a:chExt cx="635694" cy="93358"/>
            </a:xfrm>
          </p:grpSpPr>
          <p:grpSp>
            <p:nvGrpSpPr>
              <p:cNvPr id="54" name="Group 53">
                <a:extLst>
                  <a:ext uri="{FF2B5EF4-FFF2-40B4-BE49-F238E27FC236}">
                    <a16:creationId xmlns:a16="http://schemas.microsoft.com/office/drawing/2014/main" id="{B3716161-F323-404B-870B-15971055DC6A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57" name="Straight Connector 56">
                  <a:extLst>
                    <a:ext uri="{FF2B5EF4-FFF2-40B4-BE49-F238E27FC236}">
                      <a16:creationId xmlns:a16="http://schemas.microsoft.com/office/drawing/2014/main" id="{C7A7A25B-4EB2-4921-A9B4-B4FB8E51D127}"/>
                    </a:ext>
                  </a:extLst>
                </p:cNvPr>
                <p:cNvCxnSpPr/>
                <p:nvPr/>
              </p:nvCxnSpPr>
              <p:spPr>
                <a:xfrm>
                  <a:off x="4350688" y="5159600"/>
                  <a:ext cx="720000" cy="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Connector 57">
                  <a:extLst>
                    <a:ext uri="{FF2B5EF4-FFF2-40B4-BE49-F238E27FC236}">
                      <a16:creationId xmlns:a16="http://schemas.microsoft.com/office/drawing/2014/main" id="{0E122495-2F02-443B-8560-7FA09C37CE9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5" name="Straight Connector 54">
                <a:extLst>
                  <a:ext uri="{FF2B5EF4-FFF2-40B4-BE49-F238E27FC236}">
                    <a16:creationId xmlns:a16="http://schemas.microsoft.com/office/drawing/2014/main" id="{7C262161-BC95-4B24-BFDA-D70461C468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006C1B83-6AA0-4F83-9DC7-33E7E9CEAEEF}"/>
                </a:ext>
              </a:extLst>
            </p:cNvPr>
            <p:cNvCxnSpPr>
              <a:cxnSpLocks/>
            </p:cNvCxnSpPr>
            <p:nvPr/>
          </p:nvCxnSpPr>
          <p:spPr>
            <a:xfrm>
              <a:off x="10763131" y="5255728"/>
              <a:ext cx="0" cy="244561"/>
            </a:xfrm>
            <a:prstGeom prst="line">
              <a:avLst/>
            </a:prstGeom>
            <a:ln w="5715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70571B2F-E500-4661-9894-9FF6FC8190EB}"/>
                </a:ext>
              </a:extLst>
            </p:cNvPr>
            <p:cNvSpPr/>
            <p:nvPr/>
          </p:nvSpPr>
          <p:spPr>
            <a:xfrm>
              <a:off x="9205167" y="5455256"/>
              <a:ext cx="5933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200</a:t>
              </a:r>
              <a:endParaRPr lang="en-GB" sz="3200" b="1" dirty="0"/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DB87A495-442D-49FE-AC3D-26E504E9B114}"/>
                </a:ext>
              </a:extLst>
            </p:cNvPr>
            <p:cNvSpPr/>
            <p:nvPr/>
          </p:nvSpPr>
          <p:spPr>
            <a:xfrm>
              <a:off x="10478966" y="5455256"/>
              <a:ext cx="5933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300</a:t>
              </a:r>
              <a:endParaRPr lang="en-GB" sz="3200" b="1" dirty="0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93473D45-90E8-4D4E-BFAB-EB66228D6445}"/>
                </a:ext>
              </a:extLst>
            </p:cNvPr>
            <p:cNvSpPr/>
            <p:nvPr/>
          </p:nvSpPr>
          <p:spPr>
            <a:xfrm>
              <a:off x="6799308" y="5455256"/>
              <a:ext cx="30151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0</a:t>
              </a:r>
              <a:endParaRPr lang="en-GB" sz="3200" b="1" dirty="0"/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FE676061-0E28-4A85-BAD4-8912C28464A0}"/>
              </a:ext>
            </a:extLst>
          </p:cNvPr>
          <p:cNvSpPr/>
          <p:nvPr/>
        </p:nvSpPr>
        <p:spPr>
          <a:xfrm>
            <a:off x="1686823" y="5737523"/>
            <a:ext cx="383630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Area = 162cm²</a:t>
            </a:r>
            <a:endParaRPr lang="en-GB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B9B5C3D-393F-4CE9-8C7E-FE8A0C8AF7DA}"/>
              </a:ext>
            </a:extLst>
          </p:cNvPr>
          <p:cNvSpPr/>
          <p:nvPr/>
        </p:nvSpPr>
        <p:spPr>
          <a:xfrm>
            <a:off x="601669" y="3867423"/>
            <a:ext cx="78678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Trial 3: length = 18cm, width = 9cm</a:t>
            </a:r>
            <a:endParaRPr lang="en-GB" sz="1600" dirty="0"/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10772714-C7B8-4316-A8EA-FB790A912D3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26B7B694-EA92-4292-993C-F5C066F81636}"/>
              </a:ext>
            </a:extLst>
          </p:cNvPr>
          <p:cNvSpPr/>
          <p:nvPr/>
        </p:nvSpPr>
        <p:spPr>
          <a:xfrm>
            <a:off x="601669" y="1411576"/>
            <a:ext cx="10743414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3400" dirty="0">
                <a:latin typeface="Century Gothic" panose="020B0502020202020204" pitchFamily="34" charset="0"/>
              </a:rPr>
              <a:t>Length is double width.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3400" dirty="0">
                <a:latin typeface="Century Gothic" panose="020B0502020202020204" pitchFamily="34" charset="0"/>
              </a:rPr>
              <a:t>Area to nearest 100cm² is 200cm².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3400" b="1" i="1" dirty="0">
                <a:latin typeface="Century Gothic" panose="020B0502020202020204" pitchFamily="34" charset="0"/>
              </a:rPr>
              <a:t>Smallest </a:t>
            </a:r>
            <a:r>
              <a:rPr lang="en-GB" sz="3400" dirty="0">
                <a:latin typeface="Century Gothic" panose="020B0502020202020204" pitchFamily="34" charset="0"/>
              </a:rPr>
              <a:t>length of rectangle.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22868ED-7B7C-4A8A-BBFA-16670B35FFD1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E1E83DAD-0E8A-453F-98DE-01868F9A9872}"/>
              </a:ext>
            </a:extLst>
          </p:cNvPr>
          <p:cNvSpPr/>
          <p:nvPr/>
        </p:nvSpPr>
        <p:spPr>
          <a:xfrm>
            <a:off x="508194" y="646030"/>
            <a:ext cx="52549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44: Rectangle length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498576"/>
      </p:ext>
    </p:extLst>
  </p:cSld>
  <p:clrMapOvr>
    <a:masterClrMapping/>
  </p:clrMapOvr>
</p:sld>
</file>

<file path=ppt/slides/slide2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79E3401-EA81-43AD-B62A-2ED1602BE2CF}"/>
              </a:ext>
            </a:extLst>
          </p:cNvPr>
          <p:cNvSpPr/>
          <p:nvPr/>
        </p:nvSpPr>
        <p:spPr>
          <a:xfrm>
            <a:off x="1336977" y="4962935"/>
            <a:ext cx="4536000" cy="226800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D3E22101-659D-4047-90D3-453C594C25BF}"/>
              </a:ext>
            </a:extLst>
          </p:cNvPr>
          <p:cNvCxnSpPr>
            <a:cxnSpLocks/>
          </p:cNvCxnSpPr>
          <p:nvPr/>
        </p:nvCxnSpPr>
        <p:spPr>
          <a:xfrm>
            <a:off x="1336977" y="7450082"/>
            <a:ext cx="4536000" cy="0"/>
          </a:xfrm>
          <a:prstGeom prst="straightConnector1">
            <a:avLst/>
          </a:prstGeom>
          <a:solidFill>
            <a:schemeClr val="bg1"/>
          </a:solidFill>
          <a:ln w="57150">
            <a:solidFill>
              <a:schemeClr val="bg2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5F7ABCF-0069-46C9-B1DB-7C7B7100E55A}"/>
              </a:ext>
            </a:extLst>
          </p:cNvPr>
          <p:cNvCxnSpPr>
            <a:cxnSpLocks/>
          </p:cNvCxnSpPr>
          <p:nvPr/>
        </p:nvCxnSpPr>
        <p:spPr>
          <a:xfrm>
            <a:off x="1121459" y="4962935"/>
            <a:ext cx="0" cy="2294078"/>
          </a:xfrm>
          <a:prstGeom prst="straightConnector1">
            <a:avLst/>
          </a:prstGeom>
          <a:solidFill>
            <a:schemeClr val="bg1"/>
          </a:solidFill>
          <a:ln w="57150">
            <a:solidFill>
              <a:schemeClr val="bg2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D658EA3F-3497-4FBA-8507-9472FCC95289}"/>
              </a:ext>
            </a:extLst>
          </p:cNvPr>
          <p:cNvSpPr/>
          <p:nvPr/>
        </p:nvSpPr>
        <p:spPr>
          <a:xfrm>
            <a:off x="3028537" y="7553115"/>
            <a:ext cx="11528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18cm</a:t>
            </a:r>
            <a:endParaRPr lang="en-GB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A95B817-2524-4DB1-9D7B-768C5BFC95FA}"/>
              </a:ext>
            </a:extLst>
          </p:cNvPr>
          <p:cNvSpPr/>
          <p:nvPr/>
        </p:nvSpPr>
        <p:spPr>
          <a:xfrm>
            <a:off x="168954" y="5848364"/>
            <a:ext cx="9525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9cm</a:t>
            </a:r>
            <a:endParaRPr lang="en-GB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DDDF0BB2-20BF-4824-A061-490DC6A2546D}"/>
              </a:ext>
            </a:extLst>
          </p:cNvPr>
          <p:cNvCxnSpPr>
            <a:cxnSpLocks/>
          </p:cNvCxnSpPr>
          <p:nvPr/>
        </p:nvCxnSpPr>
        <p:spPr>
          <a:xfrm>
            <a:off x="9335848" y="4790984"/>
            <a:ext cx="0" cy="79887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42026B4-150A-43D7-A374-B0319BA6E109}"/>
              </a:ext>
            </a:extLst>
          </p:cNvPr>
          <p:cNvGrpSpPr/>
          <p:nvPr/>
        </p:nvGrpSpPr>
        <p:grpSpPr>
          <a:xfrm>
            <a:off x="6689651" y="5190422"/>
            <a:ext cx="5070457" cy="984388"/>
            <a:chOff x="6799308" y="4932533"/>
            <a:chExt cx="4272964" cy="984388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FD6A579B-83DC-4E11-B24B-EAB66206A555}"/>
                </a:ext>
              </a:extLst>
            </p:cNvPr>
            <p:cNvGrpSpPr/>
            <p:nvPr/>
          </p:nvGrpSpPr>
          <p:grpSpPr>
            <a:xfrm>
              <a:off x="6950823" y="5245674"/>
              <a:ext cx="1262462" cy="244561"/>
              <a:chOff x="4177369" y="4581729"/>
              <a:chExt cx="635694" cy="93358"/>
            </a:xfrm>
          </p:grpSpPr>
          <p:grpSp>
            <p:nvGrpSpPr>
              <p:cNvPr id="44" name="Group 43">
                <a:extLst>
                  <a:ext uri="{FF2B5EF4-FFF2-40B4-BE49-F238E27FC236}">
                    <a16:creationId xmlns:a16="http://schemas.microsoft.com/office/drawing/2014/main" id="{235D2931-7061-4463-8530-27AF56C3F246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46" name="Straight Connector 45">
                  <a:extLst>
                    <a:ext uri="{FF2B5EF4-FFF2-40B4-BE49-F238E27FC236}">
                      <a16:creationId xmlns:a16="http://schemas.microsoft.com/office/drawing/2014/main" id="{99375F71-49AB-4BCA-B694-9444E02BC195}"/>
                    </a:ext>
                  </a:extLst>
                </p:cNvPr>
                <p:cNvCxnSpPr/>
                <p:nvPr/>
              </p:nvCxnSpPr>
              <p:spPr>
                <a:xfrm>
                  <a:off x="4350688" y="5159600"/>
                  <a:ext cx="720000" cy="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" name="Straight Connector 46">
                  <a:extLst>
                    <a:ext uri="{FF2B5EF4-FFF2-40B4-BE49-F238E27FC236}">
                      <a16:creationId xmlns:a16="http://schemas.microsoft.com/office/drawing/2014/main" id="{3C647A25-7246-4F08-9084-6E7AD6C233E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F23FAB9C-1FFC-4DC3-9615-9F41600B1DD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86A621BF-A3CB-4EAD-AFBB-F53EB12C6387}"/>
                </a:ext>
              </a:extLst>
            </p:cNvPr>
            <p:cNvSpPr/>
            <p:nvPr/>
          </p:nvSpPr>
          <p:spPr>
            <a:xfrm>
              <a:off x="7913285" y="5455256"/>
              <a:ext cx="5933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100</a:t>
              </a:r>
              <a:endParaRPr lang="en-GB" sz="3200" b="1" dirty="0"/>
            </a:p>
          </p:txBody>
        </p:sp>
        <p:sp>
          <p:nvSpPr>
            <p:cNvPr id="26" name="Right Bracket 25">
              <a:extLst>
                <a:ext uri="{FF2B5EF4-FFF2-40B4-BE49-F238E27FC236}">
                  <a16:creationId xmlns:a16="http://schemas.microsoft.com/office/drawing/2014/main" id="{1E552307-ADF0-42DC-ACE2-AB0C0C2AC4F1}"/>
                </a:ext>
              </a:extLst>
            </p:cNvPr>
            <p:cNvSpPr/>
            <p:nvPr/>
          </p:nvSpPr>
          <p:spPr>
            <a:xfrm rot="16200000">
              <a:off x="9362736" y="4415835"/>
              <a:ext cx="252000" cy="1285396"/>
            </a:xfrm>
            <a:prstGeom prst="rightBracket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C893670A-C775-432C-8E98-09E5EB179107}"/>
                </a:ext>
              </a:extLst>
            </p:cNvPr>
            <p:cNvGrpSpPr/>
            <p:nvPr/>
          </p:nvGrpSpPr>
          <p:grpSpPr>
            <a:xfrm>
              <a:off x="8213284" y="5255728"/>
              <a:ext cx="1262462" cy="244561"/>
              <a:chOff x="4177369" y="4581729"/>
              <a:chExt cx="635694" cy="93358"/>
            </a:xfrm>
          </p:grpSpPr>
          <p:grpSp>
            <p:nvGrpSpPr>
              <p:cNvPr id="49" name="Group 48">
                <a:extLst>
                  <a:ext uri="{FF2B5EF4-FFF2-40B4-BE49-F238E27FC236}">
                    <a16:creationId xmlns:a16="http://schemas.microsoft.com/office/drawing/2014/main" id="{FE4A1C78-D2E9-4171-B292-ECA3A05CB84B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51" name="Straight Connector 50">
                  <a:extLst>
                    <a:ext uri="{FF2B5EF4-FFF2-40B4-BE49-F238E27FC236}">
                      <a16:creationId xmlns:a16="http://schemas.microsoft.com/office/drawing/2014/main" id="{6FA607B1-C9E4-481A-99F6-414DC2FBF8BA}"/>
                    </a:ext>
                  </a:extLst>
                </p:cNvPr>
                <p:cNvCxnSpPr/>
                <p:nvPr/>
              </p:nvCxnSpPr>
              <p:spPr>
                <a:xfrm>
                  <a:off x="4350688" y="5156640"/>
                  <a:ext cx="720000" cy="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" name="Straight Connector 51">
                  <a:extLst>
                    <a:ext uri="{FF2B5EF4-FFF2-40B4-BE49-F238E27FC236}">
                      <a16:creationId xmlns:a16="http://schemas.microsoft.com/office/drawing/2014/main" id="{5B22FAFE-F2CF-47AA-880C-CBD8F7299C0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CA2018EA-27D8-4EA5-B2C5-5C88291B3E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416BB3C1-A414-4176-A320-E4A52D13DAAE}"/>
                </a:ext>
              </a:extLst>
            </p:cNvPr>
            <p:cNvGrpSpPr/>
            <p:nvPr/>
          </p:nvGrpSpPr>
          <p:grpSpPr>
            <a:xfrm>
              <a:off x="9500203" y="5245674"/>
              <a:ext cx="1262462" cy="244561"/>
              <a:chOff x="4177369" y="4581729"/>
              <a:chExt cx="635694" cy="93358"/>
            </a:xfrm>
          </p:grpSpPr>
          <p:grpSp>
            <p:nvGrpSpPr>
              <p:cNvPr id="54" name="Group 53">
                <a:extLst>
                  <a:ext uri="{FF2B5EF4-FFF2-40B4-BE49-F238E27FC236}">
                    <a16:creationId xmlns:a16="http://schemas.microsoft.com/office/drawing/2014/main" id="{B3716161-F323-404B-870B-15971055DC6A}"/>
                  </a:ext>
                </a:extLst>
              </p:cNvPr>
              <p:cNvGrpSpPr/>
              <p:nvPr/>
            </p:nvGrpSpPr>
            <p:grpSpPr>
              <a:xfrm>
                <a:off x="4177369" y="4581729"/>
                <a:ext cx="635694" cy="93358"/>
                <a:chOff x="4350688" y="5120640"/>
                <a:chExt cx="720000" cy="72000"/>
              </a:xfrm>
            </p:grpSpPr>
            <p:cxnSp>
              <p:nvCxnSpPr>
                <p:cNvPr id="57" name="Straight Connector 56">
                  <a:extLst>
                    <a:ext uri="{FF2B5EF4-FFF2-40B4-BE49-F238E27FC236}">
                      <a16:creationId xmlns:a16="http://schemas.microsoft.com/office/drawing/2014/main" id="{C7A7A25B-4EB2-4921-A9B4-B4FB8E51D127}"/>
                    </a:ext>
                  </a:extLst>
                </p:cNvPr>
                <p:cNvCxnSpPr/>
                <p:nvPr/>
              </p:nvCxnSpPr>
              <p:spPr>
                <a:xfrm>
                  <a:off x="4350688" y="5159600"/>
                  <a:ext cx="720000" cy="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Connector 57">
                  <a:extLst>
                    <a:ext uri="{FF2B5EF4-FFF2-40B4-BE49-F238E27FC236}">
                      <a16:creationId xmlns:a16="http://schemas.microsoft.com/office/drawing/2014/main" id="{0E122495-2F02-443B-8560-7FA09C37CE9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50688" y="5120640"/>
                  <a:ext cx="0" cy="72000"/>
                </a:xfrm>
                <a:prstGeom prst="line">
                  <a:avLst/>
                </a:prstGeom>
                <a:ln w="57150" cap="rnd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5" name="Straight Connector 54">
                <a:extLst>
                  <a:ext uri="{FF2B5EF4-FFF2-40B4-BE49-F238E27FC236}">
                    <a16:creationId xmlns:a16="http://schemas.microsoft.com/office/drawing/2014/main" id="{7C262161-BC95-4B24-BFDA-D70461C468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95216" y="4581729"/>
                <a:ext cx="0" cy="93358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006C1B83-6AA0-4F83-9DC7-33E7E9CEAEEF}"/>
                </a:ext>
              </a:extLst>
            </p:cNvPr>
            <p:cNvCxnSpPr>
              <a:cxnSpLocks/>
            </p:cNvCxnSpPr>
            <p:nvPr/>
          </p:nvCxnSpPr>
          <p:spPr>
            <a:xfrm>
              <a:off x="10763131" y="5255728"/>
              <a:ext cx="0" cy="244561"/>
            </a:xfrm>
            <a:prstGeom prst="line">
              <a:avLst/>
            </a:prstGeom>
            <a:ln w="5715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70571B2F-E500-4661-9894-9FF6FC8190EB}"/>
                </a:ext>
              </a:extLst>
            </p:cNvPr>
            <p:cNvSpPr/>
            <p:nvPr/>
          </p:nvSpPr>
          <p:spPr>
            <a:xfrm>
              <a:off x="9205167" y="5455256"/>
              <a:ext cx="5933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200</a:t>
              </a:r>
              <a:endParaRPr lang="en-GB" sz="3200" b="1" dirty="0"/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DB87A495-442D-49FE-AC3D-26E504E9B114}"/>
                </a:ext>
              </a:extLst>
            </p:cNvPr>
            <p:cNvSpPr/>
            <p:nvPr/>
          </p:nvSpPr>
          <p:spPr>
            <a:xfrm>
              <a:off x="10478966" y="5455256"/>
              <a:ext cx="5933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300</a:t>
              </a:r>
              <a:endParaRPr lang="en-GB" sz="3200" b="1" dirty="0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93473D45-90E8-4D4E-BFAB-EB66228D6445}"/>
                </a:ext>
              </a:extLst>
            </p:cNvPr>
            <p:cNvSpPr/>
            <p:nvPr/>
          </p:nvSpPr>
          <p:spPr>
            <a:xfrm>
              <a:off x="6799308" y="5455256"/>
              <a:ext cx="30151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0</a:t>
              </a:r>
              <a:endParaRPr lang="en-GB" sz="3200" b="1" dirty="0"/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FE676061-0E28-4A85-BAD4-8912C28464A0}"/>
              </a:ext>
            </a:extLst>
          </p:cNvPr>
          <p:cNvSpPr/>
          <p:nvPr/>
        </p:nvSpPr>
        <p:spPr>
          <a:xfrm>
            <a:off x="1686823" y="5737523"/>
            <a:ext cx="383630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Area = 162cm²</a:t>
            </a:r>
            <a:endParaRPr lang="en-GB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B9B5C3D-393F-4CE9-8C7E-FE8A0C8AF7DA}"/>
              </a:ext>
            </a:extLst>
          </p:cNvPr>
          <p:cNvSpPr/>
          <p:nvPr/>
        </p:nvSpPr>
        <p:spPr>
          <a:xfrm>
            <a:off x="601669" y="3867423"/>
            <a:ext cx="78678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Trial 3: length = 18cm, width = 9cm</a:t>
            </a:r>
            <a:endParaRPr lang="en-GB" sz="1600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337EEEE-0614-4E08-8152-EFBE483A7EE8}"/>
              </a:ext>
            </a:extLst>
          </p:cNvPr>
          <p:cNvSpPr/>
          <p:nvPr/>
        </p:nvSpPr>
        <p:spPr>
          <a:xfrm>
            <a:off x="6685060" y="6540647"/>
            <a:ext cx="5302836" cy="1685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Does round to 200.</a:t>
            </a:r>
          </a:p>
          <a:p>
            <a:r>
              <a:rPr lang="en-GB" sz="28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This is the smallest possible rectangle. </a:t>
            </a:r>
            <a:r>
              <a:rPr lang="en-GB" sz="3200" b="1" i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Length = 18cm</a:t>
            </a:r>
            <a:endParaRPr lang="en-GB" sz="2800" i="1" u="sng" dirty="0">
              <a:solidFill>
                <a:srgbClr val="FF0000"/>
              </a:solidFill>
            </a:endParaRPr>
          </a:p>
        </p:txBody>
      </p:sp>
      <p:pic>
        <p:nvPicPr>
          <p:cNvPr id="42" name="Picture 4" descr="Image result for tick cross">
            <a:extLst>
              <a:ext uri="{FF2B5EF4-FFF2-40B4-BE49-F238E27FC236}">
                <a16:creationId xmlns:a16="http://schemas.microsoft.com/office/drawing/2014/main" id="{3B127AA8-399B-4194-A3EE-E41740D730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5" r="50064" b="-9011"/>
          <a:stretch/>
        </p:blipFill>
        <p:spPr bwMode="auto">
          <a:xfrm>
            <a:off x="10891953" y="6393416"/>
            <a:ext cx="582344" cy="661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D50E2E55-B904-40E7-B6CB-20F6AD26E2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64" name="Rectangle 63">
            <a:extLst>
              <a:ext uri="{FF2B5EF4-FFF2-40B4-BE49-F238E27FC236}">
                <a16:creationId xmlns:a16="http://schemas.microsoft.com/office/drawing/2014/main" id="{C72B3F19-5A80-41CD-9DCB-FF06A6C7426B}"/>
              </a:ext>
            </a:extLst>
          </p:cNvPr>
          <p:cNvSpPr/>
          <p:nvPr/>
        </p:nvSpPr>
        <p:spPr>
          <a:xfrm>
            <a:off x="601669" y="1411576"/>
            <a:ext cx="10743414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3400" dirty="0">
                <a:latin typeface="Century Gothic" panose="020B0502020202020204" pitchFamily="34" charset="0"/>
              </a:rPr>
              <a:t>Length is double width.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3400" dirty="0">
                <a:latin typeface="Century Gothic" panose="020B0502020202020204" pitchFamily="34" charset="0"/>
              </a:rPr>
              <a:t>Area to nearest 100cm² is 200cm².</a:t>
            </a:r>
          </a:p>
          <a:p>
            <a:pPr marL="342900" indent="-342900"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3400" b="1" i="1" dirty="0">
                <a:latin typeface="Century Gothic" panose="020B0502020202020204" pitchFamily="34" charset="0"/>
              </a:rPr>
              <a:t>Smallest </a:t>
            </a:r>
            <a:r>
              <a:rPr lang="en-GB" sz="3400" dirty="0">
                <a:latin typeface="Century Gothic" panose="020B0502020202020204" pitchFamily="34" charset="0"/>
              </a:rPr>
              <a:t>length of rectangle.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ABC94C0F-63FC-4ECD-8899-39AABE96D558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230A4450-3216-4DFF-B133-E7D152EAFAA9}"/>
              </a:ext>
            </a:extLst>
          </p:cNvPr>
          <p:cNvSpPr/>
          <p:nvPr/>
        </p:nvSpPr>
        <p:spPr>
          <a:xfrm>
            <a:off x="508194" y="646030"/>
            <a:ext cx="52549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44: Rectangle length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650049"/>
      </p:ext>
    </p:extLst>
  </p:cSld>
  <p:clrMapOvr>
    <a:masterClrMapping/>
  </p:clrMapOvr>
</p:sld>
</file>

<file path=ppt/slides/slide2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5469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45: Compound shape</a:t>
            </a:r>
            <a:endParaRPr lang="en-GB" sz="3200" dirty="0">
              <a:solidFill>
                <a:schemeClr val="accent1"/>
              </a:solidFill>
            </a:endParaRPr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1752DB53-44F7-4F36-80BF-C1B52C6880A0}"/>
              </a:ext>
            </a:extLst>
          </p:cNvPr>
          <p:cNvGrpSpPr/>
          <p:nvPr/>
        </p:nvGrpSpPr>
        <p:grpSpPr>
          <a:xfrm>
            <a:off x="1302630" y="2165533"/>
            <a:ext cx="7253195" cy="5506607"/>
            <a:chOff x="759980" y="1413109"/>
            <a:chExt cx="2355850" cy="1803400"/>
          </a:xfrm>
        </p:grpSpPr>
        <p:cxnSp>
          <p:nvCxnSpPr>
            <p:cNvPr id="68" name="Straight Arrow Connector 67">
              <a:extLst>
                <a:ext uri="{FF2B5EF4-FFF2-40B4-BE49-F238E27FC236}">
                  <a16:creationId xmlns:a16="http://schemas.microsoft.com/office/drawing/2014/main" id="{58D4C9EC-C0A7-4266-9195-153D232492FB}"/>
                </a:ext>
              </a:extLst>
            </p:cNvPr>
            <p:cNvCxnSpPr/>
            <p:nvPr/>
          </p:nvCxnSpPr>
          <p:spPr>
            <a:xfrm>
              <a:off x="865392" y="1413109"/>
              <a:ext cx="2160000" cy="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28838420-E6E5-42B4-B7F2-7F383107C08C}"/>
                </a:ext>
              </a:extLst>
            </p:cNvPr>
            <p:cNvCxnSpPr>
              <a:cxnSpLocks/>
            </p:cNvCxnSpPr>
            <p:nvPr/>
          </p:nvCxnSpPr>
          <p:spPr>
            <a:xfrm>
              <a:off x="759980" y="1512075"/>
              <a:ext cx="0" cy="162000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2C4A965C-2B0D-47A8-BD99-B7C86B562A83}"/>
                </a:ext>
              </a:extLst>
            </p:cNvPr>
            <p:cNvGrpSpPr/>
            <p:nvPr/>
          </p:nvGrpSpPr>
          <p:grpSpPr>
            <a:xfrm>
              <a:off x="865392" y="1512075"/>
              <a:ext cx="2160000" cy="1622640"/>
              <a:chOff x="849263" y="1468039"/>
              <a:chExt cx="2160000" cy="1622640"/>
            </a:xfrm>
          </p:grpSpPr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9015157B-E0AA-4C8D-AA92-64AFF0B88E21}"/>
                  </a:ext>
                </a:extLst>
              </p:cNvPr>
              <p:cNvCxnSpPr/>
              <p:nvPr/>
            </p:nvCxnSpPr>
            <p:spPr>
              <a:xfrm>
                <a:off x="849263" y="1468039"/>
                <a:ext cx="0" cy="16200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A49DC494-A766-4FEE-AD97-CB62CE5A5D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1468039"/>
                <a:ext cx="21600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E6FF7C3F-8F5E-4827-BBFF-8C04A5456A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3090679"/>
                <a:ext cx="10800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08DF0BCE-52B4-4C2E-95BE-219FD98BFC6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929263" y="2548039"/>
                <a:ext cx="0" cy="5400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EB7155B7-6041-4295-875E-65F3BE78B49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29263" y="2548039"/>
                <a:ext cx="10728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08A0E234-18EB-4BB7-840D-BB0D638F00B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009263" y="1468039"/>
                <a:ext cx="0" cy="10692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00F1EC96-E67E-4807-AFAA-57472EA4C4FE}"/>
                </a:ext>
              </a:extLst>
            </p:cNvPr>
            <p:cNvCxnSpPr>
              <a:cxnSpLocks/>
            </p:cNvCxnSpPr>
            <p:nvPr/>
          </p:nvCxnSpPr>
          <p:spPr>
            <a:xfrm>
              <a:off x="3115830" y="1503472"/>
              <a:ext cx="0" cy="108000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Arrow Connector 71">
              <a:extLst>
                <a:ext uri="{FF2B5EF4-FFF2-40B4-BE49-F238E27FC236}">
                  <a16:creationId xmlns:a16="http://schemas.microsoft.com/office/drawing/2014/main" id="{2D99B155-11DE-4263-A853-EF85EE07D221}"/>
                </a:ext>
              </a:extLst>
            </p:cNvPr>
            <p:cNvCxnSpPr/>
            <p:nvPr/>
          </p:nvCxnSpPr>
          <p:spPr>
            <a:xfrm>
              <a:off x="858192" y="3216509"/>
              <a:ext cx="1080000" cy="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" name="Rectangle 63">
            <a:extLst>
              <a:ext uri="{FF2B5EF4-FFF2-40B4-BE49-F238E27FC236}">
                <a16:creationId xmlns:a16="http://schemas.microsoft.com/office/drawing/2014/main" id="{2ED587FD-7F05-42E2-ABF9-05D38A440114}"/>
              </a:ext>
            </a:extLst>
          </p:cNvPr>
          <p:cNvSpPr/>
          <p:nvPr/>
        </p:nvSpPr>
        <p:spPr>
          <a:xfrm>
            <a:off x="369237" y="4617857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9m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E2714FC2-73ED-4937-A776-3515DFD3B43A}"/>
              </a:ext>
            </a:extLst>
          </p:cNvPr>
          <p:cNvSpPr/>
          <p:nvPr/>
        </p:nvSpPr>
        <p:spPr>
          <a:xfrm>
            <a:off x="4362487" y="1490250"/>
            <a:ext cx="1135247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12m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7165871F-568B-4ACC-AE76-953C9747784E}"/>
              </a:ext>
            </a:extLst>
          </p:cNvPr>
          <p:cNvSpPr/>
          <p:nvPr/>
        </p:nvSpPr>
        <p:spPr>
          <a:xfrm>
            <a:off x="2828976" y="7689641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B4707124-7837-47D8-A88D-6AAD266BBF49}"/>
              </a:ext>
            </a:extLst>
          </p:cNvPr>
          <p:cNvSpPr/>
          <p:nvPr/>
        </p:nvSpPr>
        <p:spPr>
          <a:xfrm>
            <a:off x="8629348" y="3736999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4F7658E-07F1-4681-84A2-AD5041E90A99}"/>
              </a:ext>
            </a:extLst>
          </p:cNvPr>
          <p:cNvSpPr/>
          <p:nvPr/>
        </p:nvSpPr>
        <p:spPr>
          <a:xfrm>
            <a:off x="6337854" y="1078075"/>
            <a:ext cx="54601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Lengths of missing sides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0C69B8E2-77AE-4340-895C-966B69DE3DD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F71F176B-226F-4A44-95F2-FD4C33772D97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</p:spTree>
    <p:extLst>
      <p:ext uri="{BB962C8B-B14F-4D97-AF65-F5344CB8AC3E}">
        <p14:creationId xmlns:p14="http://schemas.microsoft.com/office/powerpoint/2010/main" val="3670608222"/>
      </p:ext>
    </p:extLst>
  </p:cSld>
  <p:clrMapOvr>
    <a:masterClrMapping/>
  </p:clrMapOvr>
</p:sld>
</file>

<file path=ppt/slides/slide2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1752DB53-44F7-4F36-80BF-C1B52C6880A0}"/>
              </a:ext>
            </a:extLst>
          </p:cNvPr>
          <p:cNvGrpSpPr/>
          <p:nvPr/>
        </p:nvGrpSpPr>
        <p:grpSpPr>
          <a:xfrm>
            <a:off x="1302630" y="2165533"/>
            <a:ext cx="7253195" cy="5506607"/>
            <a:chOff x="759980" y="1413109"/>
            <a:chExt cx="2355850" cy="1803400"/>
          </a:xfrm>
        </p:grpSpPr>
        <p:cxnSp>
          <p:nvCxnSpPr>
            <p:cNvPr id="68" name="Straight Arrow Connector 67">
              <a:extLst>
                <a:ext uri="{FF2B5EF4-FFF2-40B4-BE49-F238E27FC236}">
                  <a16:creationId xmlns:a16="http://schemas.microsoft.com/office/drawing/2014/main" id="{58D4C9EC-C0A7-4266-9195-153D232492FB}"/>
                </a:ext>
              </a:extLst>
            </p:cNvPr>
            <p:cNvCxnSpPr/>
            <p:nvPr/>
          </p:nvCxnSpPr>
          <p:spPr>
            <a:xfrm>
              <a:off x="865392" y="1413109"/>
              <a:ext cx="2160000" cy="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28838420-E6E5-42B4-B7F2-7F383107C08C}"/>
                </a:ext>
              </a:extLst>
            </p:cNvPr>
            <p:cNvCxnSpPr>
              <a:cxnSpLocks/>
            </p:cNvCxnSpPr>
            <p:nvPr/>
          </p:nvCxnSpPr>
          <p:spPr>
            <a:xfrm>
              <a:off x="759980" y="1512075"/>
              <a:ext cx="0" cy="1620000"/>
            </a:xfrm>
            <a:prstGeom prst="straightConnector1">
              <a:avLst/>
            </a:prstGeom>
            <a:ln w="8255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2C4A965C-2B0D-47A8-BD99-B7C86B562A83}"/>
                </a:ext>
              </a:extLst>
            </p:cNvPr>
            <p:cNvGrpSpPr/>
            <p:nvPr/>
          </p:nvGrpSpPr>
          <p:grpSpPr>
            <a:xfrm>
              <a:off x="865392" y="1512075"/>
              <a:ext cx="2160000" cy="1622640"/>
              <a:chOff x="849263" y="1468039"/>
              <a:chExt cx="2160000" cy="1622640"/>
            </a:xfrm>
          </p:grpSpPr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9015157B-E0AA-4C8D-AA92-64AFF0B88E21}"/>
                  </a:ext>
                </a:extLst>
              </p:cNvPr>
              <p:cNvCxnSpPr/>
              <p:nvPr/>
            </p:nvCxnSpPr>
            <p:spPr>
              <a:xfrm>
                <a:off x="849263" y="1468039"/>
                <a:ext cx="0" cy="16200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A49DC494-A766-4FEE-AD97-CB62CE5A5D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1468039"/>
                <a:ext cx="21600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E6FF7C3F-8F5E-4827-BBFF-8C04A5456A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3090679"/>
                <a:ext cx="10800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08DF0BCE-52B4-4C2E-95BE-219FD98BFC6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929263" y="2548039"/>
                <a:ext cx="0" cy="5400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EB7155B7-6041-4295-875E-65F3BE78B49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29263" y="2548039"/>
                <a:ext cx="10728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08A0E234-18EB-4BB7-840D-BB0D638F00B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009263" y="1468039"/>
                <a:ext cx="0" cy="10692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00F1EC96-E67E-4807-AFAA-57472EA4C4FE}"/>
                </a:ext>
              </a:extLst>
            </p:cNvPr>
            <p:cNvCxnSpPr>
              <a:cxnSpLocks/>
            </p:cNvCxnSpPr>
            <p:nvPr/>
          </p:nvCxnSpPr>
          <p:spPr>
            <a:xfrm>
              <a:off x="3115830" y="1503472"/>
              <a:ext cx="0" cy="1080000"/>
            </a:xfrm>
            <a:prstGeom prst="straightConnector1">
              <a:avLst/>
            </a:prstGeom>
            <a:ln w="8255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Arrow Connector 71">
              <a:extLst>
                <a:ext uri="{FF2B5EF4-FFF2-40B4-BE49-F238E27FC236}">
                  <a16:creationId xmlns:a16="http://schemas.microsoft.com/office/drawing/2014/main" id="{2D99B155-11DE-4263-A853-EF85EE07D221}"/>
                </a:ext>
              </a:extLst>
            </p:cNvPr>
            <p:cNvCxnSpPr/>
            <p:nvPr/>
          </p:nvCxnSpPr>
          <p:spPr>
            <a:xfrm>
              <a:off x="858192" y="3216509"/>
              <a:ext cx="1080000" cy="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" name="Rectangle 63">
            <a:extLst>
              <a:ext uri="{FF2B5EF4-FFF2-40B4-BE49-F238E27FC236}">
                <a16:creationId xmlns:a16="http://schemas.microsoft.com/office/drawing/2014/main" id="{2ED587FD-7F05-42E2-ABF9-05D38A440114}"/>
              </a:ext>
            </a:extLst>
          </p:cNvPr>
          <p:cNvSpPr/>
          <p:nvPr/>
        </p:nvSpPr>
        <p:spPr>
          <a:xfrm>
            <a:off x="369237" y="4617857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9m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E2714FC2-73ED-4937-A776-3515DFD3B43A}"/>
              </a:ext>
            </a:extLst>
          </p:cNvPr>
          <p:cNvSpPr/>
          <p:nvPr/>
        </p:nvSpPr>
        <p:spPr>
          <a:xfrm>
            <a:off x="4362487" y="1490250"/>
            <a:ext cx="1135247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12m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7165871F-568B-4ACC-AE76-953C9747784E}"/>
              </a:ext>
            </a:extLst>
          </p:cNvPr>
          <p:cNvSpPr/>
          <p:nvPr/>
        </p:nvSpPr>
        <p:spPr>
          <a:xfrm>
            <a:off x="2828976" y="7689641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B4707124-7837-47D8-A88D-6AAD266BBF49}"/>
              </a:ext>
            </a:extLst>
          </p:cNvPr>
          <p:cNvSpPr/>
          <p:nvPr/>
        </p:nvSpPr>
        <p:spPr>
          <a:xfrm>
            <a:off x="8629348" y="3736999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rgbClr val="FF0000"/>
              </a:solidFill>
            </a:endParaRP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3AA232F7-CCE0-4AFA-8AA4-0733CE4D6F0F}"/>
              </a:ext>
            </a:extLst>
          </p:cNvPr>
          <p:cNvCxnSpPr>
            <a:cxnSpLocks/>
          </p:cNvCxnSpPr>
          <p:nvPr/>
        </p:nvCxnSpPr>
        <p:spPr>
          <a:xfrm>
            <a:off x="5180879" y="5802386"/>
            <a:ext cx="0" cy="1638000"/>
          </a:xfrm>
          <a:prstGeom prst="straightConnector1">
            <a:avLst/>
          </a:prstGeom>
          <a:ln w="825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6510B454-F117-4390-9DCD-45D80B4FCD97}"/>
              </a:ext>
            </a:extLst>
          </p:cNvPr>
          <p:cNvSpPr/>
          <p:nvPr/>
        </p:nvSpPr>
        <p:spPr>
          <a:xfrm>
            <a:off x="5218837" y="6298220"/>
            <a:ext cx="4427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?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BD995BB9-3FB6-47C4-B2E5-70A931A02C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60D3C742-E263-4B01-A4F0-99BDBF4F06DE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EE307C8-DC60-4858-8F5E-BEA5CE8270F9}"/>
              </a:ext>
            </a:extLst>
          </p:cNvPr>
          <p:cNvSpPr/>
          <p:nvPr/>
        </p:nvSpPr>
        <p:spPr>
          <a:xfrm>
            <a:off x="508194" y="646030"/>
            <a:ext cx="5469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45: Compound shape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0E08B1D-C563-4D86-B8FF-951C95B212D0}"/>
              </a:ext>
            </a:extLst>
          </p:cNvPr>
          <p:cNvSpPr/>
          <p:nvPr/>
        </p:nvSpPr>
        <p:spPr>
          <a:xfrm>
            <a:off x="6337854" y="1078075"/>
            <a:ext cx="54601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Lengths of missing sides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521308"/>
      </p:ext>
    </p:extLst>
  </p:cSld>
  <p:clrMapOvr>
    <a:masterClrMapping/>
  </p:clrMapOvr>
</p:sld>
</file>

<file path=ppt/slides/slide2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1752DB53-44F7-4F36-80BF-C1B52C6880A0}"/>
              </a:ext>
            </a:extLst>
          </p:cNvPr>
          <p:cNvGrpSpPr/>
          <p:nvPr/>
        </p:nvGrpSpPr>
        <p:grpSpPr>
          <a:xfrm>
            <a:off x="1302630" y="2165533"/>
            <a:ext cx="7253195" cy="5506607"/>
            <a:chOff x="759980" y="1413109"/>
            <a:chExt cx="2355850" cy="1803400"/>
          </a:xfrm>
        </p:grpSpPr>
        <p:cxnSp>
          <p:nvCxnSpPr>
            <p:cNvPr id="68" name="Straight Arrow Connector 67">
              <a:extLst>
                <a:ext uri="{FF2B5EF4-FFF2-40B4-BE49-F238E27FC236}">
                  <a16:creationId xmlns:a16="http://schemas.microsoft.com/office/drawing/2014/main" id="{58D4C9EC-C0A7-4266-9195-153D232492FB}"/>
                </a:ext>
              </a:extLst>
            </p:cNvPr>
            <p:cNvCxnSpPr/>
            <p:nvPr/>
          </p:nvCxnSpPr>
          <p:spPr>
            <a:xfrm>
              <a:off x="865392" y="1413109"/>
              <a:ext cx="2160000" cy="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28838420-E6E5-42B4-B7F2-7F383107C08C}"/>
                </a:ext>
              </a:extLst>
            </p:cNvPr>
            <p:cNvCxnSpPr>
              <a:cxnSpLocks/>
            </p:cNvCxnSpPr>
            <p:nvPr/>
          </p:nvCxnSpPr>
          <p:spPr>
            <a:xfrm>
              <a:off x="759980" y="1512075"/>
              <a:ext cx="0" cy="1620000"/>
            </a:xfrm>
            <a:prstGeom prst="straightConnector1">
              <a:avLst/>
            </a:prstGeom>
            <a:ln w="8255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2C4A965C-2B0D-47A8-BD99-B7C86B562A83}"/>
                </a:ext>
              </a:extLst>
            </p:cNvPr>
            <p:cNvGrpSpPr/>
            <p:nvPr/>
          </p:nvGrpSpPr>
          <p:grpSpPr>
            <a:xfrm>
              <a:off x="865392" y="1512075"/>
              <a:ext cx="2160000" cy="1622640"/>
              <a:chOff x="849263" y="1468039"/>
              <a:chExt cx="2160000" cy="1622640"/>
            </a:xfrm>
          </p:grpSpPr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9015157B-E0AA-4C8D-AA92-64AFF0B88E21}"/>
                  </a:ext>
                </a:extLst>
              </p:cNvPr>
              <p:cNvCxnSpPr/>
              <p:nvPr/>
            </p:nvCxnSpPr>
            <p:spPr>
              <a:xfrm>
                <a:off x="849263" y="1468039"/>
                <a:ext cx="0" cy="16200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A49DC494-A766-4FEE-AD97-CB62CE5A5D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1468039"/>
                <a:ext cx="21600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E6FF7C3F-8F5E-4827-BBFF-8C04A5456A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3090679"/>
                <a:ext cx="10800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08DF0BCE-52B4-4C2E-95BE-219FD98BFC6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929263" y="2548039"/>
                <a:ext cx="0" cy="5400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EB7155B7-6041-4295-875E-65F3BE78B49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29263" y="2548039"/>
                <a:ext cx="10728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08A0E234-18EB-4BB7-840D-BB0D638F00B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009263" y="1468039"/>
                <a:ext cx="0" cy="10692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00F1EC96-E67E-4807-AFAA-57472EA4C4FE}"/>
                </a:ext>
              </a:extLst>
            </p:cNvPr>
            <p:cNvCxnSpPr>
              <a:cxnSpLocks/>
            </p:cNvCxnSpPr>
            <p:nvPr/>
          </p:nvCxnSpPr>
          <p:spPr>
            <a:xfrm>
              <a:off x="3115830" y="1503472"/>
              <a:ext cx="0" cy="1080000"/>
            </a:xfrm>
            <a:prstGeom prst="straightConnector1">
              <a:avLst/>
            </a:prstGeom>
            <a:ln w="8255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Arrow Connector 71">
              <a:extLst>
                <a:ext uri="{FF2B5EF4-FFF2-40B4-BE49-F238E27FC236}">
                  <a16:creationId xmlns:a16="http://schemas.microsoft.com/office/drawing/2014/main" id="{2D99B155-11DE-4263-A853-EF85EE07D221}"/>
                </a:ext>
              </a:extLst>
            </p:cNvPr>
            <p:cNvCxnSpPr/>
            <p:nvPr/>
          </p:nvCxnSpPr>
          <p:spPr>
            <a:xfrm>
              <a:off x="858192" y="3216509"/>
              <a:ext cx="1080000" cy="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" name="Rectangle 63">
            <a:extLst>
              <a:ext uri="{FF2B5EF4-FFF2-40B4-BE49-F238E27FC236}">
                <a16:creationId xmlns:a16="http://schemas.microsoft.com/office/drawing/2014/main" id="{2ED587FD-7F05-42E2-ABF9-05D38A440114}"/>
              </a:ext>
            </a:extLst>
          </p:cNvPr>
          <p:cNvSpPr/>
          <p:nvPr/>
        </p:nvSpPr>
        <p:spPr>
          <a:xfrm>
            <a:off x="369237" y="4617857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9m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E2714FC2-73ED-4937-A776-3515DFD3B43A}"/>
              </a:ext>
            </a:extLst>
          </p:cNvPr>
          <p:cNvSpPr/>
          <p:nvPr/>
        </p:nvSpPr>
        <p:spPr>
          <a:xfrm>
            <a:off x="4362487" y="1490250"/>
            <a:ext cx="1135247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12m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7165871F-568B-4ACC-AE76-953C9747784E}"/>
              </a:ext>
            </a:extLst>
          </p:cNvPr>
          <p:cNvSpPr/>
          <p:nvPr/>
        </p:nvSpPr>
        <p:spPr>
          <a:xfrm>
            <a:off x="2828976" y="7689641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B4707124-7837-47D8-A88D-6AAD266BBF49}"/>
              </a:ext>
            </a:extLst>
          </p:cNvPr>
          <p:cNvSpPr/>
          <p:nvPr/>
        </p:nvSpPr>
        <p:spPr>
          <a:xfrm>
            <a:off x="8629348" y="3736999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rgbClr val="FF0000"/>
              </a:solidFill>
            </a:endParaRP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45CFD026-35C5-4DC9-BC18-5ECFC0F18762}"/>
              </a:ext>
            </a:extLst>
          </p:cNvPr>
          <p:cNvCxnSpPr>
            <a:cxnSpLocks/>
          </p:cNvCxnSpPr>
          <p:nvPr/>
        </p:nvCxnSpPr>
        <p:spPr>
          <a:xfrm>
            <a:off x="4952279" y="2467722"/>
            <a:ext cx="0" cy="3297735"/>
          </a:xfrm>
          <a:prstGeom prst="straightConnector1">
            <a:avLst/>
          </a:prstGeom>
          <a:ln w="825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575A52C8-4BDB-4DE6-9C0A-3EC3076869CE}"/>
              </a:ext>
            </a:extLst>
          </p:cNvPr>
          <p:cNvSpPr/>
          <p:nvPr/>
        </p:nvSpPr>
        <p:spPr>
          <a:xfrm>
            <a:off x="5025802" y="3736999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rgbClr val="FF0000"/>
              </a:solidFill>
            </a:endParaRP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3AA232F7-CCE0-4AFA-8AA4-0733CE4D6F0F}"/>
              </a:ext>
            </a:extLst>
          </p:cNvPr>
          <p:cNvCxnSpPr>
            <a:cxnSpLocks/>
          </p:cNvCxnSpPr>
          <p:nvPr/>
        </p:nvCxnSpPr>
        <p:spPr>
          <a:xfrm>
            <a:off x="5180879" y="5802386"/>
            <a:ext cx="0" cy="1638000"/>
          </a:xfrm>
          <a:prstGeom prst="straightConnector1">
            <a:avLst/>
          </a:prstGeom>
          <a:ln w="825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6510B454-F117-4390-9DCD-45D80B4FCD97}"/>
              </a:ext>
            </a:extLst>
          </p:cNvPr>
          <p:cNvSpPr/>
          <p:nvPr/>
        </p:nvSpPr>
        <p:spPr>
          <a:xfrm>
            <a:off x="5218837" y="6298220"/>
            <a:ext cx="4427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?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8A04002C-6510-4210-897C-C9934258539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6A4DEB62-B662-44C7-9EC1-6E32F70197EC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CF13EA9-56E2-496C-9763-93F0B63CA096}"/>
              </a:ext>
            </a:extLst>
          </p:cNvPr>
          <p:cNvSpPr/>
          <p:nvPr/>
        </p:nvSpPr>
        <p:spPr>
          <a:xfrm>
            <a:off x="508194" y="646030"/>
            <a:ext cx="5469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45: Compound shape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54F897B-0DDB-4252-BF8B-A04956B71091}"/>
              </a:ext>
            </a:extLst>
          </p:cNvPr>
          <p:cNvSpPr/>
          <p:nvPr/>
        </p:nvSpPr>
        <p:spPr>
          <a:xfrm>
            <a:off x="6337854" y="1078075"/>
            <a:ext cx="54601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Lengths of missing sides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7796713"/>
      </p:ext>
    </p:extLst>
  </p:cSld>
  <p:clrMapOvr>
    <a:masterClrMapping/>
  </p:clrMapOvr>
</p:sld>
</file>

<file path=ppt/slides/slide2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1752DB53-44F7-4F36-80BF-C1B52C6880A0}"/>
              </a:ext>
            </a:extLst>
          </p:cNvPr>
          <p:cNvGrpSpPr/>
          <p:nvPr/>
        </p:nvGrpSpPr>
        <p:grpSpPr>
          <a:xfrm>
            <a:off x="1302630" y="2165533"/>
            <a:ext cx="7253195" cy="5506607"/>
            <a:chOff x="759980" y="1413109"/>
            <a:chExt cx="2355850" cy="1803400"/>
          </a:xfrm>
        </p:grpSpPr>
        <p:cxnSp>
          <p:nvCxnSpPr>
            <p:cNvPr id="68" name="Straight Arrow Connector 67">
              <a:extLst>
                <a:ext uri="{FF2B5EF4-FFF2-40B4-BE49-F238E27FC236}">
                  <a16:creationId xmlns:a16="http://schemas.microsoft.com/office/drawing/2014/main" id="{58D4C9EC-C0A7-4266-9195-153D232492FB}"/>
                </a:ext>
              </a:extLst>
            </p:cNvPr>
            <p:cNvCxnSpPr/>
            <p:nvPr/>
          </p:nvCxnSpPr>
          <p:spPr>
            <a:xfrm>
              <a:off x="865392" y="1413109"/>
              <a:ext cx="2160000" cy="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28838420-E6E5-42B4-B7F2-7F383107C08C}"/>
                </a:ext>
              </a:extLst>
            </p:cNvPr>
            <p:cNvCxnSpPr>
              <a:cxnSpLocks/>
            </p:cNvCxnSpPr>
            <p:nvPr/>
          </p:nvCxnSpPr>
          <p:spPr>
            <a:xfrm>
              <a:off x="759980" y="1512075"/>
              <a:ext cx="0" cy="1620000"/>
            </a:xfrm>
            <a:prstGeom prst="straightConnector1">
              <a:avLst/>
            </a:prstGeom>
            <a:ln w="8255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2C4A965C-2B0D-47A8-BD99-B7C86B562A83}"/>
                </a:ext>
              </a:extLst>
            </p:cNvPr>
            <p:cNvGrpSpPr/>
            <p:nvPr/>
          </p:nvGrpSpPr>
          <p:grpSpPr>
            <a:xfrm>
              <a:off x="865392" y="1512075"/>
              <a:ext cx="2160000" cy="1622640"/>
              <a:chOff x="849263" y="1468039"/>
              <a:chExt cx="2160000" cy="1622640"/>
            </a:xfrm>
          </p:grpSpPr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9015157B-E0AA-4C8D-AA92-64AFF0B88E21}"/>
                  </a:ext>
                </a:extLst>
              </p:cNvPr>
              <p:cNvCxnSpPr/>
              <p:nvPr/>
            </p:nvCxnSpPr>
            <p:spPr>
              <a:xfrm>
                <a:off x="849263" y="1468039"/>
                <a:ext cx="0" cy="16200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A49DC494-A766-4FEE-AD97-CB62CE5A5D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1468039"/>
                <a:ext cx="21600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E6FF7C3F-8F5E-4827-BBFF-8C04A5456A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3090679"/>
                <a:ext cx="10800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08DF0BCE-52B4-4C2E-95BE-219FD98BFC6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929263" y="2548039"/>
                <a:ext cx="0" cy="5400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EB7155B7-6041-4295-875E-65F3BE78B49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29263" y="2548039"/>
                <a:ext cx="10728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08A0E234-18EB-4BB7-840D-BB0D638F00B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009263" y="1468039"/>
                <a:ext cx="0" cy="10692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00F1EC96-E67E-4807-AFAA-57472EA4C4FE}"/>
                </a:ext>
              </a:extLst>
            </p:cNvPr>
            <p:cNvCxnSpPr>
              <a:cxnSpLocks/>
            </p:cNvCxnSpPr>
            <p:nvPr/>
          </p:nvCxnSpPr>
          <p:spPr>
            <a:xfrm>
              <a:off x="3115830" y="1503472"/>
              <a:ext cx="0" cy="1080000"/>
            </a:xfrm>
            <a:prstGeom prst="straightConnector1">
              <a:avLst/>
            </a:prstGeom>
            <a:ln w="8255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Arrow Connector 71">
              <a:extLst>
                <a:ext uri="{FF2B5EF4-FFF2-40B4-BE49-F238E27FC236}">
                  <a16:creationId xmlns:a16="http://schemas.microsoft.com/office/drawing/2014/main" id="{2D99B155-11DE-4263-A853-EF85EE07D221}"/>
                </a:ext>
              </a:extLst>
            </p:cNvPr>
            <p:cNvCxnSpPr/>
            <p:nvPr/>
          </p:nvCxnSpPr>
          <p:spPr>
            <a:xfrm>
              <a:off x="858192" y="3216509"/>
              <a:ext cx="1080000" cy="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" name="Rectangle 63">
            <a:extLst>
              <a:ext uri="{FF2B5EF4-FFF2-40B4-BE49-F238E27FC236}">
                <a16:creationId xmlns:a16="http://schemas.microsoft.com/office/drawing/2014/main" id="{2ED587FD-7F05-42E2-ABF9-05D38A440114}"/>
              </a:ext>
            </a:extLst>
          </p:cNvPr>
          <p:cNvSpPr/>
          <p:nvPr/>
        </p:nvSpPr>
        <p:spPr>
          <a:xfrm>
            <a:off x="369237" y="4617857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9m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E2714FC2-73ED-4937-A776-3515DFD3B43A}"/>
              </a:ext>
            </a:extLst>
          </p:cNvPr>
          <p:cNvSpPr/>
          <p:nvPr/>
        </p:nvSpPr>
        <p:spPr>
          <a:xfrm>
            <a:off x="4362487" y="1490250"/>
            <a:ext cx="1135247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12m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7165871F-568B-4ACC-AE76-953C9747784E}"/>
              </a:ext>
            </a:extLst>
          </p:cNvPr>
          <p:cNvSpPr/>
          <p:nvPr/>
        </p:nvSpPr>
        <p:spPr>
          <a:xfrm>
            <a:off x="2828976" y="7689641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B4707124-7837-47D8-A88D-6AAD266BBF49}"/>
              </a:ext>
            </a:extLst>
          </p:cNvPr>
          <p:cNvSpPr/>
          <p:nvPr/>
        </p:nvSpPr>
        <p:spPr>
          <a:xfrm>
            <a:off x="8629348" y="3736999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rgbClr val="FF0000"/>
              </a:solidFill>
            </a:endParaRP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45CFD026-35C5-4DC9-BC18-5ECFC0F18762}"/>
              </a:ext>
            </a:extLst>
          </p:cNvPr>
          <p:cNvCxnSpPr>
            <a:cxnSpLocks/>
          </p:cNvCxnSpPr>
          <p:nvPr/>
        </p:nvCxnSpPr>
        <p:spPr>
          <a:xfrm>
            <a:off x="4952279" y="2467722"/>
            <a:ext cx="0" cy="3297735"/>
          </a:xfrm>
          <a:prstGeom prst="straightConnector1">
            <a:avLst/>
          </a:prstGeom>
          <a:ln w="825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575A52C8-4BDB-4DE6-9C0A-3EC3076869CE}"/>
              </a:ext>
            </a:extLst>
          </p:cNvPr>
          <p:cNvSpPr/>
          <p:nvPr/>
        </p:nvSpPr>
        <p:spPr>
          <a:xfrm>
            <a:off x="5025802" y="3736999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rgbClr val="FF0000"/>
              </a:solidFill>
            </a:endParaRP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3AA232F7-CCE0-4AFA-8AA4-0733CE4D6F0F}"/>
              </a:ext>
            </a:extLst>
          </p:cNvPr>
          <p:cNvCxnSpPr>
            <a:cxnSpLocks/>
          </p:cNvCxnSpPr>
          <p:nvPr/>
        </p:nvCxnSpPr>
        <p:spPr>
          <a:xfrm>
            <a:off x="5180879" y="5802386"/>
            <a:ext cx="0" cy="1638000"/>
          </a:xfrm>
          <a:prstGeom prst="straightConnector1">
            <a:avLst/>
          </a:prstGeom>
          <a:ln w="825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6510B454-F117-4390-9DCD-45D80B4FCD97}"/>
              </a:ext>
            </a:extLst>
          </p:cNvPr>
          <p:cNvSpPr/>
          <p:nvPr/>
        </p:nvSpPr>
        <p:spPr>
          <a:xfrm>
            <a:off x="5218837" y="6298220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3m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542B6742-1D00-4F71-AECA-EAC7547364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B4C5ECE2-4863-4832-A8C9-72C728E86D52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84E7CFB-4076-4530-97B7-1969E59708EE}"/>
              </a:ext>
            </a:extLst>
          </p:cNvPr>
          <p:cNvSpPr/>
          <p:nvPr/>
        </p:nvSpPr>
        <p:spPr>
          <a:xfrm>
            <a:off x="508194" y="646030"/>
            <a:ext cx="5469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45: Compound shape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341F34C2-9D21-4279-AA39-75129BA3ACA4}"/>
              </a:ext>
            </a:extLst>
          </p:cNvPr>
          <p:cNvSpPr/>
          <p:nvPr/>
        </p:nvSpPr>
        <p:spPr>
          <a:xfrm>
            <a:off x="6337854" y="1078075"/>
            <a:ext cx="54601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Lengths of missing sides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909783"/>
      </p:ext>
    </p:extLst>
  </p:cSld>
  <p:clrMapOvr>
    <a:masterClrMapping/>
  </p:clrMapOvr>
</p:sld>
</file>

<file path=ppt/slides/slide2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1752DB53-44F7-4F36-80BF-C1B52C6880A0}"/>
              </a:ext>
            </a:extLst>
          </p:cNvPr>
          <p:cNvGrpSpPr/>
          <p:nvPr/>
        </p:nvGrpSpPr>
        <p:grpSpPr>
          <a:xfrm>
            <a:off x="1302630" y="2165533"/>
            <a:ext cx="7253195" cy="5506607"/>
            <a:chOff x="759980" y="1413109"/>
            <a:chExt cx="2355850" cy="1803400"/>
          </a:xfrm>
        </p:grpSpPr>
        <p:cxnSp>
          <p:nvCxnSpPr>
            <p:cNvPr id="68" name="Straight Arrow Connector 67">
              <a:extLst>
                <a:ext uri="{FF2B5EF4-FFF2-40B4-BE49-F238E27FC236}">
                  <a16:creationId xmlns:a16="http://schemas.microsoft.com/office/drawing/2014/main" id="{58D4C9EC-C0A7-4266-9195-153D232492FB}"/>
                </a:ext>
              </a:extLst>
            </p:cNvPr>
            <p:cNvCxnSpPr/>
            <p:nvPr/>
          </p:nvCxnSpPr>
          <p:spPr>
            <a:xfrm>
              <a:off x="865392" y="1413109"/>
              <a:ext cx="2160000" cy="0"/>
            </a:xfrm>
            <a:prstGeom prst="straightConnector1">
              <a:avLst/>
            </a:prstGeom>
            <a:ln w="8255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28838420-E6E5-42B4-B7F2-7F383107C08C}"/>
                </a:ext>
              </a:extLst>
            </p:cNvPr>
            <p:cNvCxnSpPr>
              <a:cxnSpLocks/>
            </p:cNvCxnSpPr>
            <p:nvPr/>
          </p:nvCxnSpPr>
          <p:spPr>
            <a:xfrm>
              <a:off x="759980" y="1512075"/>
              <a:ext cx="0" cy="162000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2C4A965C-2B0D-47A8-BD99-B7C86B562A83}"/>
                </a:ext>
              </a:extLst>
            </p:cNvPr>
            <p:cNvGrpSpPr/>
            <p:nvPr/>
          </p:nvGrpSpPr>
          <p:grpSpPr>
            <a:xfrm>
              <a:off x="865392" y="1512075"/>
              <a:ext cx="2160000" cy="1622640"/>
              <a:chOff x="849263" y="1468039"/>
              <a:chExt cx="2160000" cy="1622640"/>
            </a:xfrm>
          </p:grpSpPr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9015157B-E0AA-4C8D-AA92-64AFF0B88E21}"/>
                  </a:ext>
                </a:extLst>
              </p:cNvPr>
              <p:cNvCxnSpPr/>
              <p:nvPr/>
            </p:nvCxnSpPr>
            <p:spPr>
              <a:xfrm>
                <a:off x="849263" y="1468039"/>
                <a:ext cx="0" cy="16200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A49DC494-A766-4FEE-AD97-CB62CE5A5D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1468039"/>
                <a:ext cx="21600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E6FF7C3F-8F5E-4827-BBFF-8C04A5456A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3090679"/>
                <a:ext cx="10800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08DF0BCE-52B4-4C2E-95BE-219FD98BFC6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929263" y="2548039"/>
                <a:ext cx="0" cy="5400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EB7155B7-6041-4295-875E-65F3BE78B49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29263" y="2548039"/>
                <a:ext cx="10728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08A0E234-18EB-4BB7-840D-BB0D638F00B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009263" y="1468039"/>
                <a:ext cx="0" cy="10692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00F1EC96-E67E-4807-AFAA-57472EA4C4FE}"/>
                </a:ext>
              </a:extLst>
            </p:cNvPr>
            <p:cNvCxnSpPr>
              <a:cxnSpLocks/>
            </p:cNvCxnSpPr>
            <p:nvPr/>
          </p:nvCxnSpPr>
          <p:spPr>
            <a:xfrm>
              <a:off x="3115830" y="1503472"/>
              <a:ext cx="0" cy="108000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Arrow Connector 71">
              <a:extLst>
                <a:ext uri="{FF2B5EF4-FFF2-40B4-BE49-F238E27FC236}">
                  <a16:creationId xmlns:a16="http://schemas.microsoft.com/office/drawing/2014/main" id="{2D99B155-11DE-4263-A853-EF85EE07D221}"/>
                </a:ext>
              </a:extLst>
            </p:cNvPr>
            <p:cNvCxnSpPr/>
            <p:nvPr/>
          </p:nvCxnSpPr>
          <p:spPr>
            <a:xfrm>
              <a:off x="858192" y="3216509"/>
              <a:ext cx="1080000" cy="0"/>
            </a:xfrm>
            <a:prstGeom prst="straightConnector1">
              <a:avLst/>
            </a:prstGeom>
            <a:ln w="8255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" name="Rectangle 63">
            <a:extLst>
              <a:ext uri="{FF2B5EF4-FFF2-40B4-BE49-F238E27FC236}">
                <a16:creationId xmlns:a16="http://schemas.microsoft.com/office/drawing/2014/main" id="{2ED587FD-7F05-42E2-ABF9-05D38A440114}"/>
              </a:ext>
            </a:extLst>
          </p:cNvPr>
          <p:cNvSpPr/>
          <p:nvPr/>
        </p:nvSpPr>
        <p:spPr>
          <a:xfrm>
            <a:off x="369237" y="4617857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9m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E2714FC2-73ED-4937-A776-3515DFD3B43A}"/>
              </a:ext>
            </a:extLst>
          </p:cNvPr>
          <p:cNvSpPr/>
          <p:nvPr/>
        </p:nvSpPr>
        <p:spPr>
          <a:xfrm>
            <a:off x="4362487" y="1490250"/>
            <a:ext cx="1135247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12m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7165871F-568B-4ACC-AE76-953C9747784E}"/>
              </a:ext>
            </a:extLst>
          </p:cNvPr>
          <p:cNvSpPr/>
          <p:nvPr/>
        </p:nvSpPr>
        <p:spPr>
          <a:xfrm>
            <a:off x="2828976" y="7689641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B4707124-7837-47D8-A88D-6AAD266BBF49}"/>
              </a:ext>
            </a:extLst>
          </p:cNvPr>
          <p:cNvSpPr/>
          <p:nvPr/>
        </p:nvSpPr>
        <p:spPr>
          <a:xfrm>
            <a:off x="8629348" y="3736999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3AA232F7-CCE0-4AFA-8AA4-0733CE4D6F0F}"/>
              </a:ext>
            </a:extLst>
          </p:cNvPr>
          <p:cNvCxnSpPr>
            <a:cxnSpLocks/>
          </p:cNvCxnSpPr>
          <p:nvPr/>
        </p:nvCxnSpPr>
        <p:spPr>
          <a:xfrm>
            <a:off x="5180879" y="5802386"/>
            <a:ext cx="0" cy="1638000"/>
          </a:xfrm>
          <a:prstGeom prst="straightConnector1">
            <a:avLst/>
          </a:prstGeom>
          <a:ln w="82550">
            <a:solidFill>
              <a:schemeClr val="bg1">
                <a:lumMod val="6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6510B454-F117-4390-9DCD-45D80B4FCD97}"/>
              </a:ext>
            </a:extLst>
          </p:cNvPr>
          <p:cNvSpPr/>
          <p:nvPr/>
        </p:nvSpPr>
        <p:spPr>
          <a:xfrm>
            <a:off x="5218837" y="6298220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3m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24CA8707-D379-4153-8FC6-70F0BD2A1076}"/>
              </a:ext>
            </a:extLst>
          </p:cNvPr>
          <p:cNvCxnSpPr/>
          <p:nvPr/>
        </p:nvCxnSpPr>
        <p:spPr>
          <a:xfrm>
            <a:off x="4952279" y="5979697"/>
            <a:ext cx="3325106" cy="0"/>
          </a:xfrm>
          <a:prstGeom prst="straightConnector1">
            <a:avLst/>
          </a:prstGeom>
          <a:ln w="825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D1D2820C-53C5-40CF-AE32-A4C466A09B27}"/>
              </a:ext>
            </a:extLst>
          </p:cNvPr>
          <p:cNvSpPr/>
          <p:nvPr/>
        </p:nvSpPr>
        <p:spPr>
          <a:xfrm>
            <a:off x="6366425" y="5979697"/>
            <a:ext cx="4427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?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5E5E2A45-8A50-4393-B15D-500DF067CE1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E0641B60-F023-4497-A931-4972517DC638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4574EF0-3D66-4EA4-B519-E5AD6319312E}"/>
              </a:ext>
            </a:extLst>
          </p:cNvPr>
          <p:cNvSpPr/>
          <p:nvPr/>
        </p:nvSpPr>
        <p:spPr>
          <a:xfrm>
            <a:off x="508194" y="646030"/>
            <a:ext cx="5469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45: Compound shape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3FBD308-5A95-4B63-9C1F-94E35102395C}"/>
              </a:ext>
            </a:extLst>
          </p:cNvPr>
          <p:cNvSpPr/>
          <p:nvPr/>
        </p:nvSpPr>
        <p:spPr>
          <a:xfrm>
            <a:off x="6337854" y="1078075"/>
            <a:ext cx="54601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Lengths of missing sides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136566"/>
      </p:ext>
    </p:extLst>
  </p:cSld>
  <p:clrMapOvr>
    <a:masterClrMapping/>
  </p:clrMapOvr>
</p:sld>
</file>

<file path=ppt/slides/slide2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1752DB53-44F7-4F36-80BF-C1B52C6880A0}"/>
              </a:ext>
            </a:extLst>
          </p:cNvPr>
          <p:cNvGrpSpPr/>
          <p:nvPr/>
        </p:nvGrpSpPr>
        <p:grpSpPr>
          <a:xfrm>
            <a:off x="1302630" y="2165533"/>
            <a:ext cx="7253195" cy="5506607"/>
            <a:chOff x="759980" y="1413109"/>
            <a:chExt cx="2355850" cy="1803400"/>
          </a:xfrm>
        </p:grpSpPr>
        <p:cxnSp>
          <p:nvCxnSpPr>
            <p:cNvPr id="68" name="Straight Arrow Connector 67">
              <a:extLst>
                <a:ext uri="{FF2B5EF4-FFF2-40B4-BE49-F238E27FC236}">
                  <a16:creationId xmlns:a16="http://schemas.microsoft.com/office/drawing/2014/main" id="{58D4C9EC-C0A7-4266-9195-153D232492FB}"/>
                </a:ext>
              </a:extLst>
            </p:cNvPr>
            <p:cNvCxnSpPr/>
            <p:nvPr/>
          </p:nvCxnSpPr>
          <p:spPr>
            <a:xfrm>
              <a:off x="865392" y="1413109"/>
              <a:ext cx="2160000" cy="0"/>
            </a:xfrm>
            <a:prstGeom prst="straightConnector1">
              <a:avLst/>
            </a:prstGeom>
            <a:ln w="8255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28838420-E6E5-42B4-B7F2-7F383107C08C}"/>
                </a:ext>
              </a:extLst>
            </p:cNvPr>
            <p:cNvCxnSpPr>
              <a:cxnSpLocks/>
            </p:cNvCxnSpPr>
            <p:nvPr/>
          </p:nvCxnSpPr>
          <p:spPr>
            <a:xfrm>
              <a:off x="759980" y="1512075"/>
              <a:ext cx="0" cy="162000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2C4A965C-2B0D-47A8-BD99-B7C86B562A83}"/>
                </a:ext>
              </a:extLst>
            </p:cNvPr>
            <p:cNvGrpSpPr/>
            <p:nvPr/>
          </p:nvGrpSpPr>
          <p:grpSpPr>
            <a:xfrm>
              <a:off x="865392" y="1512075"/>
              <a:ext cx="2160000" cy="1622640"/>
              <a:chOff x="849263" y="1468039"/>
              <a:chExt cx="2160000" cy="1622640"/>
            </a:xfrm>
          </p:grpSpPr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9015157B-E0AA-4C8D-AA92-64AFF0B88E21}"/>
                  </a:ext>
                </a:extLst>
              </p:cNvPr>
              <p:cNvCxnSpPr/>
              <p:nvPr/>
            </p:nvCxnSpPr>
            <p:spPr>
              <a:xfrm>
                <a:off x="849263" y="1468039"/>
                <a:ext cx="0" cy="16200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A49DC494-A766-4FEE-AD97-CB62CE5A5D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1468039"/>
                <a:ext cx="21600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E6FF7C3F-8F5E-4827-BBFF-8C04A5456A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3090679"/>
                <a:ext cx="10800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08DF0BCE-52B4-4C2E-95BE-219FD98BFC6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929263" y="2548039"/>
                <a:ext cx="0" cy="5400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EB7155B7-6041-4295-875E-65F3BE78B49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29263" y="2548039"/>
                <a:ext cx="10728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08A0E234-18EB-4BB7-840D-BB0D638F00B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009263" y="1468039"/>
                <a:ext cx="0" cy="10692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00F1EC96-E67E-4807-AFAA-57472EA4C4FE}"/>
                </a:ext>
              </a:extLst>
            </p:cNvPr>
            <p:cNvCxnSpPr>
              <a:cxnSpLocks/>
            </p:cNvCxnSpPr>
            <p:nvPr/>
          </p:nvCxnSpPr>
          <p:spPr>
            <a:xfrm>
              <a:off x="3115830" y="1503472"/>
              <a:ext cx="0" cy="108000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Arrow Connector 71">
              <a:extLst>
                <a:ext uri="{FF2B5EF4-FFF2-40B4-BE49-F238E27FC236}">
                  <a16:creationId xmlns:a16="http://schemas.microsoft.com/office/drawing/2014/main" id="{2D99B155-11DE-4263-A853-EF85EE07D221}"/>
                </a:ext>
              </a:extLst>
            </p:cNvPr>
            <p:cNvCxnSpPr/>
            <p:nvPr/>
          </p:nvCxnSpPr>
          <p:spPr>
            <a:xfrm>
              <a:off x="858192" y="3216509"/>
              <a:ext cx="1080000" cy="0"/>
            </a:xfrm>
            <a:prstGeom prst="straightConnector1">
              <a:avLst/>
            </a:prstGeom>
            <a:ln w="8255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" name="Rectangle 63">
            <a:extLst>
              <a:ext uri="{FF2B5EF4-FFF2-40B4-BE49-F238E27FC236}">
                <a16:creationId xmlns:a16="http://schemas.microsoft.com/office/drawing/2014/main" id="{2ED587FD-7F05-42E2-ABF9-05D38A440114}"/>
              </a:ext>
            </a:extLst>
          </p:cNvPr>
          <p:cNvSpPr/>
          <p:nvPr/>
        </p:nvSpPr>
        <p:spPr>
          <a:xfrm>
            <a:off x="369237" y="4617857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9m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E2714FC2-73ED-4937-A776-3515DFD3B43A}"/>
              </a:ext>
            </a:extLst>
          </p:cNvPr>
          <p:cNvSpPr/>
          <p:nvPr/>
        </p:nvSpPr>
        <p:spPr>
          <a:xfrm>
            <a:off x="4362487" y="1490250"/>
            <a:ext cx="1135247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12m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7165871F-568B-4ACC-AE76-953C9747784E}"/>
              </a:ext>
            </a:extLst>
          </p:cNvPr>
          <p:cNvSpPr/>
          <p:nvPr/>
        </p:nvSpPr>
        <p:spPr>
          <a:xfrm>
            <a:off x="2828976" y="7689641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B4707124-7837-47D8-A88D-6AAD266BBF49}"/>
              </a:ext>
            </a:extLst>
          </p:cNvPr>
          <p:cNvSpPr/>
          <p:nvPr/>
        </p:nvSpPr>
        <p:spPr>
          <a:xfrm>
            <a:off x="8629348" y="3736999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3AA232F7-CCE0-4AFA-8AA4-0733CE4D6F0F}"/>
              </a:ext>
            </a:extLst>
          </p:cNvPr>
          <p:cNvCxnSpPr>
            <a:cxnSpLocks/>
          </p:cNvCxnSpPr>
          <p:nvPr/>
        </p:nvCxnSpPr>
        <p:spPr>
          <a:xfrm>
            <a:off x="5180879" y="5802386"/>
            <a:ext cx="0" cy="1638000"/>
          </a:xfrm>
          <a:prstGeom prst="straightConnector1">
            <a:avLst/>
          </a:prstGeom>
          <a:ln w="82550">
            <a:solidFill>
              <a:schemeClr val="bg1">
                <a:lumMod val="6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6510B454-F117-4390-9DCD-45D80B4FCD97}"/>
              </a:ext>
            </a:extLst>
          </p:cNvPr>
          <p:cNvSpPr/>
          <p:nvPr/>
        </p:nvSpPr>
        <p:spPr>
          <a:xfrm>
            <a:off x="5218837" y="6298220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3m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24CA8707-D379-4153-8FC6-70F0BD2A1076}"/>
              </a:ext>
            </a:extLst>
          </p:cNvPr>
          <p:cNvCxnSpPr/>
          <p:nvPr/>
        </p:nvCxnSpPr>
        <p:spPr>
          <a:xfrm>
            <a:off x="4952279" y="5979697"/>
            <a:ext cx="3325106" cy="0"/>
          </a:xfrm>
          <a:prstGeom prst="straightConnector1">
            <a:avLst/>
          </a:prstGeom>
          <a:ln w="825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D1D2820C-53C5-40CF-AE32-A4C466A09B27}"/>
              </a:ext>
            </a:extLst>
          </p:cNvPr>
          <p:cNvSpPr/>
          <p:nvPr/>
        </p:nvSpPr>
        <p:spPr>
          <a:xfrm>
            <a:off x="6366425" y="5979697"/>
            <a:ext cx="4427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?</a:t>
            </a:r>
            <a:endParaRPr lang="en-GB" sz="3600" b="1" dirty="0">
              <a:solidFill>
                <a:srgbClr val="FF0000"/>
              </a:solidFill>
            </a:endParaRPr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2A17543F-C2CD-4838-8E4D-A3C1951EC666}"/>
              </a:ext>
            </a:extLst>
          </p:cNvPr>
          <p:cNvCxnSpPr/>
          <p:nvPr/>
        </p:nvCxnSpPr>
        <p:spPr>
          <a:xfrm>
            <a:off x="1605005" y="5765457"/>
            <a:ext cx="3325106" cy="0"/>
          </a:xfrm>
          <a:prstGeom prst="straightConnector1">
            <a:avLst/>
          </a:prstGeom>
          <a:ln w="825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ACB48342-F01C-4304-8D29-5A803013FB71}"/>
              </a:ext>
            </a:extLst>
          </p:cNvPr>
          <p:cNvSpPr/>
          <p:nvPr/>
        </p:nvSpPr>
        <p:spPr>
          <a:xfrm>
            <a:off x="2828976" y="5806657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799B0996-8C62-4F56-AC00-7C800F9454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56853AA1-BE2D-4439-A97E-1692466E5B6E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A95459A-AA5C-4C51-90C2-AAFAC331082E}"/>
              </a:ext>
            </a:extLst>
          </p:cNvPr>
          <p:cNvSpPr/>
          <p:nvPr/>
        </p:nvSpPr>
        <p:spPr>
          <a:xfrm>
            <a:off x="508194" y="646030"/>
            <a:ext cx="5469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45: Compound shape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30EB0ADD-F5FD-4129-B68B-168F3DF889EA}"/>
              </a:ext>
            </a:extLst>
          </p:cNvPr>
          <p:cNvSpPr/>
          <p:nvPr/>
        </p:nvSpPr>
        <p:spPr>
          <a:xfrm>
            <a:off x="6337854" y="1078075"/>
            <a:ext cx="54601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Lengths of missing sides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742786"/>
      </p:ext>
    </p:extLst>
  </p:cSld>
  <p:clrMapOvr>
    <a:masterClrMapping/>
  </p:clrMapOvr>
</p:sld>
</file>

<file path=ppt/slides/slide2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1752DB53-44F7-4F36-80BF-C1B52C6880A0}"/>
              </a:ext>
            </a:extLst>
          </p:cNvPr>
          <p:cNvGrpSpPr/>
          <p:nvPr/>
        </p:nvGrpSpPr>
        <p:grpSpPr>
          <a:xfrm>
            <a:off x="1302630" y="2165533"/>
            <a:ext cx="7253195" cy="5506607"/>
            <a:chOff x="759980" y="1413109"/>
            <a:chExt cx="2355850" cy="1803400"/>
          </a:xfrm>
        </p:grpSpPr>
        <p:cxnSp>
          <p:nvCxnSpPr>
            <p:cNvPr id="68" name="Straight Arrow Connector 67">
              <a:extLst>
                <a:ext uri="{FF2B5EF4-FFF2-40B4-BE49-F238E27FC236}">
                  <a16:creationId xmlns:a16="http://schemas.microsoft.com/office/drawing/2014/main" id="{58D4C9EC-C0A7-4266-9195-153D232492FB}"/>
                </a:ext>
              </a:extLst>
            </p:cNvPr>
            <p:cNvCxnSpPr/>
            <p:nvPr/>
          </p:nvCxnSpPr>
          <p:spPr>
            <a:xfrm>
              <a:off x="865392" y="1413109"/>
              <a:ext cx="2160000" cy="0"/>
            </a:xfrm>
            <a:prstGeom prst="straightConnector1">
              <a:avLst/>
            </a:prstGeom>
            <a:ln w="8255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28838420-E6E5-42B4-B7F2-7F383107C08C}"/>
                </a:ext>
              </a:extLst>
            </p:cNvPr>
            <p:cNvCxnSpPr>
              <a:cxnSpLocks/>
            </p:cNvCxnSpPr>
            <p:nvPr/>
          </p:nvCxnSpPr>
          <p:spPr>
            <a:xfrm>
              <a:off x="759980" y="1512075"/>
              <a:ext cx="0" cy="162000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2C4A965C-2B0D-47A8-BD99-B7C86B562A83}"/>
                </a:ext>
              </a:extLst>
            </p:cNvPr>
            <p:cNvGrpSpPr/>
            <p:nvPr/>
          </p:nvGrpSpPr>
          <p:grpSpPr>
            <a:xfrm>
              <a:off x="865392" y="1512075"/>
              <a:ext cx="2160000" cy="1622640"/>
              <a:chOff x="849263" y="1468039"/>
              <a:chExt cx="2160000" cy="1622640"/>
            </a:xfrm>
          </p:grpSpPr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9015157B-E0AA-4C8D-AA92-64AFF0B88E21}"/>
                  </a:ext>
                </a:extLst>
              </p:cNvPr>
              <p:cNvCxnSpPr/>
              <p:nvPr/>
            </p:nvCxnSpPr>
            <p:spPr>
              <a:xfrm>
                <a:off x="849263" y="1468039"/>
                <a:ext cx="0" cy="16200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A49DC494-A766-4FEE-AD97-CB62CE5A5D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1468039"/>
                <a:ext cx="21600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E6FF7C3F-8F5E-4827-BBFF-8C04A5456A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3090679"/>
                <a:ext cx="10800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08DF0BCE-52B4-4C2E-95BE-219FD98BFC6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929263" y="2548039"/>
                <a:ext cx="0" cy="5400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EB7155B7-6041-4295-875E-65F3BE78B49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29263" y="2548039"/>
                <a:ext cx="10728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08A0E234-18EB-4BB7-840D-BB0D638F00B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009263" y="1468039"/>
                <a:ext cx="0" cy="10692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00F1EC96-E67E-4807-AFAA-57472EA4C4FE}"/>
                </a:ext>
              </a:extLst>
            </p:cNvPr>
            <p:cNvCxnSpPr>
              <a:cxnSpLocks/>
            </p:cNvCxnSpPr>
            <p:nvPr/>
          </p:nvCxnSpPr>
          <p:spPr>
            <a:xfrm>
              <a:off x="3115830" y="1503472"/>
              <a:ext cx="0" cy="108000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Arrow Connector 71">
              <a:extLst>
                <a:ext uri="{FF2B5EF4-FFF2-40B4-BE49-F238E27FC236}">
                  <a16:creationId xmlns:a16="http://schemas.microsoft.com/office/drawing/2014/main" id="{2D99B155-11DE-4263-A853-EF85EE07D221}"/>
                </a:ext>
              </a:extLst>
            </p:cNvPr>
            <p:cNvCxnSpPr/>
            <p:nvPr/>
          </p:nvCxnSpPr>
          <p:spPr>
            <a:xfrm>
              <a:off x="858192" y="3216509"/>
              <a:ext cx="1080000" cy="0"/>
            </a:xfrm>
            <a:prstGeom prst="straightConnector1">
              <a:avLst/>
            </a:prstGeom>
            <a:ln w="8255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" name="Rectangle 63">
            <a:extLst>
              <a:ext uri="{FF2B5EF4-FFF2-40B4-BE49-F238E27FC236}">
                <a16:creationId xmlns:a16="http://schemas.microsoft.com/office/drawing/2014/main" id="{2ED587FD-7F05-42E2-ABF9-05D38A440114}"/>
              </a:ext>
            </a:extLst>
          </p:cNvPr>
          <p:cNvSpPr/>
          <p:nvPr/>
        </p:nvSpPr>
        <p:spPr>
          <a:xfrm>
            <a:off x="369237" y="4617857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9m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E2714FC2-73ED-4937-A776-3515DFD3B43A}"/>
              </a:ext>
            </a:extLst>
          </p:cNvPr>
          <p:cNvSpPr/>
          <p:nvPr/>
        </p:nvSpPr>
        <p:spPr>
          <a:xfrm>
            <a:off x="4362487" y="1490250"/>
            <a:ext cx="1135247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12m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7165871F-568B-4ACC-AE76-953C9747784E}"/>
              </a:ext>
            </a:extLst>
          </p:cNvPr>
          <p:cNvSpPr/>
          <p:nvPr/>
        </p:nvSpPr>
        <p:spPr>
          <a:xfrm>
            <a:off x="2828976" y="7689641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B4707124-7837-47D8-A88D-6AAD266BBF49}"/>
              </a:ext>
            </a:extLst>
          </p:cNvPr>
          <p:cNvSpPr/>
          <p:nvPr/>
        </p:nvSpPr>
        <p:spPr>
          <a:xfrm>
            <a:off x="8629348" y="3736999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3AA232F7-CCE0-4AFA-8AA4-0733CE4D6F0F}"/>
              </a:ext>
            </a:extLst>
          </p:cNvPr>
          <p:cNvCxnSpPr>
            <a:cxnSpLocks/>
          </p:cNvCxnSpPr>
          <p:nvPr/>
        </p:nvCxnSpPr>
        <p:spPr>
          <a:xfrm>
            <a:off x="5180879" y="5802386"/>
            <a:ext cx="0" cy="1638000"/>
          </a:xfrm>
          <a:prstGeom prst="straightConnector1">
            <a:avLst/>
          </a:prstGeom>
          <a:ln w="82550">
            <a:solidFill>
              <a:schemeClr val="bg1">
                <a:lumMod val="6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6510B454-F117-4390-9DCD-45D80B4FCD97}"/>
              </a:ext>
            </a:extLst>
          </p:cNvPr>
          <p:cNvSpPr/>
          <p:nvPr/>
        </p:nvSpPr>
        <p:spPr>
          <a:xfrm>
            <a:off x="5218837" y="6298220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3m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24CA8707-D379-4153-8FC6-70F0BD2A1076}"/>
              </a:ext>
            </a:extLst>
          </p:cNvPr>
          <p:cNvCxnSpPr/>
          <p:nvPr/>
        </p:nvCxnSpPr>
        <p:spPr>
          <a:xfrm>
            <a:off x="4952279" y="5979697"/>
            <a:ext cx="3325106" cy="0"/>
          </a:xfrm>
          <a:prstGeom prst="straightConnector1">
            <a:avLst/>
          </a:prstGeom>
          <a:ln w="825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D1D2820C-53C5-40CF-AE32-A4C466A09B27}"/>
              </a:ext>
            </a:extLst>
          </p:cNvPr>
          <p:cNvSpPr/>
          <p:nvPr/>
        </p:nvSpPr>
        <p:spPr>
          <a:xfrm>
            <a:off x="6251069" y="5979697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rgbClr val="FF0000"/>
              </a:solidFill>
            </a:endParaRPr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2A17543F-C2CD-4838-8E4D-A3C1951EC666}"/>
              </a:ext>
            </a:extLst>
          </p:cNvPr>
          <p:cNvCxnSpPr/>
          <p:nvPr/>
        </p:nvCxnSpPr>
        <p:spPr>
          <a:xfrm>
            <a:off x="1605005" y="5765457"/>
            <a:ext cx="3325106" cy="0"/>
          </a:xfrm>
          <a:prstGeom prst="straightConnector1">
            <a:avLst/>
          </a:prstGeom>
          <a:ln w="825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ACB48342-F01C-4304-8D29-5A803013FB71}"/>
              </a:ext>
            </a:extLst>
          </p:cNvPr>
          <p:cNvSpPr/>
          <p:nvPr/>
        </p:nvSpPr>
        <p:spPr>
          <a:xfrm>
            <a:off x="2828976" y="5806657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BCAB6597-0BB8-4A4C-8A75-00D33C3320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5F830741-7FAC-436B-BACE-56114E1AF44C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9D5521D-611D-4942-AE32-90006F8E8E5F}"/>
              </a:ext>
            </a:extLst>
          </p:cNvPr>
          <p:cNvSpPr/>
          <p:nvPr/>
        </p:nvSpPr>
        <p:spPr>
          <a:xfrm>
            <a:off x="508194" y="646030"/>
            <a:ext cx="5469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45: Compound shape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8FD8ABB-E73C-4511-810A-071B8E6F2C21}"/>
              </a:ext>
            </a:extLst>
          </p:cNvPr>
          <p:cNvSpPr/>
          <p:nvPr/>
        </p:nvSpPr>
        <p:spPr>
          <a:xfrm>
            <a:off x="6337854" y="1078075"/>
            <a:ext cx="54601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Lengths of missing sides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770458"/>
      </p:ext>
    </p:extLst>
  </p:cSld>
  <p:clrMapOvr>
    <a:masterClrMapping/>
  </p:clrMapOvr>
</p:sld>
</file>

<file path=ppt/slides/slide2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1752DB53-44F7-4F36-80BF-C1B52C6880A0}"/>
              </a:ext>
            </a:extLst>
          </p:cNvPr>
          <p:cNvGrpSpPr/>
          <p:nvPr/>
        </p:nvGrpSpPr>
        <p:grpSpPr>
          <a:xfrm>
            <a:off x="1302630" y="2165533"/>
            <a:ext cx="7253195" cy="5506607"/>
            <a:chOff x="759980" y="1413109"/>
            <a:chExt cx="2355850" cy="1803400"/>
          </a:xfrm>
        </p:grpSpPr>
        <p:cxnSp>
          <p:nvCxnSpPr>
            <p:cNvPr id="68" name="Straight Arrow Connector 67">
              <a:extLst>
                <a:ext uri="{FF2B5EF4-FFF2-40B4-BE49-F238E27FC236}">
                  <a16:creationId xmlns:a16="http://schemas.microsoft.com/office/drawing/2014/main" id="{58D4C9EC-C0A7-4266-9195-153D232492FB}"/>
                </a:ext>
              </a:extLst>
            </p:cNvPr>
            <p:cNvCxnSpPr/>
            <p:nvPr/>
          </p:nvCxnSpPr>
          <p:spPr>
            <a:xfrm>
              <a:off x="865392" y="1413109"/>
              <a:ext cx="2160000" cy="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28838420-E6E5-42B4-B7F2-7F383107C08C}"/>
                </a:ext>
              </a:extLst>
            </p:cNvPr>
            <p:cNvCxnSpPr>
              <a:cxnSpLocks/>
            </p:cNvCxnSpPr>
            <p:nvPr/>
          </p:nvCxnSpPr>
          <p:spPr>
            <a:xfrm>
              <a:off x="759980" y="1512075"/>
              <a:ext cx="0" cy="162000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2C4A965C-2B0D-47A8-BD99-B7C86B562A83}"/>
                </a:ext>
              </a:extLst>
            </p:cNvPr>
            <p:cNvGrpSpPr/>
            <p:nvPr/>
          </p:nvGrpSpPr>
          <p:grpSpPr>
            <a:xfrm>
              <a:off x="865392" y="1512075"/>
              <a:ext cx="2160000" cy="1622640"/>
              <a:chOff x="849263" y="1468039"/>
              <a:chExt cx="2160000" cy="1622640"/>
            </a:xfrm>
          </p:grpSpPr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9015157B-E0AA-4C8D-AA92-64AFF0B88E21}"/>
                  </a:ext>
                </a:extLst>
              </p:cNvPr>
              <p:cNvCxnSpPr/>
              <p:nvPr/>
            </p:nvCxnSpPr>
            <p:spPr>
              <a:xfrm>
                <a:off x="849263" y="1468039"/>
                <a:ext cx="0" cy="16200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A49DC494-A766-4FEE-AD97-CB62CE5A5D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1468039"/>
                <a:ext cx="21600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E6FF7C3F-8F5E-4827-BBFF-8C04A5456A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3090679"/>
                <a:ext cx="10800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08DF0BCE-52B4-4C2E-95BE-219FD98BFC6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929263" y="2548039"/>
                <a:ext cx="0" cy="5400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EB7155B7-6041-4295-875E-65F3BE78B49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29263" y="2548039"/>
                <a:ext cx="10728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08A0E234-18EB-4BB7-840D-BB0D638F00B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009263" y="1468039"/>
                <a:ext cx="0" cy="10692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00F1EC96-E67E-4807-AFAA-57472EA4C4FE}"/>
                </a:ext>
              </a:extLst>
            </p:cNvPr>
            <p:cNvCxnSpPr>
              <a:cxnSpLocks/>
            </p:cNvCxnSpPr>
            <p:nvPr/>
          </p:nvCxnSpPr>
          <p:spPr>
            <a:xfrm>
              <a:off x="3115830" y="1503472"/>
              <a:ext cx="0" cy="108000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Arrow Connector 71">
              <a:extLst>
                <a:ext uri="{FF2B5EF4-FFF2-40B4-BE49-F238E27FC236}">
                  <a16:creationId xmlns:a16="http://schemas.microsoft.com/office/drawing/2014/main" id="{2D99B155-11DE-4263-A853-EF85EE07D221}"/>
                </a:ext>
              </a:extLst>
            </p:cNvPr>
            <p:cNvCxnSpPr/>
            <p:nvPr/>
          </p:nvCxnSpPr>
          <p:spPr>
            <a:xfrm>
              <a:off x="858192" y="3216509"/>
              <a:ext cx="1080000" cy="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" name="Rectangle 63">
            <a:extLst>
              <a:ext uri="{FF2B5EF4-FFF2-40B4-BE49-F238E27FC236}">
                <a16:creationId xmlns:a16="http://schemas.microsoft.com/office/drawing/2014/main" id="{2ED587FD-7F05-42E2-ABF9-05D38A440114}"/>
              </a:ext>
            </a:extLst>
          </p:cNvPr>
          <p:cNvSpPr/>
          <p:nvPr/>
        </p:nvSpPr>
        <p:spPr>
          <a:xfrm>
            <a:off x="369237" y="4617857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9m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E2714FC2-73ED-4937-A776-3515DFD3B43A}"/>
              </a:ext>
            </a:extLst>
          </p:cNvPr>
          <p:cNvSpPr/>
          <p:nvPr/>
        </p:nvSpPr>
        <p:spPr>
          <a:xfrm>
            <a:off x="4362487" y="1490250"/>
            <a:ext cx="1135247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12m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7165871F-568B-4ACC-AE76-953C9747784E}"/>
              </a:ext>
            </a:extLst>
          </p:cNvPr>
          <p:cNvSpPr/>
          <p:nvPr/>
        </p:nvSpPr>
        <p:spPr>
          <a:xfrm>
            <a:off x="2828976" y="7689641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B4707124-7837-47D8-A88D-6AAD266BBF49}"/>
              </a:ext>
            </a:extLst>
          </p:cNvPr>
          <p:cNvSpPr/>
          <p:nvPr/>
        </p:nvSpPr>
        <p:spPr>
          <a:xfrm>
            <a:off x="8629348" y="3736999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3AA232F7-CCE0-4AFA-8AA4-0733CE4D6F0F}"/>
              </a:ext>
            </a:extLst>
          </p:cNvPr>
          <p:cNvCxnSpPr>
            <a:cxnSpLocks/>
          </p:cNvCxnSpPr>
          <p:nvPr/>
        </p:nvCxnSpPr>
        <p:spPr>
          <a:xfrm>
            <a:off x="5180879" y="5802386"/>
            <a:ext cx="0" cy="1638000"/>
          </a:xfrm>
          <a:prstGeom prst="straightConnector1">
            <a:avLst/>
          </a:prstGeom>
          <a:ln w="82550">
            <a:solidFill>
              <a:schemeClr val="bg1">
                <a:lumMod val="6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6510B454-F117-4390-9DCD-45D80B4FCD97}"/>
              </a:ext>
            </a:extLst>
          </p:cNvPr>
          <p:cNvSpPr/>
          <p:nvPr/>
        </p:nvSpPr>
        <p:spPr>
          <a:xfrm>
            <a:off x="5218837" y="6298220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3m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24CA8707-D379-4153-8FC6-70F0BD2A1076}"/>
              </a:ext>
            </a:extLst>
          </p:cNvPr>
          <p:cNvCxnSpPr/>
          <p:nvPr/>
        </p:nvCxnSpPr>
        <p:spPr>
          <a:xfrm>
            <a:off x="4952279" y="5979697"/>
            <a:ext cx="3325106" cy="0"/>
          </a:xfrm>
          <a:prstGeom prst="straightConnector1">
            <a:avLst/>
          </a:prstGeom>
          <a:ln w="82550">
            <a:solidFill>
              <a:schemeClr val="bg1">
                <a:lumMod val="6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D1D2820C-53C5-40CF-AE32-A4C466A09B27}"/>
              </a:ext>
            </a:extLst>
          </p:cNvPr>
          <p:cNvSpPr/>
          <p:nvPr/>
        </p:nvSpPr>
        <p:spPr>
          <a:xfrm>
            <a:off x="6251069" y="5979697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F01D740-5B10-4871-A7FF-E761A5CC7583}"/>
              </a:ext>
            </a:extLst>
          </p:cNvPr>
          <p:cNvCxnSpPr/>
          <p:nvPr/>
        </p:nvCxnSpPr>
        <p:spPr>
          <a:xfrm flipH="1">
            <a:off x="1627173" y="5765457"/>
            <a:ext cx="3302938" cy="0"/>
          </a:xfrm>
          <a:prstGeom prst="line">
            <a:avLst/>
          </a:prstGeom>
          <a:ln w="95250">
            <a:solidFill>
              <a:schemeClr val="bg2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Picture 29">
            <a:extLst>
              <a:ext uri="{FF2B5EF4-FFF2-40B4-BE49-F238E27FC236}">
                <a16:creationId xmlns:a16="http://schemas.microsoft.com/office/drawing/2014/main" id="{7AF05B94-1DF1-45BF-8604-D5C73EE1DA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1E714B9C-A4EF-4005-B2F1-E81886F37F58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A31A872-E93E-447F-A0B8-5F794BED03CB}"/>
              </a:ext>
            </a:extLst>
          </p:cNvPr>
          <p:cNvSpPr/>
          <p:nvPr/>
        </p:nvSpPr>
        <p:spPr>
          <a:xfrm>
            <a:off x="508194" y="646030"/>
            <a:ext cx="5469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45: Compound shape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D666F78-570B-4328-905E-4008385D6F56}"/>
              </a:ext>
            </a:extLst>
          </p:cNvPr>
          <p:cNvSpPr/>
          <p:nvPr/>
        </p:nvSpPr>
        <p:spPr>
          <a:xfrm>
            <a:off x="6337854" y="1078075"/>
            <a:ext cx="54601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Lengths of missing sides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805435"/>
      </p:ext>
    </p:extLst>
  </p:cSld>
  <p:clrMapOvr>
    <a:masterClrMapping/>
  </p:clrMapOvr>
</p:sld>
</file>

<file path=ppt/slides/slide2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24CA8707-D379-4153-8FC6-70F0BD2A1076}"/>
              </a:ext>
            </a:extLst>
          </p:cNvPr>
          <p:cNvCxnSpPr/>
          <p:nvPr/>
        </p:nvCxnSpPr>
        <p:spPr>
          <a:xfrm>
            <a:off x="4952279" y="5979697"/>
            <a:ext cx="3325106" cy="0"/>
          </a:xfrm>
          <a:prstGeom prst="straightConnector1">
            <a:avLst/>
          </a:prstGeom>
          <a:ln w="82550">
            <a:solidFill>
              <a:schemeClr val="bg1">
                <a:lumMod val="6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1752DB53-44F7-4F36-80BF-C1B52C6880A0}"/>
              </a:ext>
            </a:extLst>
          </p:cNvPr>
          <p:cNvGrpSpPr/>
          <p:nvPr/>
        </p:nvGrpSpPr>
        <p:grpSpPr>
          <a:xfrm>
            <a:off x="1302630" y="2165533"/>
            <a:ext cx="7253195" cy="5506607"/>
            <a:chOff x="759980" y="1413109"/>
            <a:chExt cx="2355850" cy="1803400"/>
          </a:xfrm>
        </p:grpSpPr>
        <p:cxnSp>
          <p:nvCxnSpPr>
            <p:cNvPr id="68" name="Straight Arrow Connector 67">
              <a:extLst>
                <a:ext uri="{FF2B5EF4-FFF2-40B4-BE49-F238E27FC236}">
                  <a16:creationId xmlns:a16="http://schemas.microsoft.com/office/drawing/2014/main" id="{58D4C9EC-C0A7-4266-9195-153D232492FB}"/>
                </a:ext>
              </a:extLst>
            </p:cNvPr>
            <p:cNvCxnSpPr/>
            <p:nvPr/>
          </p:nvCxnSpPr>
          <p:spPr>
            <a:xfrm>
              <a:off x="865392" y="1413109"/>
              <a:ext cx="2160000" cy="0"/>
            </a:xfrm>
            <a:prstGeom prst="straightConnector1">
              <a:avLst/>
            </a:prstGeom>
            <a:ln w="82550">
              <a:solidFill>
                <a:schemeClr val="accent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28838420-E6E5-42B4-B7F2-7F383107C08C}"/>
                </a:ext>
              </a:extLst>
            </p:cNvPr>
            <p:cNvCxnSpPr>
              <a:cxnSpLocks/>
            </p:cNvCxnSpPr>
            <p:nvPr/>
          </p:nvCxnSpPr>
          <p:spPr>
            <a:xfrm>
              <a:off x="759980" y="1512075"/>
              <a:ext cx="0" cy="162000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2C4A965C-2B0D-47A8-BD99-B7C86B562A83}"/>
                </a:ext>
              </a:extLst>
            </p:cNvPr>
            <p:cNvGrpSpPr/>
            <p:nvPr/>
          </p:nvGrpSpPr>
          <p:grpSpPr>
            <a:xfrm>
              <a:off x="865392" y="1512075"/>
              <a:ext cx="2160000" cy="1622640"/>
              <a:chOff x="849263" y="1468039"/>
              <a:chExt cx="2160000" cy="1622640"/>
            </a:xfrm>
          </p:grpSpPr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9015157B-E0AA-4C8D-AA92-64AFF0B88E21}"/>
                  </a:ext>
                </a:extLst>
              </p:cNvPr>
              <p:cNvCxnSpPr/>
              <p:nvPr/>
            </p:nvCxnSpPr>
            <p:spPr>
              <a:xfrm>
                <a:off x="849263" y="1468039"/>
                <a:ext cx="0" cy="16200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A49DC494-A766-4FEE-AD97-CB62CE5A5D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1468039"/>
                <a:ext cx="21600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E6FF7C3F-8F5E-4827-BBFF-8C04A5456A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3090679"/>
                <a:ext cx="10800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08DF0BCE-52B4-4C2E-95BE-219FD98BFC6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929263" y="2548039"/>
                <a:ext cx="0" cy="5400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EB7155B7-6041-4295-875E-65F3BE78B49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29263" y="2548039"/>
                <a:ext cx="10728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08A0E234-18EB-4BB7-840D-BB0D638F00B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009263" y="1468039"/>
                <a:ext cx="0" cy="10692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00F1EC96-E67E-4807-AFAA-57472EA4C4FE}"/>
                </a:ext>
              </a:extLst>
            </p:cNvPr>
            <p:cNvCxnSpPr>
              <a:cxnSpLocks/>
            </p:cNvCxnSpPr>
            <p:nvPr/>
          </p:nvCxnSpPr>
          <p:spPr>
            <a:xfrm>
              <a:off x="3115830" y="1503472"/>
              <a:ext cx="0" cy="1080000"/>
            </a:xfrm>
            <a:prstGeom prst="straightConnector1">
              <a:avLst/>
            </a:prstGeom>
            <a:ln w="82550">
              <a:solidFill>
                <a:schemeClr val="accent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Arrow Connector 71">
              <a:extLst>
                <a:ext uri="{FF2B5EF4-FFF2-40B4-BE49-F238E27FC236}">
                  <a16:creationId xmlns:a16="http://schemas.microsoft.com/office/drawing/2014/main" id="{2D99B155-11DE-4263-A853-EF85EE07D221}"/>
                </a:ext>
              </a:extLst>
            </p:cNvPr>
            <p:cNvCxnSpPr/>
            <p:nvPr/>
          </p:nvCxnSpPr>
          <p:spPr>
            <a:xfrm>
              <a:off x="858192" y="3216509"/>
              <a:ext cx="1080000" cy="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" name="Rectangle 63">
            <a:extLst>
              <a:ext uri="{FF2B5EF4-FFF2-40B4-BE49-F238E27FC236}">
                <a16:creationId xmlns:a16="http://schemas.microsoft.com/office/drawing/2014/main" id="{2ED587FD-7F05-42E2-ABF9-05D38A440114}"/>
              </a:ext>
            </a:extLst>
          </p:cNvPr>
          <p:cNvSpPr/>
          <p:nvPr/>
        </p:nvSpPr>
        <p:spPr>
          <a:xfrm>
            <a:off x="369237" y="4617857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9m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E2714FC2-73ED-4937-A776-3515DFD3B43A}"/>
              </a:ext>
            </a:extLst>
          </p:cNvPr>
          <p:cNvSpPr/>
          <p:nvPr/>
        </p:nvSpPr>
        <p:spPr>
          <a:xfrm>
            <a:off x="4362487" y="1490250"/>
            <a:ext cx="1135247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12m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7165871F-568B-4ACC-AE76-953C9747784E}"/>
              </a:ext>
            </a:extLst>
          </p:cNvPr>
          <p:cNvSpPr/>
          <p:nvPr/>
        </p:nvSpPr>
        <p:spPr>
          <a:xfrm>
            <a:off x="2828976" y="7689641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B4707124-7837-47D8-A88D-6AAD266BBF49}"/>
              </a:ext>
            </a:extLst>
          </p:cNvPr>
          <p:cNvSpPr/>
          <p:nvPr/>
        </p:nvSpPr>
        <p:spPr>
          <a:xfrm>
            <a:off x="8629348" y="3736999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3AA232F7-CCE0-4AFA-8AA4-0733CE4D6F0F}"/>
              </a:ext>
            </a:extLst>
          </p:cNvPr>
          <p:cNvCxnSpPr>
            <a:cxnSpLocks/>
          </p:cNvCxnSpPr>
          <p:nvPr/>
        </p:nvCxnSpPr>
        <p:spPr>
          <a:xfrm>
            <a:off x="5180879" y="5802386"/>
            <a:ext cx="0" cy="1638000"/>
          </a:xfrm>
          <a:prstGeom prst="straightConnector1">
            <a:avLst/>
          </a:prstGeom>
          <a:ln w="82550">
            <a:solidFill>
              <a:schemeClr val="bg1">
                <a:lumMod val="6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6510B454-F117-4390-9DCD-45D80B4FCD97}"/>
              </a:ext>
            </a:extLst>
          </p:cNvPr>
          <p:cNvSpPr/>
          <p:nvPr/>
        </p:nvSpPr>
        <p:spPr>
          <a:xfrm>
            <a:off x="5218837" y="6298220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3m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1D2820C-53C5-40CF-AE32-A4C466A09B27}"/>
              </a:ext>
            </a:extLst>
          </p:cNvPr>
          <p:cNvSpPr/>
          <p:nvPr/>
        </p:nvSpPr>
        <p:spPr>
          <a:xfrm>
            <a:off x="6251069" y="5979697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F01D740-5B10-4871-A7FF-E761A5CC7583}"/>
              </a:ext>
            </a:extLst>
          </p:cNvPr>
          <p:cNvCxnSpPr/>
          <p:nvPr/>
        </p:nvCxnSpPr>
        <p:spPr>
          <a:xfrm flipH="1">
            <a:off x="1627173" y="5765457"/>
            <a:ext cx="3302938" cy="0"/>
          </a:xfrm>
          <a:prstGeom prst="line">
            <a:avLst/>
          </a:prstGeom>
          <a:ln w="95250">
            <a:solidFill>
              <a:schemeClr val="bg2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C86940D5-579C-4619-B83C-F3B95F15639B}"/>
              </a:ext>
            </a:extLst>
          </p:cNvPr>
          <p:cNvSpPr/>
          <p:nvPr/>
        </p:nvSpPr>
        <p:spPr>
          <a:xfrm>
            <a:off x="3052179" y="3804423"/>
            <a:ext cx="3695242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12m</a:t>
            </a:r>
            <a:r>
              <a:rPr lang="en-GB" sz="1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×</a:t>
            </a:r>
            <a:r>
              <a:rPr lang="en-GB" sz="1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6m</a:t>
            </a:r>
            <a:r>
              <a:rPr lang="en-GB" sz="1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=</a:t>
            </a:r>
            <a:r>
              <a:rPr lang="en-GB" sz="1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72m²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E23AD130-3887-410E-860F-A5F0A17944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0DC973AC-A757-481A-9367-A060797BA248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93D2C320-3031-42F1-A8D1-87AFD5AC479C}"/>
              </a:ext>
            </a:extLst>
          </p:cNvPr>
          <p:cNvSpPr/>
          <p:nvPr/>
        </p:nvSpPr>
        <p:spPr>
          <a:xfrm>
            <a:off x="508194" y="646030"/>
            <a:ext cx="5469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45: Compound shape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ADFF014-AE03-4DCB-8D5D-E9D3B0DC7062}"/>
              </a:ext>
            </a:extLst>
          </p:cNvPr>
          <p:cNvSpPr/>
          <p:nvPr/>
        </p:nvSpPr>
        <p:spPr>
          <a:xfrm>
            <a:off x="6337854" y="1078075"/>
            <a:ext cx="54601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Lengths of missing sides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77046"/>
      </p:ext>
    </p:extLst>
  </p:cSld>
  <p:clrMapOvr>
    <a:masterClrMapping/>
  </p:clrMapOvr>
</p:sld>
</file>

<file path=ppt/slides/slide3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24CA8707-D379-4153-8FC6-70F0BD2A1076}"/>
              </a:ext>
            </a:extLst>
          </p:cNvPr>
          <p:cNvCxnSpPr/>
          <p:nvPr/>
        </p:nvCxnSpPr>
        <p:spPr>
          <a:xfrm>
            <a:off x="4952279" y="5979697"/>
            <a:ext cx="3325106" cy="0"/>
          </a:xfrm>
          <a:prstGeom prst="straightConnector1">
            <a:avLst/>
          </a:prstGeom>
          <a:ln w="82550">
            <a:solidFill>
              <a:schemeClr val="bg1">
                <a:lumMod val="6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1752DB53-44F7-4F36-80BF-C1B52C6880A0}"/>
              </a:ext>
            </a:extLst>
          </p:cNvPr>
          <p:cNvGrpSpPr/>
          <p:nvPr/>
        </p:nvGrpSpPr>
        <p:grpSpPr>
          <a:xfrm>
            <a:off x="1302630" y="2165533"/>
            <a:ext cx="7253195" cy="5506607"/>
            <a:chOff x="759980" y="1413109"/>
            <a:chExt cx="2355850" cy="1803400"/>
          </a:xfrm>
        </p:grpSpPr>
        <p:cxnSp>
          <p:nvCxnSpPr>
            <p:cNvPr id="68" name="Straight Arrow Connector 67">
              <a:extLst>
                <a:ext uri="{FF2B5EF4-FFF2-40B4-BE49-F238E27FC236}">
                  <a16:creationId xmlns:a16="http://schemas.microsoft.com/office/drawing/2014/main" id="{58D4C9EC-C0A7-4266-9195-153D232492FB}"/>
                </a:ext>
              </a:extLst>
            </p:cNvPr>
            <p:cNvCxnSpPr/>
            <p:nvPr/>
          </p:nvCxnSpPr>
          <p:spPr>
            <a:xfrm>
              <a:off x="865392" y="1413109"/>
              <a:ext cx="2160000" cy="0"/>
            </a:xfrm>
            <a:prstGeom prst="straightConnector1">
              <a:avLst/>
            </a:prstGeom>
            <a:ln w="82550">
              <a:solidFill>
                <a:schemeClr val="accent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28838420-E6E5-42B4-B7F2-7F383107C08C}"/>
                </a:ext>
              </a:extLst>
            </p:cNvPr>
            <p:cNvCxnSpPr>
              <a:cxnSpLocks/>
            </p:cNvCxnSpPr>
            <p:nvPr/>
          </p:nvCxnSpPr>
          <p:spPr>
            <a:xfrm>
              <a:off x="759980" y="1512075"/>
              <a:ext cx="0" cy="162000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2C4A965C-2B0D-47A8-BD99-B7C86B562A83}"/>
                </a:ext>
              </a:extLst>
            </p:cNvPr>
            <p:cNvGrpSpPr/>
            <p:nvPr/>
          </p:nvGrpSpPr>
          <p:grpSpPr>
            <a:xfrm>
              <a:off x="865392" y="1512075"/>
              <a:ext cx="2160000" cy="1622640"/>
              <a:chOff x="849263" y="1468039"/>
              <a:chExt cx="2160000" cy="1622640"/>
            </a:xfrm>
          </p:grpSpPr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9015157B-E0AA-4C8D-AA92-64AFF0B88E21}"/>
                  </a:ext>
                </a:extLst>
              </p:cNvPr>
              <p:cNvCxnSpPr/>
              <p:nvPr/>
            </p:nvCxnSpPr>
            <p:spPr>
              <a:xfrm>
                <a:off x="849263" y="1468039"/>
                <a:ext cx="0" cy="16200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A49DC494-A766-4FEE-AD97-CB62CE5A5D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1468039"/>
                <a:ext cx="21600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E6FF7C3F-8F5E-4827-BBFF-8C04A5456A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3090679"/>
                <a:ext cx="10800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08DF0BCE-52B4-4C2E-95BE-219FD98BFC6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929263" y="2548039"/>
                <a:ext cx="0" cy="5400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EB7155B7-6041-4295-875E-65F3BE78B49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29263" y="2548039"/>
                <a:ext cx="10728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08A0E234-18EB-4BB7-840D-BB0D638F00B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009263" y="1468039"/>
                <a:ext cx="0" cy="10692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00F1EC96-E67E-4807-AFAA-57472EA4C4FE}"/>
                </a:ext>
              </a:extLst>
            </p:cNvPr>
            <p:cNvCxnSpPr>
              <a:cxnSpLocks/>
            </p:cNvCxnSpPr>
            <p:nvPr/>
          </p:nvCxnSpPr>
          <p:spPr>
            <a:xfrm>
              <a:off x="3115830" y="1503472"/>
              <a:ext cx="0" cy="1080000"/>
            </a:xfrm>
            <a:prstGeom prst="straightConnector1">
              <a:avLst/>
            </a:prstGeom>
            <a:ln w="82550">
              <a:solidFill>
                <a:schemeClr val="accent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Arrow Connector 71">
              <a:extLst>
                <a:ext uri="{FF2B5EF4-FFF2-40B4-BE49-F238E27FC236}">
                  <a16:creationId xmlns:a16="http://schemas.microsoft.com/office/drawing/2014/main" id="{2D99B155-11DE-4263-A853-EF85EE07D221}"/>
                </a:ext>
              </a:extLst>
            </p:cNvPr>
            <p:cNvCxnSpPr/>
            <p:nvPr/>
          </p:nvCxnSpPr>
          <p:spPr>
            <a:xfrm>
              <a:off x="858192" y="3216509"/>
              <a:ext cx="1080000" cy="0"/>
            </a:xfrm>
            <a:prstGeom prst="straightConnector1">
              <a:avLst/>
            </a:prstGeom>
            <a:ln w="82550">
              <a:solidFill>
                <a:srgbClr val="00B05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" name="Rectangle 63">
            <a:extLst>
              <a:ext uri="{FF2B5EF4-FFF2-40B4-BE49-F238E27FC236}">
                <a16:creationId xmlns:a16="http://schemas.microsoft.com/office/drawing/2014/main" id="{2ED587FD-7F05-42E2-ABF9-05D38A440114}"/>
              </a:ext>
            </a:extLst>
          </p:cNvPr>
          <p:cNvSpPr/>
          <p:nvPr/>
        </p:nvSpPr>
        <p:spPr>
          <a:xfrm>
            <a:off x="369237" y="4617857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9m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E2714FC2-73ED-4937-A776-3515DFD3B43A}"/>
              </a:ext>
            </a:extLst>
          </p:cNvPr>
          <p:cNvSpPr/>
          <p:nvPr/>
        </p:nvSpPr>
        <p:spPr>
          <a:xfrm>
            <a:off x="4362487" y="1490250"/>
            <a:ext cx="1135247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12m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7165871F-568B-4ACC-AE76-953C9747784E}"/>
              </a:ext>
            </a:extLst>
          </p:cNvPr>
          <p:cNvSpPr/>
          <p:nvPr/>
        </p:nvSpPr>
        <p:spPr>
          <a:xfrm>
            <a:off x="2828976" y="7689641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rgbClr val="00B050"/>
              </a:solidFill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B4707124-7837-47D8-A88D-6AAD266BBF49}"/>
              </a:ext>
            </a:extLst>
          </p:cNvPr>
          <p:cNvSpPr/>
          <p:nvPr/>
        </p:nvSpPr>
        <p:spPr>
          <a:xfrm>
            <a:off x="8629348" y="3736999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3AA232F7-CCE0-4AFA-8AA4-0733CE4D6F0F}"/>
              </a:ext>
            </a:extLst>
          </p:cNvPr>
          <p:cNvCxnSpPr>
            <a:cxnSpLocks/>
          </p:cNvCxnSpPr>
          <p:nvPr/>
        </p:nvCxnSpPr>
        <p:spPr>
          <a:xfrm>
            <a:off x="5180879" y="5802386"/>
            <a:ext cx="0" cy="1638000"/>
          </a:xfrm>
          <a:prstGeom prst="straightConnector1">
            <a:avLst/>
          </a:prstGeom>
          <a:ln w="8255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6510B454-F117-4390-9DCD-45D80B4FCD97}"/>
              </a:ext>
            </a:extLst>
          </p:cNvPr>
          <p:cNvSpPr/>
          <p:nvPr/>
        </p:nvSpPr>
        <p:spPr>
          <a:xfrm>
            <a:off x="5218837" y="6298220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3m</a:t>
            </a:r>
            <a:endParaRPr lang="en-GB" sz="3600" b="1" dirty="0">
              <a:solidFill>
                <a:srgbClr val="00B05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1D2820C-53C5-40CF-AE32-A4C466A09B27}"/>
              </a:ext>
            </a:extLst>
          </p:cNvPr>
          <p:cNvSpPr/>
          <p:nvPr/>
        </p:nvSpPr>
        <p:spPr>
          <a:xfrm>
            <a:off x="6251069" y="5979697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F01D740-5B10-4871-A7FF-E761A5CC7583}"/>
              </a:ext>
            </a:extLst>
          </p:cNvPr>
          <p:cNvCxnSpPr/>
          <p:nvPr/>
        </p:nvCxnSpPr>
        <p:spPr>
          <a:xfrm flipH="1">
            <a:off x="1627173" y="5765457"/>
            <a:ext cx="3302938" cy="0"/>
          </a:xfrm>
          <a:prstGeom prst="line">
            <a:avLst/>
          </a:prstGeom>
          <a:ln w="95250">
            <a:solidFill>
              <a:schemeClr val="bg2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C86940D5-579C-4619-B83C-F3B95F15639B}"/>
              </a:ext>
            </a:extLst>
          </p:cNvPr>
          <p:cNvSpPr/>
          <p:nvPr/>
        </p:nvSpPr>
        <p:spPr>
          <a:xfrm>
            <a:off x="3052179" y="3804423"/>
            <a:ext cx="3695242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12m</a:t>
            </a:r>
            <a:r>
              <a:rPr lang="en-GB" sz="1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×</a:t>
            </a:r>
            <a:r>
              <a:rPr lang="en-GB" sz="1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6m</a:t>
            </a:r>
            <a:r>
              <a:rPr lang="en-GB" sz="1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=</a:t>
            </a:r>
            <a:r>
              <a:rPr lang="en-GB" sz="1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72m²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B993304-C43E-4C04-8980-366126EA1EC0}"/>
              </a:ext>
            </a:extLst>
          </p:cNvPr>
          <p:cNvSpPr/>
          <p:nvPr/>
        </p:nvSpPr>
        <p:spPr>
          <a:xfrm>
            <a:off x="2390405" y="5972304"/>
            <a:ext cx="21644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6m</a:t>
            </a:r>
            <a:r>
              <a:rPr lang="en-GB" sz="1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×</a:t>
            </a:r>
            <a:r>
              <a:rPr lang="en-GB" sz="1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3m</a:t>
            </a:r>
            <a:r>
              <a:rPr lang="en-GB" sz="1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=</a:t>
            </a:r>
            <a:r>
              <a:rPr lang="en-GB" sz="1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18m²</a:t>
            </a:r>
            <a:endParaRPr lang="en-GB" sz="3600" b="1" dirty="0">
              <a:solidFill>
                <a:srgbClr val="00B050"/>
              </a:solidFill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67F02B94-2869-4CA2-B413-0BA882F918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F5FE4418-3938-46B3-A9B2-2410D21BB489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DBB54BE-17C2-43AF-9F51-55A2CB0ED909}"/>
              </a:ext>
            </a:extLst>
          </p:cNvPr>
          <p:cNvSpPr/>
          <p:nvPr/>
        </p:nvSpPr>
        <p:spPr>
          <a:xfrm>
            <a:off x="508194" y="646030"/>
            <a:ext cx="5469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45: Compound shape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9F9329E1-6926-4313-B37F-C43C0781DB48}"/>
              </a:ext>
            </a:extLst>
          </p:cNvPr>
          <p:cNvSpPr/>
          <p:nvPr/>
        </p:nvSpPr>
        <p:spPr>
          <a:xfrm>
            <a:off x="6337854" y="1078075"/>
            <a:ext cx="54601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Lengths of missing sides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069388"/>
      </p:ext>
    </p:extLst>
  </p:cSld>
  <p:clrMapOvr>
    <a:masterClrMapping/>
  </p:clrMapOvr>
</p:sld>
</file>

<file path=ppt/slides/slide3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24CA8707-D379-4153-8FC6-70F0BD2A1076}"/>
              </a:ext>
            </a:extLst>
          </p:cNvPr>
          <p:cNvCxnSpPr/>
          <p:nvPr/>
        </p:nvCxnSpPr>
        <p:spPr>
          <a:xfrm>
            <a:off x="4952279" y="5979697"/>
            <a:ext cx="3325106" cy="0"/>
          </a:xfrm>
          <a:prstGeom prst="straightConnector1">
            <a:avLst/>
          </a:prstGeom>
          <a:ln w="82550">
            <a:solidFill>
              <a:schemeClr val="bg1">
                <a:lumMod val="6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1752DB53-44F7-4F36-80BF-C1B52C6880A0}"/>
              </a:ext>
            </a:extLst>
          </p:cNvPr>
          <p:cNvGrpSpPr/>
          <p:nvPr/>
        </p:nvGrpSpPr>
        <p:grpSpPr>
          <a:xfrm>
            <a:off x="1302630" y="2165533"/>
            <a:ext cx="7253195" cy="5506607"/>
            <a:chOff x="759980" y="1413109"/>
            <a:chExt cx="2355850" cy="1803400"/>
          </a:xfrm>
        </p:grpSpPr>
        <p:cxnSp>
          <p:nvCxnSpPr>
            <p:cNvPr id="68" name="Straight Arrow Connector 67">
              <a:extLst>
                <a:ext uri="{FF2B5EF4-FFF2-40B4-BE49-F238E27FC236}">
                  <a16:creationId xmlns:a16="http://schemas.microsoft.com/office/drawing/2014/main" id="{58D4C9EC-C0A7-4266-9195-153D232492FB}"/>
                </a:ext>
              </a:extLst>
            </p:cNvPr>
            <p:cNvCxnSpPr/>
            <p:nvPr/>
          </p:nvCxnSpPr>
          <p:spPr>
            <a:xfrm>
              <a:off x="865392" y="1413109"/>
              <a:ext cx="2160000" cy="0"/>
            </a:xfrm>
            <a:prstGeom prst="straightConnector1">
              <a:avLst/>
            </a:prstGeom>
            <a:ln w="82550">
              <a:solidFill>
                <a:schemeClr val="accent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28838420-E6E5-42B4-B7F2-7F383107C08C}"/>
                </a:ext>
              </a:extLst>
            </p:cNvPr>
            <p:cNvCxnSpPr>
              <a:cxnSpLocks/>
            </p:cNvCxnSpPr>
            <p:nvPr/>
          </p:nvCxnSpPr>
          <p:spPr>
            <a:xfrm>
              <a:off x="759980" y="1512075"/>
              <a:ext cx="0" cy="162000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2C4A965C-2B0D-47A8-BD99-B7C86B562A83}"/>
                </a:ext>
              </a:extLst>
            </p:cNvPr>
            <p:cNvGrpSpPr/>
            <p:nvPr/>
          </p:nvGrpSpPr>
          <p:grpSpPr>
            <a:xfrm>
              <a:off x="865392" y="1512075"/>
              <a:ext cx="2160000" cy="1622640"/>
              <a:chOff x="849263" y="1468039"/>
              <a:chExt cx="2160000" cy="1622640"/>
            </a:xfrm>
          </p:grpSpPr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9015157B-E0AA-4C8D-AA92-64AFF0B88E21}"/>
                  </a:ext>
                </a:extLst>
              </p:cNvPr>
              <p:cNvCxnSpPr/>
              <p:nvPr/>
            </p:nvCxnSpPr>
            <p:spPr>
              <a:xfrm>
                <a:off x="849263" y="1468039"/>
                <a:ext cx="0" cy="16200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A49DC494-A766-4FEE-AD97-CB62CE5A5D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1468039"/>
                <a:ext cx="21600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E6FF7C3F-8F5E-4827-BBFF-8C04A5456A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3090679"/>
                <a:ext cx="10800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08DF0BCE-52B4-4C2E-95BE-219FD98BFC6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929263" y="2548039"/>
                <a:ext cx="0" cy="5400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EB7155B7-6041-4295-875E-65F3BE78B49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29263" y="2548039"/>
                <a:ext cx="10728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08A0E234-18EB-4BB7-840D-BB0D638F00B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009263" y="1468039"/>
                <a:ext cx="0" cy="10692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00F1EC96-E67E-4807-AFAA-57472EA4C4FE}"/>
                </a:ext>
              </a:extLst>
            </p:cNvPr>
            <p:cNvCxnSpPr>
              <a:cxnSpLocks/>
            </p:cNvCxnSpPr>
            <p:nvPr/>
          </p:nvCxnSpPr>
          <p:spPr>
            <a:xfrm>
              <a:off x="3115830" y="1503472"/>
              <a:ext cx="0" cy="1080000"/>
            </a:xfrm>
            <a:prstGeom prst="straightConnector1">
              <a:avLst/>
            </a:prstGeom>
            <a:ln w="82550">
              <a:solidFill>
                <a:schemeClr val="accent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Arrow Connector 71">
              <a:extLst>
                <a:ext uri="{FF2B5EF4-FFF2-40B4-BE49-F238E27FC236}">
                  <a16:creationId xmlns:a16="http://schemas.microsoft.com/office/drawing/2014/main" id="{2D99B155-11DE-4263-A853-EF85EE07D221}"/>
                </a:ext>
              </a:extLst>
            </p:cNvPr>
            <p:cNvCxnSpPr/>
            <p:nvPr/>
          </p:nvCxnSpPr>
          <p:spPr>
            <a:xfrm>
              <a:off x="858192" y="3216509"/>
              <a:ext cx="1080000" cy="0"/>
            </a:xfrm>
            <a:prstGeom prst="straightConnector1">
              <a:avLst/>
            </a:prstGeom>
            <a:ln w="82550">
              <a:solidFill>
                <a:srgbClr val="00B05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" name="Rectangle 63">
            <a:extLst>
              <a:ext uri="{FF2B5EF4-FFF2-40B4-BE49-F238E27FC236}">
                <a16:creationId xmlns:a16="http://schemas.microsoft.com/office/drawing/2014/main" id="{2ED587FD-7F05-42E2-ABF9-05D38A440114}"/>
              </a:ext>
            </a:extLst>
          </p:cNvPr>
          <p:cNvSpPr/>
          <p:nvPr/>
        </p:nvSpPr>
        <p:spPr>
          <a:xfrm>
            <a:off x="369237" y="4617857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9m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E2714FC2-73ED-4937-A776-3515DFD3B43A}"/>
              </a:ext>
            </a:extLst>
          </p:cNvPr>
          <p:cNvSpPr/>
          <p:nvPr/>
        </p:nvSpPr>
        <p:spPr>
          <a:xfrm>
            <a:off x="4362487" y="1490250"/>
            <a:ext cx="1135247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12m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7165871F-568B-4ACC-AE76-953C9747784E}"/>
              </a:ext>
            </a:extLst>
          </p:cNvPr>
          <p:cNvSpPr/>
          <p:nvPr/>
        </p:nvSpPr>
        <p:spPr>
          <a:xfrm>
            <a:off x="2828976" y="7689641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rgbClr val="00B050"/>
              </a:solidFill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B4707124-7837-47D8-A88D-6AAD266BBF49}"/>
              </a:ext>
            </a:extLst>
          </p:cNvPr>
          <p:cNvSpPr/>
          <p:nvPr/>
        </p:nvSpPr>
        <p:spPr>
          <a:xfrm>
            <a:off x="8629348" y="3736999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3AA232F7-CCE0-4AFA-8AA4-0733CE4D6F0F}"/>
              </a:ext>
            </a:extLst>
          </p:cNvPr>
          <p:cNvCxnSpPr>
            <a:cxnSpLocks/>
          </p:cNvCxnSpPr>
          <p:nvPr/>
        </p:nvCxnSpPr>
        <p:spPr>
          <a:xfrm>
            <a:off x="5180879" y="5802386"/>
            <a:ext cx="0" cy="1638000"/>
          </a:xfrm>
          <a:prstGeom prst="straightConnector1">
            <a:avLst/>
          </a:prstGeom>
          <a:ln w="8255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6510B454-F117-4390-9DCD-45D80B4FCD97}"/>
              </a:ext>
            </a:extLst>
          </p:cNvPr>
          <p:cNvSpPr/>
          <p:nvPr/>
        </p:nvSpPr>
        <p:spPr>
          <a:xfrm>
            <a:off x="5218837" y="6298220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3m</a:t>
            </a:r>
            <a:endParaRPr lang="en-GB" sz="3600" b="1" dirty="0">
              <a:solidFill>
                <a:srgbClr val="00B05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1D2820C-53C5-40CF-AE32-A4C466A09B27}"/>
              </a:ext>
            </a:extLst>
          </p:cNvPr>
          <p:cNvSpPr/>
          <p:nvPr/>
        </p:nvSpPr>
        <p:spPr>
          <a:xfrm>
            <a:off x="6251069" y="5979697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F01D740-5B10-4871-A7FF-E761A5CC7583}"/>
              </a:ext>
            </a:extLst>
          </p:cNvPr>
          <p:cNvCxnSpPr/>
          <p:nvPr/>
        </p:nvCxnSpPr>
        <p:spPr>
          <a:xfrm flipH="1">
            <a:off x="1627173" y="5765457"/>
            <a:ext cx="3302938" cy="0"/>
          </a:xfrm>
          <a:prstGeom prst="line">
            <a:avLst/>
          </a:prstGeom>
          <a:ln w="95250">
            <a:solidFill>
              <a:schemeClr val="bg2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C86940D5-579C-4619-B83C-F3B95F15639B}"/>
              </a:ext>
            </a:extLst>
          </p:cNvPr>
          <p:cNvSpPr/>
          <p:nvPr/>
        </p:nvSpPr>
        <p:spPr>
          <a:xfrm>
            <a:off x="3052179" y="3804423"/>
            <a:ext cx="3695242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12m</a:t>
            </a:r>
            <a:r>
              <a:rPr lang="en-GB" sz="1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×</a:t>
            </a:r>
            <a:r>
              <a:rPr lang="en-GB" sz="1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6m</a:t>
            </a:r>
            <a:r>
              <a:rPr lang="en-GB" sz="1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=</a:t>
            </a:r>
            <a:r>
              <a:rPr lang="en-GB" sz="1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72m²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B993304-C43E-4C04-8980-366126EA1EC0}"/>
              </a:ext>
            </a:extLst>
          </p:cNvPr>
          <p:cNvSpPr/>
          <p:nvPr/>
        </p:nvSpPr>
        <p:spPr>
          <a:xfrm>
            <a:off x="2390405" y="5972304"/>
            <a:ext cx="21644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6m</a:t>
            </a:r>
            <a:r>
              <a:rPr lang="en-GB" sz="1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×</a:t>
            </a:r>
            <a:r>
              <a:rPr lang="en-GB" sz="1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3m</a:t>
            </a:r>
            <a:r>
              <a:rPr lang="en-GB" sz="1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=</a:t>
            </a:r>
            <a:r>
              <a:rPr lang="en-GB" sz="1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18m²</a:t>
            </a:r>
            <a:endParaRPr lang="en-GB" sz="3600" b="1" dirty="0">
              <a:solidFill>
                <a:srgbClr val="00B050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C67F285-1131-4D62-8100-45921C4EEF47}"/>
              </a:ext>
            </a:extLst>
          </p:cNvPr>
          <p:cNvSpPr/>
          <p:nvPr/>
        </p:nvSpPr>
        <p:spPr>
          <a:xfrm>
            <a:off x="6614832" y="7063336"/>
            <a:ext cx="47452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latin typeface="Century Gothic" panose="020B0502020202020204" pitchFamily="34" charset="0"/>
              </a:rPr>
              <a:t>72m²</a:t>
            </a:r>
            <a:r>
              <a:rPr lang="en-GB" b="1" dirty="0">
                <a:latin typeface="Century Gothic" panose="020B0502020202020204" pitchFamily="34" charset="0"/>
              </a:rPr>
              <a:t> </a:t>
            </a:r>
            <a:r>
              <a:rPr lang="en-GB" sz="4000" b="1" dirty="0">
                <a:latin typeface="Century Gothic" panose="020B0502020202020204" pitchFamily="34" charset="0"/>
              </a:rPr>
              <a:t>+</a:t>
            </a:r>
            <a:r>
              <a:rPr lang="en-GB" b="1" dirty="0">
                <a:latin typeface="Century Gothic" panose="020B0502020202020204" pitchFamily="34" charset="0"/>
              </a:rPr>
              <a:t> </a:t>
            </a:r>
            <a:r>
              <a:rPr lang="en-GB" sz="4000" b="1" dirty="0">
                <a:latin typeface="Century Gothic" panose="020B0502020202020204" pitchFamily="34" charset="0"/>
              </a:rPr>
              <a:t>18m²</a:t>
            </a:r>
            <a:r>
              <a:rPr lang="en-GB" b="1" dirty="0">
                <a:latin typeface="Century Gothic" panose="020B0502020202020204" pitchFamily="34" charset="0"/>
              </a:rPr>
              <a:t> </a:t>
            </a:r>
            <a:r>
              <a:rPr lang="en-GB" sz="4000" b="1" dirty="0">
                <a:latin typeface="Century Gothic" panose="020B0502020202020204" pitchFamily="34" charset="0"/>
              </a:rPr>
              <a:t>=</a:t>
            </a:r>
            <a:r>
              <a:rPr lang="en-GB" b="1" dirty="0">
                <a:latin typeface="Century Gothic" panose="020B0502020202020204" pitchFamily="34" charset="0"/>
              </a:rPr>
              <a:t> </a:t>
            </a:r>
            <a:r>
              <a:rPr lang="en-GB" sz="4000" b="1" u="sng" dirty="0">
                <a:latin typeface="Century Gothic" panose="020B0502020202020204" pitchFamily="34" charset="0"/>
              </a:rPr>
              <a:t>90m²</a:t>
            </a:r>
            <a:endParaRPr lang="en-GB" sz="4000" b="1" u="sng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28B6DBB6-F9B3-4A06-9052-34D83949240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05EDB5DD-C294-4889-AA83-A44F12B8BEEE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3187C0C3-FEE8-41FD-AB9B-0FB08CD0599D}"/>
              </a:ext>
            </a:extLst>
          </p:cNvPr>
          <p:cNvSpPr/>
          <p:nvPr/>
        </p:nvSpPr>
        <p:spPr>
          <a:xfrm>
            <a:off x="508194" y="646030"/>
            <a:ext cx="5469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45: Compound shape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B79218D-AC3A-44D8-B4C7-1B24AE5927AC}"/>
              </a:ext>
            </a:extLst>
          </p:cNvPr>
          <p:cNvSpPr/>
          <p:nvPr/>
        </p:nvSpPr>
        <p:spPr>
          <a:xfrm>
            <a:off x="6337854" y="1078075"/>
            <a:ext cx="54601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Lengths of missing sides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727366"/>
      </p:ext>
    </p:extLst>
  </p:cSld>
  <p:clrMapOvr>
    <a:masterClrMapping/>
  </p:clrMapOvr>
</p:sld>
</file>

<file path=ppt/slides/slide3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1752DB53-44F7-4F36-80BF-C1B52C6880A0}"/>
              </a:ext>
            </a:extLst>
          </p:cNvPr>
          <p:cNvGrpSpPr/>
          <p:nvPr/>
        </p:nvGrpSpPr>
        <p:grpSpPr>
          <a:xfrm>
            <a:off x="1302630" y="2165533"/>
            <a:ext cx="7253195" cy="5506607"/>
            <a:chOff x="759980" y="1413109"/>
            <a:chExt cx="2355850" cy="1803400"/>
          </a:xfrm>
        </p:grpSpPr>
        <p:cxnSp>
          <p:nvCxnSpPr>
            <p:cNvPr id="68" name="Straight Arrow Connector 67">
              <a:extLst>
                <a:ext uri="{FF2B5EF4-FFF2-40B4-BE49-F238E27FC236}">
                  <a16:creationId xmlns:a16="http://schemas.microsoft.com/office/drawing/2014/main" id="{58D4C9EC-C0A7-4266-9195-153D232492FB}"/>
                </a:ext>
              </a:extLst>
            </p:cNvPr>
            <p:cNvCxnSpPr/>
            <p:nvPr/>
          </p:nvCxnSpPr>
          <p:spPr>
            <a:xfrm>
              <a:off x="865392" y="1413109"/>
              <a:ext cx="2160000" cy="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28838420-E6E5-42B4-B7F2-7F383107C08C}"/>
                </a:ext>
              </a:extLst>
            </p:cNvPr>
            <p:cNvCxnSpPr>
              <a:cxnSpLocks/>
            </p:cNvCxnSpPr>
            <p:nvPr/>
          </p:nvCxnSpPr>
          <p:spPr>
            <a:xfrm>
              <a:off x="759980" y="1512075"/>
              <a:ext cx="0" cy="162000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2C4A965C-2B0D-47A8-BD99-B7C86B562A83}"/>
                </a:ext>
              </a:extLst>
            </p:cNvPr>
            <p:cNvGrpSpPr/>
            <p:nvPr/>
          </p:nvGrpSpPr>
          <p:grpSpPr>
            <a:xfrm>
              <a:off x="865392" y="1512075"/>
              <a:ext cx="2160000" cy="1622640"/>
              <a:chOff x="849263" y="1468039"/>
              <a:chExt cx="2160000" cy="1622640"/>
            </a:xfrm>
          </p:grpSpPr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9015157B-E0AA-4C8D-AA92-64AFF0B88E21}"/>
                  </a:ext>
                </a:extLst>
              </p:cNvPr>
              <p:cNvCxnSpPr/>
              <p:nvPr/>
            </p:nvCxnSpPr>
            <p:spPr>
              <a:xfrm>
                <a:off x="849263" y="1468039"/>
                <a:ext cx="0" cy="16200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A49DC494-A766-4FEE-AD97-CB62CE5A5D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1468039"/>
                <a:ext cx="21600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E6FF7C3F-8F5E-4827-BBFF-8C04A5456A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3090679"/>
                <a:ext cx="10800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08DF0BCE-52B4-4C2E-95BE-219FD98BFC6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929263" y="2548039"/>
                <a:ext cx="0" cy="5400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EB7155B7-6041-4295-875E-65F3BE78B49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29263" y="2548039"/>
                <a:ext cx="10728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08A0E234-18EB-4BB7-840D-BB0D638F00B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009263" y="1468039"/>
                <a:ext cx="0" cy="10692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00F1EC96-E67E-4807-AFAA-57472EA4C4FE}"/>
                </a:ext>
              </a:extLst>
            </p:cNvPr>
            <p:cNvCxnSpPr>
              <a:cxnSpLocks/>
            </p:cNvCxnSpPr>
            <p:nvPr/>
          </p:nvCxnSpPr>
          <p:spPr>
            <a:xfrm>
              <a:off x="3115830" y="1503472"/>
              <a:ext cx="0" cy="108000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Arrow Connector 71">
              <a:extLst>
                <a:ext uri="{FF2B5EF4-FFF2-40B4-BE49-F238E27FC236}">
                  <a16:creationId xmlns:a16="http://schemas.microsoft.com/office/drawing/2014/main" id="{2D99B155-11DE-4263-A853-EF85EE07D221}"/>
                </a:ext>
              </a:extLst>
            </p:cNvPr>
            <p:cNvCxnSpPr/>
            <p:nvPr/>
          </p:nvCxnSpPr>
          <p:spPr>
            <a:xfrm>
              <a:off x="858192" y="3216509"/>
              <a:ext cx="1080000" cy="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" name="Rectangle 63">
            <a:extLst>
              <a:ext uri="{FF2B5EF4-FFF2-40B4-BE49-F238E27FC236}">
                <a16:creationId xmlns:a16="http://schemas.microsoft.com/office/drawing/2014/main" id="{2ED587FD-7F05-42E2-ABF9-05D38A440114}"/>
              </a:ext>
            </a:extLst>
          </p:cNvPr>
          <p:cNvSpPr/>
          <p:nvPr/>
        </p:nvSpPr>
        <p:spPr>
          <a:xfrm>
            <a:off x="369237" y="4617857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9m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E2714FC2-73ED-4937-A776-3515DFD3B43A}"/>
              </a:ext>
            </a:extLst>
          </p:cNvPr>
          <p:cNvSpPr/>
          <p:nvPr/>
        </p:nvSpPr>
        <p:spPr>
          <a:xfrm>
            <a:off x="4362487" y="1490250"/>
            <a:ext cx="1135247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12m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7165871F-568B-4ACC-AE76-953C9747784E}"/>
              </a:ext>
            </a:extLst>
          </p:cNvPr>
          <p:cNvSpPr/>
          <p:nvPr/>
        </p:nvSpPr>
        <p:spPr>
          <a:xfrm>
            <a:off x="2828976" y="7689641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B4707124-7837-47D8-A88D-6AAD266BBF49}"/>
              </a:ext>
            </a:extLst>
          </p:cNvPr>
          <p:cNvSpPr/>
          <p:nvPr/>
        </p:nvSpPr>
        <p:spPr>
          <a:xfrm>
            <a:off x="8629348" y="3736999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3AA232F7-CCE0-4AFA-8AA4-0733CE4D6F0F}"/>
              </a:ext>
            </a:extLst>
          </p:cNvPr>
          <p:cNvCxnSpPr>
            <a:cxnSpLocks/>
          </p:cNvCxnSpPr>
          <p:nvPr/>
        </p:nvCxnSpPr>
        <p:spPr>
          <a:xfrm>
            <a:off x="5180879" y="5802386"/>
            <a:ext cx="0" cy="1638000"/>
          </a:xfrm>
          <a:prstGeom prst="straightConnector1">
            <a:avLst/>
          </a:prstGeom>
          <a:ln w="82550">
            <a:solidFill>
              <a:schemeClr val="bg1">
                <a:lumMod val="6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6510B454-F117-4390-9DCD-45D80B4FCD97}"/>
              </a:ext>
            </a:extLst>
          </p:cNvPr>
          <p:cNvSpPr/>
          <p:nvPr/>
        </p:nvSpPr>
        <p:spPr>
          <a:xfrm>
            <a:off x="5218837" y="6298220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3m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24CA8707-D379-4153-8FC6-70F0BD2A1076}"/>
              </a:ext>
            </a:extLst>
          </p:cNvPr>
          <p:cNvCxnSpPr/>
          <p:nvPr/>
        </p:nvCxnSpPr>
        <p:spPr>
          <a:xfrm>
            <a:off x="4952279" y="5979697"/>
            <a:ext cx="3325106" cy="0"/>
          </a:xfrm>
          <a:prstGeom prst="straightConnector1">
            <a:avLst/>
          </a:prstGeom>
          <a:ln w="82550">
            <a:solidFill>
              <a:schemeClr val="bg1">
                <a:lumMod val="6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D1D2820C-53C5-40CF-AE32-A4C466A09B27}"/>
              </a:ext>
            </a:extLst>
          </p:cNvPr>
          <p:cNvSpPr/>
          <p:nvPr/>
        </p:nvSpPr>
        <p:spPr>
          <a:xfrm>
            <a:off x="6251069" y="5979697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F01D740-5B10-4871-A7FF-E761A5CC7583}"/>
              </a:ext>
            </a:extLst>
          </p:cNvPr>
          <p:cNvCxnSpPr>
            <a:cxnSpLocks/>
          </p:cNvCxnSpPr>
          <p:nvPr/>
        </p:nvCxnSpPr>
        <p:spPr>
          <a:xfrm flipV="1">
            <a:off x="4952279" y="2541456"/>
            <a:ext cx="0" cy="3117289"/>
          </a:xfrm>
          <a:prstGeom prst="line">
            <a:avLst/>
          </a:prstGeom>
          <a:ln w="95250">
            <a:solidFill>
              <a:schemeClr val="bg2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Picture 29">
            <a:extLst>
              <a:ext uri="{FF2B5EF4-FFF2-40B4-BE49-F238E27FC236}">
                <a16:creationId xmlns:a16="http://schemas.microsoft.com/office/drawing/2014/main" id="{64061771-1B7B-4F3D-A270-D974CB097E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3E03B570-096F-4FD1-B25B-5D2DCF16F08E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28CD509-92DC-42AC-959D-A070E7104BDE}"/>
              </a:ext>
            </a:extLst>
          </p:cNvPr>
          <p:cNvSpPr/>
          <p:nvPr/>
        </p:nvSpPr>
        <p:spPr>
          <a:xfrm>
            <a:off x="508194" y="646030"/>
            <a:ext cx="5469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45: Compound shape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8470CDB-6090-461B-8FF6-03D85EF237C1}"/>
              </a:ext>
            </a:extLst>
          </p:cNvPr>
          <p:cNvSpPr/>
          <p:nvPr/>
        </p:nvSpPr>
        <p:spPr>
          <a:xfrm>
            <a:off x="6337854" y="1078075"/>
            <a:ext cx="54601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Lengths of missing sides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700914"/>
      </p:ext>
    </p:extLst>
  </p:cSld>
  <p:clrMapOvr>
    <a:masterClrMapping/>
  </p:clrMapOvr>
</p:sld>
</file>

<file path=ppt/slides/slide3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1752DB53-44F7-4F36-80BF-C1B52C6880A0}"/>
              </a:ext>
            </a:extLst>
          </p:cNvPr>
          <p:cNvGrpSpPr/>
          <p:nvPr/>
        </p:nvGrpSpPr>
        <p:grpSpPr>
          <a:xfrm>
            <a:off x="1302630" y="2165533"/>
            <a:ext cx="7253195" cy="5506607"/>
            <a:chOff x="759980" y="1413109"/>
            <a:chExt cx="2355850" cy="1803400"/>
          </a:xfrm>
        </p:grpSpPr>
        <p:cxnSp>
          <p:nvCxnSpPr>
            <p:cNvPr id="68" name="Straight Arrow Connector 67">
              <a:extLst>
                <a:ext uri="{FF2B5EF4-FFF2-40B4-BE49-F238E27FC236}">
                  <a16:creationId xmlns:a16="http://schemas.microsoft.com/office/drawing/2014/main" id="{58D4C9EC-C0A7-4266-9195-153D232492FB}"/>
                </a:ext>
              </a:extLst>
            </p:cNvPr>
            <p:cNvCxnSpPr/>
            <p:nvPr/>
          </p:nvCxnSpPr>
          <p:spPr>
            <a:xfrm>
              <a:off x="865392" y="1413109"/>
              <a:ext cx="2160000" cy="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28838420-E6E5-42B4-B7F2-7F383107C08C}"/>
                </a:ext>
              </a:extLst>
            </p:cNvPr>
            <p:cNvCxnSpPr>
              <a:cxnSpLocks/>
            </p:cNvCxnSpPr>
            <p:nvPr/>
          </p:nvCxnSpPr>
          <p:spPr>
            <a:xfrm>
              <a:off x="759980" y="1512075"/>
              <a:ext cx="0" cy="1620000"/>
            </a:xfrm>
            <a:prstGeom prst="straightConnector1">
              <a:avLst/>
            </a:prstGeom>
            <a:ln w="82550">
              <a:solidFill>
                <a:srgbClr val="00B05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2C4A965C-2B0D-47A8-BD99-B7C86B562A83}"/>
                </a:ext>
              </a:extLst>
            </p:cNvPr>
            <p:cNvGrpSpPr/>
            <p:nvPr/>
          </p:nvGrpSpPr>
          <p:grpSpPr>
            <a:xfrm>
              <a:off x="865392" y="1512075"/>
              <a:ext cx="2160000" cy="1622640"/>
              <a:chOff x="849263" y="1468039"/>
              <a:chExt cx="2160000" cy="1622640"/>
            </a:xfrm>
          </p:grpSpPr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9015157B-E0AA-4C8D-AA92-64AFF0B88E21}"/>
                  </a:ext>
                </a:extLst>
              </p:cNvPr>
              <p:cNvCxnSpPr/>
              <p:nvPr/>
            </p:nvCxnSpPr>
            <p:spPr>
              <a:xfrm>
                <a:off x="849263" y="1468039"/>
                <a:ext cx="0" cy="16200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A49DC494-A766-4FEE-AD97-CB62CE5A5D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1468039"/>
                <a:ext cx="21600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E6FF7C3F-8F5E-4827-BBFF-8C04A5456A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3090679"/>
                <a:ext cx="10800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08DF0BCE-52B4-4C2E-95BE-219FD98BFC6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929263" y="2548039"/>
                <a:ext cx="0" cy="5400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EB7155B7-6041-4295-875E-65F3BE78B49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29263" y="2548039"/>
                <a:ext cx="10728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08A0E234-18EB-4BB7-840D-BB0D638F00B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009263" y="1468039"/>
                <a:ext cx="0" cy="10692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00F1EC96-E67E-4807-AFAA-57472EA4C4FE}"/>
                </a:ext>
              </a:extLst>
            </p:cNvPr>
            <p:cNvCxnSpPr>
              <a:cxnSpLocks/>
            </p:cNvCxnSpPr>
            <p:nvPr/>
          </p:nvCxnSpPr>
          <p:spPr>
            <a:xfrm>
              <a:off x="3115830" y="1503472"/>
              <a:ext cx="0" cy="108000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Arrow Connector 71">
              <a:extLst>
                <a:ext uri="{FF2B5EF4-FFF2-40B4-BE49-F238E27FC236}">
                  <a16:creationId xmlns:a16="http://schemas.microsoft.com/office/drawing/2014/main" id="{2D99B155-11DE-4263-A853-EF85EE07D221}"/>
                </a:ext>
              </a:extLst>
            </p:cNvPr>
            <p:cNvCxnSpPr/>
            <p:nvPr/>
          </p:nvCxnSpPr>
          <p:spPr>
            <a:xfrm>
              <a:off x="858192" y="3216509"/>
              <a:ext cx="1080000" cy="0"/>
            </a:xfrm>
            <a:prstGeom prst="straightConnector1">
              <a:avLst/>
            </a:prstGeom>
            <a:ln w="82550">
              <a:solidFill>
                <a:srgbClr val="00B05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" name="Rectangle 63">
            <a:extLst>
              <a:ext uri="{FF2B5EF4-FFF2-40B4-BE49-F238E27FC236}">
                <a16:creationId xmlns:a16="http://schemas.microsoft.com/office/drawing/2014/main" id="{2ED587FD-7F05-42E2-ABF9-05D38A440114}"/>
              </a:ext>
            </a:extLst>
          </p:cNvPr>
          <p:cNvSpPr/>
          <p:nvPr/>
        </p:nvSpPr>
        <p:spPr>
          <a:xfrm>
            <a:off x="369237" y="4617857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9m</a:t>
            </a:r>
            <a:endParaRPr lang="en-GB" sz="3600" b="1" dirty="0">
              <a:solidFill>
                <a:srgbClr val="00B050"/>
              </a:solidFill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E2714FC2-73ED-4937-A776-3515DFD3B43A}"/>
              </a:ext>
            </a:extLst>
          </p:cNvPr>
          <p:cNvSpPr/>
          <p:nvPr/>
        </p:nvSpPr>
        <p:spPr>
          <a:xfrm>
            <a:off x="4362487" y="1490250"/>
            <a:ext cx="1135247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12m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7165871F-568B-4ACC-AE76-953C9747784E}"/>
              </a:ext>
            </a:extLst>
          </p:cNvPr>
          <p:cNvSpPr/>
          <p:nvPr/>
        </p:nvSpPr>
        <p:spPr>
          <a:xfrm>
            <a:off x="2828976" y="7689641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rgbClr val="00B050"/>
              </a:solidFill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B4707124-7837-47D8-A88D-6AAD266BBF49}"/>
              </a:ext>
            </a:extLst>
          </p:cNvPr>
          <p:cNvSpPr/>
          <p:nvPr/>
        </p:nvSpPr>
        <p:spPr>
          <a:xfrm>
            <a:off x="8629348" y="3736999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3AA232F7-CCE0-4AFA-8AA4-0733CE4D6F0F}"/>
              </a:ext>
            </a:extLst>
          </p:cNvPr>
          <p:cNvCxnSpPr>
            <a:cxnSpLocks/>
          </p:cNvCxnSpPr>
          <p:nvPr/>
        </p:nvCxnSpPr>
        <p:spPr>
          <a:xfrm>
            <a:off x="5180879" y="5802386"/>
            <a:ext cx="0" cy="1638000"/>
          </a:xfrm>
          <a:prstGeom prst="straightConnector1">
            <a:avLst/>
          </a:prstGeom>
          <a:ln w="82550">
            <a:solidFill>
              <a:schemeClr val="bg1">
                <a:lumMod val="6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6510B454-F117-4390-9DCD-45D80B4FCD97}"/>
              </a:ext>
            </a:extLst>
          </p:cNvPr>
          <p:cNvSpPr/>
          <p:nvPr/>
        </p:nvSpPr>
        <p:spPr>
          <a:xfrm>
            <a:off x="5218837" y="6298220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3m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24CA8707-D379-4153-8FC6-70F0BD2A1076}"/>
              </a:ext>
            </a:extLst>
          </p:cNvPr>
          <p:cNvCxnSpPr/>
          <p:nvPr/>
        </p:nvCxnSpPr>
        <p:spPr>
          <a:xfrm>
            <a:off x="4952279" y="5979697"/>
            <a:ext cx="3325106" cy="0"/>
          </a:xfrm>
          <a:prstGeom prst="straightConnector1">
            <a:avLst/>
          </a:prstGeom>
          <a:ln w="82550">
            <a:solidFill>
              <a:schemeClr val="bg1">
                <a:lumMod val="6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D1D2820C-53C5-40CF-AE32-A4C466A09B27}"/>
              </a:ext>
            </a:extLst>
          </p:cNvPr>
          <p:cNvSpPr/>
          <p:nvPr/>
        </p:nvSpPr>
        <p:spPr>
          <a:xfrm>
            <a:off x="6251069" y="5979697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F01D740-5B10-4871-A7FF-E761A5CC7583}"/>
              </a:ext>
            </a:extLst>
          </p:cNvPr>
          <p:cNvCxnSpPr>
            <a:cxnSpLocks/>
          </p:cNvCxnSpPr>
          <p:nvPr/>
        </p:nvCxnSpPr>
        <p:spPr>
          <a:xfrm flipV="1">
            <a:off x="4952279" y="2541456"/>
            <a:ext cx="0" cy="3117289"/>
          </a:xfrm>
          <a:prstGeom prst="line">
            <a:avLst/>
          </a:prstGeom>
          <a:ln w="95250">
            <a:solidFill>
              <a:schemeClr val="bg2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3B993304-C43E-4C04-8980-366126EA1EC0}"/>
              </a:ext>
            </a:extLst>
          </p:cNvPr>
          <p:cNvSpPr/>
          <p:nvPr/>
        </p:nvSpPr>
        <p:spPr>
          <a:xfrm>
            <a:off x="2348014" y="4242565"/>
            <a:ext cx="21644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9m</a:t>
            </a:r>
            <a:r>
              <a:rPr lang="en-GB" sz="1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×</a:t>
            </a:r>
            <a:r>
              <a:rPr lang="en-GB" sz="1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6m</a:t>
            </a:r>
            <a:r>
              <a:rPr lang="en-GB" sz="1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=</a:t>
            </a:r>
            <a:r>
              <a:rPr lang="en-GB" sz="1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54m²</a:t>
            </a:r>
            <a:endParaRPr lang="en-GB" sz="3600" b="1" dirty="0">
              <a:solidFill>
                <a:srgbClr val="00B050"/>
              </a:solidFill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7AFD6711-1EBF-46E3-A652-3ADF4F821B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9B58D09-4EC1-4284-A031-6C65055B5B06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94C8AD2-81E5-4279-BD8D-2A895505D8EE}"/>
              </a:ext>
            </a:extLst>
          </p:cNvPr>
          <p:cNvSpPr/>
          <p:nvPr/>
        </p:nvSpPr>
        <p:spPr>
          <a:xfrm>
            <a:off x="508194" y="646030"/>
            <a:ext cx="5469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45: Compound shape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D8183D8A-BCF2-4FB5-8565-007690C58054}"/>
              </a:ext>
            </a:extLst>
          </p:cNvPr>
          <p:cNvSpPr/>
          <p:nvPr/>
        </p:nvSpPr>
        <p:spPr>
          <a:xfrm>
            <a:off x="6337854" y="1078075"/>
            <a:ext cx="54601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Lengths of missing sides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0849666"/>
      </p:ext>
    </p:extLst>
  </p:cSld>
  <p:clrMapOvr>
    <a:masterClrMapping/>
  </p:clrMapOvr>
</p:sld>
</file>

<file path=ppt/slides/slide3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1752DB53-44F7-4F36-80BF-C1B52C6880A0}"/>
              </a:ext>
            </a:extLst>
          </p:cNvPr>
          <p:cNvGrpSpPr/>
          <p:nvPr/>
        </p:nvGrpSpPr>
        <p:grpSpPr>
          <a:xfrm>
            <a:off x="1302630" y="2165533"/>
            <a:ext cx="7253195" cy="5506607"/>
            <a:chOff x="759980" y="1413109"/>
            <a:chExt cx="2355850" cy="1803400"/>
          </a:xfrm>
        </p:grpSpPr>
        <p:cxnSp>
          <p:nvCxnSpPr>
            <p:cNvPr id="68" name="Straight Arrow Connector 67">
              <a:extLst>
                <a:ext uri="{FF2B5EF4-FFF2-40B4-BE49-F238E27FC236}">
                  <a16:creationId xmlns:a16="http://schemas.microsoft.com/office/drawing/2014/main" id="{58D4C9EC-C0A7-4266-9195-153D232492FB}"/>
                </a:ext>
              </a:extLst>
            </p:cNvPr>
            <p:cNvCxnSpPr/>
            <p:nvPr/>
          </p:nvCxnSpPr>
          <p:spPr>
            <a:xfrm>
              <a:off x="865392" y="1413109"/>
              <a:ext cx="2160000" cy="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28838420-E6E5-42B4-B7F2-7F383107C08C}"/>
                </a:ext>
              </a:extLst>
            </p:cNvPr>
            <p:cNvCxnSpPr>
              <a:cxnSpLocks/>
            </p:cNvCxnSpPr>
            <p:nvPr/>
          </p:nvCxnSpPr>
          <p:spPr>
            <a:xfrm>
              <a:off x="759980" y="1512075"/>
              <a:ext cx="0" cy="1620000"/>
            </a:xfrm>
            <a:prstGeom prst="straightConnector1">
              <a:avLst/>
            </a:prstGeom>
            <a:ln w="82550">
              <a:solidFill>
                <a:srgbClr val="00B05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2C4A965C-2B0D-47A8-BD99-B7C86B562A83}"/>
                </a:ext>
              </a:extLst>
            </p:cNvPr>
            <p:cNvGrpSpPr/>
            <p:nvPr/>
          </p:nvGrpSpPr>
          <p:grpSpPr>
            <a:xfrm>
              <a:off x="865392" y="1512075"/>
              <a:ext cx="2160000" cy="1622640"/>
              <a:chOff x="849263" y="1468039"/>
              <a:chExt cx="2160000" cy="1622640"/>
            </a:xfrm>
          </p:grpSpPr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9015157B-E0AA-4C8D-AA92-64AFF0B88E21}"/>
                  </a:ext>
                </a:extLst>
              </p:cNvPr>
              <p:cNvCxnSpPr/>
              <p:nvPr/>
            </p:nvCxnSpPr>
            <p:spPr>
              <a:xfrm>
                <a:off x="849263" y="1468039"/>
                <a:ext cx="0" cy="16200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A49DC494-A766-4FEE-AD97-CB62CE5A5D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1468039"/>
                <a:ext cx="21600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E6FF7C3F-8F5E-4827-BBFF-8C04A5456A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3090679"/>
                <a:ext cx="10800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08DF0BCE-52B4-4C2E-95BE-219FD98BFC6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929263" y="2548039"/>
                <a:ext cx="0" cy="5400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EB7155B7-6041-4295-875E-65F3BE78B49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29263" y="2548039"/>
                <a:ext cx="10728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08A0E234-18EB-4BB7-840D-BB0D638F00B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009263" y="1468039"/>
                <a:ext cx="0" cy="10692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00F1EC96-E67E-4807-AFAA-57472EA4C4FE}"/>
                </a:ext>
              </a:extLst>
            </p:cNvPr>
            <p:cNvCxnSpPr>
              <a:cxnSpLocks/>
            </p:cNvCxnSpPr>
            <p:nvPr/>
          </p:nvCxnSpPr>
          <p:spPr>
            <a:xfrm>
              <a:off x="3115830" y="1503472"/>
              <a:ext cx="0" cy="1080000"/>
            </a:xfrm>
            <a:prstGeom prst="straightConnector1">
              <a:avLst/>
            </a:prstGeom>
            <a:ln w="82550">
              <a:solidFill>
                <a:schemeClr val="accent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Arrow Connector 71">
              <a:extLst>
                <a:ext uri="{FF2B5EF4-FFF2-40B4-BE49-F238E27FC236}">
                  <a16:creationId xmlns:a16="http://schemas.microsoft.com/office/drawing/2014/main" id="{2D99B155-11DE-4263-A853-EF85EE07D221}"/>
                </a:ext>
              </a:extLst>
            </p:cNvPr>
            <p:cNvCxnSpPr/>
            <p:nvPr/>
          </p:nvCxnSpPr>
          <p:spPr>
            <a:xfrm>
              <a:off x="858192" y="3216509"/>
              <a:ext cx="1080000" cy="0"/>
            </a:xfrm>
            <a:prstGeom prst="straightConnector1">
              <a:avLst/>
            </a:prstGeom>
            <a:ln w="82550">
              <a:solidFill>
                <a:srgbClr val="00B05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" name="Rectangle 63">
            <a:extLst>
              <a:ext uri="{FF2B5EF4-FFF2-40B4-BE49-F238E27FC236}">
                <a16:creationId xmlns:a16="http://schemas.microsoft.com/office/drawing/2014/main" id="{2ED587FD-7F05-42E2-ABF9-05D38A440114}"/>
              </a:ext>
            </a:extLst>
          </p:cNvPr>
          <p:cNvSpPr/>
          <p:nvPr/>
        </p:nvSpPr>
        <p:spPr>
          <a:xfrm>
            <a:off x="369237" y="4617857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9m</a:t>
            </a:r>
            <a:endParaRPr lang="en-GB" sz="3600" b="1" dirty="0">
              <a:solidFill>
                <a:srgbClr val="00B050"/>
              </a:solidFill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E2714FC2-73ED-4937-A776-3515DFD3B43A}"/>
              </a:ext>
            </a:extLst>
          </p:cNvPr>
          <p:cNvSpPr/>
          <p:nvPr/>
        </p:nvSpPr>
        <p:spPr>
          <a:xfrm>
            <a:off x="4362487" y="1490250"/>
            <a:ext cx="1135247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12m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7165871F-568B-4ACC-AE76-953C9747784E}"/>
              </a:ext>
            </a:extLst>
          </p:cNvPr>
          <p:cNvSpPr/>
          <p:nvPr/>
        </p:nvSpPr>
        <p:spPr>
          <a:xfrm>
            <a:off x="2828976" y="7689641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rgbClr val="00B050"/>
              </a:solidFill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B4707124-7837-47D8-A88D-6AAD266BBF49}"/>
              </a:ext>
            </a:extLst>
          </p:cNvPr>
          <p:cNvSpPr/>
          <p:nvPr/>
        </p:nvSpPr>
        <p:spPr>
          <a:xfrm>
            <a:off x="8629348" y="3736999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3AA232F7-CCE0-4AFA-8AA4-0733CE4D6F0F}"/>
              </a:ext>
            </a:extLst>
          </p:cNvPr>
          <p:cNvCxnSpPr>
            <a:cxnSpLocks/>
          </p:cNvCxnSpPr>
          <p:nvPr/>
        </p:nvCxnSpPr>
        <p:spPr>
          <a:xfrm>
            <a:off x="5180879" y="5802386"/>
            <a:ext cx="0" cy="1638000"/>
          </a:xfrm>
          <a:prstGeom prst="straightConnector1">
            <a:avLst/>
          </a:prstGeom>
          <a:ln w="82550">
            <a:solidFill>
              <a:schemeClr val="bg1">
                <a:lumMod val="6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6510B454-F117-4390-9DCD-45D80B4FCD97}"/>
              </a:ext>
            </a:extLst>
          </p:cNvPr>
          <p:cNvSpPr/>
          <p:nvPr/>
        </p:nvSpPr>
        <p:spPr>
          <a:xfrm>
            <a:off x="5218837" y="6298220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3m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24CA8707-D379-4153-8FC6-70F0BD2A1076}"/>
              </a:ext>
            </a:extLst>
          </p:cNvPr>
          <p:cNvCxnSpPr/>
          <p:nvPr/>
        </p:nvCxnSpPr>
        <p:spPr>
          <a:xfrm>
            <a:off x="4952279" y="5979697"/>
            <a:ext cx="3325106" cy="0"/>
          </a:xfrm>
          <a:prstGeom prst="straightConnector1">
            <a:avLst/>
          </a:prstGeom>
          <a:ln w="825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D1D2820C-53C5-40CF-AE32-A4C466A09B27}"/>
              </a:ext>
            </a:extLst>
          </p:cNvPr>
          <p:cNvSpPr/>
          <p:nvPr/>
        </p:nvSpPr>
        <p:spPr>
          <a:xfrm>
            <a:off x="6251069" y="5979697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F01D740-5B10-4871-A7FF-E761A5CC7583}"/>
              </a:ext>
            </a:extLst>
          </p:cNvPr>
          <p:cNvCxnSpPr>
            <a:cxnSpLocks/>
          </p:cNvCxnSpPr>
          <p:nvPr/>
        </p:nvCxnSpPr>
        <p:spPr>
          <a:xfrm flipV="1">
            <a:off x="4952279" y="2541456"/>
            <a:ext cx="0" cy="3117289"/>
          </a:xfrm>
          <a:prstGeom prst="line">
            <a:avLst/>
          </a:prstGeom>
          <a:ln w="95250">
            <a:solidFill>
              <a:schemeClr val="bg2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C86940D5-579C-4619-B83C-F3B95F15639B}"/>
              </a:ext>
            </a:extLst>
          </p:cNvPr>
          <p:cNvSpPr/>
          <p:nvPr/>
        </p:nvSpPr>
        <p:spPr>
          <a:xfrm>
            <a:off x="5392101" y="3527972"/>
            <a:ext cx="2436441" cy="1200329"/>
          </a:xfrm>
          <a:prstGeom prst="rect">
            <a:avLst/>
          </a:prstGeom>
          <a:ln w="101600">
            <a:noFill/>
          </a:ln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6m</a:t>
            </a:r>
            <a:r>
              <a:rPr lang="en-GB" sz="1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×</a:t>
            </a:r>
            <a:r>
              <a:rPr lang="en-GB" sz="1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6m</a:t>
            </a:r>
            <a:r>
              <a:rPr lang="en-GB" sz="1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=</a:t>
            </a:r>
            <a:r>
              <a:rPr lang="en-GB" sz="1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36m²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B993304-C43E-4C04-8980-366126EA1EC0}"/>
              </a:ext>
            </a:extLst>
          </p:cNvPr>
          <p:cNvSpPr/>
          <p:nvPr/>
        </p:nvSpPr>
        <p:spPr>
          <a:xfrm>
            <a:off x="2348014" y="4242565"/>
            <a:ext cx="21644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9m</a:t>
            </a:r>
            <a:r>
              <a:rPr lang="en-GB" sz="1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×</a:t>
            </a:r>
            <a:r>
              <a:rPr lang="en-GB" sz="1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6m</a:t>
            </a:r>
            <a:r>
              <a:rPr lang="en-GB" sz="1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=</a:t>
            </a:r>
            <a:r>
              <a:rPr lang="en-GB" sz="1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54m²</a:t>
            </a:r>
            <a:endParaRPr lang="en-GB" sz="3600" b="1" dirty="0">
              <a:solidFill>
                <a:srgbClr val="00B050"/>
              </a:solidFill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ABB3AA4C-5F56-47E7-9BE1-74752A7044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24171077-ED96-42D5-B452-CF8F58F3C263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62D2DC4-B8CD-4979-ADCB-B4C30033B1F5}"/>
              </a:ext>
            </a:extLst>
          </p:cNvPr>
          <p:cNvSpPr/>
          <p:nvPr/>
        </p:nvSpPr>
        <p:spPr>
          <a:xfrm>
            <a:off x="508194" y="646030"/>
            <a:ext cx="5469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45: Compound shape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E5EE07E-A7C6-4B27-8F2A-1D3F06793349}"/>
              </a:ext>
            </a:extLst>
          </p:cNvPr>
          <p:cNvSpPr/>
          <p:nvPr/>
        </p:nvSpPr>
        <p:spPr>
          <a:xfrm>
            <a:off x="6337854" y="1078075"/>
            <a:ext cx="54601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Lengths of missing sides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2331381"/>
      </p:ext>
    </p:extLst>
  </p:cSld>
  <p:clrMapOvr>
    <a:masterClrMapping/>
  </p:clrMapOvr>
</p:sld>
</file>

<file path=ppt/slides/slide3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1752DB53-44F7-4F36-80BF-C1B52C6880A0}"/>
              </a:ext>
            </a:extLst>
          </p:cNvPr>
          <p:cNvGrpSpPr/>
          <p:nvPr/>
        </p:nvGrpSpPr>
        <p:grpSpPr>
          <a:xfrm>
            <a:off x="1302630" y="2165533"/>
            <a:ext cx="7253195" cy="5506607"/>
            <a:chOff x="759980" y="1413109"/>
            <a:chExt cx="2355850" cy="1803400"/>
          </a:xfrm>
        </p:grpSpPr>
        <p:cxnSp>
          <p:nvCxnSpPr>
            <p:cNvPr id="68" name="Straight Arrow Connector 67">
              <a:extLst>
                <a:ext uri="{FF2B5EF4-FFF2-40B4-BE49-F238E27FC236}">
                  <a16:creationId xmlns:a16="http://schemas.microsoft.com/office/drawing/2014/main" id="{58D4C9EC-C0A7-4266-9195-153D232492FB}"/>
                </a:ext>
              </a:extLst>
            </p:cNvPr>
            <p:cNvCxnSpPr/>
            <p:nvPr/>
          </p:nvCxnSpPr>
          <p:spPr>
            <a:xfrm>
              <a:off x="865392" y="1413109"/>
              <a:ext cx="2160000" cy="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28838420-E6E5-42B4-B7F2-7F383107C08C}"/>
                </a:ext>
              </a:extLst>
            </p:cNvPr>
            <p:cNvCxnSpPr>
              <a:cxnSpLocks/>
            </p:cNvCxnSpPr>
            <p:nvPr/>
          </p:nvCxnSpPr>
          <p:spPr>
            <a:xfrm>
              <a:off x="759980" y="1512075"/>
              <a:ext cx="0" cy="1620000"/>
            </a:xfrm>
            <a:prstGeom prst="straightConnector1">
              <a:avLst/>
            </a:prstGeom>
            <a:ln w="82550">
              <a:solidFill>
                <a:srgbClr val="00B05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2C4A965C-2B0D-47A8-BD99-B7C86B562A83}"/>
                </a:ext>
              </a:extLst>
            </p:cNvPr>
            <p:cNvGrpSpPr/>
            <p:nvPr/>
          </p:nvGrpSpPr>
          <p:grpSpPr>
            <a:xfrm>
              <a:off x="865392" y="1512075"/>
              <a:ext cx="2160000" cy="1622640"/>
              <a:chOff x="849263" y="1468039"/>
              <a:chExt cx="2160000" cy="1622640"/>
            </a:xfrm>
          </p:grpSpPr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9015157B-E0AA-4C8D-AA92-64AFF0B88E21}"/>
                  </a:ext>
                </a:extLst>
              </p:cNvPr>
              <p:cNvCxnSpPr/>
              <p:nvPr/>
            </p:nvCxnSpPr>
            <p:spPr>
              <a:xfrm>
                <a:off x="849263" y="1468039"/>
                <a:ext cx="0" cy="16200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A49DC494-A766-4FEE-AD97-CB62CE5A5D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1468039"/>
                <a:ext cx="21600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E6FF7C3F-8F5E-4827-BBFF-8C04A5456A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3090679"/>
                <a:ext cx="10800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08DF0BCE-52B4-4C2E-95BE-219FD98BFC6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929263" y="2548039"/>
                <a:ext cx="0" cy="5400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EB7155B7-6041-4295-875E-65F3BE78B49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29263" y="2548039"/>
                <a:ext cx="1072800" cy="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08A0E234-18EB-4BB7-840D-BB0D638F00B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009263" y="1468039"/>
                <a:ext cx="0" cy="1069200"/>
              </a:xfrm>
              <a:prstGeom prst="line">
                <a:avLst/>
              </a:prstGeom>
              <a:ln w="1016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00F1EC96-E67E-4807-AFAA-57472EA4C4FE}"/>
                </a:ext>
              </a:extLst>
            </p:cNvPr>
            <p:cNvCxnSpPr>
              <a:cxnSpLocks/>
            </p:cNvCxnSpPr>
            <p:nvPr/>
          </p:nvCxnSpPr>
          <p:spPr>
            <a:xfrm>
              <a:off x="3115830" y="1503472"/>
              <a:ext cx="0" cy="1080000"/>
            </a:xfrm>
            <a:prstGeom prst="straightConnector1">
              <a:avLst/>
            </a:prstGeom>
            <a:ln w="82550">
              <a:solidFill>
                <a:schemeClr val="accent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Arrow Connector 71">
              <a:extLst>
                <a:ext uri="{FF2B5EF4-FFF2-40B4-BE49-F238E27FC236}">
                  <a16:creationId xmlns:a16="http://schemas.microsoft.com/office/drawing/2014/main" id="{2D99B155-11DE-4263-A853-EF85EE07D221}"/>
                </a:ext>
              </a:extLst>
            </p:cNvPr>
            <p:cNvCxnSpPr/>
            <p:nvPr/>
          </p:nvCxnSpPr>
          <p:spPr>
            <a:xfrm>
              <a:off x="858192" y="3216509"/>
              <a:ext cx="1080000" cy="0"/>
            </a:xfrm>
            <a:prstGeom prst="straightConnector1">
              <a:avLst/>
            </a:prstGeom>
            <a:ln w="82550">
              <a:solidFill>
                <a:srgbClr val="00B05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" name="Rectangle 63">
            <a:extLst>
              <a:ext uri="{FF2B5EF4-FFF2-40B4-BE49-F238E27FC236}">
                <a16:creationId xmlns:a16="http://schemas.microsoft.com/office/drawing/2014/main" id="{2ED587FD-7F05-42E2-ABF9-05D38A440114}"/>
              </a:ext>
            </a:extLst>
          </p:cNvPr>
          <p:cNvSpPr/>
          <p:nvPr/>
        </p:nvSpPr>
        <p:spPr>
          <a:xfrm>
            <a:off x="369237" y="4617857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9m</a:t>
            </a:r>
            <a:endParaRPr lang="en-GB" sz="3600" b="1" dirty="0">
              <a:solidFill>
                <a:srgbClr val="00B050"/>
              </a:solidFill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E2714FC2-73ED-4937-A776-3515DFD3B43A}"/>
              </a:ext>
            </a:extLst>
          </p:cNvPr>
          <p:cNvSpPr/>
          <p:nvPr/>
        </p:nvSpPr>
        <p:spPr>
          <a:xfrm>
            <a:off x="4362487" y="1490250"/>
            <a:ext cx="1135247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12m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7165871F-568B-4ACC-AE76-953C9747784E}"/>
              </a:ext>
            </a:extLst>
          </p:cNvPr>
          <p:cNvSpPr/>
          <p:nvPr/>
        </p:nvSpPr>
        <p:spPr>
          <a:xfrm>
            <a:off x="2828976" y="7689641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rgbClr val="00B050"/>
              </a:solidFill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B4707124-7837-47D8-A88D-6AAD266BBF49}"/>
              </a:ext>
            </a:extLst>
          </p:cNvPr>
          <p:cNvSpPr/>
          <p:nvPr/>
        </p:nvSpPr>
        <p:spPr>
          <a:xfrm>
            <a:off x="8629348" y="3736999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3AA232F7-CCE0-4AFA-8AA4-0733CE4D6F0F}"/>
              </a:ext>
            </a:extLst>
          </p:cNvPr>
          <p:cNvCxnSpPr>
            <a:cxnSpLocks/>
          </p:cNvCxnSpPr>
          <p:nvPr/>
        </p:nvCxnSpPr>
        <p:spPr>
          <a:xfrm>
            <a:off x="5180879" y="5802386"/>
            <a:ext cx="0" cy="1638000"/>
          </a:xfrm>
          <a:prstGeom prst="straightConnector1">
            <a:avLst/>
          </a:prstGeom>
          <a:ln w="82550">
            <a:solidFill>
              <a:schemeClr val="bg1">
                <a:lumMod val="6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6510B454-F117-4390-9DCD-45D80B4FCD97}"/>
              </a:ext>
            </a:extLst>
          </p:cNvPr>
          <p:cNvSpPr/>
          <p:nvPr/>
        </p:nvSpPr>
        <p:spPr>
          <a:xfrm>
            <a:off x="5218837" y="6298220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3m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24CA8707-D379-4153-8FC6-70F0BD2A1076}"/>
              </a:ext>
            </a:extLst>
          </p:cNvPr>
          <p:cNvCxnSpPr/>
          <p:nvPr/>
        </p:nvCxnSpPr>
        <p:spPr>
          <a:xfrm>
            <a:off x="4952279" y="5979697"/>
            <a:ext cx="3325106" cy="0"/>
          </a:xfrm>
          <a:prstGeom prst="straightConnector1">
            <a:avLst/>
          </a:prstGeom>
          <a:ln w="825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D1D2820C-53C5-40CF-AE32-A4C466A09B27}"/>
              </a:ext>
            </a:extLst>
          </p:cNvPr>
          <p:cNvSpPr/>
          <p:nvPr/>
        </p:nvSpPr>
        <p:spPr>
          <a:xfrm>
            <a:off x="6251069" y="5979697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F01D740-5B10-4871-A7FF-E761A5CC7583}"/>
              </a:ext>
            </a:extLst>
          </p:cNvPr>
          <p:cNvCxnSpPr>
            <a:cxnSpLocks/>
          </p:cNvCxnSpPr>
          <p:nvPr/>
        </p:nvCxnSpPr>
        <p:spPr>
          <a:xfrm flipV="1">
            <a:off x="4952279" y="2541456"/>
            <a:ext cx="0" cy="3117289"/>
          </a:xfrm>
          <a:prstGeom prst="line">
            <a:avLst/>
          </a:prstGeom>
          <a:ln w="95250">
            <a:solidFill>
              <a:schemeClr val="bg2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C86940D5-579C-4619-B83C-F3B95F15639B}"/>
              </a:ext>
            </a:extLst>
          </p:cNvPr>
          <p:cNvSpPr/>
          <p:nvPr/>
        </p:nvSpPr>
        <p:spPr>
          <a:xfrm>
            <a:off x="5392101" y="3527972"/>
            <a:ext cx="2436441" cy="1200329"/>
          </a:xfrm>
          <a:prstGeom prst="rect">
            <a:avLst/>
          </a:prstGeom>
          <a:ln w="101600">
            <a:noFill/>
          </a:ln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6m</a:t>
            </a:r>
            <a:r>
              <a:rPr lang="en-GB" sz="1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×</a:t>
            </a:r>
            <a:r>
              <a:rPr lang="en-GB" sz="1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6m</a:t>
            </a:r>
            <a:r>
              <a:rPr lang="en-GB" sz="1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=</a:t>
            </a:r>
            <a:r>
              <a:rPr lang="en-GB" sz="1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36m²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B993304-C43E-4C04-8980-366126EA1EC0}"/>
              </a:ext>
            </a:extLst>
          </p:cNvPr>
          <p:cNvSpPr/>
          <p:nvPr/>
        </p:nvSpPr>
        <p:spPr>
          <a:xfrm>
            <a:off x="2348014" y="4242565"/>
            <a:ext cx="21644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9m</a:t>
            </a:r>
            <a:r>
              <a:rPr lang="en-GB" sz="1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×</a:t>
            </a:r>
            <a:r>
              <a:rPr lang="en-GB" sz="1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6m</a:t>
            </a:r>
            <a:r>
              <a:rPr lang="en-GB" sz="1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=</a:t>
            </a:r>
            <a:r>
              <a:rPr lang="en-GB" sz="1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54m²</a:t>
            </a:r>
            <a:endParaRPr lang="en-GB" sz="3600" b="1" dirty="0">
              <a:solidFill>
                <a:srgbClr val="00B050"/>
              </a:solidFill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E8911314-C63D-437A-98D0-A902DCF11AE6}"/>
              </a:ext>
            </a:extLst>
          </p:cNvPr>
          <p:cNvSpPr/>
          <p:nvPr/>
        </p:nvSpPr>
        <p:spPr>
          <a:xfrm>
            <a:off x="6614832" y="7063336"/>
            <a:ext cx="47452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000" b="1" dirty="0">
                <a:latin typeface="Century Gothic" panose="020B0502020202020204" pitchFamily="34" charset="0"/>
              </a:rPr>
              <a:t>54m²</a:t>
            </a:r>
            <a:r>
              <a:rPr lang="en-GB" b="1" dirty="0">
                <a:latin typeface="Century Gothic" panose="020B0502020202020204" pitchFamily="34" charset="0"/>
              </a:rPr>
              <a:t> </a:t>
            </a:r>
            <a:r>
              <a:rPr lang="en-GB" sz="4000" b="1" dirty="0">
                <a:latin typeface="Century Gothic" panose="020B0502020202020204" pitchFamily="34" charset="0"/>
              </a:rPr>
              <a:t>+</a:t>
            </a:r>
            <a:r>
              <a:rPr lang="en-GB" b="1" dirty="0">
                <a:latin typeface="Century Gothic" panose="020B0502020202020204" pitchFamily="34" charset="0"/>
              </a:rPr>
              <a:t> </a:t>
            </a:r>
            <a:r>
              <a:rPr lang="en-GB" sz="4000" b="1" dirty="0">
                <a:latin typeface="Century Gothic" panose="020B0502020202020204" pitchFamily="34" charset="0"/>
              </a:rPr>
              <a:t>36m²</a:t>
            </a:r>
            <a:r>
              <a:rPr lang="en-GB" b="1" dirty="0">
                <a:latin typeface="Century Gothic" panose="020B0502020202020204" pitchFamily="34" charset="0"/>
              </a:rPr>
              <a:t> </a:t>
            </a:r>
            <a:r>
              <a:rPr lang="en-GB" sz="4000" b="1" dirty="0">
                <a:latin typeface="Century Gothic" panose="020B0502020202020204" pitchFamily="34" charset="0"/>
              </a:rPr>
              <a:t>=</a:t>
            </a:r>
            <a:r>
              <a:rPr lang="en-GB" b="1" dirty="0">
                <a:latin typeface="Century Gothic" panose="020B0502020202020204" pitchFamily="34" charset="0"/>
              </a:rPr>
              <a:t> </a:t>
            </a:r>
            <a:r>
              <a:rPr lang="en-GB" sz="4000" b="1" u="sng" dirty="0">
                <a:latin typeface="Century Gothic" panose="020B0502020202020204" pitchFamily="34" charset="0"/>
              </a:rPr>
              <a:t>90m²</a:t>
            </a:r>
            <a:endParaRPr lang="en-GB" sz="4000" b="1" u="sng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F6EE3320-5477-4A3B-BB45-E030735D435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0DDE3338-A6D7-40CA-B075-CAAC9DDD9451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20A8D90-6FF9-4EDD-84FF-90E33CBE46BB}"/>
              </a:ext>
            </a:extLst>
          </p:cNvPr>
          <p:cNvSpPr/>
          <p:nvPr/>
        </p:nvSpPr>
        <p:spPr>
          <a:xfrm>
            <a:off x="508194" y="646030"/>
            <a:ext cx="5469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45: Compound shape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33C68972-CB11-4E03-BF59-4D44A93DB58A}"/>
              </a:ext>
            </a:extLst>
          </p:cNvPr>
          <p:cNvSpPr/>
          <p:nvPr/>
        </p:nvSpPr>
        <p:spPr>
          <a:xfrm>
            <a:off x="6337854" y="1078075"/>
            <a:ext cx="54601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Lengths of missing sides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082710"/>
      </p:ext>
    </p:extLst>
  </p:cSld>
  <p:clrMapOvr>
    <a:masterClrMapping/>
  </p:clrMapOvr>
</p:sld>
</file>

<file path=ppt/slides/slide3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1752DB53-44F7-4F36-80BF-C1B52C6880A0}"/>
              </a:ext>
            </a:extLst>
          </p:cNvPr>
          <p:cNvGrpSpPr/>
          <p:nvPr/>
        </p:nvGrpSpPr>
        <p:grpSpPr>
          <a:xfrm>
            <a:off x="1302630" y="2165533"/>
            <a:ext cx="7253195" cy="5506607"/>
            <a:chOff x="759980" y="1413109"/>
            <a:chExt cx="2355850" cy="1803400"/>
          </a:xfrm>
        </p:grpSpPr>
        <p:cxnSp>
          <p:nvCxnSpPr>
            <p:cNvPr id="68" name="Straight Arrow Connector 67">
              <a:extLst>
                <a:ext uri="{FF2B5EF4-FFF2-40B4-BE49-F238E27FC236}">
                  <a16:creationId xmlns:a16="http://schemas.microsoft.com/office/drawing/2014/main" id="{58D4C9EC-C0A7-4266-9195-153D232492FB}"/>
                </a:ext>
              </a:extLst>
            </p:cNvPr>
            <p:cNvCxnSpPr/>
            <p:nvPr/>
          </p:nvCxnSpPr>
          <p:spPr>
            <a:xfrm>
              <a:off x="865392" y="1413109"/>
              <a:ext cx="2160000" cy="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28838420-E6E5-42B4-B7F2-7F383107C08C}"/>
                </a:ext>
              </a:extLst>
            </p:cNvPr>
            <p:cNvCxnSpPr>
              <a:cxnSpLocks/>
            </p:cNvCxnSpPr>
            <p:nvPr/>
          </p:nvCxnSpPr>
          <p:spPr>
            <a:xfrm>
              <a:off x="759980" y="1512075"/>
              <a:ext cx="0" cy="162000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2C4A965C-2B0D-47A8-BD99-B7C86B562A83}"/>
                </a:ext>
              </a:extLst>
            </p:cNvPr>
            <p:cNvGrpSpPr/>
            <p:nvPr/>
          </p:nvGrpSpPr>
          <p:grpSpPr>
            <a:xfrm>
              <a:off x="865392" y="1512075"/>
              <a:ext cx="2160000" cy="1622640"/>
              <a:chOff x="849263" y="1468039"/>
              <a:chExt cx="2160000" cy="1622640"/>
            </a:xfrm>
          </p:grpSpPr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08DF0BCE-52B4-4C2E-95BE-219FD98BFC6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929263" y="2548039"/>
                <a:ext cx="0" cy="540000"/>
              </a:xfrm>
              <a:prstGeom prst="line">
                <a:avLst/>
              </a:prstGeom>
              <a:ln w="101600" cap="rnd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9015157B-E0AA-4C8D-AA92-64AFF0B88E21}"/>
                  </a:ext>
                </a:extLst>
              </p:cNvPr>
              <p:cNvCxnSpPr/>
              <p:nvPr/>
            </p:nvCxnSpPr>
            <p:spPr>
              <a:xfrm>
                <a:off x="849263" y="1468039"/>
                <a:ext cx="0" cy="1620000"/>
              </a:xfrm>
              <a:prstGeom prst="line">
                <a:avLst/>
              </a:prstGeom>
              <a:ln w="101600" cap="rnd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A49DC494-A766-4FEE-AD97-CB62CE5A5D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1468039"/>
                <a:ext cx="2160000" cy="0"/>
              </a:xfrm>
              <a:prstGeom prst="line">
                <a:avLst/>
              </a:prstGeom>
              <a:ln w="101600" cap="rnd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E6FF7C3F-8F5E-4827-BBFF-8C04A5456A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3090679"/>
                <a:ext cx="2153825" cy="0"/>
              </a:xfrm>
              <a:prstGeom prst="line">
                <a:avLst/>
              </a:prstGeom>
              <a:ln w="101600" cap="rnd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EB7155B7-6041-4295-875E-65F3BE78B49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29263" y="2548039"/>
                <a:ext cx="1072800" cy="0"/>
              </a:xfrm>
              <a:prstGeom prst="line">
                <a:avLst/>
              </a:prstGeom>
              <a:ln w="101600" cap="rnd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08A0E234-18EB-4BB7-840D-BB0D638F00B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009263" y="1468039"/>
                <a:ext cx="0" cy="1619934"/>
              </a:xfrm>
              <a:prstGeom prst="line">
                <a:avLst/>
              </a:prstGeom>
              <a:ln w="101600" cap="rnd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00F1EC96-E67E-4807-AFAA-57472EA4C4FE}"/>
                </a:ext>
              </a:extLst>
            </p:cNvPr>
            <p:cNvCxnSpPr>
              <a:cxnSpLocks/>
            </p:cNvCxnSpPr>
            <p:nvPr/>
          </p:nvCxnSpPr>
          <p:spPr>
            <a:xfrm>
              <a:off x="3115830" y="1503472"/>
              <a:ext cx="0" cy="108000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Arrow Connector 71">
              <a:extLst>
                <a:ext uri="{FF2B5EF4-FFF2-40B4-BE49-F238E27FC236}">
                  <a16:creationId xmlns:a16="http://schemas.microsoft.com/office/drawing/2014/main" id="{2D99B155-11DE-4263-A853-EF85EE07D221}"/>
                </a:ext>
              </a:extLst>
            </p:cNvPr>
            <p:cNvCxnSpPr/>
            <p:nvPr/>
          </p:nvCxnSpPr>
          <p:spPr>
            <a:xfrm>
              <a:off x="858192" y="3216509"/>
              <a:ext cx="1080000" cy="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" name="Rectangle 63">
            <a:extLst>
              <a:ext uri="{FF2B5EF4-FFF2-40B4-BE49-F238E27FC236}">
                <a16:creationId xmlns:a16="http://schemas.microsoft.com/office/drawing/2014/main" id="{2ED587FD-7F05-42E2-ABF9-05D38A440114}"/>
              </a:ext>
            </a:extLst>
          </p:cNvPr>
          <p:cNvSpPr/>
          <p:nvPr/>
        </p:nvSpPr>
        <p:spPr>
          <a:xfrm>
            <a:off x="369237" y="4617857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9m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E2714FC2-73ED-4937-A776-3515DFD3B43A}"/>
              </a:ext>
            </a:extLst>
          </p:cNvPr>
          <p:cNvSpPr/>
          <p:nvPr/>
        </p:nvSpPr>
        <p:spPr>
          <a:xfrm>
            <a:off x="4362487" y="1490250"/>
            <a:ext cx="1135247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12m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7165871F-568B-4ACC-AE76-953C9747784E}"/>
              </a:ext>
            </a:extLst>
          </p:cNvPr>
          <p:cNvSpPr/>
          <p:nvPr/>
        </p:nvSpPr>
        <p:spPr>
          <a:xfrm>
            <a:off x="2828976" y="7689641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B4707124-7837-47D8-A88D-6AAD266BBF49}"/>
              </a:ext>
            </a:extLst>
          </p:cNvPr>
          <p:cNvSpPr/>
          <p:nvPr/>
        </p:nvSpPr>
        <p:spPr>
          <a:xfrm>
            <a:off x="8629348" y="3736999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3AA232F7-CCE0-4AFA-8AA4-0733CE4D6F0F}"/>
              </a:ext>
            </a:extLst>
          </p:cNvPr>
          <p:cNvCxnSpPr>
            <a:cxnSpLocks/>
          </p:cNvCxnSpPr>
          <p:nvPr/>
        </p:nvCxnSpPr>
        <p:spPr>
          <a:xfrm>
            <a:off x="5180879" y="5802386"/>
            <a:ext cx="0" cy="1638000"/>
          </a:xfrm>
          <a:prstGeom prst="straightConnector1">
            <a:avLst/>
          </a:prstGeom>
          <a:ln w="82550">
            <a:solidFill>
              <a:schemeClr val="bg1">
                <a:lumMod val="6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6510B454-F117-4390-9DCD-45D80B4FCD97}"/>
              </a:ext>
            </a:extLst>
          </p:cNvPr>
          <p:cNvSpPr/>
          <p:nvPr/>
        </p:nvSpPr>
        <p:spPr>
          <a:xfrm>
            <a:off x="5218837" y="6298220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3m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24CA8707-D379-4153-8FC6-70F0BD2A1076}"/>
              </a:ext>
            </a:extLst>
          </p:cNvPr>
          <p:cNvCxnSpPr/>
          <p:nvPr/>
        </p:nvCxnSpPr>
        <p:spPr>
          <a:xfrm>
            <a:off x="4952279" y="5979697"/>
            <a:ext cx="3325106" cy="0"/>
          </a:xfrm>
          <a:prstGeom prst="straightConnector1">
            <a:avLst/>
          </a:prstGeom>
          <a:ln w="82550">
            <a:solidFill>
              <a:schemeClr val="bg1">
                <a:lumMod val="6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D1D2820C-53C5-40CF-AE32-A4C466A09B27}"/>
              </a:ext>
            </a:extLst>
          </p:cNvPr>
          <p:cNvSpPr/>
          <p:nvPr/>
        </p:nvSpPr>
        <p:spPr>
          <a:xfrm>
            <a:off x="6251069" y="5979697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8D0253CD-D4CC-4265-86EA-35D4D18A147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66FFD836-3375-41B1-AF45-AB7693411622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8F38333-F49D-4E14-8DB9-C1F340DC5280}"/>
              </a:ext>
            </a:extLst>
          </p:cNvPr>
          <p:cNvSpPr/>
          <p:nvPr/>
        </p:nvSpPr>
        <p:spPr>
          <a:xfrm>
            <a:off x="508194" y="646030"/>
            <a:ext cx="5469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45: Compound shape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B144196B-8983-4804-9882-78D7DB52F93F}"/>
              </a:ext>
            </a:extLst>
          </p:cNvPr>
          <p:cNvSpPr/>
          <p:nvPr/>
        </p:nvSpPr>
        <p:spPr>
          <a:xfrm>
            <a:off x="6337854" y="1078075"/>
            <a:ext cx="54601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Lengths of missing sides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1011930"/>
      </p:ext>
    </p:extLst>
  </p:cSld>
  <p:clrMapOvr>
    <a:masterClrMapping/>
  </p:clrMapOvr>
</p:sld>
</file>

<file path=ppt/slides/slide3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1752DB53-44F7-4F36-80BF-C1B52C6880A0}"/>
              </a:ext>
            </a:extLst>
          </p:cNvPr>
          <p:cNvGrpSpPr/>
          <p:nvPr/>
        </p:nvGrpSpPr>
        <p:grpSpPr>
          <a:xfrm>
            <a:off x="1302630" y="2165533"/>
            <a:ext cx="7253195" cy="5506607"/>
            <a:chOff x="759980" y="1413109"/>
            <a:chExt cx="2355850" cy="1803400"/>
          </a:xfrm>
        </p:grpSpPr>
        <p:cxnSp>
          <p:nvCxnSpPr>
            <p:cNvPr id="68" name="Straight Arrow Connector 67">
              <a:extLst>
                <a:ext uri="{FF2B5EF4-FFF2-40B4-BE49-F238E27FC236}">
                  <a16:creationId xmlns:a16="http://schemas.microsoft.com/office/drawing/2014/main" id="{58D4C9EC-C0A7-4266-9195-153D232492FB}"/>
                </a:ext>
              </a:extLst>
            </p:cNvPr>
            <p:cNvCxnSpPr/>
            <p:nvPr/>
          </p:nvCxnSpPr>
          <p:spPr>
            <a:xfrm>
              <a:off x="865392" y="1413109"/>
              <a:ext cx="2160000" cy="0"/>
            </a:xfrm>
            <a:prstGeom prst="straightConnector1">
              <a:avLst/>
            </a:prstGeom>
            <a:ln w="8255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28838420-E6E5-42B4-B7F2-7F383107C08C}"/>
                </a:ext>
              </a:extLst>
            </p:cNvPr>
            <p:cNvCxnSpPr>
              <a:cxnSpLocks/>
            </p:cNvCxnSpPr>
            <p:nvPr/>
          </p:nvCxnSpPr>
          <p:spPr>
            <a:xfrm>
              <a:off x="759980" y="1512075"/>
              <a:ext cx="0" cy="1620000"/>
            </a:xfrm>
            <a:prstGeom prst="straightConnector1">
              <a:avLst/>
            </a:prstGeom>
            <a:ln w="8255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2C4A965C-2B0D-47A8-BD99-B7C86B562A83}"/>
                </a:ext>
              </a:extLst>
            </p:cNvPr>
            <p:cNvGrpSpPr/>
            <p:nvPr/>
          </p:nvGrpSpPr>
          <p:grpSpPr>
            <a:xfrm>
              <a:off x="865392" y="1512075"/>
              <a:ext cx="2160000" cy="1622640"/>
              <a:chOff x="849263" y="1468039"/>
              <a:chExt cx="2160000" cy="1622640"/>
            </a:xfrm>
          </p:grpSpPr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08DF0BCE-52B4-4C2E-95BE-219FD98BFC6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929263" y="2548039"/>
                <a:ext cx="0" cy="540000"/>
              </a:xfrm>
              <a:prstGeom prst="line">
                <a:avLst/>
              </a:prstGeom>
              <a:ln w="101600" cap="rnd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9015157B-E0AA-4C8D-AA92-64AFF0B88E21}"/>
                  </a:ext>
                </a:extLst>
              </p:cNvPr>
              <p:cNvCxnSpPr/>
              <p:nvPr/>
            </p:nvCxnSpPr>
            <p:spPr>
              <a:xfrm>
                <a:off x="849263" y="1468039"/>
                <a:ext cx="0" cy="1620000"/>
              </a:xfrm>
              <a:prstGeom prst="line">
                <a:avLst/>
              </a:prstGeom>
              <a:ln w="101600" cap="rnd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A49DC494-A766-4FEE-AD97-CB62CE5A5D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1468039"/>
                <a:ext cx="2160000" cy="0"/>
              </a:xfrm>
              <a:prstGeom prst="line">
                <a:avLst/>
              </a:prstGeom>
              <a:ln w="101600" cap="rnd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E6FF7C3F-8F5E-4827-BBFF-8C04A5456A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3090679"/>
                <a:ext cx="2153825" cy="0"/>
              </a:xfrm>
              <a:prstGeom prst="line">
                <a:avLst/>
              </a:prstGeom>
              <a:ln w="101600" cap="rnd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EB7155B7-6041-4295-875E-65F3BE78B49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29263" y="2548039"/>
                <a:ext cx="1072800" cy="0"/>
              </a:xfrm>
              <a:prstGeom prst="line">
                <a:avLst/>
              </a:prstGeom>
              <a:ln w="101600" cap="rnd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08A0E234-18EB-4BB7-840D-BB0D638F00B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009263" y="1468039"/>
                <a:ext cx="0" cy="1619934"/>
              </a:xfrm>
              <a:prstGeom prst="line">
                <a:avLst/>
              </a:prstGeom>
              <a:ln w="101600" cap="rnd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00F1EC96-E67E-4807-AFAA-57472EA4C4FE}"/>
                </a:ext>
              </a:extLst>
            </p:cNvPr>
            <p:cNvCxnSpPr>
              <a:cxnSpLocks/>
            </p:cNvCxnSpPr>
            <p:nvPr/>
          </p:nvCxnSpPr>
          <p:spPr>
            <a:xfrm>
              <a:off x="3115830" y="1503472"/>
              <a:ext cx="0" cy="108000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Arrow Connector 71">
              <a:extLst>
                <a:ext uri="{FF2B5EF4-FFF2-40B4-BE49-F238E27FC236}">
                  <a16:creationId xmlns:a16="http://schemas.microsoft.com/office/drawing/2014/main" id="{2D99B155-11DE-4263-A853-EF85EE07D221}"/>
                </a:ext>
              </a:extLst>
            </p:cNvPr>
            <p:cNvCxnSpPr/>
            <p:nvPr/>
          </p:nvCxnSpPr>
          <p:spPr>
            <a:xfrm>
              <a:off x="858192" y="3216509"/>
              <a:ext cx="1080000" cy="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" name="Rectangle 63">
            <a:extLst>
              <a:ext uri="{FF2B5EF4-FFF2-40B4-BE49-F238E27FC236}">
                <a16:creationId xmlns:a16="http://schemas.microsoft.com/office/drawing/2014/main" id="{2ED587FD-7F05-42E2-ABF9-05D38A440114}"/>
              </a:ext>
            </a:extLst>
          </p:cNvPr>
          <p:cNvSpPr/>
          <p:nvPr/>
        </p:nvSpPr>
        <p:spPr>
          <a:xfrm>
            <a:off x="369237" y="4617857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9m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E2714FC2-73ED-4937-A776-3515DFD3B43A}"/>
              </a:ext>
            </a:extLst>
          </p:cNvPr>
          <p:cNvSpPr/>
          <p:nvPr/>
        </p:nvSpPr>
        <p:spPr>
          <a:xfrm>
            <a:off x="4362487" y="1490250"/>
            <a:ext cx="1135247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12m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7165871F-568B-4ACC-AE76-953C9747784E}"/>
              </a:ext>
            </a:extLst>
          </p:cNvPr>
          <p:cNvSpPr/>
          <p:nvPr/>
        </p:nvSpPr>
        <p:spPr>
          <a:xfrm>
            <a:off x="2828976" y="7689641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B4707124-7837-47D8-A88D-6AAD266BBF49}"/>
              </a:ext>
            </a:extLst>
          </p:cNvPr>
          <p:cNvSpPr/>
          <p:nvPr/>
        </p:nvSpPr>
        <p:spPr>
          <a:xfrm>
            <a:off x="8629348" y="3736999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3AA232F7-CCE0-4AFA-8AA4-0733CE4D6F0F}"/>
              </a:ext>
            </a:extLst>
          </p:cNvPr>
          <p:cNvCxnSpPr>
            <a:cxnSpLocks/>
          </p:cNvCxnSpPr>
          <p:nvPr/>
        </p:nvCxnSpPr>
        <p:spPr>
          <a:xfrm>
            <a:off x="5180879" y="5802386"/>
            <a:ext cx="0" cy="1638000"/>
          </a:xfrm>
          <a:prstGeom prst="straightConnector1">
            <a:avLst/>
          </a:prstGeom>
          <a:ln w="82550">
            <a:solidFill>
              <a:schemeClr val="bg1">
                <a:lumMod val="6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6510B454-F117-4390-9DCD-45D80B4FCD97}"/>
              </a:ext>
            </a:extLst>
          </p:cNvPr>
          <p:cNvSpPr/>
          <p:nvPr/>
        </p:nvSpPr>
        <p:spPr>
          <a:xfrm>
            <a:off x="5218837" y="6298220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3m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24CA8707-D379-4153-8FC6-70F0BD2A1076}"/>
              </a:ext>
            </a:extLst>
          </p:cNvPr>
          <p:cNvCxnSpPr/>
          <p:nvPr/>
        </p:nvCxnSpPr>
        <p:spPr>
          <a:xfrm>
            <a:off x="4952279" y="5979697"/>
            <a:ext cx="3325106" cy="0"/>
          </a:xfrm>
          <a:prstGeom prst="straightConnector1">
            <a:avLst/>
          </a:prstGeom>
          <a:ln w="82550">
            <a:solidFill>
              <a:schemeClr val="bg1">
                <a:lumMod val="6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D1D2820C-53C5-40CF-AE32-A4C466A09B27}"/>
              </a:ext>
            </a:extLst>
          </p:cNvPr>
          <p:cNvSpPr/>
          <p:nvPr/>
        </p:nvSpPr>
        <p:spPr>
          <a:xfrm>
            <a:off x="6251069" y="5979697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AB51AA1-83C9-43A8-B185-A5723C8FB36B}"/>
              </a:ext>
            </a:extLst>
          </p:cNvPr>
          <p:cNvSpPr/>
          <p:nvPr/>
        </p:nvSpPr>
        <p:spPr>
          <a:xfrm>
            <a:off x="3070466" y="4327591"/>
            <a:ext cx="39773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12m</a:t>
            </a:r>
            <a:r>
              <a:rPr lang="en-GB" sz="1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×</a:t>
            </a:r>
            <a:r>
              <a:rPr lang="en-GB" sz="1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9m</a:t>
            </a:r>
            <a:r>
              <a:rPr lang="en-GB" sz="1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=</a:t>
            </a:r>
            <a:r>
              <a:rPr lang="en-GB" sz="1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108m²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2D5C78A0-A709-4456-9FF6-0232198BF0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C646F8F0-FE5E-40A2-AC35-156151F8C3EE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36FED4CF-AC5D-40FB-93FE-58D5DC5AE1A0}"/>
              </a:ext>
            </a:extLst>
          </p:cNvPr>
          <p:cNvSpPr/>
          <p:nvPr/>
        </p:nvSpPr>
        <p:spPr>
          <a:xfrm>
            <a:off x="508194" y="646030"/>
            <a:ext cx="5469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45: Compound shape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8A73EC4-1E24-49CB-81F6-123B7802BFEE}"/>
              </a:ext>
            </a:extLst>
          </p:cNvPr>
          <p:cNvSpPr/>
          <p:nvPr/>
        </p:nvSpPr>
        <p:spPr>
          <a:xfrm>
            <a:off x="6337854" y="1078075"/>
            <a:ext cx="54601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Lengths of missing sides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792057"/>
      </p:ext>
    </p:extLst>
  </p:cSld>
  <p:clrMapOvr>
    <a:masterClrMapping/>
  </p:clrMapOvr>
</p:sld>
</file>

<file path=ppt/slides/slide3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1752DB53-44F7-4F36-80BF-C1B52C6880A0}"/>
              </a:ext>
            </a:extLst>
          </p:cNvPr>
          <p:cNvGrpSpPr/>
          <p:nvPr/>
        </p:nvGrpSpPr>
        <p:grpSpPr>
          <a:xfrm>
            <a:off x="1302630" y="2165533"/>
            <a:ext cx="7253195" cy="5506607"/>
            <a:chOff x="759980" y="1413109"/>
            <a:chExt cx="2355850" cy="1803400"/>
          </a:xfrm>
        </p:grpSpPr>
        <p:cxnSp>
          <p:nvCxnSpPr>
            <p:cNvPr id="68" name="Straight Arrow Connector 67">
              <a:extLst>
                <a:ext uri="{FF2B5EF4-FFF2-40B4-BE49-F238E27FC236}">
                  <a16:creationId xmlns:a16="http://schemas.microsoft.com/office/drawing/2014/main" id="{58D4C9EC-C0A7-4266-9195-153D232492FB}"/>
                </a:ext>
              </a:extLst>
            </p:cNvPr>
            <p:cNvCxnSpPr/>
            <p:nvPr/>
          </p:nvCxnSpPr>
          <p:spPr>
            <a:xfrm>
              <a:off x="865392" y="1413109"/>
              <a:ext cx="2160000" cy="0"/>
            </a:xfrm>
            <a:prstGeom prst="straightConnector1">
              <a:avLst/>
            </a:prstGeom>
            <a:ln w="8255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28838420-E6E5-42B4-B7F2-7F383107C08C}"/>
                </a:ext>
              </a:extLst>
            </p:cNvPr>
            <p:cNvCxnSpPr>
              <a:cxnSpLocks/>
            </p:cNvCxnSpPr>
            <p:nvPr/>
          </p:nvCxnSpPr>
          <p:spPr>
            <a:xfrm>
              <a:off x="759980" y="1512075"/>
              <a:ext cx="0" cy="1620000"/>
            </a:xfrm>
            <a:prstGeom prst="straightConnector1">
              <a:avLst/>
            </a:prstGeom>
            <a:ln w="8255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2C4A965C-2B0D-47A8-BD99-B7C86B562A83}"/>
                </a:ext>
              </a:extLst>
            </p:cNvPr>
            <p:cNvGrpSpPr/>
            <p:nvPr/>
          </p:nvGrpSpPr>
          <p:grpSpPr>
            <a:xfrm>
              <a:off x="865392" y="1512075"/>
              <a:ext cx="2160000" cy="1622640"/>
              <a:chOff x="849263" y="1468039"/>
              <a:chExt cx="2160000" cy="1622640"/>
            </a:xfrm>
          </p:grpSpPr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08DF0BCE-52B4-4C2E-95BE-219FD98BFC6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929263" y="2548039"/>
                <a:ext cx="0" cy="540000"/>
              </a:xfrm>
              <a:prstGeom prst="line">
                <a:avLst/>
              </a:prstGeom>
              <a:ln w="101600" cap="rnd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9015157B-E0AA-4C8D-AA92-64AFF0B88E21}"/>
                  </a:ext>
                </a:extLst>
              </p:cNvPr>
              <p:cNvCxnSpPr/>
              <p:nvPr/>
            </p:nvCxnSpPr>
            <p:spPr>
              <a:xfrm>
                <a:off x="849263" y="1468039"/>
                <a:ext cx="0" cy="1620000"/>
              </a:xfrm>
              <a:prstGeom prst="line">
                <a:avLst/>
              </a:prstGeom>
              <a:ln w="101600" cap="rnd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A49DC494-A766-4FEE-AD97-CB62CE5A5D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1468039"/>
                <a:ext cx="2160000" cy="0"/>
              </a:xfrm>
              <a:prstGeom prst="line">
                <a:avLst/>
              </a:prstGeom>
              <a:ln w="101600" cap="rnd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E6FF7C3F-8F5E-4827-BBFF-8C04A5456A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3090679"/>
                <a:ext cx="1075743" cy="0"/>
              </a:xfrm>
              <a:prstGeom prst="line">
                <a:avLst/>
              </a:prstGeom>
              <a:ln w="101600" cap="rnd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EB7155B7-6041-4295-875E-65F3BE78B49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29263" y="2548039"/>
                <a:ext cx="1072800" cy="0"/>
              </a:xfrm>
              <a:prstGeom prst="line">
                <a:avLst/>
              </a:prstGeom>
              <a:ln w="101600" cap="rnd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08A0E234-18EB-4BB7-840D-BB0D638F00B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009263" y="1468039"/>
                <a:ext cx="0" cy="1072882"/>
              </a:xfrm>
              <a:prstGeom prst="line">
                <a:avLst/>
              </a:prstGeom>
              <a:ln w="101600" cap="rnd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00F1EC96-E67E-4807-AFAA-57472EA4C4FE}"/>
                </a:ext>
              </a:extLst>
            </p:cNvPr>
            <p:cNvCxnSpPr>
              <a:cxnSpLocks/>
            </p:cNvCxnSpPr>
            <p:nvPr/>
          </p:nvCxnSpPr>
          <p:spPr>
            <a:xfrm>
              <a:off x="3115830" y="1503472"/>
              <a:ext cx="0" cy="108000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Arrow Connector 71">
              <a:extLst>
                <a:ext uri="{FF2B5EF4-FFF2-40B4-BE49-F238E27FC236}">
                  <a16:creationId xmlns:a16="http://schemas.microsoft.com/office/drawing/2014/main" id="{2D99B155-11DE-4263-A853-EF85EE07D221}"/>
                </a:ext>
              </a:extLst>
            </p:cNvPr>
            <p:cNvCxnSpPr/>
            <p:nvPr/>
          </p:nvCxnSpPr>
          <p:spPr>
            <a:xfrm>
              <a:off x="858192" y="3216509"/>
              <a:ext cx="1080000" cy="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" name="Rectangle 63">
            <a:extLst>
              <a:ext uri="{FF2B5EF4-FFF2-40B4-BE49-F238E27FC236}">
                <a16:creationId xmlns:a16="http://schemas.microsoft.com/office/drawing/2014/main" id="{2ED587FD-7F05-42E2-ABF9-05D38A440114}"/>
              </a:ext>
            </a:extLst>
          </p:cNvPr>
          <p:cNvSpPr/>
          <p:nvPr/>
        </p:nvSpPr>
        <p:spPr>
          <a:xfrm>
            <a:off x="369237" y="4617857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9m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E2714FC2-73ED-4937-A776-3515DFD3B43A}"/>
              </a:ext>
            </a:extLst>
          </p:cNvPr>
          <p:cNvSpPr/>
          <p:nvPr/>
        </p:nvSpPr>
        <p:spPr>
          <a:xfrm>
            <a:off x="4362487" y="1490250"/>
            <a:ext cx="1135247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12m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7165871F-568B-4ACC-AE76-953C9747784E}"/>
              </a:ext>
            </a:extLst>
          </p:cNvPr>
          <p:cNvSpPr/>
          <p:nvPr/>
        </p:nvSpPr>
        <p:spPr>
          <a:xfrm>
            <a:off x="2828976" y="7689641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B4707124-7837-47D8-A88D-6AAD266BBF49}"/>
              </a:ext>
            </a:extLst>
          </p:cNvPr>
          <p:cNvSpPr/>
          <p:nvPr/>
        </p:nvSpPr>
        <p:spPr>
          <a:xfrm>
            <a:off x="8629348" y="3736999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3AA232F7-CCE0-4AFA-8AA4-0733CE4D6F0F}"/>
              </a:ext>
            </a:extLst>
          </p:cNvPr>
          <p:cNvCxnSpPr>
            <a:cxnSpLocks/>
          </p:cNvCxnSpPr>
          <p:nvPr/>
        </p:nvCxnSpPr>
        <p:spPr>
          <a:xfrm>
            <a:off x="5180879" y="5802386"/>
            <a:ext cx="0" cy="1638000"/>
          </a:xfrm>
          <a:prstGeom prst="straightConnector1">
            <a:avLst/>
          </a:prstGeom>
          <a:ln w="825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6510B454-F117-4390-9DCD-45D80B4FCD97}"/>
              </a:ext>
            </a:extLst>
          </p:cNvPr>
          <p:cNvSpPr/>
          <p:nvPr/>
        </p:nvSpPr>
        <p:spPr>
          <a:xfrm>
            <a:off x="5218837" y="6298220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3m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24CA8707-D379-4153-8FC6-70F0BD2A1076}"/>
              </a:ext>
            </a:extLst>
          </p:cNvPr>
          <p:cNvCxnSpPr/>
          <p:nvPr/>
        </p:nvCxnSpPr>
        <p:spPr>
          <a:xfrm>
            <a:off x="4952279" y="5979697"/>
            <a:ext cx="3325106" cy="0"/>
          </a:xfrm>
          <a:prstGeom prst="straightConnector1">
            <a:avLst/>
          </a:prstGeom>
          <a:ln w="825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D1D2820C-53C5-40CF-AE32-A4C466A09B27}"/>
              </a:ext>
            </a:extLst>
          </p:cNvPr>
          <p:cNvSpPr/>
          <p:nvPr/>
        </p:nvSpPr>
        <p:spPr>
          <a:xfrm>
            <a:off x="6251069" y="5979697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AB51AA1-83C9-43A8-B185-A5723C8FB36B}"/>
              </a:ext>
            </a:extLst>
          </p:cNvPr>
          <p:cNvSpPr/>
          <p:nvPr/>
        </p:nvSpPr>
        <p:spPr>
          <a:xfrm>
            <a:off x="3070466" y="4327591"/>
            <a:ext cx="39773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12m</a:t>
            </a:r>
            <a:r>
              <a:rPr lang="en-GB" sz="1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×</a:t>
            </a:r>
            <a:r>
              <a:rPr lang="en-GB" sz="1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9m</a:t>
            </a:r>
            <a:r>
              <a:rPr lang="en-GB" sz="1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=</a:t>
            </a:r>
            <a:r>
              <a:rPr lang="en-GB" sz="1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108m²</a:t>
            </a:r>
            <a:endParaRPr lang="en-GB" sz="3600" b="1" dirty="0">
              <a:solidFill>
                <a:srgbClr val="FF0000"/>
              </a:solidFill>
            </a:endParaRP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4E83FC9B-2843-4251-B904-7D6A564C5513}"/>
              </a:ext>
            </a:extLst>
          </p:cNvPr>
          <p:cNvCxnSpPr>
            <a:cxnSpLocks/>
          </p:cNvCxnSpPr>
          <p:nvPr/>
        </p:nvCxnSpPr>
        <p:spPr>
          <a:xfrm flipH="1">
            <a:off x="4965385" y="7433279"/>
            <a:ext cx="3312000" cy="0"/>
          </a:xfrm>
          <a:prstGeom prst="line">
            <a:avLst/>
          </a:prstGeom>
          <a:ln w="101600" cap="rnd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A95138E6-3FBD-4579-9813-6BE3930B74BF}"/>
              </a:ext>
            </a:extLst>
          </p:cNvPr>
          <p:cNvCxnSpPr>
            <a:cxnSpLocks/>
          </p:cNvCxnSpPr>
          <p:nvPr/>
        </p:nvCxnSpPr>
        <p:spPr>
          <a:xfrm flipV="1">
            <a:off x="8285065" y="5802386"/>
            <a:ext cx="0" cy="1605982"/>
          </a:xfrm>
          <a:prstGeom prst="line">
            <a:avLst/>
          </a:prstGeom>
          <a:ln w="101600" cap="rnd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02890E40-FC75-4AFD-8709-325453D01BAF}"/>
              </a:ext>
            </a:extLst>
          </p:cNvPr>
          <p:cNvSpPr/>
          <p:nvPr/>
        </p:nvSpPr>
        <p:spPr>
          <a:xfrm>
            <a:off x="9424764" y="6860662"/>
            <a:ext cx="202010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6m</a:t>
            </a:r>
            <a:r>
              <a:rPr lang="en-GB" sz="1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×</a:t>
            </a:r>
            <a:r>
              <a:rPr lang="en-GB" sz="1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3m</a:t>
            </a:r>
            <a:r>
              <a:rPr lang="en-GB" sz="1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</a:p>
          <a:p>
            <a:pPr lvl="0"/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=</a:t>
            </a:r>
            <a:r>
              <a:rPr lang="en-GB" sz="1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18m²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B6202785-3739-41E6-A186-43B0D9730D9E}"/>
              </a:ext>
            </a:extLst>
          </p:cNvPr>
          <p:cNvCxnSpPr>
            <a:cxnSpLocks/>
          </p:cNvCxnSpPr>
          <p:nvPr/>
        </p:nvCxnSpPr>
        <p:spPr>
          <a:xfrm flipH="1" flipV="1">
            <a:off x="6756745" y="6850932"/>
            <a:ext cx="2582028" cy="557436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33">
            <a:extLst>
              <a:ext uri="{FF2B5EF4-FFF2-40B4-BE49-F238E27FC236}">
                <a16:creationId xmlns:a16="http://schemas.microsoft.com/office/drawing/2014/main" id="{788711AB-A73E-4D6B-A02E-858C415D9BD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789B0074-1843-44CC-93D5-AA4EB11164F5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DBDE1EF-B0D7-449E-8DF1-6B6CCE326C64}"/>
              </a:ext>
            </a:extLst>
          </p:cNvPr>
          <p:cNvSpPr/>
          <p:nvPr/>
        </p:nvSpPr>
        <p:spPr>
          <a:xfrm>
            <a:off x="508194" y="646030"/>
            <a:ext cx="5469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45: Compound shape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1CB4712A-C123-47C0-9827-818F88D004F0}"/>
              </a:ext>
            </a:extLst>
          </p:cNvPr>
          <p:cNvSpPr/>
          <p:nvPr/>
        </p:nvSpPr>
        <p:spPr>
          <a:xfrm>
            <a:off x="6337854" y="1078075"/>
            <a:ext cx="54601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Lengths of missing sides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1769715"/>
      </p:ext>
    </p:extLst>
  </p:cSld>
  <p:clrMapOvr>
    <a:masterClrMapping/>
  </p:clrMapOvr>
</p:sld>
</file>

<file path=ppt/slides/slide3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1752DB53-44F7-4F36-80BF-C1B52C6880A0}"/>
              </a:ext>
            </a:extLst>
          </p:cNvPr>
          <p:cNvGrpSpPr/>
          <p:nvPr/>
        </p:nvGrpSpPr>
        <p:grpSpPr>
          <a:xfrm>
            <a:off x="1302630" y="2165533"/>
            <a:ext cx="7253195" cy="5506607"/>
            <a:chOff x="759980" y="1413109"/>
            <a:chExt cx="2355850" cy="1803400"/>
          </a:xfrm>
        </p:grpSpPr>
        <p:cxnSp>
          <p:nvCxnSpPr>
            <p:cNvPr id="68" name="Straight Arrow Connector 67">
              <a:extLst>
                <a:ext uri="{FF2B5EF4-FFF2-40B4-BE49-F238E27FC236}">
                  <a16:creationId xmlns:a16="http://schemas.microsoft.com/office/drawing/2014/main" id="{58D4C9EC-C0A7-4266-9195-153D232492FB}"/>
                </a:ext>
              </a:extLst>
            </p:cNvPr>
            <p:cNvCxnSpPr/>
            <p:nvPr/>
          </p:nvCxnSpPr>
          <p:spPr>
            <a:xfrm>
              <a:off x="865392" y="1413109"/>
              <a:ext cx="2160000" cy="0"/>
            </a:xfrm>
            <a:prstGeom prst="straightConnector1">
              <a:avLst/>
            </a:prstGeom>
            <a:ln w="8255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28838420-E6E5-42B4-B7F2-7F383107C08C}"/>
                </a:ext>
              </a:extLst>
            </p:cNvPr>
            <p:cNvCxnSpPr>
              <a:cxnSpLocks/>
            </p:cNvCxnSpPr>
            <p:nvPr/>
          </p:nvCxnSpPr>
          <p:spPr>
            <a:xfrm>
              <a:off x="759980" y="1512075"/>
              <a:ext cx="0" cy="1620000"/>
            </a:xfrm>
            <a:prstGeom prst="straightConnector1">
              <a:avLst/>
            </a:prstGeom>
            <a:ln w="8255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2C4A965C-2B0D-47A8-BD99-B7C86B562A83}"/>
                </a:ext>
              </a:extLst>
            </p:cNvPr>
            <p:cNvGrpSpPr/>
            <p:nvPr/>
          </p:nvGrpSpPr>
          <p:grpSpPr>
            <a:xfrm>
              <a:off x="865392" y="1512075"/>
              <a:ext cx="2160000" cy="1622640"/>
              <a:chOff x="849263" y="1468039"/>
              <a:chExt cx="2160000" cy="1622640"/>
            </a:xfrm>
          </p:grpSpPr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08DF0BCE-52B4-4C2E-95BE-219FD98BFC6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929263" y="2548039"/>
                <a:ext cx="0" cy="540000"/>
              </a:xfrm>
              <a:prstGeom prst="line">
                <a:avLst/>
              </a:prstGeom>
              <a:ln w="101600" cap="rnd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9015157B-E0AA-4C8D-AA92-64AFF0B88E21}"/>
                  </a:ext>
                </a:extLst>
              </p:cNvPr>
              <p:cNvCxnSpPr/>
              <p:nvPr/>
            </p:nvCxnSpPr>
            <p:spPr>
              <a:xfrm>
                <a:off x="849263" y="1468039"/>
                <a:ext cx="0" cy="1620000"/>
              </a:xfrm>
              <a:prstGeom prst="line">
                <a:avLst/>
              </a:prstGeom>
              <a:ln w="101600" cap="rnd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A49DC494-A766-4FEE-AD97-CB62CE5A5D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1468039"/>
                <a:ext cx="2160000" cy="0"/>
              </a:xfrm>
              <a:prstGeom prst="line">
                <a:avLst/>
              </a:prstGeom>
              <a:ln w="101600" cap="rnd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E6FF7C3F-8F5E-4827-BBFF-8C04A5456A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49263" y="3090679"/>
                <a:ext cx="1075743" cy="0"/>
              </a:xfrm>
              <a:prstGeom prst="line">
                <a:avLst/>
              </a:prstGeom>
              <a:ln w="101600" cap="rnd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EB7155B7-6041-4295-875E-65F3BE78B49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29263" y="2548039"/>
                <a:ext cx="1072800" cy="0"/>
              </a:xfrm>
              <a:prstGeom prst="line">
                <a:avLst/>
              </a:prstGeom>
              <a:ln w="101600" cap="rnd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08A0E234-18EB-4BB7-840D-BB0D638F00B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009263" y="1468039"/>
                <a:ext cx="0" cy="1072882"/>
              </a:xfrm>
              <a:prstGeom prst="line">
                <a:avLst/>
              </a:prstGeom>
              <a:ln w="101600" cap="rnd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00F1EC96-E67E-4807-AFAA-57472EA4C4FE}"/>
                </a:ext>
              </a:extLst>
            </p:cNvPr>
            <p:cNvCxnSpPr>
              <a:cxnSpLocks/>
            </p:cNvCxnSpPr>
            <p:nvPr/>
          </p:nvCxnSpPr>
          <p:spPr>
            <a:xfrm>
              <a:off x="3115830" y="1503472"/>
              <a:ext cx="0" cy="108000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Arrow Connector 71">
              <a:extLst>
                <a:ext uri="{FF2B5EF4-FFF2-40B4-BE49-F238E27FC236}">
                  <a16:creationId xmlns:a16="http://schemas.microsoft.com/office/drawing/2014/main" id="{2D99B155-11DE-4263-A853-EF85EE07D221}"/>
                </a:ext>
              </a:extLst>
            </p:cNvPr>
            <p:cNvCxnSpPr/>
            <p:nvPr/>
          </p:nvCxnSpPr>
          <p:spPr>
            <a:xfrm>
              <a:off x="858192" y="3216509"/>
              <a:ext cx="1080000" cy="0"/>
            </a:xfrm>
            <a:prstGeom prst="straightConnector1">
              <a:avLst/>
            </a:prstGeom>
            <a:ln w="8255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" name="Rectangle 63">
            <a:extLst>
              <a:ext uri="{FF2B5EF4-FFF2-40B4-BE49-F238E27FC236}">
                <a16:creationId xmlns:a16="http://schemas.microsoft.com/office/drawing/2014/main" id="{2ED587FD-7F05-42E2-ABF9-05D38A440114}"/>
              </a:ext>
            </a:extLst>
          </p:cNvPr>
          <p:cNvSpPr/>
          <p:nvPr/>
        </p:nvSpPr>
        <p:spPr>
          <a:xfrm>
            <a:off x="369237" y="4617857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9m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E2714FC2-73ED-4937-A776-3515DFD3B43A}"/>
              </a:ext>
            </a:extLst>
          </p:cNvPr>
          <p:cNvSpPr/>
          <p:nvPr/>
        </p:nvSpPr>
        <p:spPr>
          <a:xfrm>
            <a:off x="4362487" y="1490250"/>
            <a:ext cx="1135247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12m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7165871F-568B-4ACC-AE76-953C9747784E}"/>
              </a:ext>
            </a:extLst>
          </p:cNvPr>
          <p:cNvSpPr/>
          <p:nvPr/>
        </p:nvSpPr>
        <p:spPr>
          <a:xfrm>
            <a:off x="2828976" y="7689641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B4707124-7837-47D8-A88D-6AAD266BBF49}"/>
              </a:ext>
            </a:extLst>
          </p:cNvPr>
          <p:cNvSpPr/>
          <p:nvPr/>
        </p:nvSpPr>
        <p:spPr>
          <a:xfrm>
            <a:off x="8629348" y="3736999"/>
            <a:ext cx="877163" cy="646331"/>
          </a:xfrm>
          <a:prstGeom prst="rect">
            <a:avLst/>
          </a:prstGeom>
          <a:ln w="101600">
            <a:noFill/>
          </a:ln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3AA232F7-CCE0-4AFA-8AA4-0733CE4D6F0F}"/>
              </a:ext>
            </a:extLst>
          </p:cNvPr>
          <p:cNvCxnSpPr>
            <a:cxnSpLocks/>
          </p:cNvCxnSpPr>
          <p:nvPr/>
        </p:nvCxnSpPr>
        <p:spPr>
          <a:xfrm>
            <a:off x="5180879" y="5802386"/>
            <a:ext cx="0" cy="1638000"/>
          </a:xfrm>
          <a:prstGeom prst="straightConnector1">
            <a:avLst/>
          </a:prstGeom>
          <a:ln w="825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6510B454-F117-4390-9DCD-45D80B4FCD97}"/>
              </a:ext>
            </a:extLst>
          </p:cNvPr>
          <p:cNvSpPr/>
          <p:nvPr/>
        </p:nvSpPr>
        <p:spPr>
          <a:xfrm>
            <a:off x="5218837" y="6298220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3m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24CA8707-D379-4153-8FC6-70F0BD2A1076}"/>
              </a:ext>
            </a:extLst>
          </p:cNvPr>
          <p:cNvCxnSpPr/>
          <p:nvPr/>
        </p:nvCxnSpPr>
        <p:spPr>
          <a:xfrm>
            <a:off x="4952279" y="5979697"/>
            <a:ext cx="3325106" cy="0"/>
          </a:xfrm>
          <a:prstGeom prst="straightConnector1">
            <a:avLst/>
          </a:prstGeom>
          <a:ln w="825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D1D2820C-53C5-40CF-AE32-A4C466A09B27}"/>
              </a:ext>
            </a:extLst>
          </p:cNvPr>
          <p:cNvSpPr/>
          <p:nvPr/>
        </p:nvSpPr>
        <p:spPr>
          <a:xfrm>
            <a:off x="6251069" y="5979697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6m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AB51AA1-83C9-43A8-B185-A5723C8FB36B}"/>
              </a:ext>
            </a:extLst>
          </p:cNvPr>
          <p:cNvSpPr/>
          <p:nvPr/>
        </p:nvSpPr>
        <p:spPr>
          <a:xfrm>
            <a:off x="3070466" y="4327591"/>
            <a:ext cx="39773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12m</a:t>
            </a:r>
            <a:r>
              <a:rPr lang="en-GB" sz="1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×</a:t>
            </a:r>
            <a:r>
              <a:rPr lang="en-GB" sz="1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9m</a:t>
            </a:r>
            <a:r>
              <a:rPr lang="en-GB" sz="1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=</a:t>
            </a:r>
            <a:r>
              <a:rPr lang="en-GB" sz="1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108m²</a:t>
            </a:r>
            <a:endParaRPr lang="en-GB" sz="3600" b="1" dirty="0">
              <a:solidFill>
                <a:srgbClr val="FF0000"/>
              </a:solidFill>
            </a:endParaRP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4E83FC9B-2843-4251-B904-7D6A564C5513}"/>
              </a:ext>
            </a:extLst>
          </p:cNvPr>
          <p:cNvCxnSpPr>
            <a:cxnSpLocks/>
          </p:cNvCxnSpPr>
          <p:nvPr/>
        </p:nvCxnSpPr>
        <p:spPr>
          <a:xfrm flipH="1">
            <a:off x="4965385" y="7433279"/>
            <a:ext cx="3312000" cy="0"/>
          </a:xfrm>
          <a:prstGeom prst="line">
            <a:avLst/>
          </a:prstGeom>
          <a:ln w="101600" cap="rnd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A95138E6-3FBD-4579-9813-6BE3930B74BF}"/>
              </a:ext>
            </a:extLst>
          </p:cNvPr>
          <p:cNvCxnSpPr>
            <a:cxnSpLocks/>
          </p:cNvCxnSpPr>
          <p:nvPr/>
        </p:nvCxnSpPr>
        <p:spPr>
          <a:xfrm flipV="1">
            <a:off x="8285065" y="5802386"/>
            <a:ext cx="0" cy="1605982"/>
          </a:xfrm>
          <a:prstGeom prst="line">
            <a:avLst/>
          </a:prstGeom>
          <a:ln w="101600" cap="rnd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02890E40-FC75-4AFD-8709-325453D01BAF}"/>
              </a:ext>
            </a:extLst>
          </p:cNvPr>
          <p:cNvSpPr/>
          <p:nvPr/>
        </p:nvSpPr>
        <p:spPr>
          <a:xfrm>
            <a:off x="9424764" y="6860662"/>
            <a:ext cx="202010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6m</a:t>
            </a:r>
            <a:r>
              <a:rPr lang="en-GB" sz="1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×</a:t>
            </a:r>
            <a:r>
              <a:rPr lang="en-GB" sz="1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3m</a:t>
            </a:r>
            <a:r>
              <a:rPr lang="en-GB" sz="1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</a:p>
          <a:p>
            <a:pPr lvl="0"/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=</a:t>
            </a:r>
            <a:r>
              <a:rPr lang="en-GB" sz="1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18m²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B6202785-3739-41E6-A186-43B0D9730D9E}"/>
              </a:ext>
            </a:extLst>
          </p:cNvPr>
          <p:cNvCxnSpPr>
            <a:cxnSpLocks/>
          </p:cNvCxnSpPr>
          <p:nvPr/>
        </p:nvCxnSpPr>
        <p:spPr>
          <a:xfrm flipH="1" flipV="1">
            <a:off x="6756745" y="6850932"/>
            <a:ext cx="2582028" cy="557436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>
            <a:extLst>
              <a:ext uri="{FF2B5EF4-FFF2-40B4-BE49-F238E27FC236}">
                <a16:creationId xmlns:a16="http://schemas.microsoft.com/office/drawing/2014/main" id="{5F8FDE7A-E2F1-4F53-99DE-578A71622485}"/>
              </a:ext>
            </a:extLst>
          </p:cNvPr>
          <p:cNvSpPr/>
          <p:nvPr/>
        </p:nvSpPr>
        <p:spPr>
          <a:xfrm>
            <a:off x="8694525" y="5270005"/>
            <a:ext cx="332510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en-GB" sz="4000" b="1" dirty="0">
                <a:latin typeface="Century Gothic" panose="020B0502020202020204" pitchFamily="34" charset="0"/>
              </a:rPr>
              <a:t>108m²</a:t>
            </a:r>
            <a:r>
              <a:rPr lang="en-GB" b="1" dirty="0">
                <a:latin typeface="Century Gothic" panose="020B0502020202020204" pitchFamily="34" charset="0"/>
              </a:rPr>
              <a:t> </a:t>
            </a:r>
            <a:r>
              <a:rPr lang="en-GB" sz="4000" b="1" dirty="0">
                <a:latin typeface="Century Gothic" panose="020B0502020202020204" pitchFamily="34" charset="0"/>
              </a:rPr>
              <a:t>-</a:t>
            </a:r>
            <a:r>
              <a:rPr lang="en-GB" b="1" dirty="0">
                <a:latin typeface="Century Gothic" panose="020B0502020202020204" pitchFamily="34" charset="0"/>
              </a:rPr>
              <a:t> </a:t>
            </a:r>
            <a:r>
              <a:rPr lang="en-GB" sz="4000" b="1" dirty="0">
                <a:latin typeface="Century Gothic" panose="020B0502020202020204" pitchFamily="34" charset="0"/>
              </a:rPr>
              <a:t>18m²</a:t>
            </a:r>
            <a:r>
              <a:rPr lang="en-GB" b="1" dirty="0">
                <a:latin typeface="Century Gothic" panose="020B0502020202020204" pitchFamily="34" charset="0"/>
              </a:rPr>
              <a:t> </a:t>
            </a:r>
            <a:r>
              <a:rPr lang="en-GB" sz="4000" b="1" dirty="0">
                <a:latin typeface="Century Gothic" panose="020B0502020202020204" pitchFamily="34" charset="0"/>
              </a:rPr>
              <a:t>=</a:t>
            </a:r>
            <a:r>
              <a:rPr lang="en-GB" b="1" dirty="0">
                <a:latin typeface="Century Gothic" panose="020B0502020202020204" pitchFamily="34" charset="0"/>
              </a:rPr>
              <a:t> </a:t>
            </a:r>
            <a:r>
              <a:rPr lang="en-GB" sz="4000" b="1" u="sng" dirty="0">
                <a:latin typeface="Century Gothic" panose="020B0502020202020204" pitchFamily="34" charset="0"/>
              </a:rPr>
              <a:t>90m²</a:t>
            </a:r>
            <a:endParaRPr lang="en-GB" sz="4000" b="1" u="sng" dirty="0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7A064F18-9B0D-45A5-A28F-0E6D68F8150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BD5C2949-7F00-4F60-8161-6A0CFAD88BA4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DCA79686-2351-4F59-AEB8-80606A40FDA1}"/>
              </a:ext>
            </a:extLst>
          </p:cNvPr>
          <p:cNvSpPr/>
          <p:nvPr/>
        </p:nvSpPr>
        <p:spPr>
          <a:xfrm>
            <a:off x="508194" y="646030"/>
            <a:ext cx="5469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45: Compound shape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6C39DD7-F607-4AF2-8531-150ED80096CB}"/>
              </a:ext>
            </a:extLst>
          </p:cNvPr>
          <p:cNvSpPr/>
          <p:nvPr/>
        </p:nvSpPr>
        <p:spPr>
          <a:xfrm>
            <a:off x="6337854" y="1078075"/>
            <a:ext cx="54601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Lengths of missing sides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28541"/>
      </p:ext>
    </p:extLst>
  </p:cSld>
  <p:clrMapOvr>
    <a:masterClrMapping/>
  </p:clrMapOvr>
</p:sld>
</file>

<file path=ppt/slides/slide3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55018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46: Combined shapes</a:t>
            </a:r>
            <a:endParaRPr lang="en-GB" sz="3200" dirty="0">
              <a:solidFill>
                <a:schemeClr val="accent1"/>
              </a:solidFill>
            </a:endParaRP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FBF4B27C-5AC0-4E79-A5D5-FAE28A1BC497}"/>
              </a:ext>
            </a:extLst>
          </p:cNvPr>
          <p:cNvGrpSpPr/>
          <p:nvPr/>
        </p:nvGrpSpPr>
        <p:grpSpPr>
          <a:xfrm>
            <a:off x="3091494" y="2062770"/>
            <a:ext cx="6730208" cy="6182828"/>
            <a:chOff x="631986" y="1472082"/>
            <a:chExt cx="2101253" cy="1930092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DB407FC3-3D84-4E3C-8298-3BF42D8553DC}"/>
                </a:ext>
              </a:extLst>
            </p:cNvPr>
            <p:cNvGrpSpPr/>
            <p:nvPr/>
          </p:nvGrpSpPr>
          <p:grpSpPr>
            <a:xfrm>
              <a:off x="631986" y="1472082"/>
              <a:ext cx="1656000" cy="1656000"/>
              <a:chOff x="631986" y="1400564"/>
              <a:chExt cx="1872000" cy="1873681"/>
            </a:xfrm>
          </p:grpSpPr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11FC394C-186F-43D2-822D-24BAA8B42DD0}"/>
                  </a:ext>
                </a:extLst>
              </p:cNvPr>
              <p:cNvSpPr/>
              <p:nvPr/>
            </p:nvSpPr>
            <p:spPr>
              <a:xfrm>
                <a:off x="1207986" y="1400564"/>
                <a:ext cx="576000" cy="1296000"/>
              </a:xfrm>
              <a:prstGeom prst="rect">
                <a:avLst/>
              </a:prstGeom>
              <a:solidFill>
                <a:schemeClr val="bg1"/>
              </a:solidFill>
              <a:ln w="1016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B330202C-89E7-46D2-81F7-0E640C61302F}"/>
                  </a:ext>
                </a:extLst>
              </p:cNvPr>
              <p:cNvSpPr/>
              <p:nvPr/>
            </p:nvSpPr>
            <p:spPr>
              <a:xfrm>
                <a:off x="631986" y="1978245"/>
                <a:ext cx="576000" cy="1296000"/>
              </a:xfrm>
              <a:prstGeom prst="rect">
                <a:avLst/>
              </a:prstGeom>
              <a:solidFill>
                <a:schemeClr val="bg1"/>
              </a:solidFill>
              <a:ln w="1016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DEB00DBF-3438-45CB-95E7-4B5139602CF6}"/>
                  </a:ext>
                </a:extLst>
              </p:cNvPr>
              <p:cNvSpPr/>
              <p:nvPr/>
            </p:nvSpPr>
            <p:spPr>
              <a:xfrm rot="5400000">
                <a:off x="1567986" y="2338245"/>
                <a:ext cx="576000" cy="1296000"/>
              </a:xfrm>
              <a:prstGeom prst="rect">
                <a:avLst/>
              </a:prstGeom>
              <a:solidFill>
                <a:schemeClr val="bg1"/>
              </a:solidFill>
              <a:ln w="1016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4ADE56BD-A9FF-4A50-AB7F-6694FC6E8345}"/>
                </a:ext>
              </a:extLst>
            </p:cNvPr>
            <p:cNvCxnSpPr/>
            <p:nvPr/>
          </p:nvCxnSpPr>
          <p:spPr>
            <a:xfrm>
              <a:off x="1141524" y="3202754"/>
              <a:ext cx="1152000" cy="0"/>
            </a:xfrm>
            <a:prstGeom prst="straightConnector1">
              <a:avLst/>
            </a:prstGeom>
            <a:ln w="88900">
              <a:solidFill>
                <a:schemeClr val="accent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6669B630-4353-4F77-9630-4E5A7AA75CAD}"/>
                </a:ext>
              </a:extLst>
            </p:cNvPr>
            <p:cNvSpPr/>
            <p:nvPr/>
          </p:nvSpPr>
          <p:spPr>
            <a:xfrm>
              <a:off x="1548797" y="3219625"/>
              <a:ext cx="331917" cy="1825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200" b="1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9cm</a:t>
              </a:r>
              <a:endParaRPr lang="en-GB" sz="3200" b="1" dirty="0">
                <a:solidFill>
                  <a:schemeClr val="accent1"/>
                </a:solidFill>
              </a:endParaRPr>
            </a:p>
          </p:txBody>
        </p: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FB1C245A-7D77-4366-B812-C7948D348C61}"/>
                </a:ext>
              </a:extLst>
            </p:cNvPr>
            <p:cNvCxnSpPr>
              <a:cxnSpLocks/>
            </p:cNvCxnSpPr>
            <p:nvPr/>
          </p:nvCxnSpPr>
          <p:spPr>
            <a:xfrm>
              <a:off x="2371496" y="2603541"/>
              <a:ext cx="0" cy="540000"/>
            </a:xfrm>
            <a:prstGeom prst="straightConnector1">
              <a:avLst/>
            </a:prstGeom>
            <a:ln w="88900">
              <a:solidFill>
                <a:schemeClr val="accent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284BB193-3B38-4209-ADFA-700778B13E51}"/>
                </a:ext>
              </a:extLst>
            </p:cNvPr>
            <p:cNvSpPr/>
            <p:nvPr/>
          </p:nvSpPr>
          <p:spPr>
            <a:xfrm>
              <a:off x="2401323" y="2782267"/>
              <a:ext cx="331916" cy="1825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3200" b="1" dirty="0">
                  <a:solidFill>
                    <a:srgbClr val="4472C4"/>
                  </a:solidFill>
                  <a:latin typeface="Century Gothic" panose="020B0502020202020204" pitchFamily="34" charset="0"/>
                </a:rPr>
                <a:t>4cm</a:t>
              </a:r>
              <a:endParaRPr lang="en-GB" sz="3200" b="1" dirty="0">
                <a:solidFill>
                  <a:srgbClr val="4472C4"/>
                </a:solidFill>
              </a:endParaRP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B302E15B-EF40-4C1A-816E-360BCE65C7D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FB315E75-5D24-40D9-BBC0-ACB3A83EE52F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</p:spTree>
    <p:extLst>
      <p:ext uri="{BB962C8B-B14F-4D97-AF65-F5344CB8AC3E}">
        <p14:creationId xmlns:p14="http://schemas.microsoft.com/office/powerpoint/2010/main" val="655845920"/>
      </p:ext>
    </p:extLst>
  </p:cSld>
  <p:clrMapOvr>
    <a:masterClrMapping/>
  </p:clrMapOvr>
</p:sld>
</file>

<file path=ppt/slides/slide3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FBF4B27C-5AC0-4E79-A5D5-FAE28A1BC497}"/>
              </a:ext>
            </a:extLst>
          </p:cNvPr>
          <p:cNvGrpSpPr/>
          <p:nvPr/>
        </p:nvGrpSpPr>
        <p:grpSpPr>
          <a:xfrm>
            <a:off x="3091494" y="2062770"/>
            <a:ext cx="6730208" cy="6182828"/>
            <a:chOff x="631986" y="1472082"/>
            <a:chExt cx="2101253" cy="1930092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DB407FC3-3D84-4E3C-8298-3BF42D8553DC}"/>
                </a:ext>
              </a:extLst>
            </p:cNvPr>
            <p:cNvGrpSpPr/>
            <p:nvPr/>
          </p:nvGrpSpPr>
          <p:grpSpPr>
            <a:xfrm>
              <a:off x="631986" y="1472082"/>
              <a:ext cx="1656000" cy="1656000"/>
              <a:chOff x="631986" y="1400564"/>
              <a:chExt cx="1872000" cy="1873681"/>
            </a:xfrm>
          </p:grpSpPr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11FC394C-186F-43D2-822D-24BAA8B42DD0}"/>
                  </a:ext>
                </a:extLst>
              </p:cNvPr>
              <p:cNvSpPr/>
              <p:nvPr/>
            </p:nvSpPr>
            <p:spPr>
              <a:xfrm>
                <a:off x="1207986" y="1400564"/>
                <a:ext cx="576000" cy="1296000"/>
              </a:xfrm>
              <a:prstGeom prst="rect">
                <a:avLst/>
              </a:prstGeom>
              <a:solidFill>
                <a:schemeClr val="bg1"/>
              </a:solidFill>
              <a:ln w="1016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B330202C-89E7-46D2-81F7-0E640C61302F}"/>
                  </a:ext>
                </a:extLst>
              </p:cNvPr>
              <p:cNvSpPr/>
              <p:nvPr/>
            </p:nvSpPr>
            <p:spPr>
              <a:xfrm>
                <a:off x="631986" y="1978245"/>
                <a:ext cx="576000" cy="1296000"/>
              </a:xfrm>
              <a:prstGeom prst="rect">
                <a:avLst/>
              </a:prstGeom>
              <a:solidFill>
                <a:schemeClr val="bg1"/>
              </a:solidFill>
              <a:ln w="1016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DEB00DBF-3438-45CB-95E7-4B5139602CF6}"/>
                  </a:ext>
                </a:extLst>
              </p:cNvPr>
              <p:cNvSpPr/>
              <p:nvPr/>
            </p:nvSpPr>
            <p:spPr>
              <a:xfrm rot="5400000">
                <a:off x="1567986" y="2338245"/>
                <a:ext cx="576000" cy="1296000"/>
              </a:xfrm>
              <a:prstGeom prst="rect">
                <a:avLst/>
              </a:prstGeom>
              <a:solidFill>
                <a:schemeClr val="bg1"/>
              </a:solidFill>
              <a:ln w="1016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4ADE56BD-A9FF-4A50-AB7F-6694FC6E8345}"/>
                </a:ext>
              </a:extLst>
            </p:cNvPr>
            <p:cNvCxnSpPr/>
            <p:nvPr/>
          </p:nvCxnSpPr>
          <p:spPr>
            <a:xfrm>
              <a:off x="1141524" y="3202754"/>
              <a:ext cx="1152000" cy="0"/>
            </a:xfrm>
            <a:prstGeom prst="straightConnector1">
              <a:avLst/>
            </a:prstGeom>
            <a:ln w="88900">
              <a:solidFill>
                <a:schemeClr val="accent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6669B630-4353-4F77-9630-4E5A7AA75CAD}"/>
                </a:ext>
              </a:extLst>
            </p:cNvPr>
            <p:cNvSpPr/>
            <p:nvPr/>
          </p:nvSpPr>
          <p:spPr>
            <a:xfrm>
              <a:off x="1548797" y="3219625"/>
              <a:ext cx="331917" cy="1825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200" b="1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9cm</a:t>
              </a:r>
              <a:endParaRPr lang="en-GB" sz="3200" b="1" dirty="0">
                <a:solidFill>
                  <a:schemeClr val="accent1"/>
                </a:solidFill>
              </a:endParaRPr>
            </a:p>
          </p:txBody>
        </p: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FB1C245A-7D77-4366-B812-C7948D348C61}"/>
                </a:ext>
              </a:extLst>
            </p:cNvPr>
            <p:cNvCxnSpPr>
              <a:cxnSpLocks/>
            </p:cNvCxnSpPr>
            <p:nvPr/>
          </p:nvCxnSpPr>
          <p:spPr>
            <a:xfrm>
              <a:off x="2371496" y="2603541"/>
              <a:ext cx="0" cy="540000"/>
            </a:xfrm>
            <a:prstGeom prst="straightConnector1">
              <a:avLst/>
            </a:prstGeom>
            <a:ln w="88900">
              <a:solidFill>
                <a:schemeClr val="accent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284BB193-3B38-4209-ADFA-700778B13E51}"/>
                </a:ext>
              </a:extLst>
            </p:cNvPr>
            <p:cNvSpPr/>
            <p:nvPr/>
          </p:nvSpPr>
          <p:spPr>
            <a:xfrm>
              <a:off x="2401323" y="2782267"/>
              <a:ext cx="331916" cy="1825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3200" b="1" dirty="0">
                  <a:solidFill>
                    <a:srgbClr val="4472C4"/>
                  </a:solidFill>
                  <a:latin typeface="Century Gothic" panose="020B0502020202020204" pitchFamily="34" charset="0"/>
                </a:rPr>
                <a:t>4cm</a:t>
              </a:r>
              <a:endParaRPr lang="en-GB" sz="3200" b="1" dirty="0">
                <a:solidFill>
                  <a:srgbClr val="4472C4"/>
                </a:solidFill>
              </a:endParaRPr>
            </a:p>
          </p:txBody>
        </p:sp>
      </p:grp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B2FC38EA-50C9-40D4-A8CE-6C1D7A4877D1}"/>
              </a:ext>
            </a:extLst>
          </p:cNvPr>
          <p:cNvCxnSpPr>
            <a:cxnSpLocks/>
          </p:cNvCxnSpPr>
          <p:nvPr/>
        </p:nvCxnSpPr>
        <p:spPr>
          <a:xfrm>
            <a:off x="4510157" y="2011015"/>
            <a:ext cx="0" cy="1656000"/>
          </a:xfrm>
          <a:prstGeom prst="straightConnector1">
            <a:avLst/>
          </a:prstGeom>
          <a:ln w="889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5F362B7A-363E-4D6D-BAD7-A9F66BA0D4C3}"/>
              </a:ext>
            </a:extLst>
          </p:cNvPr>
          <p:cNvCxnSpPr/>
          <p:nvPr/>
        </p:nvCxnSpPr>
        <p:spPr>
          <a:xfrm>
            <a:off x="2856050" y="3667015"/>
            <a:ext cx="0" cy="3744000"/>
          </a:xfrm>
          <a:prstGeom prst="straightConnector1">
            <a:avLst/>
          </a:prstGeom>
          <a:ln w="889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45">
            <a:extLst>
              <a:ext uri="{FF2B5EF4-FFF2-40B4-BE49-F238E27FC236}">
                <a16:creationId xmlns:a16="http://schemas.microsoft.com/office/drawing/2014/main" id="{A31DD311-E861-4475-901C-73DD3AD2DF31}"/>
              </a:ext>
            </a:extLst>
          </p:cNvPr>
          <p:cNvSpPr/>
          <p:nvPr/>
        </p:nvSpPr>
        <p:spPr>
          <a:xfrm>
            <a:off x="1760903" y="5240556"/>
            <a:ext cx="1063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9cm</a:t>
            </a:r>
            <a:endParaRPr lang="en-GB" sz="3200" b="1" dirty="0">
              <a:solidFill>
                <a:schemeClr val="accent1"/>
              </a:solidFill>
            </a:endParaRPr>
          </a:p>
        </p:txBody>
      </p: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FE854289-8010-44B0-84D1-78098EA1D3E4}"/>
              </a:ext>
            </a:extLst>
          </p:cNvPr>
          <p:cNvCxnSpPr/>
          <p:nvPr/>
        </p:nvCxnSpPr>
        <p:spPr>
          <a:xfrm>
            <a:off x="6568418" y="2011015"/>
            <a:ext cx="0" cy="3700800"/>
          </a:xfrm>
          <a:prstGeom prst="straightConnector1">
            <a:avLst/>
          </a:prstGeom>
          <a:ln w="889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ectangle 47">
            <a:extLst>
              <a:ext uri="{FF2B5EF4-FFF2-40B4-BE49-F238E27FC236}">
                <a16:creationId xmlns:a16="http://schemas.microsoft.com/office/drawing/2014/main" id="{10B50D10-4D4E-45C9-B7DE-1CD21F3578D8}"/>
              </a:ext>
            </a:extLst>
          </p:cNvPr>
          <p:cNvSpPr/>
          <p:nvPr/>
        </p:nvSpPr>
        <p:spPr>
          <a:xfrm>
            <a:off x="6599501" y="3667015"/>
            <a:ext cx="1063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9cm</a:t>
            </a:r>
            <a:endParaRPr lang="en-GB" sz="3200" b="1" dirty="0">
              <a:solidFill>
                <a:schemeClr val="accent1"/>
              </a:solidFill>
            </a:endParaRPr>
          </a:p>
        </p:txBody>
      </p: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8A04337B-B772-44F5-8284-5741CE6DCE3F}"/>
              </a:ext>
            </a:extLst>
          </p:cNvPr>
          <p:cNvCxnSpPr>
            <a:cxnSpLocks/>
          </p:cNvCxnSpPr>
          <p:nvPr/>
        </p:nvCxnSpPr>
        <p:spPr>
          <a:xfrm>
            <a:off x="3041707" y="3520328"/>
            <a:ext cx="1656000" cy="0"/>
          </a:xfrm>
          <a:prstGeom prst="straightConnector1">
            <a:avLst/>
          </a:prstGeom>
          <a:ln w="889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2DFBB43E-6198-4DBF-91EC-57AAEC806FA0}"/>
              </a:ext>
            </a:extLst>
          </p:cNvPr>
          <p:cNvCxnSpPr>
            <a:cxnSpLocks/>
          </p:cNvCxnSpPr>
          <p:nvPr/>
        </p:nvCxnSpPr>
        <p:spPr>
          <a:xfrm>
            <a:off x="4697707" y="1830280"/>
            <a:ext cx="1728000" cy="0"/>
          </a:xfrm>
          <a:prstGeom prst="straightConnector1">
            <a:avLst/>
          </a:prstGeom>
          <a:ln w="889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8AA19DCB-1E6B-46F0-B057-B3CCAABBD87A}"/>
              </a:ext>
            </a:extLst>
          </p:cNvPr>
          <p:cNvCxnSpPr>
            <a:cxnSpLocks/>
          </p:cNvCxnSpPr>
          <p:nvPr/>
        </p:nvCxnSpPr>
        <p:spPr>
          <a:xfrm>
            <a:off x="3028698" y="7606779"/>
            <a:ext cx="1728000" cy="0"/>
          </a:xfrm>
          <a:prstGeom prst="straightConnector1">
            <a:avLst/>
          </a:prstGeom>
          <a:ln w="889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1D4478BD-6328-4C0C-95F7-840C034251E5}"/>
              </a:ext>
            </a:extLst>
          </p:cNvPr>
          <p:cNvCxnSpPr>
            <a:cxnSpLocks/>
          </p:cNvCxnSpPr>
          <p:nvPr/>
        </p:nvCxnSpPr>
        <p:spPr>
          <a:xfrm>
            <a:off x="6400223" y="5532943"/>
            <a:ext cx="2037872" cy="0"/>
          </a:xfrm>
          <a:prstGeom prst="straightConnector1">
            <a:avLst/>
          </a:prstGeom>
          <a:ln w="889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ctangle 52">
            <a:extLst>
              <a:ext uri="{FF2B5EF4-FFF2-40B4-BE49-F238E27FC236}">
                <a16:creationId xmlns:a16="http://schemas.microsoft.com/office/drawing/2014/main" id="{7B864CAA-3309-460B-887C-8A267AA5D03E}"/>
              </a:ext>
            </a:extLst>
          </p:cNvPr>
          <p:cNvSpPr/>
          <p:nvPr/>
        </p:nvSpPr>
        <p:spPr>
          <a:xfrm>
            <a:off x="3375952" y="7661584"/>
            <a:ext cx="1063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rgbClr val="4472C4"/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rgbClr val="4472C4"/>
              </a:solidFill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30963EB4-8AE9-4516-B6BE-3B261748AF1E}"/>
              </a:ext>
            </a:extLst>
          </p:cNvPr>
          <p:cNvSpPr/>
          <p:nvPr/>
        </p:nvSpPr>
        <p:spPr>
          <a:xfrm>
            <a:off x="5032890" y="1218483"/>
            <a:ext cx="1063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rgbClr val="4472C4"/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rgbClr val="4472C4"/>
              </a:solidFill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B484862E-C20C-46C9-AD8D-B3B7CCEC98E6}"/>
              </a:ext>
            </a:extLst>
          </p:cNvPr>
          <p:cNvSpPr/>
          <p:nvPr/>
        </p:nvSpPr>
        <p:spPr>
          <a:xfrm>
            <a:off x="3375952" y="3691545"/>
            <a:ext cx="1063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rgbClr val="4472C4"/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rgbClr val="4472C4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BEA5D96-A074-40F1-BED2-ADD892627604}"/>
              </a:ext>
            </a:extLst>
          </p:cNvPr>
          <p:cNvSpPr/>
          <p:nvPr/>
        </p:nvSpPr>
        <p:spPr>
          <a:xfrm>
            <a:off x="7168615" y="4949477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?</a:t>
            </a:r>
            <a:endParaRPr lang="en-GB" sz="3200" b="1" dirty="0">
              <a:solidFill>
                <a:srgbClr val="FF0000"/>
              </a:solidFill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054FC535-7D35-45A7-8A02-D3EB46573147}"/>
              </a:ext>
            </a:extLst>
          </p:cNvPr>
          <p:cNvSpPr/>
          <p:nvPr/>
        </p:nvSpPr>
        <p:spPr>
          <a:xfrm>
            <a:off x="4046179" y="2552342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?</a:t>
            </a:r>
            <a:endParaRPr lang="en-GB" sz="3200" b="1" dirty="0">
              <a:solidFill>
                <a:srgbClr val="FF0000"/>
              </a:solidFill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5693230A-836F-497E-8AB5-B7D45FBAC81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4462CD92-4A73-4EBD-B645-CE60A4441AC5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2E1C820-974A-46E2-88ED-D300B98759E9}"/>
              </a:ext>
            </a:extLst>
          </p:cNvPr>
          <p:cNvSpPr/>
          <p:nvPr/>
        </p:nvSpPr>
        <p:spPr>
          <a:xfrm>
            <a:off x="508194" y="646030"/>
            <a:ext cx="55018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46: Combined shapes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016944"/>
      </p:ext>
    </p:extLst>
  </p:cSld>
  <p:clrMapOvr>
    <a:masterClrMapping/>
  </p:clrMapOvr>
</p:sld>
</file>

<file path=ppt/slides/slide3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FBF4B27C-5AC0-4E79-A5D5-FAE28A1BC497}"/>
              </a:ext>
            </a:extLst>
          </p:cNvPr>
          <p:cNvGrpSpPr/>
          <p:nvPr/>
        </p:nvGrpSpPr>
        <p:grpSpPr>
          <a:xfrm>
            <a:off x="3091494" y="2062770"/>
            <a:ext cx="6730208" cy="6182828"/>
            <a:chOff x="631986" y="1472082"/>
            <a:chExt cx="2101253" cy="1930092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DB407FC3-3D84-4E3C-8298-3BF42D8553DC}"/>
                </a:ext>
              </a:extLst>
            </p:cNvPr>
            <p:cNvGrpSpPr/>
            <p:nvPr/>
          </p:nvGrpSpPr>
          <p:grpSpPr>
            <a:xfrm>
              <a:off x="631986" y="1472082"/>
              <a:ext cx="1656000" cy="1656000"/>
              <a:chOff x="631986" y="1400564"/>
              <a:chExt cx="1872000" cy="1873681"/>
            </a:xfrm>
          </p:grpSpPr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11FC394C-186F-43D2-822D-24BAA8B42DD0}"/>
                  </a:ext>
                </a:extLst>
              </p:cNvPr>
              <p:cNvSpPr/>
              <p:nvPr/>
            </p:nvSpPr>
            <p:spPr>
              <a:xfrm>
                <a:off x="1207986" y="1400564"/>
                <a:ext cx="576000" cy="1296000"/>
              </a:xfrm>
              <a:prstGeom prst="rect">
                <a:avLst/>
              </a:prstGeom>
              <a:solidFill>
                <a:schemeClr val="bg1"/>
              </a:solidFill>
              <a:ln w="1016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B330202C-89E7-46D2-81F7-0E640C61302F}"/>
                  </a:ext>
                </a:extLst>
              </p:cNvPr>
              <p:cNvSpPr/>
              <p:nvPr/>
            </p:nvSpPr>
            <p:spPr>
              <a:xfrm>
                <a:off x="631986" y="1978245"/>
                <a:ext cx="576000" cy="1296000"/>
              </a:xfrm>
              <a:prstGeom prst="rect">
                <a:avLst/>
              </a:prstGeom>
              <a:solidFill>
                <a:schemeClr val="bg1"/>
              </a:solidFill>
              <a:ln w="1016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DEB00DBF-3438-45CB-95E7-4B5139602CF6}"/>
                  </a:ext>
                </a:extLst>
              </p:cNvPr>
              <p:cNvSpPr/>
              <p:nvPr/>
            </p:nvSpPr>
            <p:spPr>
              <a:xfrm rot="5400000">
                <a:off x="1567986" y="2338245"/>
                <a:ext cx="576000" cy="1296000"/>
              </a:xfrm>
              <a:prstGeom prst="rect">
                <a:avLst/>
              </a:prstGeom>
              <a:solidFill>
                <a:schemeClr val="bg1"/>
              </a:solidFill>
              <a:ln w="1016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4ADE56BD-A9FF-4A50-AB7F-6694FC6E8345}"/>
                </a:ext>
              </a:extLst>
            </p:cNvPr>
            <p:cNvCxnSpPr/>
            <p:nvPr/>
          </p:nvCxnSpPr>
          <p:spPr>
            <a:xfrm>
              <a:off x="1141524" y="3202754"/>
              <a:ext cx="1152000" cy="0"/>
            </a:xfrm>
            <a:prstGeom prst="straightConnector1">
              <a:avLst/>
            </a:prstGeom>
            <a:ln w="88900">
              <a:solidFill>
                <a:schemeClr val="bg2">
                  <a:lumMod val="90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6669B630-4353-4F77-9630-4E5A7AA75CAD}"/>
                </a:ext>
              </a:extLst>
            </p:cNvPr>
            <p:cNvSpPr/>
            <p:nvPr/>
          </p:nvSpPr>
          <p:spPr>
            <a:xfrm>
              <a:off x="1548797" y="3219625"/>
              <a:ext cx="331917" cy="1825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200" b="1" dirty="0">
                  <a:solidFill>
                    <a:schemeClr val="bg2">
                      <a:lumMod val="90000"/>
                    </a:schemeClr>
                  </a:solidFill>
                  <a:latin typeface="Century Gothic" panose="020B0502020202020204" pitchFamily="34" charset="0"/>
                </a:rPr>
                <a:t>9cm</a:t>
              </a:r>
              <a:endParaRPr lang="en-GB" sz="3200" b="1" dirty="0">
                <a:solidFill>
                  <a:schemeClr val="bg2">
                    <a:lumMod val="90000"/>
                  </a:schemeClr>
                </a:solidFill>
              </a:endParaRPr>
            </a:p>
          </p:txBody>
        </p: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FB1C245A-7D77-4366-B812-C7948D348C61}"/>
                </a:ext>
              </a:extLst>
            </p:cNvPr>
            <p:cNvCxnSpPr>
              <a:cxnSpLocks/>
            </p:cNvCxnSpPr>
            <p:nvPr/>
          </p:nvCxnSpPr>
          <p:spPr>
            <a:xfrm>
              <a:off x="2371496" y="2603541"/>
              <a:ext cx="0" cy="540000"/>
            </a:xfrm>
            <a:prstGeom prst="straightConnector1">
              <a:avLst/>
            </a:prstGeom>
            <a:ln w="88900">
              <a:solidFill>
                <a:schemeClr val="bg2">
                  <a:lumMod val="90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284BB193-3B38-4209-ADFA-700778B13E51}"/>
                </a:ext>
              </a:extLst>
            </p:cNvPr>
            <p:cNvSpPr/>
            <p:nvPr/>
          </p:nvSpPr>
          <p:spPr>
            <a:xfrm>
              <a:off x="2401323" y="2782267"/>
              <a:ext cx="331916" cy="1825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3200" b="1" dirty="0">
                  <a:solidFill>
                    <a:schemeClr val="bg2">
                      <a:lumMod val="90000"/>
                    </a:schemeClr>
                  </a:solidFill>
                  <a:latin typeface="Century Gothic" panose="020B0502020202020204" pitchFamily="34" charset="0"/>
                </a:rPr>
                <a:t>4cm</a:t>
              </a:r>
              <a:endParaRPr lang="en-GB" sz="3200" b="1" dirty="0">
                <a:solidFill>
                  <a:schemeClr val="bg2">
                    <a:lumMod val="90000"/>
                  </a:schemeClr>
                </a:solidFill>
              </a:endParaRPr>
            </a:p>
          </p:txBody>
        </p:sp>
      </p:grp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5F362B7A-363E-4D6D-BAD7-A9F66BA0D4C3}"/>
              </a:ext>
            </a:extLst>
          </p:cNvPr>
          <p:cNvCxnSpPr/>
          <p:nvPr/>
        </p:nvCxnSpPr>
        <p:spPr>
          <a:xfrm>
            <a:off x="2856050" y="3667015"/>
            <a:ext cx="0" cy="374400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45">
            <a:extLst>
              <a:ext uri="{FF2B5EF4-FFF2-40B4-BE49-F238E27FC236}">
                <a16:creationId xmlns:a16="http://schemas.microsoft.com/office/drawing/2014/main" id="{A31DD311-E861-4475-901C-73DD3AD2DF31}"/>
              </a:ext>
            </a:extLst>
          </p:cNvPr>
          <p:cNvSpPr/>
          <p:nvPr/>
        </p:nvSpPr>
        <p:spPr>
          <a:xfrm>
            <a:off x="1760903" y="5240556"/>
            <a:ext cx="1063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9cm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FE854289-8010-44B0-84D1-78098EA1D3E4}"/>
              </a:ext>
            </a:extLst>
          </p:cNvPr>
          <p:cNvCxnSpPr/>
          <p:nvPr/>
        </p:nvCxnSpPr>
        <p:spPr>
          <a:xfrm>
            <a:off x="6568418" y="2011015"/>
            <a:ext cx="0" cy="370080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ectangle 47">
            <a:extLst>
              <a:ext uri="{FF2B5EF4-FFF2-40B4-BE49-F238E27FC236}">
                <a16:creationId xmlns:a16="http://schemas.microsoft.com/office/drawing/2014/main" id="{10B50D10-4D4E-45C9-B7DE-1CD21F3578D8}"/>
              </a:ext>
            </a:extLst>
          </p:cNvPr>
          <p:cNvSpPr/>
          <p:nvPr/>
        </p:nvSpPr>
        <p:spPr>
          <a:xfrm>
            <a:off x="6599501" y="3667015"/>
            <a:ext cx="1063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9cm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8A04337B-B772-44F5-8284-5741CE6DCE3F}"/>
              </a:ext>
            </a:extLst>
          </p:cNvPr>
          <p:cNvCxnSpPr>
            <a:cxnSpLocks/>
          </p:cNvCxnSpPr>
          <p:nvPr/>
        </p:nvCxnSpPr>
        <p:spPr>
          <a:xfrm>
            <a:off x="3041707" y="3520328"/>
            <a:ext cx="1656000" cy="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2DFBB43E-6198-4DBF-91EC-57AAEC806FA0}"/>
              </a:ext>
            </a:extLst>
          </p:cNvPr>
          <p:cNvCxnSpPr>
            <a:cxnSpLocks/>
          </p:cNvCxnSpPr>
          <p:nvPr/>
        </p:nvCxnSpPr>
        <p:spPr>
          <a:xfrm>
            <a:off x="4697707" y="1830280"/>
            <a:ext cx="1728000" cy="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8AA19DCB-1E6B-46F0-B057-B3CCAABBD87A}"/>
              </a:ext>
            </a:extLst>
          </p:cNvPr>
          <p:cNvCxnSpPr>
            <a:cxnSpLocks/>
          </p:cNvCxnSpPr>
          <p:nvPr/>
        </p:nvCxnSpPr>
        <p:spPr>
          <a:xfrm>
            <a:off x="3028698" y="7606779"/>
            <a:ext cx="1728000" cy="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1D4478BD-6328-4C0C-95F7-840C034251E5}"/>
              </a:ext>
            </a:extLst>
          </p:cNvPr>
          <p:cNvCxnSpPr>
            <a:cxnSpLocks/>
          </p:cNvCxnSpPr>
          <p:nvPr/>
        </p:nvCxnSpPr>
        <p:spPr>
          <a:xfrm>
            <a:off x="6400223" y="5532943"/>
            <a:ext cx="2037872" cy="0"/>
          </a:xfrm>
          <a:prstGeom prst="straightConnector1">
            <a:avLst/>
          </a:prstGeom>
          <a:ln w="889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ctangle 52">
            <a:extLst>
              <a:ext uri="{FF2B5EF4-FFF2-40B4-BE49-F238E27FC236}">
                <a16:creationId xmlns:a16="http://schemas.microsoft.com/office/drawing/2014/main" id="{7B864CAA-3309-460B-887C-8A267AA5D03E}"/>
              </a:ext>
            </a:extLst>
          </p:cNvPr>
          <p:cNvSpPr/>
          <p:nvPr/>
        </p:nvSpPr>
        <p:spPr>
          <a:xfrm>
            <a:off x="3375952" y="7661584"/>
            <a:ext cx="1063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30963EB4-8AE9-4516-B6BE-3B261748AF1E}"/>
              </a:ext>
            </a:extLst>
          </p:cNvPr>
          <p:cNvSpPr/>
          <p:nvPr/>
        </p:nvSpPr>
        <p:spPr>
          <a:xfrm>
            <a:off x="5032890" y="1218483"/>
            <a:ext cx="1063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B484862E-C20C-46C9-AD8D-B3B7CCEC98E6}"/>
              </a:ext>
            </a:extLst>
          </p:cNvPr>
          <p:cNvSpPr/>
          <p:nvPr/>
        </p:nvSpPr>
        <p:spPr>
          <a:xfrm>
            <a:off x="3375952" y="3691545"/>
            <a:ext cx="1063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BEA5D96-A074-40F1-BED2-ADD892627604}"/>
              </a:ext>
            </a:extLst>
          </p:cNvPr>
          <p:cNvSpPr/>
          <p:nvPr/>
        </p:nvSpPr>
        <p:spPr>
          <a:xfrm>
            <a:off x="7168615" y="4949477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?</a:t>
            </a:r>
            <a:endParaRPr lang="en-GB" sz="3200" b="1" dirty="0">
              <a:solidFill>
                <a:srgbClr val="FF0000"/>
              </a:solidFill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054FC535-7D35-45A7-8A02-D3EB46573147}"/>
              </a:ext>
            </a:extLst>
          </p:cNvPr>
          <p:cNvSpPr/>
          <p:nvPr/>
        </p:nvSpPr>
        <p:spPr>
          <a:xfrm>
            <a:off x="4046179" y="2552342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?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B2FC38EA-50C9-40D4-A8CE-6C1D7A4877D1}"/>
              </a:ext>
            </a:extLst>
          </p:cNvPr>
          <p:cNvCxnSpPr>
            <a:cxnSpLocks/>
          </p:cNvCxnSpPr>
          <p:nvPr/>
        </p:nvCxnSpPr>
        <p:spPr>
          <a:xfrm>
            <a:off x="4510157" y="2011015"/>
            <a:ext cx="0" cy="165600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>
            <a:extLst>
              <a:ext uri="{FF2B5EF4-FFF2-40B4-BE49-F238E27FC236}">
                <a16:creationId xmlns:a16="http://schemas.microsoft.com/office/drawing/2014/main" id="{5444C580-DD26-476C-97FE-FF5A406436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EE1B4E03-D85E-4EC6-92B9-833EE75B82B5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F8A0688E-7A3B-4BEA-8939-A387444883AA}"/>
              </a:ext>
            </a:extLst>
          </p:cNvPr>
          <p:cNvSpPr/>
          <p:nvPr/>
        </p:nvSpPr>
        <p:spPr>
          <a:xfrm>
            <a:off x="508194" y="646030"/>
            <a:ext cx="55018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46: Combined shapes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983795"/>
      </p:ext>
    </p:extLst>
  </p:cSld>
  <p:clrMapOvr>
    <a:masterClrMapping/>
  </p:clrMapOvr>
</p:sld>
</file>

<file path=ppt/slides/slide3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FBF4B27C-5AC0-4E79-A5D5-FAE28A1BC497}"/>
              </a:ext>
            </a:extLst>
          </p:cNvPr>
          <p:cNvGrpSpPr/>
          <p:nvPr/>
        </p:nvGrpSpPr>
        <p:grpSpPr>
          <a:xfrm>
            <a:off x="3091494" y="2062770"/>
            <a:ext cx="6730208" cy="6182828"/>
            <a:chOff x="631986" y="1472082"/>
            <a:chExt cx="2101253" cy="1930092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DB407FC3-3D84-4E3C-8298-3BF42D8553DC}"/>
                </a:ext>
              </a:extLst>
            </p:cNvPr>
            <p:cNvGrpSpPr/>
            <p:nvPr/>
          </p:nvGrpSpPr>
          <p:grpSpPr>
            <a:xfrm>
              <a:off x="631986" y="1472082"/>
              <a:ext cx="1656000" cy="1656000"/>
              <a:chOff x="631986" y="1400564"/>
              <a:chExt cx="1872000" cy="1873681"/>
            </a:xfrm>
          </p:grpSpPr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11FC394C-186F-43D2-822D-24BAA8B42DD0}"/>
                  </a:ext>
                </a:extLst>
              </p:cNvPr>
              <p:cNvSpPr/>
              <p:nvPr/>
            </p:nvSpPr>
            <p:spPr>
              <a:xfrm>
                <a:off x="1207986" y="1400564"/>
                <a:ext cx="576000" cy="1296000"/>
              </a:xfrm>
              <a:prstGeom prst="rect">
                <a:avLst/>
              </a:prstGeom>
              <a:solidFill>
                <a:schemeClr val="bg1"/>
              </a:solidFill>
              <a:ln w="1016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B330202C-89E7-46D2-81F7-0E640C61302F}"/>
                  </a:ext>
                </a:extLst>
              </p:cNvPr>
              <p:cNvSpPr/>
              <p:nvPr/>
            </p:nvSpPr>
            <p:spPr>
              <a:xfrm>
                <a:off x="631986" y="1978245"/>
                <a:ext cx="576000" cy="1296000"/>
              </a:xfrm>
              <a:prstGeom prst="rect">
                <a:avLst/>
              </a:prstGeom>
              <a:solidFill>
                <a:schemeClr val="bg1"/>
              </a:solidFill>
              <a:ln w="1016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DEB00DBF-3438-45CB-95E7-4B5139602CF6}"/>
                  </a:ext>
                </a:extLst>
              </p:cNvPr>
              <p:cNvSpPr/>
              <p:nvPr/>
            </p:nvSpPr>
            <p:spPr>
              <a:xfrm rot="5400000">
                <a:off x="1567986" y="2338245"/>
                <a:ext cx="576000" cy="1296000"/>
              </a:xfrm>
              <a:prstGeom prst="rect">
                <a:avLst/>
              </a:prstGeom>
              <a:solidFill>
                <a:schemeClr val="bg1"/>
              </a:solidFill>
              <a:ln w="1016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4ADE56BD-A9FF-4A50-AB7F-6694FC6E8345}"/>
                </a:ext>
              </a:extLst>
            </p:cNvPr>
            <p:cNvCxnSpPr/>
            <p:nvPr/>
          </p:nvCxnSpPr>
          <p:spPr>
            <a:xfrm>
              <a:off x="1141524" y="3202754"/>
              <a:ext cx="1152000" cy="0"/>
            </a:xfrm>
            <a:prstGeom prst="straightConnector1">
              <a:avLst/>
            </a:prstGeom>
            <a:ln w="88900">
              <a:solidFill>
                <a:schemeClr val="bg2">
                  <a:lumMod val="90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6669B630-4353-4F77-9630-4E5A7AA75CAD}"/>
                </a:ext>
              </a:extLst>
            </p:cNvPr>
            <p:cNvSpPr/>
            <p:nvPr/>
          </p:nvSpPr>
          <p:spPr>
            <a:xfrm>
              <a:off x="1548797" y="3219625"/>
              <a:ext cx="331917" cy="1825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200" b="1" dirty="0">
                  <a:solidFill>
                    <a:schemeClr val="bg2">
                      <a:lumMod val="90000"/>
                    </a:schemeClr>
                  </a:solidFill>
                  <a:latin typeface="Century Gothic" panose="020B0502020202020204" pitchFamily="34" charset="0"/>
                </a:rPr>
                <a:t>9cm</a:t>
              </a:r>
              <a:endParaRPr lang="en-GB" sz="3200" b="1" dirty="0">
                <a:solidFill>
                  <a:schemeClr val="bg2">
                    <a:lumMod val="90000"/>
                  </a:schemeClr>
                </a:solidFill>
              </a:endParaRPr>
            </a:p>
          </p:txBody>
        </p: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FB1C245A-7D77-4366-B812-C7948D348C61}"/>
                </a:ext>
              </a:extLst>
            </p:cNvPr>
            <p:cNvCxnSpPr>
              <a:cxnSpLocks/>
            </p:cNvCxnSpPr>
            <p:nvPr/>
          </p:nvCxnSpPr>
          <p:spPr>
            <a:xfrm>
              <a:off x="2371496" y="2603541"/>
              <a:ext cx="0" cy="540000"/>
            </a:xfrm>
            <a:prstGeom prst="straightConnector1">
              <a:avLst/>
            </a:prstGeom>
            <a:ln w="88900">
              <a:solidFill>
                <a:schemeClr val="bg2">
                  <a:lumMod val="90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284BB193-3B38-4209-ADFA-700778B13E51}"/>
                </a:ext>
              </a:extLst>
            </p:cNvPr>
            <p:cNvSpPr/>
            <p:nvPr/>
          </p:nvSpPr>
          <p:spPr>
            <a:xfrm>
              <a:off x="2401323" y="2782267"/>
              <a:ext cx="331916" cy="1825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3200" b="1" dirty="0">
                  <a:solidFill>
                    <a:schemeClr val="bg2">
                      <a:lumMod val="90000"/>
                    </a:schemeClr>
                  </a:solidFill>
                  <a:latin typeface="Century Gothic" panose="020B0502020202020204" pitchFamily="34" charset="0"/>
                </a:rPr>
                <a:t>4cm</a:t>
              </a:r>
              <a:endParaRPr lang="en-GB" sz="3200" b="1" dirty="0">
                <a:solidFill>
                  <a:schemeClr val="bg2">
                    <a:lumMod val="90000"/>
                  </a:schemeClr>
                </a:solidFill>
              </a:endParaRPr>
            </a:p>
          </p:txBody>
        </p:sp>
      </p:grp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5F362B7A-363E-4D6D-BAD7-A9F66BA0D4C3}"/>
              </a:ext>
            </a:extLst>
          </p:cNvPr>
          <p:cNvCxnSpPr/>
          <p:nvPr/>
        </p:nvCxnSpPr>
        <p:spPr>
          <a:xfrm>
            <a:off x="2856050" y="3667015"/>
            <a:ext cx="0" cy="374400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45">
            <a:extLst>
              <a:ext uri="{FF2B5EF4-FFF2-40B4-BE49-F238E27FC236}">
                <a16:creationId xmlns:a16="http://schemas.microsoft.com/office/drawing/2014/main" id="{A31DD311-E861-4475-901C-73DD3AD2DF31}"/>
              </a:ext>
            </a:extLst>
          </p:cNvPr>
          <p:cNvSpPr/>
          <p:nvPr/>
        </p:nvSpPr>
        <p:spPr>
          <a:xfrm>
            <a:off x="1760903" y="5240556"/>
            <a:ext cx="1063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9cm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FE854289-8010-44B0-84D1-78098EA1D3E4}"/>
              </a:ext>
            </a:extLst>
          </p:cNvPr>
          <p:cNvCxnSpPr/>
          <p:nvPr/>
        </p:nvCxnSpPr>
        <p:spPr>
          <a:xfrm>
            <a:off x="6568418" y="2011015"/>
            <a:ext cx="0" cy="370080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ectangle 47">
            <a:extLst>
              <a:ext uri="{FF2B5EF4-FFF2-40B4-BE49-F238E27FC236}">
                <a16:creationId xmlns:a16="http://schemas.microsoft.com/office/drawing/2014/main" id="{10B50D10-4D4E-45C9-B7DE-1CD21F3578D8}"/>
              </a:ext>
            </a:extLst>
          </p:cNvPr>
          <p:cNvSpPr/>
          <p:nvPr/>
        </p:nvSpPr>
        <p:spPr>
          <a:xfrm>
            <a:off x="6599501" y="3667015"/>
            <a:ext cx="1063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9cm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8A04337B-B772-44F5-8284-5741CE6DCE3F}"/>
              </a:ext>
            </a:extLst>
          </p:cNvPr>
          <p:cNvCxnSpPr>
            <a:cxnSpLocks/>
          </p:cNvCxnSpPr>
          <p:nvPr/>
        </p:nvCxnSpPr>
        <p:spPr>
          <a:xfrm>
            <a:off x="3041707" y="3520328"/>
            <a:ext cx="1656000" cy="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2DFBB43E-6198-4DBF-91EC-57AAEC806FA0}"/>
              </a:ext>
            </a:extLst>
          </p:cNvPr>
          <p:cNvCxnSpPr>
            <a:cxnSpLocks/>
          </p:cNvCxnSpPr>
          <p:nvPr/>
        </p:nvCxnSpPr>
        <p:spPr>
          <a:xfrm>
            <a:off x="4697707" y="1830280"/>
            <a:ext cx="1728000" cy="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8AA19DCB-1E6B-46F0-B057-B3CCAABBD87A}"/>
              </a:ext>
            </a:extLst>
          </p:cNvPr>
          <p:cNvCxnSpPr>
            <a:cxnSpLocks/>
          </p:cNvCxnSpPr>
          <p:nvPr/>
        </p:nvCxnSpPr>
        <p:spPr>
          <a:xfrm>
            <a:off x="3028698" y="7606779"/>
            <a:ext cx="1728000" cy="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1D4478BD-6328-4C0C-95F7-840C034251E5}"/>
              </a:ext>
            </a:extLst>
          </p:cNvPr>
          <p:cNvCxnSpPr>
            <a:cxnSpLocks/>
          </p:cNvCxnSpPr>
          <p:nvPr/>
        </p:nvCxnSpPr>
        <p:spPr>
          <a:xfrm>
            <a:off x="6400223" y="5532943"/>
            <a:ext cx="2037872" cy="0"/>
          </a:xfrm>
          <a:prstGeom prst="straightConnector1">
            <a:avLst/>
          </a:prstGeom>
          <a:ln w="889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ctangle 52">
            <a:extLst>
              <a:ext uri="{FF2B5EF4-FFF2-40B4-BE49-F238E27FC236}">
                <a16:creationId xmlns:a16="http://schemas.microsoft.com/office/drawing/2014/main" id="{7B864CAA-3309-460B-887C-8A267AA5D03E}"/>
              </a:ext>
            </a:extLst>
          </p:cNvPr>
          <p:cNvSpPr/>
          <p:nvPr/>
        </p:nvSpPr>
        <p:spPr>
          <a:xfrm>
            <a:off x="3375952" y="7661584"/>
            <a:ext cx="1063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30963EB4-8AE9-4516-B6BE-3B261748AF1E}"/>
              </a:ext>
            </a:extLst>
          </p:cNvPr>
          <p:cNvSpPr/>
          <p:nvPr/>
        </p:nvSpPr>
        <p:spPr>
          <a:xfrm>
            <a:off x="5032890" y="1218483"/>
            <a:ext cx="1063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B484862E-C20C-46C9-AD8D-B3B7CCEC98E6}"/>
              </a:ext>
            </a:extLst>
          </p:cNvPr>
          <p:cNvSpPr/>
          <p:nvPr/>
        </p:nvSpPr>
        <p:spPr>
          <a:xfrm>
            <a:off x="3375952" y="3691545"/>
            <a:ext cx="1063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BEA5D96-A074-40F1-BED2-ADD892627604}"/>
              </a:ext>
            </a:extLst>
          </p:cNvPr>
          <p:cNvSpPr/>
          <p:nvPr/>
        </p:nvSpPr>
        <p:spPr>
          <a:xfrm>
            <a:off x="7168615" y="4946106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?</a:t>
            </a:r>
            <a:endParaRPr lang="en-GB" sz="3200" b="1" dirty="0">
              <a:solidFill>
                <a:srgbClr val="FF0000"/>
              </a:solidFill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054FC535-7D35-45A7-8A02-D3EB46573147}"/>
              </a:ext>
            </a:extLst>
          </p:cNvPr>
          <p:cNvSpPr/>
          <p:nvPr/>
        </p:nvSpPr>
        <p:spPr>
          <a:xfrm>
            <a:off x="4046179" y="2552342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?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B2FC38EA-50C9-40D4-A8CE-6C1D7A4877D1}"/>
              </a:ext>
            </a:extLst>
          </p:cNvPr>
          <p:cNvCxnSpPr>
            <a:cxnSpLocks/>
          </p:cNvCxnSpPr>
          <p:nvPr/>
        </p:nvCxnSpPr>
        <p:spPr>
          <a:xfrm>
            <a:off x="4510157" y="2011015"/>
            <a:ext cx="0" cy="165600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51E7E8AD-9B5F-4B26-9FD3-ACE379810D53}"/>
              </a:ext>
            </a:extLst>
          </p:cNvPr>
          <p:cNvCxnSpPr/>
          <p:nvPr/>
        </p:nvCxnSpPr>
        <p:spPr>
          <a:xfrm>
            <a:off x="4699953" y="5978505"/>
            <a:ext cx="3689798" cy="0"/>
          </a:xfrm>
          <a:prstGeom prst="straightConnector1">
            <a:avLst/>
          </a:prstGeom>
          <a:ln w="889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>
            <a:extLst>
              <a:ext uri="{FF2B5EF4-FFF2-40B4-BE49-F238E27FC236}">
                <a16:creationId xmlns:a16="http://schemas.microsoft.com/office/drawing/2014/main" id="{87C71613-E477-4B28-9DE2-418E969665A3}"/>
              </a:ext>
            </a:extLst>
          </p:cNvPr>
          <p:cNvSpPr/>
          <p:nvPr/>
        </p:nvSpPr>
        <p:spPr>
          <a:xfrm>
            <a:off x="6011381" y="5985086"/>
            <a:ext cx="1063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9cm</a:t>
            </a:r>
            <a:endParaRPr lang="en-GB" sz="3200" b="1" dirty="0">
              <a:solidFill>
                <a:schemeClr val="accent1"/>
              </a:solidFill>
            </a:endParaRPr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A5F03062-7A12-486A-808F-51AD74DF73F6}"/>
              </a:ext>
            </a:extLst>
          </p:cNvPr>
          <p:cNvCxnSpPr>
            <a:cxnSpLocks/>
          </p:cNvCxnSpPr>
          <p:nvPr/>
        </p:nvCxnSpPr>
        <p:spPr>
          <a:xfrm>
            <a:off x="4723519" y="5532943"/>
            <a:ext cx="1656000" cy="0"/>
          </a:xfrm>
          <a:prstGeom prst="straightConnector1">
            <a:avLst/>
          </a:prstGeom>
          <a:ln w="889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61E787B2-ED01-4A9F-B590-7104F601B382}"/>
              </a:ext>
            </a:extLst>
          </p:cNvPr>
          <p:cNvSpPr/>
          <p:nvPr/>
        </p:nvSpPr>
        <p:spPr>
          <a:xfrm>
            <a:off x="5068553" y="4935679"/>
            <a:ext cx="1063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chemeClr val="accent1"/>
              </a:solidFill>
            </a:endParaRPr>
          </a:p>
        </p:txBody>
      </p:sp>
      <p:pic>
        <p:nvPicPr>
          <p:cNvPr id="58" name="Picture 57">
            <a:extLst>
              <a:ext uri="{FF2B5EF4-FFF2-40B4-BE49-F238E27FC236}">
                <a16:creationId xmlns:a16="http://schemas.microsoft.com/office/drawing/2014/main" id="{B88C6686-73FB-46FC-B7B7-D21150FD070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59" name="TextBox 58">
            <a:extLst>
              <a:ext uri="{FF2B5EF4-FFF2-40B4-BE49-F238E27FC236}">
                <a16:creationId xmlns:a16="http://schemas.microsoft.com/office/drawing/2014/main" id="{1B25EDA1-6A59-49C2-A432-619554F15ACA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74A12290-5265-47F8-8E55-A35DB874493F}"/>
              </a:ext>
            </a:extLst>
          </p:cNvPr>
          <p:cNvSpPr/>
          <p:nvPr/>
        </p:nvSpPr>
        <p:spPr>
          <a:xfrm>
            <a:off x="508194" y="646030"/>
            <a:ext cx="55018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46: Combined shapes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3842429"/>
      </p:ext>
    </p:extLst>
  </p:cSld>
  <p:clrMapOvr>
    <a:masterClrMapping/>
  </p:clrMapOvr>
</p:sld>
</file>

<file path=ppt/slides/slide3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FBF4B27C-5AC0-4E79-A5D5-FAE28A1BC497}"/>
              </a:ext>
            </a:extLst>
          </p:cNvPr>
          <p:cNvGrpSpPr/>
          <p:nvPr/>
        </p:nvGrpSpPr>
        <p:grpSpPr>
          <a:xfrm>
            <a:off x="3091494" y="2062770"/>
            <a:ext cx="6730208" cy="6182828"/>
            <a:chOff x="631986" y="1472082"/>
            <a:chExt cx="2101253" cy="1930092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DB407FC3-3D84-4E3C-8298-3BF42D8553DC}"/>
                </a:ext>
              </a:extLst>
            </p:cNvPr>
            <p:cNvGrpSpPr/>
            <p:nvPr/>
          </p:nvGrpSpPr>
          <p:grpSpPr>
            <a:xfrm>
              <a:off x="631986" y="1472082"/>
              <a:ext cx="1656000" cy="1656000"/>
              <a:chOff x="631986" y="1400564"/>
              <a:chExt cx="1872000" cy="1873681"/>
            </a:xfrm>
          </p:grpSpPr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11FC394C-186F-43D2-822D-24BAA8B42DD0}"/>
                  </a:ext>
                </a:extLst>
              </p:cNvPr>
              <p:cNvSpPr/>
              <p:nvPr/>
            </p:nvSpPr>
            <p:spPr>
              <a:xfrm>
                <a:off x="1207986" y="1400564"/>
                <a:ext cx="576000" cy="1296000"/>
              </a:xfrm>
              <a:prstGeom prst="rect">
                <a:avLst/>
              </a:prstGeom>
              <a:solidFill>
                <a:schemeClr val="bg1"/>
              </a:solidFill>
              <a:ln w="1016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B330202C-89E7-46D2-81F7-0E640C61302F}"/>
                  </a:ext>
                </a:extLst>
              </p:cNvPr>
              <p:cNvSpPr/>
              <p:nvPr/>
            </p:nvSpPr>
            <p:spPr>
              <a:xfrm>
                <a:off x="631986" y="1978245"/>
                <a:ext cx="576000" cy="1296000"/>
              </a:xfrm>
              <a:prstGeom prst="rect">
                <a:avLst/>
              </a:prstGeom>
              <a:solidFill>
                <a:schemeClr val="bg1"/>
              </a:solidFill>
              <a:ln w="1016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DEB00DBF-3438-45CB-95E7-4B5139602CF6}"/>
                  </a:ext>
                </a:extLst>
              </p:cNvPr>
              <p:cNvSpPr/>
              <p:nvPr/>
            </p:nvSpPr>
            <p:spPr>
              <a:xfrm rot="5400000">
                <a:off x="1567986" y="2338245"/>
                <a:ext cx="576000" cy="1296000"/>
              </a:xfrm>
              <a:prstGeom prst="rect">
                <a:avLst/>
              </a:prstGeom>
              <a:solidFill>
                <a:schemeClr val="bg1"/>
              </a:solidFill>
              <a:ln w="1016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4ADE56BD-A9FF-4A50-AB7F-6694FC6E8345}"/>
                </a:ext>
              </a:extLst>
            </p:cNvPr>
            <p:cNvCxnSpPr/>
            <p:nvPr/>
          </p:nvCxnSpPr>
          <p:spPr>
            <a:xfrm>
              <a:off x="1141524" y="3202754"/>
              <a:ext cx="1152000" cy="0"/>
            </a:xfrm>
            <a:prstGeom prst="straightConnector1">
              <a:avLst/>
            </a:prstGeom>
            <a:ln w="88900">
              <a:solidFill>
                <a:schemeClr val="bg2">
                  <a:lumMod val="90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6669B630-4353-4F77-9630-4E5A7AA75CAD}"/>
                </a:ext>
              </a:extLst>
            </p:cNvPr>
            <p:cNvSpPr/>
            <p:nvPr/>
          </p:nvSpPr>
          <p:spPr>
            <a:xfrm>
              <a:off x="1548797" y="3219625"/>
              <a:ext cx="331917" cy="1825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200" b="1" dirty="0">
                  <a:solidFill>
                    <a:schemeClr val="bg2">
                      <a:lumMod val="90000"/>
                    </a:schemeClr>
                  </a:solidFill>
                  <a:latin typeface="Century Gothic" panose="020B0502020202020204" pitchFamily="34" charset="0"/>
                </a:rPr>
                <a:t>9cm</a:t>
              </a:r>
              <a:endParaRPr lang="en-GB" sz="3200" b="1" dirty="0">
                <a:solidFill>
                  <a:schemeClr val="bg2">
                    <a:lumMod val="90000"/>
                  </a:schemeClr>
                </a:solidFill>
              </a:endParaRPr>
            </a:p>
          </p:txBody>
        </p: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FB1C245A-7D77-4366-B812-C7948D348C61}"/>
                </a:ext>
              </a:extLst>
            </p:cNvPr>
            <p:cNvCxnSpPr>
              <a:cxnSpLocks/>
            </p:cNvCxnSpPr>
            <p:nvPr/>
          </p:nvCxnSpPr>
          <p:spPr>
            <a:xfrm>
              <a:off x="2371496" y="2603541"/>
              <a:ext cx="0" cy="540000"/>
            </a:xfrm>
            <a:prstGeom prst="straightConnector1">
              <a:avLst/>
            </a:prstGeom>
            <a:ln w="88900">
              <a:solidFill>
                <a:schemeClr val="bg2">
                  <a:lumMod val="90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284BB193-3B38-4209-ADFA-700778B13E51}"/>
                </a:ext>
              </a:extLst>
            </p:cNvPr>
            <p:cNvSpPr/>
            <p:nvPr/>
          </p:nvSpPr>
          <p:spPr>
            <a:xfrm>
              <a:off x="2401323" y="2782267"/>
              <a:ext cx="331916" cy="1825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3200" b="1" dirty="0">
                  <a:solidFill>
                    <a:schemeClr val="bg2">
                      <a:lumMod val="90000"/>
                    </a:schemeClr>
                  </a:solidFill>
                  <a:latin typeface="Century Gothic" panose="020B0502020202020204" pitchFamily="34" charset="0"/>
                </a:rPr>
                <a:t>4cm</a:t>
              </a:r>
              <a:endParaRPr lang="en-GB" sz="3200" b="1" dirty="0">
                <a:solidFill>
                  <a:schemeClr val="bg2">
                    <a:lumMod val="90000"/>
                  </a:schemeClr>
                </a:solidFill>
              </a:endParaRPr>
            </a:p>
          </p:txBody>
        </p:sp>
      </p:grp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5F362B7A-363E-4D6D-BAD7-A9F66BA0D4C3}"/>
              </a:ext>
            </a:extLst>
          </p:cNvPr>
          <p:cNvCxnSpPr/>
          <p:nvPr/>
        </p:nvCxnSpPr>
        <p:spPr>
          <a:xfrm>
            <a:off x="2856050" y="3667015"/>
            <a:ext cx="0" cy="374400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45">
            <a:extLst>
              <a:ext uri="{FF2B5EF4-FFF2-40B4-BE49-F238E27FC236}">
                <a16:creationId xmlns:a16="http://schemas.microsoft.com/office/drawing/2014/main" id="{A31DD311-E861-4475-901C-73DD3AD2DF31}"/>
              </a:ext>
            </a:extLst>
          </p:cNvPr>
          <p:cNvSpPr/>
          <p:nvPr/>
        </p:nvSpPr>
        <p:spPr>
          <a:xfrm>
            <a:off x="1760903" y="5240556"/>
            <a:ext cx="1063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9cm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FE854289-8010-44B0-84D1-78098EA1D3E4}"/>
              </a:ext>
            </a:extLst>
          </p:cNvPr>
          <p:cNvCxnSpPr/>
          <p:nvPr/>
        </p:nvCxnSpPr>
        <p:spPr>
          <a:xfrm>
            <a:off x="6568418" y="2011015"/>
            <a:ext cx="0" cy="370080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ectangle 47">
            <a:extLst>
              <a:ext uri="{FF2B5EF4-FFF2-40B4-BE49-F238E27FC236}">
                <a16:creationId xmlns:a16="http://schemas.microsoft.com/office/drawing/2014/main" id="{10B50D10-4D4E-45C9-B7DE-1CD21F3578D8}"/>
              </a:ext>
            </a:extLst>
          </p:cNvPr>
          <p:cNvSpPr/>
          <p:nvPr/>
        </p:nvSpPr>
        <p:spPr>
          <a:xfrm>
            <a:off x="6599501" y="3667015"/>
            <a:ext cx="1063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9cm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8A04337B-B772-44F5-8284-5741CE6DCE3F}"/>
              </a:ext>
            </a:extLst>
          </p:cNvPr>
          <p:cNvCxnSpPr>
            <a:cxnSpLocks/>
          </p:cNvCxnSpPr>
          <p:nvPr/>
        </p:nvCxnSpPr>
        <p:spPr>
          <a:xfrm>
            <a:off x="3041707" y="3520328"/>
            <a:ext cx="1656000" cy="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2DFBB43E-6198-4DBF-91EC-57AAEC806FA0}"/>
              </a:ext>
            </a:extLst>
          </p:cNvPr>
          <p:cNvCxnSpPr>
            <a:cxnSpLocks/>
          </p:cNvCxnSpPr>
          <p:nvPr/>
        </p:nvCxnSpPr>
        <p:spPr>
          <a:xfrm>
            <a:off x="4697707" y="1830280"/>
            <a:ext cx="1728000" cy="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8AA19DCB-1E6B-46F0-B057-B3CCAABBD87A}"/>
              </a:ext>
            </a:extLst>
          </p:cNvPr>
          <p:cNvCxnSpPr>
            <a:cxnSpLocks/>
          </p:cNvCxnSpPr>
          <p:nvPr/>
        </p:nvCxnSpPr>
        <p:spPr>
          <a:xfrm>
            <a:off x="3028698" y="7606779"/>
            <a:ext cx="1728000" cy="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1D4478BD-6328-4C0C-95F7-840C034251E5}"/>
              </a:ext>
            </a:extLst>
          </p:cNvPr>
          <p:cNvCxnSpPr>
            <a:cxnSpLocks/>
          </p:cNvCxnSpPr>
          <p:nvPr/>
        </p:nvCxnSpPr>
        <p:spPr>
          <a:xfrm>
            <a:off x="6400223" y="5532943"/>
            <a:ext cx="2037872" cy="0"/>
          </a:xfrm>
          <a:prstGeom prst="straightConnector1">
            <a:avLst/>
          </a:prstGeom>
          <a:ln w="889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ctangle 52">
            <a:extLst>
              <a:ext uri="{FF2B5EF4-FFF2-40B4-BE49-F238E27FC236}">
                <a16:creationId xmlns:a16="http://schemas.microsoft.com/office/drawing/2014/main" id="{7B864CAA-3309-460B-887C-8A267AA5D03E}"/>
              </a:ext>
            </a:extLst>
          </p:cNvPr>
          <p:cNvSpPr/>
          <p:nvPr/>
        </p:nvSpPr>
        <p:spPr>
          <a:xfrm>
            <a:off x="3375952" y="7661584"/>
            <a:ext cx="1063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30963EB4-8AE9-4516-B6BE-3B261748AF1E}"/>
              </a:ext>
            </a:extLst>
          </p:cNvPr>
          <p:cNvSpPr/>
          <p:nvPr/>
        </p:nvSpPr>
        <p:spPr>
          <a:xfrm>
            <a:off x="5032890" y="1218483"/>
            <a:ext cx="1063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B484862E-C20C-46C9-AD8D-B3B7CCEC98E6}"/>
              </a:ext>
            </a:extLst>
          </p:cNvPr>
          <p:cNvSpPr/>
          <p:nvPr/>
        </p:nvSpPr>
        <p:spPr>
          <a:xfrm>
            <a:off x="3375952" y="3691545"/>
            <a:ext cx="1063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BEA5D96-A074-40F1-BED2-ADD892627604}"/>
              </a:ext>
            </a:extLst>
          </p:cNvPr>
          <p:cNvSpPr/>
          <p:nvPr/>
        </p:nvSpPr>
        <p:spPr>
          <a:xfrm>
            <a:off x="6887603" y="4929236"/>
            <a:ext cx="10631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5cm</a:t>
            </a:r>
            <a:endParaRPr lang="en-GB" sz="3200" b="1" dirty="0">
              <a:solidFill>
                <a:srgbClr val="FF0000"/>
              </a:solidFill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054FC535-7D35-45A7-8A02-D3EB46573147}"/>
              </a:ext>
            </a:extLst>
          </p:cNvPr>
          <p:cNvSpPr/>
          <p:nvPr/>
        </p:nvSpPr>
        <p:spPr>
          <a:xfrm>
            <a:off x="4046179" y="2552342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?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B2FC38EA-50C9-40D4-A8CE-6C1D7A4877D1}"/>
              </a:ext>
            </a:extLst>
          </p:cNvPr>
          <p:cNvCxnSpPr>
            <a:cxnSpLocks/>
          </p:cNvCxnSpPr>
          <p:nvPr/>
        </p:nvCxnSpPr>
        <p:spPr>
          <a:xfrm>
            <a:off x="4510157" y="2011015"/>
            <a:ext cx="0" cy="165600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51E7E8AD-9B5F-4B26-9FD3-ACE379810D53}"/>
              </a:ext>
            </a:extLst>
          </p:cNvPr>
          <p:cNvCxnSpPr/>
          <p:nvPr/>
        </p:nvCxnSpPr>
        <p:spPr>
          <a:xfrm>
            <a:off x="4699953" y="5978505"/>
            <a:ext cx="3689798" cy="0"/>
          </a:xfrm>
          <a:prstGeom prst="straightConnector1">
            <a:avLst/>
          </a:prstGeom>
          <a:ln w="889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>
            <a:extLst>
              <a:ext uri="{FF2B5EF4-FFF2-40B4-BE49-F238E27FC236}">
                <a16:creationId xmlns:a16="http://schemas.microsoft.com/office/drawing/2014/main" id="{87C71613-E477-4B28-9DE2-418E969665A3}"/>
              </a:ext>
            </a:extLst>
          </p:cNvPr>
          <p:cNvSpPr/>
          <p:nvPr/>
        </p:nvSpPr>
        <p:spPr>
          <a:xfrm>
            <a:off x="6011381" y="5985086"/>
            <a:ext cx="1063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9cm</a:t>
            </a:r>
            <a:endParaRPr lang="en-GB" sz="3200" b="1" dirty="0">
              <a:solidFill>
                <a:schemeClr val="accent1"/>
              </a:solidFill>
            </a:endParaRPr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A5F03062-7A12-486A-808F-51AD74DF73F6}"/>
              </a:ext>
            </a:extLst>
          </p:cNvPr>
          <p:cNvCxnSpPr>
            <a:cxnSpLocks/>
          </p:cNvCxnSpPr>
          <p:nvPr/>
        </p:nvCxnSpPr>
        <p:spPr>
          <a:xfrm>
            <a:off x="4723519" y="5532943"/>
            <a:ext cx="1656000" cy="0"/>
          </a:xfrm>
          <a:prstGeom prst="straightConnector1">
            <a:avLst/>
          </a:prstGeom>
          <a:ln w="889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61E787B2-ED01-4A9F-B590-7104F601B382}"/>
              </a:ext>
            </a:extLst>
          </p:cNvPr>
          <p:cNvSpPr/>
          <p:nvPr/>
        </p:nvSpPr>
        <p:spPr>
          <a:xfrm>
            <a:off x="5068553" y="4935679"/>
            <a:ext cx="1063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chemeClr val="accent1"/>
              </a:solidFill>
            </a:endParaRPr>
          </a:p>
        </p:txBody>
      </p:sp>
      <p:pic>
        <p:nvPicPr>
          <p:cNvPr id="58" name="Picture 57">
            <a:extLst>
              <a:ext uri="{FF2B5EF4-FFF2-40B4-BE49-F238E27FC236}">
                <a16:creationId xmlns:a16="http://schemas.microsoft.com/office/drawing/2014/main" id="{B052FC15-0C63-46FA-9C64-308BAD2C34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59" name="TextBox 58">
            <a:extLst>
              <a:ext uri="{FF2B5EF4-FFF2-40B4-BE49-F238E27FC236}">
                <a16:creationId xmlns:a16="http://schemas.microsoft.com/office/drawing/2014/main" id="{5E604FE6-3346-4132-B77E-876A299242D3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ADE00CC2-10AB-4146-9D21-B11A4462409C}"/>
              </a:ext>
            </a:extLst>
          </p:cNvPr>
          <p:cNvSpPr/>
          <p:nvPr/>
        </p:nvSpPr>
        <p:spPr>
          <a:xfrm>
            <a:off x="508194" y="646030"/>
            <a:ext cx="55018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46: Combined shapes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857538"/>
      </p:ext>
    </p:extLst>
  </p:cSld>
  <p:clrMapOvr>
    <a:masterClrMapping/>
  </p:clrMapOvr>
</p:sld>
</file>

<file path=ppt/slides/slide3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FBF4B27C-5AC0-4E79-A5D5-FAE28A1BC497}"/>
              </a:ext>
            </a:extLst>
          </p:cNvPr>
          <p:cNvGrpSpPr/>
          <p:nvPr/>
        </p:nvGrpSpPr>
        <p:grpSpPr>
          <a:xfrm>
            <a:off x="3091494" y="2062770"/>
            <a:ext cx="6730208" cy="6182828"/>
            <a:chOff x="631986" y="1472082"/>
            <a:chExt cx="2101253" cy="1930092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DB407FC3-3D84-4E3C-8298-3BF42D8553DC}"/>
                </a:ext>
              </a:extLst>
            </p:cNvPr>
            <p:cNvGrpSpPr/>
            <p:nvPr/>
          </p:nvGrpSpPr>
          <p:grpSpPr>
            <a:xfrm>
              <a:off x="631986" y="1472082"/>
              <a:ext cx="1656000" cy="1656000"/>
              <a:chOff x="631986" y="1400564"/>
              <a:chExt cx="1872000" cy="1873681"/>
            </a:xfrm>
          </p:grpSpPr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11FC394C-186F-43D2-822D-24BAA8B42DD0}"/>
                  </a:ext>
                </a:extLst>
              </p:cNvPr>
              <p:cNvSpPr/>
              <p:nvPr/>
            </p:nvSpPr>
            <p:spPr>
              <a:xfrm>
                <a:off x="1207986" y="1400564"/>
                <a:ext cx="576000" cy="1296000"/>
              </a:xfrm>
              <a:prstGeom prst="rect">
                <a:avLst/>
              </a:prstGeom>
              <a:solidFill>
                <a:schemeClr val="bg1"/>
              </a:solidFill>
              <a:ln w="1016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B330202C-89E7-46D2-81F7-0E640C61302F}"/>
                  </a:ext>
                </a:extLst>
              </p:cNvPr>
              <p:cNvSpPr/>
              <p:nvPr/>
            </p:nvSpPr>
            <p:spPr>
              <a:xfrm>
                <a:off x="631986" y="1978245"/>
                <a:ext cx="576000" cy="1296000"/>
              </a:xfrm>
              <a:prstGeom prst="rect">
                <a:avLst/>
              </a:prstGeom>
              <a:solidFill>
                <a:schemeClr val="bg1"/>
              </a:solidFill>
              <a:ln w="1016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DEB00DBF-3438-45CB-95E7-4B5139602CF6}"/>
                  </a:ext>
                </a:extLst>
              </p:cNvPr>
              <p:cNvSpPr/>
              <p:nvPr/>
            </p:nvSpPr>
            <p:spPr>
              <a:xfrm rot="5400000">
                <a:off x="1567986" y="2338245"/>
                <a:ext cx="576000" cy="1296000"/>
              </a:xfrm>
              <a:prstGeom prst="rect">
                <a:avLst/>
              </a:prstGeom>
              <a:solidFill>
                <a:schemeClr val="bg1"/>
              </a:solidFill>
              <a:ln w="1016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4ADE56BD-A9FF-4A50-AB7F-6694FC6E8345}"/>
                </a:ext>
              </a:extLst>
            </p:cNvPr>
            <p:cNvCxnSpPr/>
            <p:nvPr/>
          </p:nvCxnSpPr>
          <p:spPr>
            <a:xfrm>
              <a:off x="1141524" y="3202754"/>
              <a:ext cx="1152000" cy="0"/>
            </a:xfrm>
            <a:prstGeom prst="straightConnector1">
              <a:avLst/>
            </a:prstGeom>
            <a:ln w="88900">
              <a:solidFill>
                <a:schemeClr val="bg2">
                  <a:lumMod val="90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6669B630-4353-4F77-9630-4E5A7AA75CAD}"/>
                </a:ext>
              </a:extLst>
            </p:cNvPr>
            <p:cNvSpPr/>
            <p:nvPr/>
          </p:nvSpPr>
          <p:spPr>
            <a:xfrm>
              <a:off x="1548797" y="3219625"/>
              <a:ext cx="331917" cy="1825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200" b="1" dirty="0">
                  <a:solidFill>
                    <a:schemeClr val="bg2">
                      <a:lumMod val="90000"/>
                    </a:schemeClr>
                  </a:solidFill>
                  <a:latin typeface="Century Gothic" panose="020B0502020202020204" pitchFamily="34" charset="0"/>
                </a:rPr>
                <a:t>9cm</a:t>
              </a:r>
              <a:endParaRPr lang="en-GB" sz="3200" b="1" dirty="0">
                <a:solidFill>
                  <a:schemeClr val="bg2">
                    <a:lumMod val="90000"/>
                  </a:schemeClr>
                </a:solidFill>
              </a:endParaRPr>
            </a:p>
          </p:txBody>
        </p: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FB1C245A-7D77-4366-B812-C7948D348C61}"/>
                </a:ext>
              </a:extLst>
            </p:cNvPr>
            <p:cNvCxnSpPr>
              <a:cxnSpLocks/>
            </p:cNvCxnSpPr>
            <p:nvPr/>
          </p:nvCxnSpPr>
          <p:spPr>
            <a:xfrm>
              <a:off x="2371496" y="2603541"/>
              <a:ext cx="0" cy="540000"/>
            </a:xfrm>
            <a:prstGeom prst="straightConnector1">
              <a:avLst/>
            </a:prstGeom>
            <a:ln w="88900">
              <a:solidFill>
                <a:schemeClr val="bg2">
                  <a:lumMod val="90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284BB193-3B38-4209-ADFA-700778B13E51}"/>
                </a:ext>
              </a:extLst>
            </p:cNvPr>
            <p:cNvSpPr/>
            <p:nvPr/>
          </p:nvSpPr>
          <p:spPr>
            <a:xfrm>
              <a:off x="2401323" y="2782267"/>
              <a:ext cx="331916" cy="1825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3200" b="1" dirty="0">
                  <a:solidFill>
                    <a:schemeClr val="bg2">
                      <a:lumMod val="90000"/>
                    </a:schemeClr>
                  </a:solidFill>
                  <a:latin typeface="Century Gothic" panose="020B0502020202020204" pitchFamily="34" charset="0"/>
                </a:rPr>
                <a:t>4cm</a:t>
              </a:r>
              <a:endParaRPr lang="en-GB" sz="3200" b="1" dirty="0">
                <a:solidFill>
                  <a:schemeClr val="bg2">
                    <a:lumMod val="90000"/>
                  </a:schemeClr>
                </a:solidFill>
              </a:endParaRPr>
            </a:p>
          </p:txBody>
        </p:sp>
      </p:grp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5F362B7A-363E-4D6D-BAD7-A9F66BA0D4C3}"/>
              </a:ext>
            </a:extLst>
          </p:cNvPr>
          <p:cNvCxnSpPr/>
          <p:nvPr/>
        </p:nvCxnSpPr>
        <p:spPr>
          <a:xfrm>
            <a:off x="2856050" y="3667015"/>
            <a:ext cx="0" cy="374400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45">
            <a:extLst>
              <a:ext uri="{FF2B5EF4-FFF2-40B4-BE49-F238E27FC236}">
                <a16:creationId xmlns:a16="http://schemas.microsoft.com/office/drawing/2014/main" id="{A31DD311-E861-4475-901C-73DD3AD2DF31}"/>
              </a:ext>
            </a:extLst>
          </p:cNvPr>
          <p:cNvSpPr/>
          <p:nvPr/>
        </p:nvSpPr>
        <p:spPr>
          <a:xfrm>
            <a:off x="1760903" y="5240556"/>
            <a:ext cx="1063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9cm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FE854289-8010-44B0-84D1-78098EA1D3E4}"/>
              </a:ext>
            </a:extLst>
          </p:cNvPr>
          <p:cNvCxnSpPr/>
          <p:nvPr/>
        </p:nvCxnSpPr>
        <p:spPr>
          <a:xfrm>
            <a:off x="6568418" y="2011015"/>
            <a:ext cx="0" cy="370080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ectangle 47">
            <a:extLst>
              <a:ext uri="{FF2B5EF4-FFF2-40B4-BE49-F238E27FC236}">
                <a16:creationId xmlns:a16="http://schemas.microsoft.com/office/drawing/2014/main" id="{10B50D10-4D4E-45C9-B7DE-1CD21F3578D8}"/>
              </a:ext>
            </a:extLst>
          </p:cNvPr>
          <p:cNvSpPr/>
          <p:nvPr/>
        </p:nvSpPr>
        <p:spPr>
          <a:xfrm>
            <a:off x="6599501" y="3667015"/>
            <a:ext cx="1063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9cm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8A04337B-B772-44F5-8284-5741CE6DCE3F}"/>
              </a:ext>
            </a:extLst>
          </p:cNvPr>
          <p:cNvCxnSpPr>
            <a:cxnSpLocks/>
          </p:cNvCxnSpPr>
          <p:nvPr/>
        </p:nvCxnSpPr>
        <p:spPr>
          <a:xfrm>
            <a:off x="3041707" y="3520328"/>
            <a:ext cx="1656000" cy="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2DFBB43E-6198-4DBF-91EC-57AAEC806FA0}"/>
              </a:ext>
            </a:extLst>
          </p:cNvPr>
          <p:cNvCxnSpPr>
            <a:cxnSpLocks/>
          </p:cNvCxnSpPr>
          <p:nvPr/>
        </p:nvCxnSpPr>
        <p:spPr>
          <a:xfrm>
            <a:off x="4697707" y="1830280"/>
            <a:ext cx="1728000" cy="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8AA19DCB-1E6B-46F0-B057-B3CCAABBD87A}"/>
              </a:ext>
            </a:extLst>
          </p:cNvPr>
          <p:cNvCxnSpPr>
            <a:cxnSpLocks/>
          </p:cNvCxnSpPr>
          <p:nvPr/>
        </p:nvCxnSpPr>
        <p:spPr>
          <a:xfrm>
            <a:off x="3028698" y="7606779"/>
            <a:ext cx="1728000" cy="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1D4478BD-6328-4C0C-95F7-840C034251E5}"/>
              </a:ext>
            </a:extLst>
          </p:cNvPr>
          <p:cNvCxnSpPr>
            <a:cxnSpLocks/>
          </p:cNvCxnSpPr>
          <p:nvPr/>
        </p:nvCxnSpPr>
        <p:spPr>
          <a:xfrm>
            <a:off x="6400223" y="5532943"/>
            <a:ext cx="2037872" cy="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ctangle 52">
            <a:extLst>
              <a:ext uri="{FF2B5EF4-FFF2-40B4-BE49-F238E27FC236}">
                <a16:creationId xmlns:a16="http://schemas.microsoft.com/office/drawing/2014/main" id="{7B864CAA-3309-460B-887C-8A267AA5D03E}"/>
              </a:ext>
            </a:extLst>
          </p:cNvPr>
          <p:cNvSpPr/>
          <p:nvPr/>
        </p:nvSpPr>
        <p:spPr>
          <a:xfrm>
            <a:off x="3375952" y="7661584"/>
            <a:ext cx="1063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30963EB4-8AE9-4516-B6BE-3B261748AF1E}"/>
              </a:ext>
            </a:extLst>
          </p:cNvPr>
          <p:cNvSpPr/>
          <p:nvPr/>
        </p:nvSpPr>
        <p:spPr>
          <a:xfrm>
            <a:off x="5032890" y="1218483"/>
            <a:ext cx="1063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B484862E-C20C-46C9-AD8D-B3B7CCEC98E6}"/>
              </a:ext>
            </a:extLst>
          </p:cNvPr>
          <p:cNvSpPr/>
          <p:nvPr/>
        </p:nvSpPr>
        <p:spPr>
          <a:xfrm>
            <a:off x="3375952" y="3691545"/>
            <a:ext cx="1063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BEA5D96-A074-40F1-BED2-ADD892627604}"/>
              </a:ext>
            </a:extLst>
          </p:cNvPr>
          <p:cNvSpPr/>
          <p:nvPr/>
        </p:nvSpPr>
        <p:spPr>
          <a:xfrm>
            <a:off x="6887603" y="4929236"/>
            <a:ext cx="10631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5cm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054FC535-7D35-45A7-8A02-D3EB46573147}"/>
              </a:ext>
            </a:extLst>
          </p:cNvPr>
          <p:cNvSpPr/>
          <p:nvPr/>
        </p:nvSpPr>
        <p:spPr>
          <a:xfrm>
            <a:off x="4046179" y="2552342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?</a:t>
            </a:r>
            <a:endParaRPr lang="en-GB" sz="3200" b="1" dirty="0">
              <a:solidFill>
                <a:srgbClr val="FF0000"/>
              </a:solidFill>
            </a:endParaRPr>
          </a:p>
        </p:txBody>
      </p: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B2FC38EA-50C9-40D4-A8CE-6C1D7A4877D1}"/>
              </a:ext>
            </a:extLst>
          </p:cNvPr>
          <p:cNvCxnSpPr>
            <a:cxnSpLocks/>
          </p:cNvCxnSpPr>
          <p:nvPr/>
        </p:nvCxnSpPr>
        <p:spPr>
          <a:xfrm>
            <a:off x="4510157" y="2011015"/>
            <a:ext cx="0" cy="1656000"/>
          </a:xfrm>
          <a:prstGeom prst="straightConnector1">
            <a:avLst/>
          </a:prstGeom>
          <a:ln w="889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>
            <a:extLst>
              <a:ext uri="{FF2B5EF4-FFF2-40B4-BE49-F238E27FC236}">
                <a16:creationId xmlns:a16="http://schemas.microsoft.com/office/drawing/2014/main" id="{91E12D04-668D-400E-85B1-91E913955C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4BF53204-F8ED-48A3-8B5F-2B6E24DA957E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EB5F3CB-B185-4F2C-BB38-7BEC9A0967AB}"/>
              </a:ext>
            </a:extLst>
          </p:cNvPr>
          <p:cNvSpPr/>
          <p:nvPr/>
        </p:nvSpPr>
        <p:spPr>
          <a:xfrm>
            <a:off x="508194" y="646030"/>
            <a:ext cx="55018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46: Combined shapes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974055"/>
      </p:ext>
    </p:extLst>
  </p:cSld>
  <p:clrMapOvr>
    <a:masterClrMapping/>
  </p:clrMapOvr>
</p:sld>
</file>

<file path=ppt/slides/slide3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FBF4B27C-5AC0-4E79-A5D5-FAE28A1BC497}"/>
              </a:ext>
            </a:extLst>
          </p:cNvPr>
          <p:cNvGrpSpPr/>
          <p:nvPr/>
        </p:nvGrpSpPr>
        <p:grpSpPr>
          <a:xfrm>
            <a:off x="3091494" y="2062770"/>
            <a:ext cx="6730208" cy="6182828"/>
            <a:chOff x="631986" y="1472082"/>
            <a:chExt cx="2101253" cy="1930092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DB407FC3-3D84-4E3C-8298-3BF42D8553DC}"/>
                </a:ext>
              </a:extLst>
            </p:cNvPr>
            <p:cNvGrpSpPr/>
            <p:nvPr/>
          </p:nvGrpSpPr>
          <p:grpSpPr>
            <a:xfrm>
              <a:off x="631986" y="1472082"/>
              <a:ext cx="1656000" cy="1656000"/>
              <a:chOff x="631986" y="1400564"/>
              <a:chExt cx="1872000" cy="1873681"/>
            </a:xfrm>
          </p:grpSpPr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11FC394C-186F-43D2-822D-24BAA8B42DD0}"/>
                  </a:ext>
                </a:extLst>
              </p:cNvPr>
              <p:cNvSpPr/>
              <p:nvPr/>
            </p:nvSpPr>
            <p:spPr>
              <a:xfrm>
                <a:off x="1207986" y="1400564"/>
                <a:ext cx="576000" cy="1296000"/>
              </a:xfrm>
              <a:prstGeom prst="rect">
                <a:avLst/>
              </a:prstGeom>
              <a:solidFill>
                <a:schemeClr val="bg1"/>
              </a:solidFill>
              <a:ln w="1016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B330202C-89E7-46D2-81F7-0E640C61302F}"/>
                  </a:ext>
                </a:extLst>
              </p:cNvPr>
              <p:cNvSpPr/>
              <p:nvPr/>
            </p:nvSpPr>
            <p:spPr>
              <a:xfrm>
                <a:off x="631986" y="1978245"/>
                <a:ext cx="576000" cy="1296000"/>
              </a:xfrm>
              <a:prstGeom prst="rect">
                <a:avLst/>
              </a:prstGeom>
              <a:solidFill>
                <a:schemeClr val="bg1"/>
              </a:solidFill>
              <a:ln w="1016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DEB00DBF-3438-45CB-95E7-4B5139602CF6}"/>
                  </a:ext>
                </a:extLst>
              </p:cNvPr>
              <p:cNvSpPr/>
              <p:nvPr/>
            </p:nvSpPr>
            <p:spPr>
              <a:xfrm rot="5400000">
                <a:off x="1567986" y="2338245"/>
                <a:ext cx="576000" cy="1296000"/>
              </a:xfrm>
              <a:prstGeom prst="rect">
                <a:avLst/>
              </a:prstGeom>
              <a:solidFill>
                <a:schemeClr val="bg1"/>
              </a:solidFill>
              <a:ln w="1016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4ADE56BD-A9FF-4A50-AB7F-6694FC6E8345}"/>
                </a:ext>
              </a:extLst>
            </p:cNvPr>
            <p:cNvCxnSpPr/>
            <p:nvPr/>
          </p:nvCxnSpPr>
          <p:spPr>
            <a:xfrm>
              <a:off x="1141524" y="3202754"/>
              <a:ext cx="1152000" cy="0"/>
            </a:xfrm>
            <a:prstGeom prst="straightConnector1">
              <a:avLst/>
            </a:prstGeom>
            <a:ln w="88900">
              <a:solidFill>
                <a:schemeClr val="bg2">
                  <a:lumMod val="90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6669B630-4353-4F77-9630-4E5A7AA75CAD}"/>
                </a:ext>
              </a:extLst>
            </p:cNvPr>
            <p:cNvSpPr/>
            <p:nvPr/>
          </p:nvSpPr>
          <p:spPr>
            <a:xfrm>
              <a:off x="1548797" y="3219625"/>
              <a:ext cx="331917" cy="1825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200" b="1" dirty="0">
                  <a:solidFill>
                    <a:schemeClr val="bg2">
                      <a:lumMod val="90000"/>
                    </a:schemeClr>
                  </a:solidFill>
                  <a:latin typeface="Century Gothic" panose="020B0502020202020204" pitchFamily="34" charset="0"/>
                </a:rPr>
                <a:t>9cm</a:t>
              </a:r>
              <a:endParaRPr lang="en-GB" sz="3200" b="1" dirty="0">
                <a:solidFill>
                  <a:schemeClr val="bg2">
                    <a:lumMod val="90000"/>
                  </a:schemeClr>
                </a:solidFill>
              </a:endParaRPr>
            </a:p>
          </p:txBody>
        </p: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FB1C245A-7D77-4366-B812-C7948D348C61}"/>
                </a:ext>
              </a:extLst>
            </p:cNvPr>
            <p:cNvCxnSpPr>
              <a:cxnSpLocks/>
            </p:cNvCxnSpPr>
            <p:nvPr/>
          </p:nvCxnSpPr>
          <p:spPr>
            <a:xfrm>
              <a:off x="2371496" y="2603541"/>
              <a:ext cx="0" cy="540000"/>
            </a:xfrm>
            <a:prstGeom prst="straightConnector1">
              <a:avLst/>
            </a:prstGeom>
            <a:ln w="88900">
              <a:solidFill>
                <a:schemeClr val="bg2">
                  <a:lumMod val="90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284BB193-3B38-4209-ADFA-700778B13E51}"/>
                </a:ext>
              </a:extLst>
            </p:cNvPr>
            <p:cNvSpPr/>
            <p:nvPr/>
          </p:nvSpPr>
          <p:spPr>
            <a:xfrm>
              <a:off x="2401323" y="2782267"/>
              <a:ext cx="331916" cy="1825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3200" b="1" dirty="0">
                  <a:solidFill>
                    <a:schemeClr val="bg2">
                      <a:lumMod val="90000"/>
                    </a:schemeClr>
                  </a:solidFill>
                  <a:latin typeface="Century Gothic" panose="020B0502020202020204" pitchFamily="34" charset="0"/>
                </a:rPr>
                <a:t>4cm</a:t>
              </a:r>
              <a:endParaRPr lang="en-GB" sz="3200" b="1" dirty="0">
                <a:solidFill>
                  <a:schemeClr val="bg2">
                    <a:lumMod val="90000"/>
                  </a:schemeClr>
                </a:solidFill>
              </a:endParaRPr>
            </a:p>
          </p:txBody>
        </p:sp>
      </p:grp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5F362B7A-363E-4D6D-BAD7-A9F66BA0D4C3}"/>
              </a:ext>
            </a:extLst>
          </p:cNvPr>
          <p:cNvCxnSpPr/>
          <p:nvPr/>
        </p:nvCxnSpPr>
        <p:spPr>
          <a:xfrm>
            <a:off x="2856050" y="3667015"/>
            <a:ext cx="0" cy="374400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45">
            <a:extLst>
              <a:ext uri="{FF2B5EF4-FFF2-40B4-BE49-F238E27FC236}">
                <a16:creationId xmlns:a16="http://schemas.microsoft.com/office/drawing/2014/main" id="{A31DD311-E861-4475-901C-73DD3AD2DF31}"/>
              </a:ext>
            </a:extLst>
          </p:cNvPr>
          <p:cNvSpPr/>
          <p:nvPr/>
        </p:nvSpPr>
        <p:spPr>
          <a:xfrm>
            <a:off x="1760903" y="5240556"/>
            <a:ext cx="1063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9cm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FE854289-8010-44B0-84D1-78098EA1D3E4}"/>
              </a:ext>
            </a:extLst>
          </p:cNvPr>
          <p:cNvCxnSpPr/>
          <p:nvPr/>
        </p:nvCxnSpPr>
        <p:spPr>
          <a:xfrm>
            <a:off x="6568418" y="2011015"/>
            <a:ext cx="0" cy="370080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ectangle 47">
            <a:extLst>
              <a:ext uri="{FF2B5EF4-FFF2-40B4-BE49-F238E27FC236}">
                <a16:creationId xmlns:a16="http://schemas.microsoft.com/office/drawing/2014/main" id="{10B50D10-4D4E-45C9-B7DE-1CD21F3578D8}"/>
              </a:ext>
            </a:extLst>
          </p:cNvPr>
          <p:cNvSpPr/>
          <p:nvPr/>
        </p:nvSpPr>
        <p:spPr>
          <a:xfrm>
            <a:off x="6599501" y="3667015"/>
            <a:ext cx="1063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9cm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8A04337B-B772-44F5-8284-5741CE6DCE3F}"/>
              </a:ext>
            </a:extLst>
          </p:cNvPr>
          <p:cNvCxnSpPr>
            <a:cxnSpLocks/>
          </p:cNvCxnSpPr>
          <p:nvPr/>
        </p:nvCxnSpPr>
        <p:spPr>
          <a:xfrm>
            <a:off x="3041707" y="3520328"/>
            <a:ext cx="1656000" cy="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2DFBB43E-6198-4DBF-91EC-57AAEC806FA0}"/>
              </a:ext>
            </a:extLst>
          </p:cNvPr>
          <p:cNvCxnSpPr>
            <a:cxnSpLocks/>
          </p:cNvCxnSpPr>
          <p:nvPr/>
        </p:nvCxnSpPr>
        <p:spPr>
          <a:xfrm>
            <a:off x="4697707" y="1830280"/>
            <a:ext cx="1728000" cy="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8AA19DCB-1E6B-46F0-B057-B3CCAABBD87A}"/>
              </a:ext>
            </a:extLst>
          </p:cNvPr>
          <p:cNvCxnSpPr>
            <a:cxnSpLocks/>
          </p:cNvCxnSpPr>
          <p:nvPr/>
        </p:nvCxnSpPr>
        <p:spPr>
          <a:xfrm>
            <a:off x="3028698" y="7606779"/>
            <a:ext cx="1728000" cy="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1D4478BD-6328-4C0C-95F7-840C034251E5}"/>
              </a:ext>
            </a:extLst>
          </p:cNvPr>
          <p:cNvCxnSpPr>
            <a:cxnSpLocks/>
          </p:cNvCxnSpPr>
          <p:nvPr/>
        </p:nvCxnSpPr>
        <p:spPr>
          <a:xfrm>
            <a:off x="6400223" y="5532943"/>
            <a:ext cx="2037872" cy="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ctangle 52">
            <a:extLst>
              <a:ext uri="{FF2B5EF4-FFF2-40B4-BE49-F238E27FC236}">
                <a16:creationId xmlns:a16="http://schemas.microsoft.com/office/drawing/2014/main" id="{7B864CAA-3309-460B-887C-8A267AA5D03E}"/>
              </a:ext>
            </a:extLst>
          </p:cNvPr>
          <p:cNvSpPr/>
          <p:nvPr/>
        </p:nvSpPr>
        <p:spPr>
          <a:xfrm>
            <a:off x="3375952" y="7661584"/>
            <a:ext cx="1063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30963EB4-8AE9-4516-B6BE-3B261748AF1E}"/>
              </a:ext>
            </a:extLst>
          </p:cNvPr>
          <p:cNvSpPr/>
          <p:nvPr/>
        </p:nvSpPr>
        <p:spPr>
          <a:xfrm>
            <a:off x="5032890" y="1218483"/>
            <a:ext cx="1063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B484862E-C20C-46C9-AD8D-B3B7CCEC98E6}"/>
              </a:ext>
            </a:extLst>
          </p:cNvPr>
          <p:cNvSpPr/>
          <p:nvPr/>
        </p:nvSpPr>
        <p:spPr>
          <a:xfrm>
            <a:off x="3375952" y="3691545"/>
            <a:ext cx="1063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BEA5D96-A074-40F1-BED2-ADD892627604}"/>
              </a:ext>
            </a:extLst>
          </p:cNvPr>
          <p:cNvSpPr/>
          <p:nvPr/>
        </p:nvSpPr>
        <p:spPr>
          <a:xfrm>
            <a:off x="6887603" y="4929236"/>
            <a:ext cx="10631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5cm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054FC535-7D35-45A7-8A02-D3EB46573147}"/>
              </a:ext>
            </a:extLst>
          </p:cNvPr>
          <p:cNvSpPr/>
          <p:nvPr/>
        </p:nvSpPr>
        <p:spPr>
          <a:xfrm>
            <a:off x="4046179" y="2552342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?</a:t>
            </a:r>
            <a:endParaRPr lang="en-GB" sz="3200" b="1" dirty="0">
              <a:solidFill>
                <a:srgbClr val="FF0000"/>
              </a:solidFill>
            </a:endParaRPr>
          </a:p>
        </p:txBody>
      </p: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B2FC38EA-50C9-40D4-A8CE-6C1D7A4877D1}"/>
              </a:ext>
            </a:extLst>
          </p:cNvPr>
          <p:cNvCxnSpPr>
            <a:cxnSpLocks/>
          </p:cNvCxnSpPr>
          <p:nvPr/>
        </p:nvCxnSpPr>
        <p:spPr>
          <a:xfrm>
            <a:off x="4510157" y="2011015"/>
            <a:ext cx="0" cy="1656000"/>
          </a:xfrm>
          <a:prstGeom prst="straightConnector1">
            <a:avLst/>
          </a:prstGeom>
          <a:ln w="889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D46E70B2-2801-44CE-ADF0-C8F51DA9F07E}"/>
              </a:ext>
            </a:extLst>
          </p:cNvPr>
          <p:cNvCxnSpPr/>
          <p:nvPr/>
        </p:nvCxnSpPr>
        <p:spPr>
          <a:xfrm>
            <a:off x="4510157" y="3710215"/>
            <a:ext cx="0" cy="3636000"/>
          </a:xfrm>
          <a:prstGeom prst="straightConnector1">
            <a:avLst/>
          </a:prstGeom>
          <a:ln w="889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>
            <a:extLst>
              <a:ext uri="{FF2B5EF4-FFF2-40B4-BE49-F238E27FC236}">
                <a16:creationId xmlns:a16="http://schemas.microsoft.com/office/drawing/2014/main" id="{A383FB08-0E24-43AC-8A6B-F5814EA17CBE}"/>
              </a:ext>
            </a:extLst>
          </p:cNvPr>
          <p:cNvSpPr/>
          <p:nvPr/>
        </p:nvSpPr>
        <p:spPr>
          <a:xfrm>
            <a:off x="3424705" y="5102494"/>
            <a:ext cx="1063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9cm</a:t>
            </a:r>
            <a:endParaRPr lang="en-GB" sz="3200" b="1" dirty="0">
              <a:solidFill>
                <a:schemeClr val="accent1"/>
              </a:solidFill>
            </a:endParaRPr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121C5361-4D02-4FE3-A0CB-3EF191FDDF11}"/>
              </a:ext>
            </a:extLst>
          </p:cNvPr>
          <p:cNvCxnSpPr/>
          <p:nvPr/>
        </p:nvCxnSpPr>
        <p:spPr>
          <a:xfrm>
            <a:off x="4963305" y="2075815"/>
            <a:ext cx="0" cy="3636000"/>
          </a:xfrm>
          <a:prstGeom prst="straightConnector1">
            <a:avLst/>
          </a:prstGeom>
          <a:ln w="889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C88A56E1-401B-42CA-8863-E376FFC201A4}"/>
              </a:ext>
            </a:extLst>
          </p:cNvPr>
          <p:cNvSpPr/>
          <p:nvPr/>
        </p:nvSpPr>
        <p:spPr>
          <a:xfrm>
            <a:off x="4967857" y="3569027"/>
            <a:ext cx="1063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9cm</a:t>
            </a:r>
            <a:endParaRPr lang="en-GB" sz="3200" b="1" dirty="0">
              <a:solidFill>
                <a:schemeClr val="accent1"/>
              </a:solidFill>
            </a:endParaRPr>
          </a:p>
        </p:txBody>
      </p: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55D0F9EA-DE8D-47D0-BC79-BB763CDA1D61}"/>
              </a:ext>
            </a:extLst>
          </p:cNvPr>
          <p:cNvCxnSpPr>
            <a:cxnSpLocks/>
          </p:cNvCxnSpPr>
          <p:nvPr/>
        </p:nvCxnSpPr>
        <p:spPr>
          <a:xfrm>
            <a:off x="4963305" y="5732033"/>
            <a:ext cx="0" cy="1614182"/>
          </a:xfrm>
          <a:prstGeom prst="straightConnector1">
            <a:avLst/>
          </a:prstGeom>
          <a:ln w="889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angle 58">
            <a:extLst>
              <a:ext uri="{FF2B5EF4-FFF2-40B4-BE49-F238E27FC236}">
                <a16:creationId xmlns:a16="http://schemas.microsoft.com/office/drawing/2014/main" id="{AA485160-5224-4792-A471-28C3BEA20963}"/>
              </a:ext>
            </a:extLst>
          </p:cNvPr>
          <p:cNvSpPr/>
          <p:nvPr/>
        </p:nvSpPr>
        <p:spPr>
          <a:xfrm>
            <a:off x="4990586" y="6225196"/>
            <a:ext cx="10631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chemeClr val="accent1"/>
              </a:solidFill>
            </a:endParaRP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E21FA459-FA60-4608-B4F8-7B851CA521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61" name="TextBox 60">
            <a:extLst>
              <a:ext uri="{FF2B5EF4-FFF2-40B4-BE49-F238E27FC236}">
                <a16:creationId xmlns:a16="http://schemas.microsoft.com/office/drawing/2014/main" id="{F344AEEE-0DBD-417C-B52B-879AC8E48317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19FE0CAF-40C8-4315-BC41-FFE2B5766B43}"/>
              </a:ext>
            </a:extLst>
          </p:cNvPr>
          <p:cNvSpPr/>
          <p:nvPr/>
        </p:nvSpPr>
        <p:spPr>
          <a:xfrm>
            <a:off x="508194" y="646030"/>
            <a:ext cx="55018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46: Combined shapes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9632412"/>
      </p:ext>
    </p:extLst>
  </p:cSld>
  <p:clrMapOvr>
    <a:masterClrMapping/>
  </p:clrMapOvr>
</p:sld>
</file>

<file path=ppt/slides/slide3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FBF4B27C-5AC0-4E79-A5D5-FAE28A1BC497}"/>
              </a:ext>
            </a:extLst>
          </p:cNvPr>
          <p:cNvGrpSpPr/>
          <p:nvPr/>
        </p:nvGrpSpPr>
        <p:grpSpPr>
          <a:xfrm>
            <a:off x="3091494" y="2062770"/>
            <a:ext cx="6730208" cy="6182828"/>
            <a:chOff x="631986" y="1472082"/>
            <a:chExt cx="2101253" cy="1930092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DB407FC3-3D84-4E3C-8298-3BF42D8553DC}"/>
                </a:ext>
              </a:extLst>
            </p:cNvPr>
            <p:cNvGrpSpPr/>
            <p:nvPr/>
          </p:nvGrpSpPr>
          <p:grpSpPr>
            <a:xfrm>
              <a:off x="631986" y="1472082"/>
              <a:ext cx="1656000" cy="1656000"/>
              <a:chOff x="631986" y="1400564"/>
              <a:chExt cx="1872000" cy="1873681"/>
            </a:xfrm>
          </p:grpSpPr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11FC394C-186F-43D2-822D-24BAA8B42DD0}"/>
                  </a:ext>
                </a:extLst>
              </p:cNvPr>
              <p:cNvSpPr/>
              <p:nvPr/>
            </p:nvSpPr>
            <p:spPr>
              <a:xfrm>
                <a:off x="1207986" y="1400564"/>
                <a:ext cx="576000" cy="1296000"/>
              </a:xfrm>
              <a:prstGeom prst="rect">
                <a:avLst/>
              </a:prstGeom>
              <a:solidFill>
                <a:schemeClr val="bg1"/>
              </a:solidFill>
              <a:ln w="1016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B330202C-89E7-46D2-81F7-0E640C61302F}"/>
                  </a:ext>
                </a:extLst>
              </p:cNvPr>
              <p:cNvSpPr/>
              <p:nvPr/>
            </p:nvSpPr>
            <p:spPr>
              <a:xfrm>
                <a:off x="631986" y="1978245"/>
                <a:ext cx="576000" cy="1296000"/>
              </a:xfrm>
              <a:prstGeom prst="rect">
                <a:avLst/>
              </a:prstGeom>
              <a:solidFill>
                <a:schemeClr val="bg1"/>
              </a:solidFill>
              <a:ln w="1016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DEB00DBF-3438-45CB-95E7-4B5139602CF6}"/>
                  </a:ext>
                </a:extLst>
              </p:cNvPr>
              <p:cNvSpPr/>
              <p:nvPr/>
            </p:nvSpPr>
            <p:spPr>
              <a:xfrm rot="5400000">
                <a:off x="1567986" y="2338245"/>
                <a:ext cx="576000" cy="1296000"/>
              </a:xfrm>
              <a:prstGeom prst="rect">
                <a:avLst/>
              </a:prstGeom>
              <a:solidFill>
                <a:schemeClr val="bg1"/>
              </a:solidFill>
              <a:ln w="1016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4ADE56BD-A9FF-4A50-AB7F-6694FC6E8345}"/>
                </a:ext>
              </a:extLst>
            </p:cNvPr>
            <p:cNvCxnSpPr/>
            <p:nvPr/>
          </p:nvCxnSpPr>
          <p:spPr>
            <a:xfrm>
              <a:off x="1141524" y="3202754"/>
              <a:ext cx="1152000" cy="0"/>
            </a:xfrm>
            <a:prstGeom prst="straightConnector1">
              <a:avLst/>
            </a:prstGeom>
            <a:ln w="88900">
              <a:solidFill>
                <a:schemeClr val="bg2">
                  <a:lumMod val="90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6669B630-4353-4F77-9630-4E5A7AA75CAD}"/>
                </a:ext>
              </a:extLst>
            </p:cNvPr>
            <p:cNvSpPr/>
            <p:nvPr/>
          </p:nvSpPr>
          <p:spPr>
            <a:xfrm>
              <a:off x="1548797" y="3219625"/>
              <a:ext cx="331917" cy="1825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200" b="1" dirty="0">
                  <a:solidFill>
                    <a:schemeClr val="bg2">
                      <a:lumMod val="90000"/>
                    </a:schemeClr>
                  </a:solidFill>
                  <a:latin typeface="Century Gothic" panose="020B0502020202020204" pitchFamily="34" charset="0"/>
                </a:rPr>
                <a:t>9cm</a:t>
              </a:r>
              <a:endParaRPr lang="en-GB" sz="3200" b="1" dirty="0">
                <a:solidFill>
                  <a:schemeClr val="bg2">
                    <a:lumMod val="90000"/>
                  </a:schemeClr>
                </a:solidFill>
              </a:endParaRPr>
            </a:p>
          </p:txBody>
        </p: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FB1C245A-7D77-4366-B812-C7948D348C61}"/>
                </a:ext>
              </a:extLst>
            </p:cNvPr>
            <p:cNvCxnSpPr>
              <a:cxnSpLocks/>
            </p:cNvCxnSpPr>
            <p:nvPr/>
          </p:nvCxnSpPr>
          <p:spPr>
            <a:xfrm>
              <a:off x="2371496" y="2603541"/>
              <a:ext cx="0" cy="540000"/>
            </a:xfrm>
            <a:prstGeom prst="straightConnector1">
              <a:avLst/>
            </a:prstGeom>
            <a:ln w="88900">
              <a:solidFill>
                <a:schemeClr val="bg2">
                  <a:lumMod val="90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284BB193-3B38-4209-ADFA-700778B13E51}"/>
                </a:ext>
              </a:extLst>
            </p:cNvPr>
            <p:cNvSpPr/>
            <p:nvPr/>
          </p:nvSpPr>
          <p:spPr>
            <a:xfrm>
              <a:off x="2401323" y="2782267"/>
              <a:ext cx="331916" cy="1825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3200" b="1" dirty="0">
                  <a:solidFill>
                    <a:schemeClr val="bg2">
                      <a:lumMod val="90000"/>
                    </a:schemeClr>
                  </a:solidFill>
                  <a:latin typeface="Century Gothic" panose="020B0502020202020204" pitchFamily="34" charset="0"/>
                </a:rPr>
                <a:t>4cm</a:t>
              </a:r>
              <a:endParaRPr lang="en-GB" sz="3200" b="1" dirty="0">
                <a:solidFill>
                  <a:schemeClr val="bg2">
                    <a:lumMod val="90000"/>
                  </a:schemeClr>
                </a:solidFill>
              </a:endParaRPr>
            </a:p>
          </p:txBody>
        </p:sp>
      </p:grp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5F362B7A-363E-4D6D-BAD7-A9F66BA0D4C3}"/>
              </a:ext>
            </a:extLst>
          </p:cNvPr>
          <p:cNvCxnSpPr/>
          <p:nvPr/>
        </p:nvCxnSpPr>
        <p:spPr>
          <a:xfrm>
            <a:off x="2856050" y="3667015"/>
            <a:ext cx="0" cy="374400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45">
            <a:extLst>
              <a:ext uri="{FF2B5EF4-FFF2-40B4-BE49-F238E27FC236}">
                <a16:creationId xmlns:a16="http://schemas.microsoft.com/office/drawing/2014/main" id="{A31DD311-E861-4475-901C-73DD3AD2DF31}"/>
              </a:ext>
            </a:extLst>
          </p:cNvPr>
          <p:cNvSpPr/>
          <p:nvPr/>
        </p:nvSpPr>
        <p:spPr>
          <a:xfrm>
            <a:off x="1760903" y="5240556"/>
            <a:ext cx="1063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9cm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FE854289-8010-44B0-84D1-78098EA1D3E4}"/>
              </a:ext>
            </a:extLst>
          </p:cNvPr>
          <p:cNvCxnSpPr/>
          <p:nvPr/>
        </p:nvCxnSpPr>
        <p:spPr>
          <a:xfrm>
            <a:off x="6568418" y="2011015"/>
            <a:ext cx="0" cy="370080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ectangle 47">
            <a:extLst>
              <a:ext uri="{FF2B5EF4-FFF2-40B4-BE49-F238E27FC236}">
                <a16:creationId xmlns:a16="http://schemas.microsoft.com/office/drawing/2014/main" id="{10B50D10-4D4E-45C9-B7DE-1CD21F3578D8}"/>
              </a:ext>
            </a:extLst>
          </p:cNvPr>
          <p:cNvSpPr/>
          <p:nvPr/>
        </p:nvSpPr>
        <p:spPr>
          <a:xfrm>
            <a:off x="6599501" y="3667015"/>
            <a:ext cx="1063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9cm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8A04337B-B772-44F5-8284-5741CE6DCE3F}"/>
              </a:ext>
            </a:extLst>
          </p:cNvPr>
          <p:cNvCxnSpPr>
            <a:cxnSpLocks/>
          </p:cNvCxnSpPr>
          <p:nvPr/>
        </p:nvCxnSpPr>
        <p:spPr>
          <a:xfrm>
            <a:off x="3041707" y="3520328"/>
            <a:ext cx="1656000" cy="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2DFBB43E-6198-4DBF-91EC-57AAEC806FA0}"/>
              </a:ext>
            </a:extLst>
          </p:cNvPr>
          <p:cNvCxnSpPr>
            <a:cxnSpLocks/>
          </p:cNvCxnSpPr>
          <p:nvPr/>
        </p:nvCxnSpPr>
        <p:spPr>
          <a:xfrm>
            <a:off x="4697707" y="1830280"/>
            <a:ext cx="1728000" cy="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8AA19DCB-1E6B-46F0-B057-B3CCAABBD87A}"/>
              </a:ext>
            </a:extLst>
          </p:cNvPr>
          <p:cNvCxnSpPr>
            <a:cxnSpLocks/>
          </p:cNvCxnSpPr>
          <p:nvPr/>
        </p:nvCxnSpPr>
        <p:spPr>
          <a:xfrm>
            <a:off x="3028698" y="7606779"/>
            <a:ext cx="1728000" cy="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1D4478BD-6328-4C0C-95F7-840C034251E5}"/>
              </a:ext>
            </a:extLst>
          </p:cNvPr>
          <p:cNvCxnSpPr>
            <a:cxnSpLocks/>
          </p:cNvCxnSpPr>
          <p:nvPr/>
        </p:nvCxnSpPr>
        <p:spPr>
          <a:xfrm>
            <a:off x="6400223" y="5532943"/>
            <a:ext cx="2037872" cy="0"/>
          </a:xfrm>
          <a:prstGeom prst="straightConnector1">
            <a:avLst/>
          </a:prstGeom>
          <a:ln w="88900">
            <a:solidFill>
              <a:schemeClr val="bg2">
                <a:lumMod val="9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ctangle 52">
            <a:extLst>
              <a:ext uri="{FF2B5EF4-FFF2-40B4-BE49-F238E27FC236}">
                <a16:creationId xmlns:a16="http://schemas.microsoft.com/office/drawing/2014/main" id="{7B864CAA-3309-460B-887C-8A267AA5D03E}"/>
              </a:ext>
            </a:extLst>
          </p:cNvPr>
          <p:cNvSpPr/>
          <p:nvPr/>
        </p:nvSpPr>
        <p:spPr>
          <a:xfrm>
            <a:off x="3375952" y="7661584"/>
            <a:ext cx="1063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30963EB4-8AE9-4516-B6BE-3B261748AF1E}"/>
              </a:ext>
            </a:extLst>
          </p:cNvPr>
          <p:cNvSpPr/>
          <p:nvPr/>
        </p:nvSpPr>
        <p:spPr>
          <a:xfrm>
            <a:off x="5032890" y="1218483"/>
            <a:ext cx="1063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B484862E-C20C-46C9-AD8D-B3B7CCEC98E6}"/>
              </a:ext>
            </a:extLst>
          </p:cNvPr>
          <p:cNvSpPr/>
          <p:nvPr/>
        </p:nvSpPr>
        <p:spPr>
          <a:xfrm>
            <a:off x="3375952" y="3691545"/>
            <a:ext cx="1063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BEA5D96-A074-40F1-BED2-ADD892627604}"/>
              </a:ext>
            </a:extLst>
          </p:cNvPr>
          <p:cNvSpPr/>
          <p:nvPr/>
        </p:nvSpPr>
        <p:spPr>
          <a:xfrm>
            <a:off x="6887603" y="4929236"/>
            <a:ext cx="10631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bg2">
                    <a:lumMod val="90000"/>
                  </a:schemeClr>
                </a:solidFill>
                <a:latin typeface="Century Gothic" panose="020B0502020202020204" pitchFamily="34" charset="0"/>
              </a:rPr>
              <a:t>5cm</a:t>
            </a:r>
            <a:endParaRPr lang="en-GB" sz="3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054FC535-7D35-45A7-8A02-D3EB46573147}"/>
              </a:ext>
            </a:extLst>
          </p:cNvPr>
          <p:cNvSpPr/>
          <p:nvPr/>
        </p:nvSpPr>
        <p:spPr>
          <a:xfrm>
            <a:off x="3424705" y="2554174"/>
            <a:ext cx="10631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rgbClr val="FF0000"/>
              </a:solidFill>
            </a:endParaRPr>
          </a:p>
        </p:txBody>
      </p: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B2FC38EA-50C9-40D4-A8CE-6C1D7A4877D1}"/>
              </a:ext>
            </a:extLst>
          </p:cNvPr>
          <p:cNvCxnSpPr>
            <a:cxnSpLocks/>
          </p:cNvCxnSpPr>
          <p:nvPr/>
        </p:nvCxnSpPr>
        <p:spPr>
          <a:xfrm>
            <a:off x="4510157" y="2011015"/>
            <a:ext cx="0" cy="1656000"/>
          </a:xfrm>
          <a:prstGeom prst="straightConnector1">
            <a:avLst/>
          </a:prstGeom>
          <a:ln w="889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D46E70B2-2801-44CE-ADF0-C8F51DA9F07E}"/>
              </a:ext>
            </a:extLst>
          </p:cNvPr>
          <p:cNvCxnSpPr/>
          <p:nvPr/>
        </p:nvCxnSpPr>
        <p:spPr>
          <a:xfrm>
            <a:off x="4510157" y="3710215"/>
            <a:ext cx="0" cy="3636000"/>
          </a:xfrm>
          <a:prstGeom prst="straightConnector1">
            <a:avLst/>
          </a:prstGeom>
          <a:ln w="889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>
            <a:extLst>
              <a:ext uri="{FF2B5EF4-FFF2-40B4-BE49-F238E27FC236}">
                <a16:creationId xmlns:a16="http://schemas.microsoft.com/office/drawing/2014/main" id="{A383FB08-0E24-43AC-8A6B-F5814EA17CBE}"/>
              </a:ext>
            </a:extLst>
          </p:cNvPr>
          <p:cNvSpPr/>
          <p:nvPr/>
        </p:nvSpPr>
        <p:spPr>
          <a:xfrm>
            <a:off x="3424705" y="5102494"/>
            <a:ext cx="1063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9cm</a:t>
            </a:r>
            <a:endParaRPr lang="en-GB" sz="3200" b="1" dirty="0">
              <a:solidFill>
                <a:schemeClr val="accent1"/>
              </a:solidFill>
            </a:endParaRPr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121C5361-4D02-4FE3-A0CB-3EF191FDDF11}"/>
              </a:ext>
            </a:extLst>
          </p:cNvPr>
          <p:cNvCxnSpPr/>
          <p:nvPr/>
        </p:nvCxnSpPr>
        <p:spPr>
          <a:xfrm>
            <a:off x="4963305" y="2075815"/>
            <a:ext cx="0" cy="3636000"/>
          </a:xfrm>
          <a:prstGeom prst="straightConnector1">
            <a:avLst/>
          </a:prstGeom>
          <a:ln w="889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C88A56E1-401B-42CA-8863-E376FFC201A4}"/>
              </a:ext>
            </a:extLst>
          </p:cNvPr>
          <p:cNvSpPr/>
          <p:nvPr/>
        </p:nvSpPr>
        <p:spPr>
          <a:xfrm>
            <a:off x="4967857" y="3569027"/>
            <a:ext cx="1063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9cm</a:t>
            </a:r>
            <a:endParaRPr lang="en-GB" sz="3200" b="1" dirty="0">
              <a:solidFill>
                <a:schemeClr val="accent1"/>
              </a:solidFill>
            </a:endParaRPr>
          </a:p>
        </p:txBody>
      </p: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55D0F9EA-DE8D-47D0-BC79-BB763CDA1D61}"/>
              </a:ext>
            </a:extLst>
          </p:cNvPr>
          <p:cNvCxnSpPr>
            <a:cxnSpLocks/>
          </p:cNvCxnSpPr>
          <p:nvPr/>
        </p:nvCxnSpPr>
        <p:spPr>
          <a:xfrm>
            <a:off x="4963305" y="5732033"/>
            <a:ext cx="0" cy="1614182"/>
          </a:xfrm>
          <a:prstGeom prst="straightConnector1">
            <a:avLst/>
          </a:prstGeom>
          <a:ln w="889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angle 58">
            <a:extLst>
              <a:ext uri="{FF2B5EF4-FFF2-40B4-BE49-F238E27FC236}">
                <a16:creationId xmlns:a16="http://schemas.microsoft.com/office/drawing/2014/main" id="{AA485160-5224-4792-A471-28C3BEA20963}"/>
              </a:ext>
            </a:extLst>
          </p:cNvPr>
          <p:cNvSpPr/>
          <p:nvPr/>
        </p:nvSpPr>
        <p:spPr>
          <a:xfrm>
            <a:off x="4990586" y="6225196"/>
            <a:ext cx="10631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chemeClr val="accent1"/>
              </a:solidFill>
            </a:endParaRP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6B685634-89AB-498D-9C5B-CD78C58AC6B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61" name="TextBox 60">
            <a:extLst>
              <a:ext uri="{FF2B5EF4-FFF2-40B4-BE49-F238E27FC236}">
                <a16:creationId xmlns:a16="http://schemas.microsoft.com/office/drawing/2014/main" id="{35DEBC82-9EC2-4A42-B199-26DD332E5D52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0F2656B2-DC2D-4450-A9A9-64D8F3FC518E}"/>
              </a:ext>
            </a:extLst>
          </p:cNvPr>
          <p:cNvSpPr/>
          <p:nvPr/>
        </p:nvSpPr>
        <p:spPr>
          <a:xfrm>
            <a:off x="508194" y="646030"/>
            <a:ext cx="55018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46: Combined shapes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861796"/>
      </p:ext>
    </p:extLst>
  </p:cSld>
  <p:clrMapOvr>
    <a:masterClrMapping/>
  </p:clrMapOvr>
</p:sld>
</file>

<file path=ppt/slides/slide3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FBF4B27C-5AC0-4E79-A5D5-FAE28A1BC497}"/>
              </a:ext>
            </a:extLst>
          </p:cNvPr>
          <p:cNvGrpSpPr/>
          <p:nvPr/>
        </p:nvGrpSpPr>
        <p:grpSpPr>
          <a:xfrm>
            <a:off x="3091494" y="2062770"/>
            <a:ext cx="6730208" cy="6182828"/>
            <a:chOff x="631986" y="1472082"/>
            <a:chExt cx="2101253" cy="1930092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DB407FC3-3D84-4E3C-8298-3BF42D8553DC}"/>
                </a:ext>
              </a:extLst>
            </p:cNvPr>
            <p:cNvGrpSpPr/>
            <p:nvPr/>
          </p:nvGrpSpPr>
          <p:grpSpPr>
            <a:xfrm>
              <a:off x="631986" y="1472082"/>
              <a:ext cx="1656000" cy="1656000"/>
              <a:chOff x="631986" y="1400564"/>
              <a:chExt cx="1872000" cy="1873681"/>
            </a:xfrm>
          </p:grpSpPr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11FC394C-186F-43D2-822D-24BAA8B42DD0}"/>
                  </a:ext>
                </a:extLst>
              </p:cNvPr>
              <p:cNvSpPr/>
              <p:nvPr/>
            </p:nvSpPr>
            <p:spPr>
              <a:xfrm>
                <a:off x="1207986" y="1400564"/>
                <a:ext cx="576000" cy="1296000"/>
              </a:xfrm>
              <a:prstGeom prst="rect">
                <a:avLst/>
              </a:prstGeom>
              <a:solidFill>
                <a:schemeClr val="bg1"/>
              </a:solidFill>
              <a:ln w="1016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B330202C-89E7-46D2-81F7-0E640C61302F}"/>
                  </a:ext>
                </a:extLst>
              </p:cNvPr>
              <p:cNvSpPr/>
              <p:nvPr/>
            </p:nvSpPr>
            <p:spPr>
              <a:xfrm>
                <a:off x="631986" y="1978245"/>
                <a:ext cx="576000" cy="1296000"/>
              </a:xfrm>
              <a:prstGeom prst="rect">
                <a:avLst/>
              </a:prstGeom>
              <a:solidFill>
                <a:schemeClr val="bg1"/>
              </a:solidFill>
              <a:ln w="1016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DEB00DBF-3438-45CB-95E7-4B5139602CF6}"/>
                  </a:ext>
                </a:extLst>
              </p:cNvPr>
              <p:cNvSpPr/>
              <p:nvPr/>
            </p:nvSpPr>
            <p:spPr>
              <a:xfrm rot="5400000">
                <a:off x="1567986" y="2338245"/>
                <a:ext cx="576000" cy="1296000"/>
              </a:xfrm>
              <a:prstGeom prst="rect">
                <a:avLst/>
              </a:prstGeom>
              <a:solidFill>
                <a:schemeClr val="bg1"/>
              </a:solidFill>
              <a:ln w="1016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4ADE56BD-A9FF-4A50-AB7F-6694FC6E8345}"/>
                </a:ext>
              </a:extLst>
            </p:cNvPr>
            <p:cNvCxnSpPr/>
            <p:nvPr/>
          </p:nvCxnSpPr>
          <p:spPr>
            <a:xfrm>
              <a:off x="1141524" y="3202754"/>
              <a:ext cx="1152000" cy="0"/>
            </a:xfrm>
            <a:prstGeom prst="straightConnector1">
              <a:avLst/>
            </a:prstGeom>
            <a:ln w="88900">
              <a:solidFill>
                <a:schemeClr val="accent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6669B630-4353-4F77-9630-4E5A7AA75CAD}"/>
                </a:ext>
              </a:extLst>
            </p:cNvPr>
            <p:cNvSpPr/>
            <p:nvPr/>
          </p:nvSpPr>
          <p:spPr>
            <a:xfrm>
              <a:off x="1548797" y="3219625"/>
              <a:ext cx="331917" cy="1825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200" b="1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9cm</a:t>
              </a:r>
              <a:endParaRPr lang="en-GB" sz="3200" b="1" dirty="0">
                <a:solidFill>
                  <a:schemeClr val="accent1"/>
                </a:solidFill>
              </a:endParaRPr>
            </a:p>
          </p:txBody>
        </p: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FB1C245A-7D77-4366-B812-C7948D348C61}"/>
                </a:ext>
              </a:extLst>
            </p:cNvPr>
            <p:cNvCxnSpPr>
              <a:cxnSpLocks/>
            </p:cNvCxnSpPr>
            <p:nvPr/>
          </p:nvCxnSpPr>
          <p:spPr>
            <a:xfrm>
              <a:off x="2371496" y="2603541"/>
              <a:ext cx="0" cy="540000"/>
            </a:xfrm>
            <a:prstGeom prst="straightConnector1">
              <a:avLst/>
            </a:prstGeom>
            <a:ln w="88900">
              <a:solidFill>
                <a:schemeClr val="accent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284BB193-3B38-4209-ADFA-700778B13E51}"/>
                </a:ext>
              </a:extLst>
            </p:cNvPr>
            <p:cNvSpPr/>
            <p:nvPr/>
          </p:nvSpPr>
          <p:spPr>
            <a:xfrm>
              <a:off x="2401323" y="2782267"/>
              <a:ext cx="331916" cy="1825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3200" b="1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4cm</a:t>
              </a:r>
              <a:endParaRPr lang="en-GB" sz="3200" b="1" dirty="0">
                <a:solidFill>
                  <a:schemeClr val="accent1"/>
                </a:solidFill>
              </a:endParaRPr>
            </a:p>
          </p:txBody>
        </p:sp>
      </p:grp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5F362B7A-363E-4D6D-BAD7-A9F66BA0D4C3}"/>
              </a:ext>
            </a:extLst>
          </p:cNvPr>
          <p:cNvCxnSpPr/>
          <p:nvPr/>
        </p:nvCxnSpPr>
        <p:spPr>
          <a:xfrm>
            <a:off x="2856050" y="3667015"/>
            <a:ext cx="0" cy="3744000"/>
          </a:xfrm>
          <a:prstGeom prst="straightConnector1">
            <a:avLst/>
          </a:prstGeom>
          <a:ln w="889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45">
            <a:extLst>
              <a:ext uri="{FF2B5EF4-FFF2-40B4-BE49-F238E27FC236}">
                <a16:creationId xmlns:a16="http://schemas.microsoft.com/office/drawing/2014/main" id="{A31DD311-E861-4475-901C-73DD3AD2DF31}"/>
              </a:ext>
            </a:extLst>
          </p:cNvPr>
          <p:cNvSpPr/>
          <p:nvPr/>
        </p:nvSpPr>
        <p:spPr>
          <a:xfrm>
            <a:off x="1760903" y="5240556"/>
            <a:ext cx="1063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9cm</a:t>
            </a:r>
            <a:endParaRPr lang="en-GB" sz="3200" b="1" dirty="0">
              <a:solidFill>
                <a:schemeClr val="accent1"/>
              </a:solidFill>
            </a:endParaRPr>
          </a:p>
        </p:txBody>
      </p: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FE854289-8010-44B0-84D1-78098EA1D3E4}"/>
              </a:ext>
            </a:extLst>
          </p:cNvPr>
          <p:cNvCxnSpPr/>
          <p:nvPr/>
        </p:nvCxnSpPr>
        <p:spPr>
          <a:xfrm>
            <a:off x="6568418" y="2011015"/>
            <a:ext cx="0" cy="3700800"/>
          </a:xfrm>
          <a:prstGeom prst="straightConnector1">
            <a:avLst/>
          </a:prstGeom>
          <a:ln w="889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ectangle 47">
            <a:extLst>
              <a:ext uri="{FF2B5EF4-FFF2-40B4-BE49-F238E27FC236}">
                <a16:creationId xmlns:a16="http://schemas.microsoft.com/office/drawing/2014/main" id="{10B50D10-4D4E-45C9-B7DE-1CD21F3578D8}"/>
              </a:ext>
            </a:extLst>
          </p:cNvPr>
          <p:cNvSpPr/>
          <p:nvPr/>
        </p:nvSpPr>
        <p:spPr>
          <a:xfrm>
            <a:off x="6599501" y="3667015"/>
            <a:ext cx="1063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9cm</a:t>
            </a:r>
            <a:endParaRPr lang="en-GB" sz="3200" b="1" dirty="0">
              <a:solidFill>
                <a:schemeClr val="accent1"/>
              </a:solidFill>
            </a:endParaRPr>
          </a:p>
        </p:txBody>
      </p: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8A04337B-B772-44F5-8284-5741CE6DCE3F}"/>
              </a:ext>
            </a:extLst>
          </p:cNvPr>
          <p:cNvCxnSpPr>
            <a:cxnSpLocks/>
          </p:cNvCxnSpPr>
          <p:nvPr/>
        </p:nvCxnSpPr>
        <p:spPr>
          <a:xfrm>
            <a:off x="3041707" y="3520328"/>
            <a:ext cx="1656000" cy="0"/>
          </a:xfrm>
          <a:prstGeom prst="straightConnector1">
            <a:avLst/>
          </a:prstGeom>
          <a:ln w="889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2DFBB43E-6198-4DBF-91EC-57AAEC806FA0}"/>
              </a:ext>
            </a:extLst>
          </p:cNvPr>
          <p:cNvCxnSpPr>
            <a:cxnSpLocks/>
          </p:cNvCxnSpPr>
          <p:nvPr/>
        </p:nvCxnSpPr>
        <p:spPr>
          <a:xfrm>
            <a:off x="4697707" y="1830280"/>
            <a:ext cx="1728000" cy="0"/>
          </a:xfrm>
          <a:prstGeom prst="straightConnector1">
            <a:avLst/>
          </a:prstGeom>
          <a:ln w="889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8AA19DCB-1E6B-46F0-B057-B3CCAABBD87A}"/>
              </a:ext>
            </a:extLst>
          </p:cNvPr>
          <p:cNvCxnSpPr>
            <a:cxnSpLocks/>
          </p:cNvCxnSpPr>
          <p:nvPr/>
        </p:nvCxnSpPr>
        <p:spPr>
          <a:xfrm>
            <a:off x="3028698" y="7606779"/>
            <a:ext cx="1728000" cy="0"/>
          </a:xfrm>
          <a:prstGeom prst="straightConnector1">
            <a:avLst/>
          </a:prstGeom>
          <a:ln w="889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1D4478BD-6328-4C0C-95F7-840C034251E5}"/>
              </a:ext>
            </a:extLst>
          </p:cNvPr>
          <p:cNvCxnSpPr>
            <a:cxnSpLocks/>
          </p:cNvCxnSpPr>
          <p:nvPr/>
        </p:nvCxnSpPr>
        <p:spPr>
          <a:xfrm>
            <a:off x="6400223" y="5532943"/>
            <a:ext cx="2037872" cy="0"/>
          </a:xfrm>
          <a:prstGeom prst="straightConnector1">
            <a:avLst/>
          </a:prstGeom>
          <a:ln w="889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ctangle 52">
            <a:extLst>
              <a:ext uri="{FF2B5EF4-FFF2-40B4-BE49-F238E27FC236}">
                <a16:creationId xmlns:a16="http://schemas.microsoft.com/office/drawing/2014/main" id="{7B864CAA-3309-460B-887C-8A267AA5D03E}"/>
              </a:ext>
            </a:extLst>
          </p:cNvPr>
          <p:cNvSpPr/>
          <p:nvPr/>
        </p:nvSpPr>
        <p:spPr>
          <a:xfrm>
            <a:off x="3375952" y="7661584"/>
            <a:ext cx="1063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chemeClr val="accent1"/>
              </a:solidFill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30963EB4-8AE9-4516-B6BE-3B261748AF1E}"/>
              </a:ext>
            </a:extLst>
          </p:cNvPr>
          <p:cNvSpPr/>
          <p:nvPr/>
        </p:nvSpPr>
        <p:spPr>
          <a:xfrm>
            <a:off x="5032890" y="1218483"/>
            <a:ext cx="1063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chemeClr val="accent1"/>
              </a:solidFill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B484862E-C20C-46C9-AD8D-B3B7CCEC98E6}"/>
              </a:ext>
            </a:extLst>
          </p:cNvPr>
          <p:cNvSpPr/>
          <p:nvPr/>
        </p:nvSpPr>
        <p:spPr>
          <a:xfrm>
            <a:off x="3375952" y="3691545"/>
            <a:ext cx="1063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chemeClr val="accent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BEA5D96-A074-40F1-BED2-ADD892627604}"/>
              </a:ext>
            </a:extLst>
          </p:cNvPr>
          <p:cNvSpPr/>
          <p:nvPr/>
        </p:nvSpPr>
        <p:spPr>
          <a:xfrm>
            <a:off x="6887603" y="4929236"/>
            <a:ext cx="10631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5cm</a:t>
            </a:r>
            <a:endParaRPr lang="en-GB" sz="3200" b="1" dirty="0">
              <a:solidFill>
                <a:schemeClr val="accent1"/>
              </a:solidFill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054FC535-7D35-45A7-8A02-D3EB46573147}"/>
              </a:ext>
            </a:extLst>
          </p:cNvPr>
          <p:cNvSpPr/>
          <p:nvPr/>
        </p:nvSpPr>
        <p:spPr>
          <a:xfrm>
            <a:off x="3424705" y="2554174"/>
            <a:ext cx="10631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chemeClr val="accent1"/>
              </a:solidFill>
            </a:endParaRPr>
          </a:p>
        </p:txBody>
      </p: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B2FC38EA-50C9-40D4-A8CE-6C1D7A4877D1}"/>
              </a:ext>
            </a:extLst>
          </p:cNvPr>
          <p:cNvCxnSpPr>
            <a:cxnSpLocks/>
          </p:cNvCxnSpPr>
          <p:nvPr/>
        </p:nvCxnSpPr>
        <p:spPr>
          <a:xfrm>
            <a:off x="4510157" y="2011015"/>
            <a:ext cx="0" cy="1656000"/>
          </a:xfrm>
          <a:prstGeom prst="straightConnector1">
            <a:avLst/>
          </a:prstGeom>
          <a:ln w="889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>
            <a:extLst>
              <a:ext uri="{FF2B5EF4-FFF2-40B4-BE49-F238E27FC236}">
                <a16:creationId xmlns:a16="http://schemas.microsoft.com/office/drawing/2014/main" id="{2BDFC4EF-65B8-40D9-B00E-06188716D7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15F99707-F046-4E0E-99F2-9393248CB192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806D465C-F0E5-498C-B57B-AE278701FDB1}"/>
              </a:ext>
            </a:extLst>
          </p:cNvPr>
          <p:cNvSpPr/>
          <p:nvPr/>
        </p:nvSpPr>
        <p:spPr>
          <a:xfrm>
            <a:off x="508194" y="646030"/>
            <a:ext cx="55018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46: Combined shapes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231153"/>
      </p:ext>
    </p:extLst>
  </p:cSld>
  <p:clrMapOvr>
    <a:masterClrMapping/>
  </p:clrMapOvr>
</p:sld>
</file>

<file path=ppt/slides/slide3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FBF4B27C-5AC0-4E79-A5D5-FAE28A1BC497}"/>
              </a:ext>
            </a:extLst>
          </p:cNvPr>
          <p:cNvGrpSpPr/>
          <p:nvPr/>
        </p:nvGrpSpPr>
        <p:grpSpPr>
          <a:xfrm>
            <a:off x="3091494" y="2062770"/>
            <a:ext cx="6730208" cy="6182828"/>
            <a:chOff x="631986" y="1472082"/>
            <a:chExt cx="2101253" cy="1930092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DB407FC3-3D84-4E3C-8298-3BF42D8553DC}"/>
                </a:ext>
              </a:extLst>
            </p:cNvPr>
            <p:cNvGrpSpPr/>
            <p:nvPr/>
          </p:nvGrpSpPr>
          <p:grpSpPr>
            <a:xfrm>
              <a:off x="631986" y="1472082"/>
              <a:ext cx="1656000" cy="1656000"/>
              <a:chOff x="631986" y="1400564"/>
              <a:chExt cx="1872000" cy="1873681"/>
            </a:xfrm>
          </p:grpSpPr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11FC394C-186F-43D2-822D-24BAA8B42DD0}"/>
                  </a:ext>
                </a:extLst>
              </p:cNvPr>
              <p:cNvSpPr/>
              <p:nvPr/>
            </p:nvSpPr>
            <p:spPr>
              <a:xfrm>
                <a:off x="1207986" y="1400564"/>
                <a:ext cx="576000" cy="1296000"/>
              </a:xfrm>
              <a:prstGeom prst="rect">
                <a:avLst/>
              </a:prstGeom>
              <a:solidFill>
                <a:schemeClr val="bg1"/>
              </a:solidFill>
              <a:ln w="1016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B330202C-89E7-46D2-81F7-0E640C61302F}"/>
                  </a:ext>
                </a:extLst>
              </p:cNvPr>
              <p:cNvSpPr/>
              <p:nvPr/>
            </p:nvSpPr>
            <p:spPr>
              <a:xfrm>
                <a:off x="631986" y="1978245"/>
                <a:ext cx="576000" cy="1296000"/>
              </a:xfrm>
              <a:prstGeom prst="rect">
                <a:avLst/>
              </a:prstGeom>
              <a:solidFill>
                <a:schemeClr val="bg1"/>
              </a:solidFill>
              <a:ln w="1016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DEB00DBF-3438-45CB-95E7-4B5139602CF6}"/>
                  </a:ext>
                </a:extLst>
              </p:cNvPr>
              <p:cNvSpPr/>
              <p:nvPr/>
            </p:nvSpPr>
            <p:spPr>
              <a:xfrm rot="5400000">
                <a:off x="1567986" y="2338245"/>
                <a:ext cx="576000" cy="1296000"/>
              </a:xfrm>
              <a:prstGeom prst="rect">
                <a:avLst/>
              </a:prstGeom>
              <a:solidFill>
                <a:schemeClr val="bg1"/>
              </a:solidFill>
              <a:ln w="1016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4ADE56BD-A9FF-4A50-AB7F-6694FC6E8345}"/>
                </a:ext>
              </a:extLst>
            </p:cNvPr>
            <p:cNvCxnSpPr/>
            <p:nvPr/>
          </p:nvCxnSpPr>
          <p:spPr>
            <a:xfrm>
              <a:off x="1141524" y="3202754"/>
              <a:ext cx="1152000" cy="0"/>
            </a:xfrm>
            <a:prstGeom prst="straightConnector1">
              <a:avLst/>
            </a:prstGeom>
            <a:ln w="88900">
              <a:solidFill>
                <a:schemeClr val="accent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6669B630-4353-4F77-9630-4E5A7AA75CAD}"/>
                </a:ext>
              </a:extLst>
            </p:cNvPr>
            <p:cNvSpPr/>
            <p:nvPr/>
          </p:nvSpPr>
          <p:spPr>
            <a:xfrm>
              <a:off x="1548797" y="3219625"/>
              <a:ext cx="331917" cy="1825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200" b="1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9cm</a:t>
              </a:r>
              <a:endParaRPr lang="en-GB" sz="3200" b="1" dirty="0">
                <a:solidFill>
                  <a:schemeClr val="accent1"/>
                </a:solidFill>
              </a:endParaRPr>
            </a:p>
          </p:txBody>
        </p: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FB1C245A-7D77-4366-B812-C7948D348C61}"/>
                </a:ext>
              </a:extLst>
            </p:cNvPr>
            <p:cNvCxnSpPr>
              <a:cxnSpLocks/>
            </p:cNvCxnSpPr>
            <p:nvPr/>
          </p:nvCxnSpPr>
          <p:spPr>
            <a:xfrm>
              <a:off x="2371496" y="2603541"/>
              <a:ext cx="0" cy="540000"/>
            </a:xfrm>
            <a:prstGeom prst="straightConnector1">
              <a:avLst/>
            </a:prstGeom>
            <a:ln w="88900">
              <a:solidFill>
                <a:schemeClr val="accent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284BB193-3B38-4209-ADFA-700778B13E51}"/>
                </a:ext>
              </a:extLst>
            </p:cNvPr>
            <p:cNvSpPr/>
            <p:nvPr/>
          </p:nvSpPr>
          <p:spPr>
            <a:xfrm>
              <a:off x="2401323" y="2782267"/>
              <a:ext cx="331916" cy="1825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sz="3200" b="1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4cm</a:t>
              </a:r>
              <a:endParaRPr lang="en-GB" sz="3200" b="1" dirty="0">
                <a:solidFill>
                  <a:schemeClr val="accent1"/>
                </a:solidFill>
              </a:endParaRPr>
            </a:p>
          </p:txBody>
        </p:sp>
      </p:grp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5F362B7A-363E-4D6D-BAD7-A9F66BA0D4C3}"/>
              </a:ext>
            </a:extLst>
          </p:cNvPr>
          <p:cNvCxnSpPr/>
          <p:nvPr/>
        </p:nvCxnSpPr>
        <p:spPr>
          <a:xfrm>
            <a:off x="2856050" y="3667015"/>
            <a:ext cx="0" cy="3744000"/>
          </a:xfrm>
          <a:prstGeom prst="straightConnector1">
            <a:avLst/>
          </a:prstGeom>
          <a:ln w="889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45">
            <a:extLst>
              <a:ext uri="{FF2B5EF4-FFF2-40B4-BE49-F238E27FC236}">
                <a16:creationId xmlns:a16="http://schemas.microsoft.com/office/drawing/2014/main" id="{A31DD311-E861-4475-901C-73DD3AD2DF31}"/>
              </a:ext>
            </a:extLst>
          </p:cNvPr>
          <p:cNvSpPr/>
          <p:nvPr/>
        </p:nvSpPr>
        <p:spPr>
          <a:xfrm>
            <a:off x="1760903" y="5240556"/>
            <a:ext cx="1063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9cm</a:t>
            </a:r>
            <a:endParaRPr lang="en-GB" sz="3200" b="1" dirty="0">
              <a:solidFill>
                <a:schemeClr val="accent1"/>
              </a:solidFill>
            </a:endParaRPr>
          </a:p>
        </p:txBody>
      </p: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FE854289-8010-44B0-84D1-78098EA1D3E4}"/>
              </a:ext>
            </a:extLst>
          </p:cNvPr>
          <p:cNvCxnSpPr/>
          <p:nvPr/>
        </p:nvCxnSpPr>
        <p:spPr>
          <a:xfrm>
            <a:off x="6568418" y="2011015"/>
            <a:ext cx="0" cy="3700800"/>
          </a:xfrm>
          <a:prstGeom prst="straightConnector1">
            <a:avLst/>
          </a:prstGeom>
          <a:ln w="889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ectangle 47">
            <a:extLst>
              <a:ext uri="{FF2B5EF4-FFF2-40B4-BE49-F238E27FC236}">
                <a16:creationId xmlns:a16="http://schemas.microsoft.com/office/drawing/2014/main" id="{10B50D10-4D4E-45C9-B7DE-1CD21F3578D8}"/>
              </a:ext>
            </a:extLst>
          </p:cNvPr>
          <p:cNvSpPr/>
          <p:nvPr/>
        </p:nvSpPr>
        <p:spPr>
          <a:xfrm>
            <a:off x="6599501" y="3667015"/>
            <a:ext cx="1063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9cm</a:t>
            </a:r>
            <a:endParaRPr lang="en-GB" sz="3200" b="1" dirty="0">
              <a:solidFill>
                <a:schemeClr val="accent1"/>
              </a:solidFill>
            </a:endParaRPr>
          </a:p>
        </p:txBody>
      </p: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8A04337B-B772-44F5-8284-5741CE6DCE3F}"/>
              </a:ext>
            </a:extLst>
          </p:cNvPr>
          <p:cNvCxnSpPr>
            <a:cxnSpLocks/>
          </p:cNvCxnSpPr>
          <p:nvPr/>
        </p:nvCxnSpPr>
        <p:spPr>
          <a:xfrm>
            <a:off x="3041707" y="3520328"/>
            <a:ext cx="1656000" cy="0"/>
          </a:xfrm>
          <a:prstGeom prst="straightConnector1">
            <a:avLst/>
          </a:prstGeom>
          <a:ln w="889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2DFBB43E-6198-4DBF-91EC-57AAEC806FA0}"/>
              </a:ext>
            </a:extLst>
          </p:cNvPr>
          <p:cNvCxnSpPr>
            <a:cxnSpLocks/>
          </p:cNvCxnSpPr>
          <p:nvPr/>
        </p:nvCxnSpPr>
        <p:spPr>
          <a:xfrm>
            <a:off x="4697707" y="1830280"/>
            <a:ext cx="1728000" cy="0"/>
          </a:xfrm>
          <a:prstGeom prst="straightConnector1">
            <a:avLst/>
          </a:prstGeom>
          <a:ln w="889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8AA19DCB-1E6B-46F0-B057-B3CCAABBD87A}"/>
              </a:ext>
            </a:extLst>
          </p:cNvPr>
          <p:cNvCxnSpPr>
            <a:cxnSpLocks/>
          </p:cNvCxnSpPr>
          <p:nvPr/>
        </p:nvCxnSpPr>
        <p:spPr>
          <a:xfrm>
            <a:off x="3028698" y="7606779"/>
            <a:ext cx="1728000" cy="0"/>
          </a:xfrm>
          <a:prstGeom prst="straightConnector1">
            <a:avLst/>
          </a:prstGeom>
          <a:ln w="889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1D4478BD-6328-4C0C-95F7-840C034251E5}"/>
              </a:ext>
            </a:extLst>
          </p:cNvPr>
          <p:cNvCxnSpPr>
            <a:cxnSpLocks/>
          </p:cNvCxnSpPr>
          <p:nvPr/>
        </p:nvCxnSpPr>
        <p:spPr>
          <a:xfrm>
            <a:off x="6400223" y="5532943"/>
            <a:ext cx="2037872" cy="0"/>
          </a:xfrm>
          <a:prstGeom prst="straightConnector1">
            <a:avLst/>
          </a:prstGeom>
          <a:ln w="889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ctangle 52">
            <a:extLst>
              <a:ext uri="{FF2B5EF4-FFF2-40B4-BE49-F238E27FC236}">
                <a16:creationId xmlns:a16="http://schemas.microsoft.com/office/drawing/2014/main" id="{7B864CAA-3309-460B-887C-8A267AA5D03E}"/>
              </a:ext>
            </a:extLst>
          </p:cNvPr>
          <p:cNvSpPr/>
          <p:nvPr/>
        </p:nvSpPr>
        <p:spPr>
          <a:xfrm>
            <a:off x="3375952" y="7661584"/>
            <a:ext cx="1063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chemeClr val="accent1"/>
              </a:solidFill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30963EB4-8AE9-4516-B6BE-3B261748AF1E}"/>
              </a:ext>
            </a:extLst>
          </p:cNvPr>
          <p:cNvSpPr/>
          <p:nvPr/>
        </p:nvSpPr>
        <p:spPr>
          <a:xfrm>
            <a:off x="5032890" y="1218483"/>
            <a:ext cx="1063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chemeClr val="accent1"/>
              </a:solidFill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B484862E-C20C-46C9-AD8D-B3B7CCEC98E6}"/>
              </a:ext>
            </a:extLst>
          </p:cNvPr>
          <p:cNvSpPr/>
          <p:nvPr/>
        </p:nvSpPr>
        <p:spPr>
          <a:xfrm>
            <a:off x="3375952" y="3691545"/>
            <a:ext cx="1063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chemeClr val="accent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BEA5D96-A074-40F1-BED2-ADD892627604}"/>
              </a:ext>
            </a:extLst>
          </p:cNvPr>
          <p:cNvSpPr/>
          <p:nvPr/>
        </p:nvSpPr>
        <p:spPr>
          <a:xfrm>
            <a:off x="6887603" y="4929236"/>
            <a:ext cx="10631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5cm</a:t>
            </a:r>
            <a:endParaRPr lang="en-GB" sz="3200" b="1" dirty="0">
              <a:solidFill>
                <a:schemeClr val="accent1"/>
              </a:solidFill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054FC535-7D35-45A7-8A02-D3EB46573147}"/>
              </a:ext>
            </a:extLst>
          </p:cNvPr>
          <p:cNvSpPr/>
          <p:nvPr/>
        </p:nvSpPr>
        <p:spPr>
          <a:xfrm>
            <a:off x="3424705" y="2554174"/>
            <a:ext cx="10631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4cm</a:t>
            </a:r>
            <a:endParaRPr lang="en-GB" sz="3200" b="1" dirty="0">
              <a:solidFill>
                <a:schemeClr val="accent1"/>
              </a:solidFill>
            </a:endParaRPr>
          </a:p>
        </p:txBody>
      </p: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B2FC38EA-50C9-40D4-A8CE-6C1D7A4877D1}"/>
              </a:ext>
            </a:extLst>
          </p:cNvPr>
          <p:cNvCxnSpPr>
            <a:cxnSpLocks/>
          </p:cNvCxnSpPr>
          <p:nvPr/>
        </p:nvCxnSpPr>
        <p:spPr>
          <a:xfrm>
            <a:off x="4510157" y="2011015"/>
            <a:ext cx="0" cy="1656000"/>
          </a:xfrm>
          <a:prstGeom prst="straightConnector1">
            <a:avLst/>
          </a:prstGeom>
          <a:ln w="889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0DCBBB8E-C269-4FF7-8A88-197D73A280A7}"/>
              </a:ext>
            </a:extLst>
          </p:cNvPr>
          <p:cNvSpPr/>
          <p:nvPr/>
        </p:nvSpPr>
        <p:spPr>
          <a:xfrm>
            <a:off x="8154260" y="1423414"/>
            <a:ext cx="3518912" cy="27699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>
              <a:spcAft>
                <a:spcPts val="12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4cm</a:t>
            </a:r>
            <a:r>
              <a:rPr lang="en-GB" sz="20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×</a:t>
            </a:r>
            <a:r>
              <a:rPr lang="en-GB" sz="20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5</a:t>
            </a:r>
            <a:r>
              <a:rPr lang="en-GB" sz="20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=</a:t>
            </a:r>
            <a:r>
              <a:rPr lang="en-GB" sz="20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20cm</a:t>
            </a:r>
          </a:p>
          <a:p>
            <a:pPr algn="r">
              <a:spcAft>
                <a:spcPts val="12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9cm</a:t>
            </a:r>
            <a:r>
              <a:rPr lang="en-GB" sz="20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×</a:t>
            </a:r>
            <a:r>
              <a:rPr lang="en-GB" sz="20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3</a:t>
            </a:r>
            <a:r>
              <a:rPr lang="en-GB" sz="20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=</a:t>
            </a:r>
            <a:r>
              <a:rPr lang="en-GB" sz="20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27cm</a:t>
            </a:r>
          </a:p>
          <a:p>
            <a:pPr algn="r">
              <a:spcAft>
                <a:spcPts val="12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5cm</a:t>
            </a:r>
            <a:r>
              <a:rPr lang="en-GB" sz="20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×</a:t>
            </a:r>
            <a:r>
              <a:rPr lang="en-GB" sz="20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1</a:t>
            </a:r>
            <a:r>
              <a:rPr lang="en-GB" sz="20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=</a:t>
            </a:r>
            <a:r>
              <a:rPr lang="en-GB" sz="20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5cm</a:t>
            </a:r>
          </a:p>
          <a:p>
            <a:pPr lvl="0" algn="r"/>
            <a:r>
              <a:rPr lang="en-GB" sz="3600" b="1" u="sng" dirty="0">
                <a:latin typeface="Century Gothic" panose="020B0502020202020204" pitchFamily="34" charset="0"/>
              </a:rPr>
              <a:t>=52cm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D5ED51B5-FE16-4EF8-92F6-B94830FF6D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931B4E6C-FF2E-46E1-A19E-F9653047B0E1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B431666-F376-4396-B94F-1B944F012FE6}"/>
              </a:ext>
            </a:extLst>
          </p:cNvPr>
          <p:cNvSpPr/>
          <p:nvPr/>
        </p:nvSpPr>
        <p:spPr>
          <a:xfrm>
            <a:off x="508194" y="646030"/>
            <a:ext cx="55018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46: Combined shapes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541110"/>
      </p:ext>
    </p:extLst>
  </p:cSld>
  <p:clrMapOvr>
    <a:masterClrMapping/>
  </p:clrMapOvr>
</p:sld>
</file>

<file path=ppt/slides/slide3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44566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47: Triangle area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96" name="Rectangle 95">
            <a:extLst>
              <a:ext uri="{FF2B5EF4-FFF2-40B4-BE49-F238E27FC236}">
                <a16:creationId xmlns:a16="http://schemas.microsoft.com/office/drawing/2014/main" id="{204E548D-2253-4001-9912-3AF911814DCC}"/>
              </a:ext>
            </a:extLst>
          </p:cNvPr>
          <p:cNvSpPr/>
          <p:nvPr/>
        </p:nvSpPr>
        <p:spPr>
          <a:xfrm>
            <a:off x="1449271" y="2489635"/>
            <a:ext cx="4032000" cy="4032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7" name="Straight Arrow Connector 96">
            <a:extLst>
              <a:ext uri="{FF2B5EF4-FFF2-40B4-BE49-F238E27FC236}">
                <a16:creationId xmlns:a16="http://schemas.microsoft.com/office/drawing/2014/main" id="{E711023D-31A7-41E3-A09C-AE4447868DFD}"/>
              </a:ext>
            </a:extLst>
          </p:cNvPr>
          <p:cNvCxnSpPr/>
          <p:nvPr/>
        </p:nvCxnSpPr>
        <p:spPr>
          <a:xfrm>
            <a:off x="1239067" y="2444017"/>
            <a:ext cx="0" cy="4132800"/>
          </a:xfrm>
          <a:prstGeom prst="straightConnector1">
            <a:avLst/>
          </a:prstGeom>
          <a:ln w="571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Rectangle 98">
            <a:extLst>
              <a:ext uri="{FF2B5EF4-FFF2-40B4-BE49-F238E27FC236}">
                <a16:creationId xmlns:a16="http://schemas.microsoft.com/office/drawing/2014/main" id="{C33CDB34-F8CB-4A2E-8B39-B6E1B5BC6BE4}"/>
              </a:ext>
            </a:extLst>
          </p:cNvPr>
          <p:cNvSpPr/>
          <p:nvPr/>
        </p:nvSpPr>
        <p:spPr>
          <a:xfrm>
            <a:off x="110232" y="4279612"/>
            <a:ext cx="1128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16</a:t>
            </a:r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cm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cxnSp>
        <p:nvCxnSpPr>
          <p:cNvPr id="113" name="Straight Arrow Connector 112">
            <a:extLst>
              <a:ext uri="{FF2B5EF4-FFF2-40B4-BE49-F238E27FC236}">
                <a16:creationId xmlns:a16="http://schemas.microsoft.com/office/drawing/2014/main" id="{35253A98-7C2B-434D-B3E8-E241C51D2F16}"/>
              </a:ext>
            </a:extLst>
          </p:cNvPr>
          <p:cNvCxnSpPr>
            <a:cxnSpLocks/>
          </p:cNvCxnSpPr>
          <p:nvPr/>
        </p:nvCxnSpPr>
        <p:spPr>
          <a:xfrm rot="5400000">
            <a:off x="3467544" y="4688329"/>
            <a:ext cx="0" cy="4132800"/>
          </a:xfrm>
          <a:prstGeom prst="straightConnector1">
            <a:avLst/>
          </a:prstGeom>
          <a:ln w="571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Rectangle 113">
            <a:extLst>
              <a:ext uri="{FF2B5EF4-FFF2-40B4-BE49-F238E27FC236}">
                <a16:creationId xmlns:a16="http://schemas.microsoft.com/office/drawing/2014/main" id="{7E9EF510-F132-4B70-BD55-F990F937EB97}"/>
              </a:ext>
            </a:extLst>
          </p:cNvPr>
          <p:cNvSpPr/>
          <p:nvPr/>
        </p:nvSpPr>
        <p:spPr>
          <a:xfrm>
            <a:off x="2868768" y="6743887"/>
            <a:ext cx="1128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16</a:t>
            </a:r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cm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C00C704-0E9E-43B4-97C7-7561338369EC}"/>
              </a:ext>
            </a:extLst>
          </p:cNvPr>
          <p:cNvSpPr/>
          <p:nvPr/>
        </p:nvSpPr>
        <p:spPr>
          <a:xfrm>
            <a:off x="6516467" y="2958803"/>
            <a:ext cx="5022529" cy="20621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600" b="1" i="1" dirty="0">
                <a:latin typeface="Century Gothic" panose="020B0502020202020204" pitchFamily="34" charset="0"/>
              </a:rPr>
              <a:t>When length B</a:t>
            </a:r>
            <a:r>
              <a:rPr lang="en-GB" sz="2400" b="1" i="1" dirty="0">
                <a:latin typeface="Century Gothic" panose="020B0502020202020204" pitchFamily="34" charset="0"/>
              </a:rPr>
              <a:t> </a:t>
            </a:r>
            <a:r>
              <a:rPr lang="en-GB" sz="3600" b="1" i="1" dirty="0">
                <a:latin typeface="Century Gothic" panose="020B0502020202020204" pitchFamily="34" charset="0"/>
              </a:rPr>
              <a:t>=</a:t>
            </a:r>
            <a:r>
              <a:rPr lang="en-GB" sz="2400" b="1" i="1" dirty="0">
                <a:latin typeface="Century Gothic" panose="020B0502020202020204" pitchFamily="34" charset="0"/>
              </a:rPr>
              <a:t> </a:t>
            </a:r>
            <a:r>
              <a:rPr lang="en-GB" sz="3600" b="1" i="1" dirty="0">
                <a:latin typeface="Century Gothic" panose="020B0502020202020204" pitchFamily="34" charset="0"/>
              </a:rPr>
              <a:t>16</a:t>
            </a:r>
            <a:r>
              <a:rPr lang="en-GB" sz="2800" b="1" i="1" dirty="0">
                <a:latin typeface="Century Gothic" panose="020B0502020202020204" pitchFamily="34" charset="0"/>
              </a:rPr>
              <a:t>cm</a:t>
            </a:r>
          </a:p>
          <a:p>
            <a:pPr>
              <a:spcAft>
                <a:spcPts val="12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Area of square:</a:t>
            </a:r>
          </a:p>
          <a:p>
            <a:r>
              <a:rPr lang="en-GB" sz="3600" b="1" dirty="0">
                <a:latin typeface="Century Gothic" panose="020B0502020202020204" pitchFamily="34" charset="0"/>
              </a:rPr>
              <a:t>16² =</a:t>
            </a:r>
            <a:r>
              <a:rPr lang="en-GB" sz="24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256</a:t>
            </a:r>
            <a:r>
              <a:rPr lang="en-GB" sz="2800" b="1" dirty="0">
                <a:latin typeface="Century Gothic" panose="020B0502020202020204" pitchFamily="34" charset="0"/>
              </a:rPr>
              <a:t>cm</a:t>
            </a:r>
            <a:r>
              <a:rPr lang="en-GB" sz="3600" b="1" dirty="0">
                <a:latin typeface="Century Gothic" panose="020B0502020202020204" pitchFamily="34" charset="0"/>
              </a:rPr>
              <a:t>²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D63D60E-C31F-452B-8F16-45116B018D56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</p:spTree>
    <p:extLst>
      <p:ext uri="{BB962C8B-B14F-4D97-AF65-F5344CB8AC3E}">
        <p14:creationId xmlns:p14="http://schemas.microsoft.com/office/powerpoint/2010/main" val="3765800804"/>
      </p:ext>
    </p:extLst>
  </p:cSld>
  <p:clrMapOvr>
    <a:masterClrMapping/>
  </p:clrMapOvr>
</p:sld>
</file>

<file path=ppt/slides/slide3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96" name="Rectangle 95">
            <a:extLst>
              <a:ext uri="{FF2B5EF4-FFF2-40B4-BE49-F238E27FC236}">
                <a16:creationId xmlns:a16="http://schemas.microsoft.com/office/drawing/2014/main" id="{204E548D-2253-4001-9912-3AF911814DCC}"/>
              </a:ext>
            </a:extLst>
          </p:cNvPr>
          <p:cNvSpPr/>
          <p:nvPr/>
        </p:nvSpPr>
        <p:spPr>
          <a:xfrm>
            <a:off x="1449271" y="2489635"/>
            <a:ext cx="4032000" cy="4032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7" name="Straight Arrow Connector 96">
            <a:extLst>
              <a:ext uri="{FF2B5EF4-FFF2-40B4-BE49-F238E27FC236}">
                <a16:creationId xmlns:a16="http://schemas.microsoft.com/office/drawing/2014/main" id="{E711023D-31A7-41E3-A09C-AE4447868DFD}"/>
              </a:ext>
            </a:extLst>
          </p:cNvPr>
          <p:cNvCxnSpPr/>
          <p:nvPr/>
        </p:nvCxnSpPr>
        <p:spPr>
          <a:xfrm>
            <a:off x="1239067" y="2444017"/>
            <a:ext cx="0" cy="4132800"/>
          </a:xfrm>
          <a:prstGeom prst="straightConnector1">
            <a:avLst/>
          </a:prstGeom>
          <a:ln w="571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Rectangle 98">
            <a:extLst>
              <a:ext uri="{FF2B5EF4-FFF2-40B4-BE49-F238E27FC236}">
                <a16:creationId xmlns:a16="http://schemas.microsoft.com/office/drawing/2014/main" id="{C33CDB34-F8CB-4A2E-8B39-B6E1B5BC6BE4}"/>
              </a:ext>
            </a:extLst>
          </p:cNvPr>
          <p:cNvSpPr/>
          <p:nvPr/>
        </p:nvSpPr>
        <p:spPr>
          <a:xfrm>
            <a:off x="110232" y="4279612"/>
            <a:ext cx="1128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16</a:t>
            </a:r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cm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sp>
        <p:nvSpPr>
          <p:cNvPr id="100" name="Right Triangle 99">
            <a:extLst>
              <a:ext uri="{FF2B5EF4-FFF2-40B4-BE49-F238E27FC236}">
                <a16:creationId xmlns:a16="http://schemas.microsoft.com/office/drawing/2014/main" id="{D15E7808-9845-40E1-8782-CCBF3B100CE6}"/>
              </a:ext>
            </a:extLst>
          </p:cNvPr>
          <p:cNvSpPr/>
          <p:nvPr/>
        </p:nvSpPr>
        <p:spPr>
          <a:xfrm>
            <a:off x="1449270" y="2492143"/>
            <a:ext cx="4032000" cy="4032000"/>
          </a:xfrm>
          <a:prstGeom prst="rtTriangle">
            <a:avLst/>
          </a:prstGeom>
          <a:solidFill>
            <a:schemeClr val="accent1">
              <a:lumMod val="20000"/>
              <a:lumOff val="80000"/>
            </a:schemeClr>
          </a:solidFill>
          <a:ln w="101600" cap="rnd">
            <a:solidFill>
              <a:schemeClr val="tx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3" name="Straight Arrow Connector 112">
            <a:extLst>
              <a:ext uri="{FF2B5EF4-FFF2-40B4-BE49-F238E27FC236}">
                <a16:creationId xmlns:a16="http://schemas.microsoft.com/office/drawing/2014/main" id="{35253A98-7C2B-434D-B3E8-E241C51D2F16}"/>
              </a:ext>
            </a:extLst>
          </p:cNvPr>
          <p:cNvCxnSpPr>
            <a:cxnSpLocks/>
          </p:cNvCxnSpPr>
          <p:nvPr/>
        </p:nvCxnSpPr>
        <p:spPr>
          <a:xfrm rot="5400000">
            <a:off x="3467544" y="4688329"/>
            <a:ext cx="0" cy="4132800"/>
          </a:xfrm>
          <a:prstGeom prst="straightConnector1">
            <a:avLst/>
          </a:prstGeom>
          <a:ln w="571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Rectangle 113">
            <a:extLst>
              <a:ext uri="{FF2B5EF4-FFF2-40B4-BE49-F238E27FC236}">
                <a16:creationId xmlns:a16="http://schemas.microsoft.com/office/drawing/2014/main" id="{7E9EF510-F132-4B70-BD55-F990F937EB97}"/>
              </a:ext>
            </a:extLst>
          </p:cNvPr>
          <p:cNvSpPr/>
          <p:nvPr/>
        </p:nvSpPr>
        <p:spPr>
          <a:xfrm>
            <a:off x="2868768" y="6743887"/>
            <a:ext cx="1128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16</a:t>
            </a:r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cm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C00C704-0E9E-43B4-97C7-7561338369EC}"/>
              </a:ext>
            </a:extLst>
          </p:cNvPr>
          <p:cNvSpPr/>
          <p:nvPr/>
        </p:nvSpPr>
        <p:spPr>
          <a:xfrm>
            <a:off x="6516467" y="2958803"/>
            <a:ext cx="4913525" cy="20621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600" b="1" i="1" dirty="0">
                <a:latin typeface="Century Gothic" panose="020B0502020202020204" pitchFamily="34" charset="0"/>
              </a:rPr>
              <a:t>When length B</a:t>
            </a:r>
            <a:r>
              <a:rPr lang="en-GB" sz="2400" b="1" i="1" dirty="0">
                <a:latin typeface="Century Gothic" panose="020B0502020202020204" pitchFamily="34" charset="0"/>
              </a:rPr>
              <a:t> </a:t>
            </a:r>
            <a:r>
              <a:rPr lang="en-GB" sz="3600" b="1" i="1" dirty="0">
                <a:latin typeface="Century Gothic" panose="020B0502020202020204" pitchFamily="34" charset="0"/>
              </a:rPr>
              <a:t>=</a:t>
            </a:r>
            <a:r>
              <a:rPr lang="en-GB" sz="2400" b="1" i="1" dirty="0">
                <a:latin typeface="Century Gothic" panose="020B0502020202020204" pitchFamily="34" charset="0"/>
              </a:rPr>
              <a:t> </a:t>
            </a:r>
            <a:r>
              <a:rPr lang="en-GB" sz="3600" b="1" i="1" dirty="0">
                <a:latin typeface="Century Gothic" panose="020B0502020202020204" pitchFamily="34" charset="0"/>
              </a:rPr>
              <a:t>16</a:t>
            </a:r>
            <a:r>
              <a:rPr lang="en-GB" sz="2800" b="1" i="1" dirty="0">
                <a:latin typeface="Century Gothic" panose="020B0502020202020204" pitchFamily="34" charset="0"/>
              </a:rPr>
              <a:t>cm</a:t>
            </a:r>
          </a:p>
          <a:p>
            <a:pPr>
              <a:spcAft>
                <a:spcPts val="12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Area of triangle:</a:t>
            </a:r>
          </a:p>
          <a:p>
            <a:pPr>
              <a:spcAft>
                <a:spcPts val="12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16² ÷ 2</a:t>
            </a:r>
            <a:r>
              <a:rPr lang="en-GB" sz="24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=</a:t>
            </a:r>
            <a:r>
              <a:rPr lang="en-GB" sz="24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128</a:t>
            </a:r>
            <a:r>
              <a:rPr lang="en-GB" sz="2800" b="1" dirty="0">
                <a:latin typeface="Century Gothic" panose="020B0502020202020204" pitchFamily="34" charset="0"/>
              </a:rPr>
              <a:t>cm</a:t>
            </a:r>
            <a:r>
              <a:rPr lang="en-GB" sz="3600" b="1" dirty="0">
                <a:latin typeface="Century Gothic" panose="020B0502020202020204" pitchFamily="34" charset="0"/>
              </a:rPr>
              <a:t>²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FEA5F48-14F9-4BE3-ACDA-C9BEEBA6518C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4BAC37C-36BF-4570-A94B-B4170BF5FD38}"/>
              </a:ext>
            </a:extLst>
          </p:cNvPr>
          <p:cNvSpPr/>
          <p:nvPr/>
        </p:nvSpPr>
        <p:spPr>
          <a:xfrm>
            <a:off x="508194" y="646030"/>
            <a:ext cx="44566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47: Triangle area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5714176"/>
      </p:ext>
    </p:extLst>
  </p:cSld>
  <p:clrMapOvr>
    <a:masterClrMapping/>
  </p:clrMapOvr>
</p:sld>
</file>

<file path=ppt/slides/slide3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96" name="Rectangle 95">
            <a:extLst>
              <a:ext uri="{FF2B5EF4-FFF2-40B4-BE49-F238E27FC236}">
                <a16:creationId xmlns:a16="http://schemas.microsoft.com/office/drawing/2014/main" id="{204E548D-2253-4001-9912-3AF911814DCC}"/>
              </a:ext>
            </a:extLst>
          </p:cNvPr>
          <p:cNvSpPr/>
          <p:nvPr/>
        </p:nvSpPr>
        <p:spPr>
          <a:xfrm>
            <a:off x="1449271" y="2489635"/>
            <a:ext cx="4032000" cy="4032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7" name="Straight Arrow Connector 96">
            <a:extLst>
              <a:ext uri="{FF2B5EF4-FFF2-40B4-BE49-F238E27FC236}">
                <a16:creationId xmlns:a16="http://schemas.microsoft.com/office/drawing/2014/main" id="{E711023D-31A7-41E3-A09C-AE4447868DFD}"/>
              </a:ext>
            </a:extLst>
          </p:cNvPr>
          <p:cNvCxnSpPr/>
          <p:nvPr/>
        </p:nvCxnSpPr>
        <p:spPr>
          <a:xfrm>
            <a:off x="1239067" y="2444017"/>
            <a:ext cx="0" cy="4132800"/>
          </a:xfrm>
          <a:prstGeom prst="straightConnector1">
            <a:avLst/>
          </a:prstGeom>
          <a:ln w="571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Rectangle 98">
            <a:extLst>
              <a:ext uri="{FF2B5EF4-FFF2-40B4-BE49-F238E27FC236}">
                <a16:creationId xmlns:a16="http://schemas.microsoft.com/office/drawing/2014/main" id="{C33CDB34-F8CB-4A2E-8B39-B6E1B5BC6BE4}"/>
              </a:ext>
            </a:extLst>
          </p:cNvPr>
          <p:cNvSpPr/>
          <p:nvPr/>
        </p:nvSpPr>
        <p:spPr>
          <a:xfrm>
            <a:off x="110232" y="4279612"/>
            <a:ext cx="1128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16</a:t>
            </a:r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cm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sp>
        <p:nvSpPr>
          <p:cNvPr id="100" name="Right Triangle 99">
            <a:extLst>
              <a:ext uri="{FF2B5EF4-FFF2-40B4-BE49-F238E27FC236}">
                <a16:creationId xmlns:a16="http://schemas.microsoft.com/office/drawing/2014/main" id="{D15E7808-9845-40E1-8782-CCBF3B100CE6}"/>
              </a:ext>
            </a:extLst>
          </p:cNvPr>
          <p:cNvSpPr/>
          <p:nvPr/>
        </p:nvSpPr>
        <p:spPr>
          <a:xfrm>
            <a:off x="1449270" y="2492143"/>
            <a:ext cx="4032000" cy="4032000"/>
          </a:xfrm>
          <a:prstGeom prst="rtTriangle">
            <a:avLst/>
          </a:prstGeom>
          <a:solidFill>
            <a:schemeClr val="accent1">
              <a:lumMod val="20000"/>
              <a:lumOff val="80000"/>
            </a:schemeClr>
          </a:solidFill>
          <a:ln w="101600" cap="rnd">
            <a:solidFill>
              <a:schemeClr val="tx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3" name="Straight Arrow Connector 112">
            <a:extLst>
              <a:ext uri="{FF2B5EF4-FFF2-40B4-BE49-F238E27FC236}">
                <a16:creationId xmlns:a16="http://schemas.microsoft.com/office/drawing/2014/main" id="{35253A98-7C2B-434D-B3E8-E241C51D2F16}"/>
              </a:ext>
            </a:extLst>
          </p:cNvPr>
          <p:cNvCxnSpPr>
            <a:cxnSpLocks/>
          </p:cNvCxnSpPr>
          <p:nvPr/>
        </p:nvCxnSpPr>
        <p:spPr>
          <a:xfrm rot="5400000">
            <a:off x="3467544" y="4688329"/>
            <a:ext cx="0" cy="4132800"/>
          </a:xfrm>
          <a:prstGeom prst="straightConnector1">
            <a:avLst/>
          </a:prstGeom>
          <a:ln w="571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Rectangle 113">
            <a:extLst>
              <a:ext uri="{FF2B5EF4-FFF2-40B4-BE49-F238E27FC236}">
                <a16:creationId xmlns:a16="http://schemas.microsoft.com/office/drawing/2014/main" id="{7E9EF510-F132-4B70-BD55-F990F937EB97}"/>
              </a:ext>
            </a:extLst>
          </p:cNvPr>
          <p:cNvSpPr/>
          <p:nvPr/>
        </p:nvSpPr>
        <p:spPr>
          <a:xfrm>
            <a:off x="2868768" y="6743887"/>
            <a:ext cx="1128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16</a:t>
            </a:r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cm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C00C704-0E9E-43B4-97C7-7561338369EC}"/>
              </a:ext>
            </a:extLst>
          </p:cNvPr>
          <p:cNvSpPr/>
          <p:nvPr/>
        </p:nvSpPr>
        <p:spPr>
          <a:xfrm>
            <a:off x="6516467" y="2958803"/>
            <a:ext cx="4913525" cy="3477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600" b="1" i="1" dirty="0">
                <a:latin typeface="Century Gothic" panose="020B0502020202020204" pitchFamily="34" charset="0"/>
              </a:rPr>
              <a:t>When length B</a:t>
            </a:r>
            <a:r>
              <a:rPr lang="en-GB" sz="2400" b="1" i="1" dirty="0">
                <a:latin typeface="Century Gothic" panose="020B0502020202020204" pitchFamily="34" charset="0"/>
              </a:rPr>
              <a:t> </a:t>
            </a:r>
            <a:r>
              <a:rPr lang="en-GB" sz="3600" b="1" i="1" dirty="0">
                <a:latin typeface="Century Gothic" panose="020B0502020202020204" pitchFamily="34" charset="0"/>
              </a:rPr>
              <a:t>=</a:t>
            </a:r>
            <a:r>
              <a:rPr lang="en-GB" sz="2400" b="1" i="1" dirty="0">
                <a:latin typeface="Century Gothic" panose="020B0502020202020204" pitchFamily="34" charset="0"/>
              </a:rPr>
              <a:t> </a:t>
            </a:r>
            <a:r>
              <a:rPr lang="en-GB" sz="3600" b="1" i="1" dirty="0">
                <a:latin typeface="Century Gothic" panose="020B0502020202020204" pitchFamily="34" charset="0"/>
              </a:rPr>
              <a:t>16</a:t>
            </a:r>
            <a:r>
              <a:rPr lang="en-GB" sz="2800" b="1" i="1" dirty="0">
                <a:latin typeface="Century Gothic" panose="020B0502020202020204" pitchFamily="34" charset="0"/>
              </a:rPr>
              <a:t>cm</a:t>
            </a:r>
          </a:p>
          <a:p>
            <a:pPr>
              <a:spcAft>
                <a:spcPts val="12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Area of triangle:</a:t>
            </a:r>
          </a:p>
          <a:p>
            <a:pPr>
              <a:spcAft>
                <a:spcPts val="12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16² ÷ 2</a:t>
            </a:r>
            <a:r>
              <a:rPr lang="en-GB" sz="24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=</a:t>
            </a:r>
            <a:r>
              <a:rPr lang="en-GB" sz="24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128</a:t>
            </a:r>
            <a:r>
              <a:rPr lang="en-GB" sz="2800" b="1" dirty="0">
                <a:latin typeface="Century Gothic" panose="020B0502020202020204" pitchFamily="34" charset="0"/>
              </a:rPr>
              <a:t>cm</a:t>
            </a:r>
            <a:r>
              <a:rPr lang="en-GB" sz="3600" b="1" dirty="0">
                <a:latin typeface="Century Gothic" panose="020B0502020202020204" pitchFamily="34" charset="0"/>
              </a:rPr>
              <a:t>²</a:t>
            </a:r>
          </a:p>
          <a:p>
            <a:pPr>
              <a:spcAft>
                <a:spcPts val="1200"/>
              </a:spcAft>
            </a:pP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Less than 150</a:t>
            </a:r>
            <a:r>
              <a:rPr lang="en-GB" sz="28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cm</a:t>
            </a: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²</a:t>
            </a:r>
          </a:p>
          <a:p>
            <a:pPr>
              <a:spcAft>
                <a:spcPts val="1200"/>
              </a:spcAft>
            </a:pP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Now try 17</a:t>
            </a:r>
            <a:r>
              <a:rPr lang="en-GB" sz="28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cm</a:t>
            </a:r>
            <a:endParaRPr lang="en-GB" sz="36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FEA5F48-14F9-4BE3-ACDA-C9BEEBA6518C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4BAC37C-36BF-4570-A94B-B4170BF5FD38}"/>
              </a:ext>
            </a:extLst>
          </p:cNvPr>
          <p:cNvSpPr/>
          <p:nvPr/>
        </p:nvSpPr>
        <p:spPr>
          <a:xfrm>
            <a:off x="508194" y="646030"/>
            <a:ext cx="44566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47: Triangle area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7" name="Picture 4" descr="Image result for tick cross">
            <a:extLst>
              <a:ext uri="{FF2B5EF4-FFF2-40B4-BE49-F238E27FC236}">
                <a16:creationId xmlns:a16="http://schemas.microsoft.com/office/drawing/2014/main" id="{2D17720D-B2D2-441B-B159-6BD65DBA69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5" r="50064" b="-9011"/>
          <a:stretch/>
        </p:blipFill>
        <p:spPr bwMode="auto">
          <a:xfrm>
            <a:off x="10370589" y="4979041"/>
            <a:ext cx="582344" cy="661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1923390"/>
      </p:ext>
    </p:extLst>
  </p:cSld>
  <p:clrMapOvr>
    <a:masterClrMapping/>
  </p:clrMapOvr>
</p:sld>
</file>

<file path=ppt/slides/slide3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96" name="Rectangle 95">
            <a:extLst>
              <a:ext uri="{FF2B5EF4-FFF2-40B4-BE49-F238E27FC236}">
                <a16:creationId xmlns:a16="http://schemas.microsoft.com/office/drawing/2014/main" id="{204E548D-2253-4001-9912-3AF911814DCC}"/>
              </a:ext>
            </a:extLst>
          </p:cNvPr>
          <p:cNvSpPr/>
          <p:nvPr/>
        </p:nvSpPr>
        <p:spPr>
          <a:xfrm>
            <a:off x="1449271" y="2361299"/>
            <a:ext cx="4248000" cy="424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7" name="Straight Arrow Connector 96">
            <a:extLst>
              <a:ext uri="{FF2B5EF4-FFF2-40B4-BE49-F238E27FC236}">
                <a16:creationId xmlns:a16="http://schemas.microsoft.com/office/drawing/2014/main" id="{E711023D-31A7-41E3-A09C-AE4447868DFD}"/>
              </a:ext>
            </a:extLst>
          </p:cNvPr>
          <p:cNvCxnSpPr/>
          <p:nvPr/>
        </p:nvCxnSpPr>
        <p:spPr>
          <a:xfrm>
            <a:off x="1239067" y="2315681"/>
            <a:ext cx="0" cy="4341600"/>
          </a:xfrm>
          <a:prstGeom prst="straightConnector1">
            <a:avLst/>
          </a:prstGeom>
          <a:ln w="571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Rectangle 98">
            <a:extLst>
              <a:ext uri="{FF2B5EF4-FFF2-40B4-BE49-F238E27FC236}">
                <a16:creationId xmlns:a16="http://schemas.microsoft.com/office/drawing/2014/main" id="{C33CDB34-F8CB-4A2E-8B39-B6E1B5BC6BE4}"/>
              </a:ext>
            </a:extLst>
          </p:cNvPr>
          <p:cNvSpPr/>
          <p:nvPr/>
        </p:nvSpPr>
        <p:spPr>
          <a:xfrm>
            <a:off x="112768" y="4280653"/>
            <a:ext cx="1128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17</a:t>
            </a:r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cm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cxnSp>
        <p:nvCxnSpPr>
          <p:cNvPr id="113" name="Straight Arrow Connector 112">
            <a:extLst>
              <a:ext uri="{FF2B5EF4-FFF2-40B4-BE49-F238E27FC236}">
                <a16:creationId xmlns:a16="http://schemas.microsoft.com/office/drawing/2014/main" id="{35253A98-7C2B-434D-B3E8-E241C51D2F16}"/>
              </a:ext>
            </a:extLst>
          </p:cNvPr>
          <p:cNvCxnSpPr>
            <a:cxnSpLocks/>
          </p:cNvCxnSpPr>
          <p:nvPr/>
        </p:nvCxnSpPr>
        <p:spPr>
          <a:xfrm rot="5400000">
            <a:off x="3570082" y="4643985"/>
            <a:ext cx="0" cy="4341600"/>
          </a:xfrm>
          <a:prstGeom prst="straightConnector1">
            <a:avLst/>
          </a:prstGeom>
          <a:ln w="571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Rectangle 113">
            <a:extLst>
              <a:ext uri="{FF2B5EF4-FFF2-40B4-BE49-F238E27FC236}">
                <a16:creationId xmlns:a16="http://schemas.microsoft.com/office/drawing/2014/main" id="{7E9EF510-F132-4B70-BD55-F990F937EB97}"/>
              </a:ext>
            </a:extLst>
          </p:cNvPr>
          <p:cNvSpPr/>
          <p:nvPr/>
        </p:nvSpPr>
        <p:spPr>
          <a:xfrm>
            <a:off x="2989622" y="6802855"/>
            <a:ext cx="1128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17</a:t>
            </a:r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cm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C00C704-0E9E-43B4-97C7-7561338369EC}"/>
              </a:ext>
            </a:extLst>
          </p:cNvPr>
          <p:cNvSpPr/>
          <p:nvPr/>
        </p:nvSpPr>
        <p:spPr>
          <a:xfrm>
            <a:off x="6516467" y="2958803"/>
            <a:ext cx="5022529" cy="20621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600" b="1" i="1" dirty="0">
                <a:latin typeface="Century Gothic" panose="020B0502020202020204" pitchFamily="34" charset="0"/>
              </a:rPr>
              <a:t>When length B</a:t>
            </a:r>
            <a:r>
              <a:rPr lang="en-GB" sz="2400" b="1" i="1" dirty="0">
                <a:latin typeface="Century Gothic" panose="020B0502020202020204" pitchFamily="34" charset="0"/>
              </a:rPr>
              <a:t> </a:t>
            </a:r>
            <a:r>
              <a:rPr lang="en-GB" sz="3600" b="1" i="1" dirty="0">
                <a:latin typeface="Century Gothic" panose="020B0502020202020204" pitchFamily="34" charset="0"/>
              </a:rPr>
              <a:t>=</a:t>
            </a:r>
            <a:r>
              <a:rPr lang="en-GB" sz="2400" b="1" i="1" dirty="0">
                <a:latin typeface="Century Gothic" panose="020B0502020202020204" pitchFamily="34" charset="0"/>
              </a:rPr>
              <a:t> </a:t>
            </a:r>
            <a:r>
              <a:rPr lang="en-GB" sz="3600" b="1" i="1" dirty="0">
                <a:latin typeface="Century Gothic" panose="020B0502020202020204" pitchFamily="34" charset="0"/>
              </a:rPr>
              <a:t>17</a:t>
            </a:r>
            <a:r>
              <a:rPr lang="en-GB" sz="2800" b="1" i="1" dirty="0">
                <a:latin typeface="Century Gothic" panose="020B0502020202020204" pitchFamily="34" charset="0"/>
              </a:rPr>
              <a:t>cm</a:t>
            </a:r>
          </a:p>
          <a:p>
            <a:pPr>
              <a:spcAft>
                <a:spcPts val="12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Area of square:</a:t>
            </a:r>
          </a:p>
          <a:p>
            <a:r>
              <a:rPr lang="en-GB" sz="3600" b="1" dirty="0">
                <a:latin typeface="Century Gothic" panose="020B0502020202020204" pitchFamily="34" charset="0"/>
              </a:rPr>
              <a:t>17² ÷ 2</a:t>
            </a:r>
            <a:r>
              <a:rPr lang="en-GB" sz="24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=</a:t>
            </a:r>
            <a:r>
              <a:rPr lang="en-GB" sz="24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289</a:t>
            </a:r>
            <a:r>
              <a:rPr lang="en-GB" sz="2800" b="1" dirty="0">
                <a:latin typeface="Century Gothic" panose="020B0502020202020204" pitchFamily="34" charset="0"/>
              </a:rPr>
              <a:t>cm</a:t>
            </a:r>
            <a:r>
              <a:rPr lang="en-GB" sz="3600" b="1" dirty="0">
                <a:latin typeface="Century Gothic" panose="020B0502020202020204" pitchFamily="34" charset="0"/>
              </a:rPr>
              <a:t>²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26EA8F5-E631-4B57-8A90-4F598D326EAB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2A51FA8-D266-4433-9E43-59ADF76CA769}"/>
              </a:ext>
            </a:extLst>
          </p:cNvPr>
          <p:cNvSpPr/>
          <p:nvPr/>
        </p:nvSpPr>
        <p:spPr>
          <a:xfrm>
            <a:off x="508194" y="646030"/>
            <a:ext cx="44566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47: Triangle area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3815889"/>
      </p:ext>
    </p:extLst>
  </p:cSld>
  <p:clrMapOvr>
    <a:masterClrMapping/>
  </p:clrMapOvr>
</p:sld>
</file>

<file path=ppt/slides/slide3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96" name="Rectangle 95">
            <a:extLst>
              <a:ext uri="{FF2B5EF4-FFF2-40B4-BE49-F238E27FC236}">
                <a16:creationId xmlns:a16="http://schemas.microsoft.com/office/drawing/2014/main" id="{204E548D-2253-4001-9912-3AF911814DCC}"/>
              </a:ext>
            </a:extLst>
          </p:cNvPr>
          <p:cNvSpPr/>
          <p:nvPr/>
        </p:nvSpPr>
        <p:spPr>
          <a:xfrm>
            <a:off x="1449271" y="2361299"/>
            <a:ext cx="4248000" cy="424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7" name="Straight Arrow Connector 96">
            <a:extLst>
              <a:ext uri="{FF2B5EF4-FFF2-40B4-BE49-F238E27FC236}">
                <a16:creationId xmlns:a16="http://schemas.microsoft.com/office/drawing/2014/main" id="{E711023D-31A7-41E3-A09C-AE4447868DFD}"/>
              </a:ext>
            </a:extLst>
          </p:cNvPr>
          <p:cNvCxnSpPr/>
          <p:nvPr/>
        </p:nvCxnSpPr>
        <p:spPr>
          <a:xfrm>
            <a:off x="1239067" y="2315681"/>
            <a:ext cx="0" cy="4341600"/>
          </a:xfrm>
          <a:prstGeom prst="straightConnector1">
            <a:avLst/>
          </a:prstGeom>
          <a:ln w="571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Rectangle 98">
            <a:extLst>
              <a:ext uri="{FF2B5EF4-FFF2-40B4-BE49-F238E27FC236}">
                <a16:creationId xmlns:a16="http://schemas.microsoft.com/office/drawing/2014/main" id="{C33CDB34-F8CB-4A2E-8B39-B6E1B5BC6BE4}"/>
              </a:ext>
            </a:extLst>
          </p:cNvPr>
          <p:cNvSpPr/>
          <p:nvPr/>
        </p:nvSpPr>
        <p:spPr>
          <a:xfrm>
            <a:off x="112768" y="4280653"/>
            <a:ext cx="1128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17</a:t>
            </a:r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cm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sp>
        <p:nvSpPr>
          <p:cNvPr id="100" name="Right Triangle 99">
            <a:extLst>
              <a:ext uri="{FF2B5EF4-FFF2-40B4-BE49-F238E27FC236}">
                <a16:creationId xmlns:a16="http://schemas.microsoft.com/office/drawing/2014/main" id="{D15E7808-9845-40E1-8782-CCBF3B100CE6}"/>
              </a:ext>
            </a:extLst>
          </p:cNvPr>
          <p:cNvSpPr/>
          <p:nvPr/>
        </p:nvSpPr>
        <p:spPr>
          <a:xfrm>
            <a:off x="1449270" y="2347765"/>
            <a:ext cx="4266000" cy="4266000"/>
          </a:xfrm>
          <a:prstGeom prst="rtTriangle">
            <a:avLst/>
          </a:prstGeom>
          <a:solidFill>
            <a:schemeClr val="accent1">
              <a:lumMod val="20000"/>
              <a:lumOff val="80000"/>
            </a:schemeClr>
          </a:solidFill>
          <a:ln w="101600" cap="rnd">
            <a:solidFill>
              <a:schemeClr val="tx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3" name="Straight Arrow Connector 112">
            <a:extLst>
              <a:ext uri="{FF2B5EF4-FFF2-40B4-BE49-F238E27FC236}">
                <a16:creationId xmlns:a16="http://schemas.microsoft.com/office/drawing/2014/main" id="{35253A98-7C2B-434D-B3E8-E241C51D2F16}"/>
              </a:ext>
            </a:extLst>
          </p:cNvPr>
          <p:cNvCxnSpPr>
            <a:cxnSpLocks/>
          </p:cNvCxnSpPr>
          <p:nvPr/>
        </p:nvCxnSpPr>
        <p:spPr>
          <a:xfrm rot="5400000">
            <a:off x="3570082" y="4643985"/>
            <a:ext cx="0" cy="4341600"/>
          </a:xfrm>
          <a:prstGeom prst="straightConnector1">
            <a:avLst/>
          </a:prstGeom>
          <a:ln w="571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Rectangle 113">
            <a:extLst>
              <a:ext uri="{FF2B5EF4-FFF2-40B4-BE49-F238E27FC236}">
                <a16:creationId xmlns:a16="http://schemas.microsoft.com/office/drawing/2014/main" id="{7E9EF510-F132-4B70-BD55-F990F937EB97}"/>
              </a:ext>
            </a:extLst>
          </p:cNvPr>
          <p:cNvSpPr/>
          <p:nvPr/>
        </p:nvSpPr>
        <p:spPr>
          <a:xfrm>
            <a:off x="2989622" y="6802855"/>
            <a:ext cx="1128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17</a:t>
            </a:r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cm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C00C704-0E9E-43B4-97C7-7561338369EC}"/>
              </a:ext>
            </a:extLst>
          </p:cNvPr>
          <p:cNvSpPr/>
          <p:nvPr/>
        </p:nvSpPr>
        <p:spPr>
          <a:xfrm>
            <a:off x="6516467" y="2958803"/>
            <a:ext cx="4913525" cy="20621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600" b="1" i="1" dirty="0">
                <a:latin typeface="Century Gothic" panose="020B0502020202020204" pitchFamily="34" charset="0"/>
              </a:rPr>
              <a:t>When length B</a:t>
            </a:r>
            <a:r>
              <a:rPr lang="en-GB" sz="2400" b="1" i="1" dirty="0">
                <a:latin typeface="Century Gothic" panose="020B0502020202020204" pitchFamily="34" charset="0"/>
              </a:rPr>
              <a:t> </a:t>
            </a:r>
            <a:r>
              <a:rPr lang="en-GB" sz="3600" b="1" i="1" dirty="0">
                <a:latin typeface="Century Gothic" panose="020B0502020202020204" pitchFamily="34" charset="0"/>
              </a:rPr>
              <a:t>=</a:t>
            </a:r>
            <a:r>
              <a:rPr lang="en-GB" sz="2400" b="1" i="1" dirty="0">
                <a:latin typeface="Century Gothic" panose="020B0502020202020204" pitchFamily="34" charset="0"/>
              </a:rPr>
              <a:t> </a:t>
            </a:r>
            <a:r>
              <a:rPr lang="en-GB" sz="3600" b="1" i="1" dirty="0">
                <a:latin typeface="Century Gothic" panose="020B0502020202020204" pitchFamily="34" charset="0"/>
              </a:rPr>
              <a:t>17</a:t>
            </a:r>
            <a:r>
              <a:rPr lang="en-GB" sz="2800" b="1" i="1" dirty="0">
                <a:latin typeface="Century Gothic" panose="020B0502020202020204" pitchFamily="34" charset="0"/>
              </a:rPr>
              <a:t>cm</a:t>
            </a:r>
          </a:p>
          <a:p>
            <a:pPr>
              <a:spcAft>
                <a:spcPts val="12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Area of triangle:</a:t>
            </a:r>
          </a:p>
          <a:p>
            <a:pPr>
              <a:spcAft>
                <a:spcPts val="12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17² ÷ 2</a:t>
            </a:r>
            <a:r>
              <a:rPr lang="en-GB" sz="24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=</a:t>
            </a:r>
            <a:r>
              <a:rPr lang="en-GB" sz="24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144.5</a:t>
            </a:r>
            <a:r>
              <a:rPr lang="en-GB" sz="2800" b="1" dirty="0">
                <a:latin typeface="Century Gothic" panose="020B0502020202020204" pitchFamily="34" charset="0"/>
              </a:rPr>
              <a:t>cm</a:t>
            </a:r>
            <a:r>
              <a:rPr lang="en-GB" sz="3600" b="1" dirty="0">
                <a:latin typeface="Century Gothic" panose="020B0502020202020204" pitchFamily="34" charset="0"/>
              </a:rPr>
              <a:t>²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EBC5403-7CDF-4918-808A-309CB1736FB0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C4941B5-C719-4270-B69F-75AA1F2C029B}"/>
              </a:ext>
            </a:extLst>
          </p:cNvPr>
          <p:cNvSpPr/>
          <p:nvPr/>
        </p:nvSpPr>
        <p:spPr>
          <a:xfrm>
            <a:off x="508194" y="646030"/>
            <a:ext cx="44566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47: Triangle area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1556370"/>
      </p:ext>
    </p:extLst>
  </p:cSld>
  <p:clrMapOvr>
    <a:masterClrMapping/>
  </p:clrMapOvr>
</p:sld>
</file>

<file path=ppt/slides/slide3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96" name="Rectangle 95">
            <a:extLst>
              <a:ext uri="{FF2B5EF4-FFF2-40B4-BE49-F238E27FC236}">
                <a16:creationId xmlns:a16="http://schemas.microsoft.com/office/drawing/2014/main" id="{204E548D-2253-4001-9912-3AF911814DCC}"/>
              </a:ext>
            </a:extLst>
          </p:cNvPr>
          <p:cNvSpPr/>
          <p:nvPr/>
        </p:nvSpPr>
        <p:spPr>
          <a:xfrm>
            <a:off x="1449271" y="2361299"/>
            <a:ext cx="4248000" cy="42480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7" name="Straight Arrow Connector 96">
            <a:extLst>
              <a:ext uri="{FF2B5EF4-FFF2-40B4-BE49-F238E27FC236}">
                <a16:creationId xmlns:a16="http://schemas.microsoft.com/office/drawing/2014/main" id="{E711023D-31A7-41E3-A09C-AE4447868DFD}"/>
              </a:ext>
            </a:extLst>
          </p:cNvPr>
          <p:cNvCxnSpPr/>
          <p:nvPr/>
        </p:nvCxnSpPr>
        <p:spPr>
          <a:xfrm>
            <a:off x="1239067" y="2315681"/>
            <a:ext cx="0" cy="4341600"/>
          </a:xfrm>
          <a:prstGeom prst="straightConnector1">
            <a:avLst/>
          </a:prstGeom>
          <a:ln w="571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Rectangle 98">
            <a:extLst>
              <a:ext uri="{FF2B5EF4-FFF2-40B4-BE49-F238E27FC236}">
                <a16:creationId xmlns:a16="http://schemas.microsoft.com/office/drawing/2014/main" id="{C33CDB34-F8CB-4A2E-8B39-B6E1B5BC6BE4}"/>
              </a:ext>
            </a:extLst>
          </p:cNvPr>
          <p:cNvSpPr/>
          <p:nvPr/>
        </p:nvSpPr>
        <p:spPr>
          <a:xfrm>
            <a:off x="112768" y="4280653"/>
            <a:ext cx="1128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17</a:t>
            </a:r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cm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sp>
        <p:nvSpPr>
          <p:cNvPr id="100" name="Right Triangle 99">
            <a:extLst>
              <a:ext uri="{FF2B5EF4-FFF2-40B4-BE49-F238E27FC236}">
                <a16:creationId xmlns:a16="http://schemas.microsoft.com/office/drawing/2014/main" id="{D15E7808-9845-40E1-8782-CCBF3B100CE6}"/>
              </a:ext>
            </a:extLst>
          </p:cNvPr>
          <p:cNvSpPr/>
          <p:nvPr/>
        </p:nvSpPr>
        <p:spPr>
          <a:xfrm>
            <a:off x="1449270" y="2347765"/>
            <a:ext cx="4266000" cy="4266000"/>
          </a:xfrm>
          <a:prstGeom prst="rtTriangle">
            <a:avLst/>
          </a:prstGeom>
          <a:solidFill>
            <a:schemeClr val="accent1">
              <a:lumMod val="20000"/>
              <a:lumOff val="80000"/>
            </a:schemeClr>
          </a:solidFill>
          <a:ln w="101600" cap="rnd">
            <a:solidFill>
              <a:schemeClr val="tx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3" name="Straight Arrow Connector 112">
            <a:extLst>
              <a:ext uri="{FF2B5EF4-FFF2-40B4-BE49-F238E27FC236}">
                <a16:creationId xmlns:a16="http://schemas.microsoft.com/office/drawing/2014/main" id="{35253A98-7C2B-434D-B3E8-E241C51D2F16}"/>
              </a:ext>
            </a:extLst>
          </p:cNvPr>
          <p:cNvCxnSpPr>
            <a:cxnSpLocks/>
          </p:cNvCxnSpPr>
          <p:nvPr/>
        </p:nvCxnSpPr>
        <p:spPr>
          <a:xfrm rot="5400000">
            <a:off x="3570082" y="4643985"/>
            <a:ext cx="0" cy="4341600"/>
          </a:xfrm>
          <a:prstGeom prst="straightConnector1">
            <a:avLst/>
          </a:prstGeom>
          <a:ln w="571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Rectangle 113">
            <a:extLst>
              <a:ext uri="{FF2B5EF4-FFF2-40B4-BE49-F238E27FC236}">
                <a16:creationId xmlns:a16="http://schemas.microsoft.com/office/drawing/2014/main" id="{7E9EF510-F132-4B70-BD55-F990F937EB97}"/>
              </a:ext>
            </a:extLst>
          </p:cNvPr>
          <p:cNvSpPr/>
          <p:nvPr/>
        </p:nvSpPr>
        <p:spPr>
          <a:xfrm>
            <a:off x="2989622" y="6802855"/>
            <a:ext cx="1128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17</a:t>
            </a:r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cm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C00C704-0E9E-43B4-97C7-7561338369EC}"/>
              </a:ext>
            </a:extLst>
          </p:cNvPr>
          <p:cNvSpPr/>
          <p:nvPr/>
        </p:nvSpPr>
        <p:spPr>
          <a:xfrm>
            <a:off x="6516467" y="2958803"/>
            <a:ext cx="4913525" cy="3477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600" b="1" i="1" dirty="0">
                <a:latin typeface="Century Gothic" panose="020B0502020202020204" pitchFamily="34" charset="0"/>
              </a:rPr>
              <a:t>When length B</a:t>
            </a:r>
            <a:r>
              <a:rPr lang="en-GB" sz="2400" b="1" i="1" dirty="0">
                <a:latin typeface="Century Gothic" panose="020B0502020202020204" pitchFamily="34" charset="0"/>
              </a:rPr>
              <a:t> </a:t>
            </a:r>
            <a:r>
              <a:rPr lang="en-GB" sz="3600" b="1" i="1" dirty="0">
                <a:latin typeface="Century Gothic" panose="020B0502020202020204" pitchFamily="34" charset="0"/>
              </a:rPr>
              <a:t>=</a:t>
            </a:r>
            <a:r>
              <a:rPr lang="en-GB" sz="2400" b="1" i="1" dirty="0">
                <a:latin typeface="Century Gothic" panose="020B0502020202020204" pitchFamily="34" charset="0"/>
              </a:rPr>
              <a:t> </a:t>
            </a:r>
            <a:r>
              <a:rPr lang="en-GB" sz="3600" b="1" i="1" dirty="0">
                <a:latin typeface="Century Gothic" panose="020B0502020202020204" pitchFamily="34" charset="0"/>
              </a:rPr>
              <a:t>17</a:t>
            </a:r>
            <a:r>
              <a:rPr lang="en-GB" sz="2800" b="1" i="1" dirty="0">
                <a:latin typeface="Century Gothic" panose="020B0502020202020204" pitchFamily="34" charset="0"/>
              </a:rPr>
              <a:t>cm</a:t>
            </a:r>
          </a:p>
          <a:p>
            <a:pPr>
              <a:spcAft>
                <a:spcPts val="12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Area of triangle:</a:t>
            </a:r>
          </a:p>
          <a:p>
            <a:pPr>
              <a:spcAft>
                <a:spcPts val="12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17² ÷ 2</a:t>
            </a:r>
            <a:r>
              <a:rPr lang="en-GB" sz="24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=</a:t>
            </a:r>
            <a:r>
              <a:rPr lang="en-GB" sz="24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144.5</a:t>
            </a:r>
            <a:r>
              <a:rPr lang="en-GB" sz="2800" b="1" dirty="0">
                <a:latin typeface="Century Gothic" panose="020B0502020202020204" pitchFamily="34" charset="0"/>
              </a:rPr>
              <a:t>cm</a:t>
            </a:r>
            <a:r>
              <a:rPr lang="en-GB" sz="3600" b="1" dirty="0">
                <a:latin typeface="Century Gothic" panose="020B0502020202020204" pitchFamily="34" charset="0"/>
              </a:rPr>
              <a:t>²</a:t>
            </a:r>
          </a:p>
          <a:p>
            <a:pPr>
              <a:spcAft>
                <a:spcPts val="1200"/>
              </a:spcAft>
            </a:pP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Less than 150</a:t>
            </a:r>
            <a:r>
              <a:rPr lang="en-GB" sz="28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cm</a:t>
            </a: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²</a:t>
            </a:r>
          </a:p>
          <a:p>
            <a:pPr>
              <a:spcAft>
                <a:spcPts val="1200"/>
              </a:spcAft>
            </a:pPr>
            <a:r>
              <a:rPr lang="en-GB" sz="36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Now try 18</a:t>
            </a:r>
            <a:r>
              <a:rPr lang="en-GB" sz="28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cm</a:t>
            </a:r>
            <a:endParaRPr lang="en-GB" sz="36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EBC5403-7CDF-4918-808A-309CB1736FB0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C4941B5-C719-4270-B69F-75AA1F2C029B}"/>
              </a:ext>
            </a:extLst>
          </p:cNvPr>
          <p:cNvSpPr/>
          <p:nvPr/>
        </p:nvSpPr>
        <p:spPr>
          <a:xfrm>
            <a:off x="508194" y="646030"/>
            <a:ext cx="44566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47: Triangle area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7" name="Picture 4" descr="Image result for tick cross">
            <a:extLst>
              <a:ext uri="{FF2B5EF4-FFF2-40B4-BE49-F238E27FC236}">
                <a16:creationId xmlns:a16="http://schemas.microsoft.com/office/drawing/2014/main" id="{56C2A8B2-4248-4010-9F02-BFDA0FC6F3A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5" r="50064" b="-9011"/>
          <a:stretch/>
        </p:blipFill>
        <p:spPr bwMode="auto">
          <a:xfrm>
            <a:off x="10370589" y="4979041"/>
            <a:ext cx="582344" cy="661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7581925"/>
      </p:ext>
    </p:extLst>
  </p:cSld>
  <p:clrMapOvr>
    <a:masterClrMapping/>
  </p:clrMapOvr>
</p:sld>
</file>

<file path=ppt/slides/slide3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96" name="Rectangle 95">
            <a:extLst>
              <a:ext uri="{FF2B5EF4-FFF2-40B4-BE49-F238E27FC236}">
                <a16:creationId xmlns:a16="http://schemas.microsoft.com/office/drawing/2014/main" id="{204E548D-2253-4001-9912-3AF911814DCC}"/>
              </a:ext>
            </a:extLst>
          </p:cNvPr>
          <p:cNvSpPr/>
          <p:nvPr/>
        </p:nvSpPr>
        <p:spPr>
          <a:xfrm>
            <a:off x="1449271" y="2216921"/>
            <a:ext cx="4467600" cy="4469103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7" name="Straight Arrow Connector 96">
            <a:extLst>
              <a:ext uri="{FF2B5EF4-FFF2-40B4-BE49-F238E27FC236}">
                <a16:creationId xmlns:a16="http://schemas.microsoft.com/office/drawing/2014/main" id="{E711023D-31A7-41E3-A09C-AE4447868DFD}"/>
              </a:ext>
            </a:extLst>
          </p:cNvPr>
          <p:cNvCxnSpPr/>
          <p:nvPr/>
        </p:nvCxnSpPr>
        <p:spPr>
          <a:xfrm>
            <a:off x="1239067" y="2171303"/>
            <a:ext cx="0" cy="4550400"/>
          </a:xfrm>
          <a:prstGeom prst="straightConnector1">
            <a:avLst/>
          </a:prstGeom>
          <a:ln w="571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Rectangle 98">
            <a:extLst>
              <a:ext uri="{FF2B5EF4-FFF2-40B4-BE49-F238E27FC236}">
                <a16:creationId xmlns:a16="http://schemas.microsoft.com/office/drawing/2014/main" id="{C33CDB34-F8CB-4A2E-8B39-B6E1B5BC6BE4}"/>
              </a:ext>
            </a:extLst>
          </p:cNvPr>
          <p:cNvSpPr/>
          <p:nvPr/>
        </p:nvSpPr>
        <p:spPr>
          <a:xfrm>
            <a:off x="112768" y="4136275"/>
            <a:ext cx="1128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18</a:t>
            </a:r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cm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cxnSp>
        <p:nvCxnSpPr>
          <p:cNvPr id="113" name="Straight Arrow Connector 112">
            <a:extLst>
              <a:ext uri="{FF2B5EF4-FFF2-40B4-BE49-F238E27FC236}">
                <a16:creationId xmlns:a16="http://schemas.microsoft.com/office/drawing/2014/main" id="{35253A98-7C2B-434D-B3E8-E241C51D2F16}"/>
              </a:ext>
            </a:extLst>
          </p:cNvPr>
          <p:cNvCxnSpPr>
            <a:cxnSpLocks/>
          </p:cNvCxnSpPr>
          <p:nvPr/>
        </p:nvCxnSpPr>
        <p:spPr>
          <a:xfrm rot="5400000">
            <a:off x="3690270" y="4619795"/>
            <a:ext cx="0" cy="4550400"/>
          </a:xfrm>
          <a:prstGeom prst="straightConnector1">
            <a:avLst/>
          </a:prstGeom>
          <a:ln w="571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Rectangle 113">
            <a:extLst>
              <a:ext uri="{FF2B5EF4-FFF2-40B4-BE49-F238E27FC236}">
                <a16:creationId xmlns:a16="http://schemas.microsoft.com/office/drawing/2014/main" id="{7E9EF510-F132-4B70-BD55-F990F937EB97}"/>
              </a:ext>
            </a:extLst>
          </p:cNvPr>
          <p:cNvSpPr/>
          <p:nvPr/>
        </p:nvSpPr>
        <p:spPr>
          <a:xfrm>
            <a:off x="3102611" y="6894995"/>
            <a:ext cx="1128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18</a:t>
            </a:r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cm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C00C704-0E9E-43B4-97C7-7561338369EC}"/>
              </a:ext>
            </a:extLst>
          </p:cNvPr>
          <p:cNvSpPr/>
          <p:nvPr/>
        </p:nvSpPr>
        <p:spPr>
          <a:xfrm>
            <a:off x="6516467" y="2958803"/>
            <a:ext cx="5022529" cy="20621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600" b="1" i="1" dirty="0">
                <a:latin typeface="Century Gothic" panose="020B0502020202020204" pitchFamily="34" charset="0"/>
              </a:rPr>
              <a:t>When length B</a:t>
            </a:r>
            <a:r>
              <a:rPr lang="en-GB" sz="2400" b="1" i="1" dirty="0">
                <a:latin typeface="Century Gothic" panose="020B0502020202020204" pitchFamily="34" charset="0"/>
              </a:rPr>
              <a:t> </a:t>
            </a:r>
            <a:r>
              <a:rPr lang="en-GB" sz="3600" b="1" i="1" dirty="0">
                <a:latin typeface="Century Gothic" panose="020B0502020202020204" pitchFamily="34" charset="0"/>
              </a:rPr>
              <a:t>=</a:t>
            </a:r>
            <a:r>
              <a:rPr lang="en-GB" sz="2400" b="1" i="1" dirty="0">
                <a:latin typeface="Century Gothic" panose="020B0502020202020204" pitchFamily="34" charset="0"/>
              </a:rPr>
              <a:t> </a:t>
            </a:r>
            <a:r>
              <a:rPr lang="en-GB" sz="3600" b="1" i="1" dirty="0">
                <a:latin typeface="Century Gothic" panose="020B0502020202020204" pitchFamily="34" charset="0"/>
              </a:rPr>
              <a:t>18</a:t>
            </a:r>
            <a:r>
              <a:rPr lang="en-GB" sz="2800" b="1" i="1" dirty="0">
                <a:latin typeface="Century Gothic" panose="020B0502020202020204" pitchFamily="34" charset="0"/>
              </a:rPr>
              <a:t>cm</a:t>
            </a:r>
          </a:p>
          <a:p>
            <a:pPr>
              <a:spcAft>
                <a:spcPts val="12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Area of square:</a:t>
            </a:r>
          </a:p>
          <a:p>
            <a:r>
              <a:rPr lang="en-GB" sz="3600" b="1" dirty="0">
                <a:latin typeface="Century Gothic" panose="020B0502020202020204" pitchFamily="34" charset="0"/>
              </a:rPr>
              <a:t>18²</a:t>
            </a:r>
            <a:r>
              <a:rPr lang="en-GB" sz="24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=</a:t>
            </a:r>
            <a:r>
              <a:rPr lang="en-GB" sz="24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324</a:t>
            </a:r>
            <a:r>
              <a:rPr lang="en-GB" sz="2800" b="1" dirty="0">
                <a:latin typeface="Century Gothic" panose="020B0502020202020204" pitchFamily="34" charset="0"/>
              </a:rPr>
              <a:t>cm</a:t>
            </a:r>
            <a:r>
              <a:rPr lang="en-GB" sz="3600" b="1" dirty="0">
                <a:latin typeface="Century Gothic" panose="020B0502020202020204" pitchFamily="34" charset="0"/>
              </a:rPr>
              <a:t>²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074732-BA90-4952-BFB0-0F90ADDF19DD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E5DB06A-5C19-4A58-A28B-ED4C57C64E29}"/>
              </a:ext>
            </a:extLst>
          </p:cNvPr>
          <p:cNvSpPr/>
          <p:nvPr/>
        </p:nvSpPr>
        <p:spPr>
          <a:xfrm>
            <a:off x="508194" y="646030"/>
            <a:ext cx="44566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47: Triangle area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187795"/>
      </p:ext>
    </p:extLst>
  </p:cSld>
  <p:clrMapOvr>
    <a:masterClrMapping/>
  </p:clrMapOvr>
</p:sld>
</file>

<file path=ppt/slides/slide3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96" name="Rectangle 95">
            <a:extLst>
              <a:ext uri="{FF2B5EF4-FFF2-40B4-BE49-F238E27FC236}">
                <a16:creationId xmlns:a16="http://schemas.microsoft.com/office/drawing/2014/main" id="{204E548D-2253-4001-9912-3AF911814DCC}"/>
              </a:ext>
            </a:extLst>
          </p:cNvPr>
          <p:cNvSpPr/>
          <p:nvPr/>
        </p:nvSpPr>
        <p:spPr>
          <a:xfrm>
            <a:off x="1449271" y="2216921"/>
            <a:ext cx="4467600" cy="4469103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7" name="Straight Arrow Connector 96">
            <a:extLst>
              <a:ext uri="{FF2B5EF4-FFF2-40B4-BE49-F238E27FC236}">
                <a16:creationId xmlns:a16="http://schemas.microsoft.com/office/drawing/2014/main" id="{E711023D-31A7-41E3-A09C-AE4447868DFD}"/>
              </a:ext>
            </a:extLst>
          </p:cNvPr>
          <p:cNvCxnSpPr/>
          <p:nvPr/>
        </p:nvCxnSpPr>
        <p:spPr>
          <a:xfrm>
            <a:off x="1239067" y="2171303"/>
            <a:ext cx="0" cy="4550400"/>
          </a:xfrm>
          <a:prstGeom prst="straightConnector1">
            <a:avLst/>
          </a:prstGeom>
          <a:ln w="571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Rectangle 98">
            <a:extLst>
              <a:ext uri="{FF2B5EF4-FFF2-40B4-BE49-F238E27FC236}">
                <a16:creationId xmlns:a16="http://schemas.microsoft.com/office/drawing/2014/main" id="{C33CDB34-F8CB-4A2E-8B39-B6E1B5BC6BE4}"/>
              </a:ext>
            </a:extLst>
          </p:cNvPr>
          <p:cNvSpPr/>
          <p:nvPr/>
        </p:nvSpPr>
        <p:spPr>
          <a:xfrm>
            <a:off x="112768" y="4136275"/>
            <a:ext cx="1128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18</a:t>
            </a:r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cm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sp>
        <p:nvSpPr>
          <p:cNvPr id="100" name="Right Triangle 99">
            <a:extLst>
              <a:ext uri="{FF2B5EF4-FFF2-40B4-BE49-F238E27FC236}">
                <a16:creationId xmlns:a16="http://schemas.microsoft.com/office/drawing/2014/main" id="{D15E7808-9845-40E1-8782-CCBF3B100CE6}"/>
              </a:ext>
            </a:extLst>
          </p:cNvPr>
          <p:cNvSpPr/>
          <p:nvPr/>
        </p:nvSpPr>
        <p:spPr>
          <a:xfrm>
            <a:off x="1449270" y="2203387"/>
            <a:ext cx="4482000" cy="4482637"/>
          </a:xfrm>
          <a:prstGeom prst="rtTriangle">
            <a:avLst/>
          </a:prstGeom>
          <a:solidFill>
            <a:schemeClr val="accent1">
              <a:lumMod val="20000"/>
              <a:lumOff val="80000"/>
            </a:schemeClr>
          </a:solidFill>
          <a:ln w="101600" cap="rnd">
            <a:solidFill>
              <a:schemeClr val="tx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3" name="Straight Arrow Connector 112">
            <a:extLst>
              <a:ext uri="{FF2B5EF4-FFF2-40B4-BE49-F238E27FC236}">
                <a16:creationId xmlns:a16="http://schemas.microsoft.com/office/drawing/2014/main" id="{35253A98-7C2B-434D-B3E8-E241C51D2F16}"/>
              </a:ext>
            </a:extLst>
          </p:cNvPr>
          <p:cNvCxnSpPr>
            <a:cxnSpLocks/>
          </p:cNvCxnSpPr>
          <p:nvPr/>
        </p:nvCxnSpPr>
        <p:spPr>
          <a:xfrm rot="5400000">
            <a:off x="3690270" y="4619795"/>
            <a:ext cx="0" cy="4550400"/>
          </a:xfrm>
          <a:prstGeom prst="straightConnector1">
            <a:avLst/>
          </a:prstGeom>
          <a:ln w="571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Rectangle 113">
            <a:extLst>
              <a:ext uri="{FF2B5EF4-FFF2-40B4-BE49-F238E27FC236}">
                <a16:creationId xmlns:a16="http://schemas.microsoft.com/office/drawing/2014/main" id="{7E9EF510-F132-4B70-BD55-F990F937EB97}"/>
              </a:ext>
            </a:extLst>
          </p:cNvPr>
          <p:cNvSpPr/>
          <p:nvPr/>
        </p:nvSpPr>
        <p:spPr>
          <a:xfrm>
            <a:off x="3102611" y="6894995"/>
            <a:ext cx="1128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18</a:t>
            </a:r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cm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C00C704-0E9E-43B4-97C7-7561338369EC}"/>
              </a:ext>
            </a:extLst>
          </p:cNvPr>
          <p:cNvSpPr/>
          <p:nvPr/>
        </p:nvSpPr>
        <p:spPr>
          <a:xfrm>
            <a:off x="6516467" y="2958803"/>
            <a:ext cx="4913525" cy="20621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600" b="1" i="1" dirty="0">
                <a:latin typeface="Century Gothic" panose="020B0502020202020204" pitchFamily="34" charset="0"/>
              </a:rPr>
              <a:t>When length B</a:t>
            </a:r>
            <a:r>
              <a:rPr lang="en-GB" sz="2400" b="1" i="1" dirty="0">
                <a:latin typeface="Century Gothic" panose="020B0502020202020204" pitchFamily="34" charset="0"/>
              </a:rPr>
              <a:t> </a:t>
            </a:r>
            <a:r>
              <a:rPr lang="en-GB" sz="3600" b="1" i="1" dirty="0">
                <a:latin typeface="Century Gothic" panose="020B0502020202020204" pitchFamily="34" charset="0"/>
              </a:rPr>
              <a:t>=</a:t>
            </a:r>
            <a:r>
              <a:rPr lang="en-GB" sz="2400" b="1" i="1" dirty="0">
                <a:latin typeface="Century Gothic" panose="020B0502020202020204" pitchFamily="34" charset="0"/>
              </a:rPr>
              <a:t> </a:t>
            </a:r>
            <a:r>
              <a:rPr lang="en-GB" sz="3600" b="1" i="1" dirty="0">
                <a:latin typeface="Century Gothic" panose="020B0502020202020204" pitchFamily="34" charset="0"/>
              </a:rPr>
              <a:t>18</a:t>
            </a:r>
            <a:r>
              <a:rPr lang="en-GB" sz="2800" b="1" i="1" dirty="0">
                <a:latin typeface="Century Gothic" panose="020B0502020202020204" pitchFamily="34" charset="0"/>
              </a:rPr>
              <a:t>cm</a:t>
            </a:r>
          </a:p>
          <a:p>
            <a:pPr>
              <a:spcAft>
                <a:spcPts val="12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Area of triangle:</a:t>
            </a:r>
          </a:p>
          <a:p>
            <a:r>
              <a:rPr lang="en-GB" sz="3600" b="1" dirty="0">
                <a:latin typeface="Century Gothic" panose="020B0502020202020204" pitchFamily="34" charset="0"/>
              </a:rPr>
              <a:t>18² ÷ 2</a:t>
            </a:r>
            <a:r>
              <a:rPr lang="en-GB" sz="24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=</a:t>
            </a:r>
            <a:r>
              <a:rPr lang="en-GB" sz="24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162</a:t>
            </a:r>
            <a:r>
              <a:rPr lang="en-GB" sz="2800" b="1" dirty="0">
                <a:latin typeface="Century Gothic" panose="020B0502020202020204" pitchFamily="34" charset="0"/>
              </a:rPr>
              <a:t>cm</a:t>
            </a:r>
            <a:r>
              <a:rPr lang="en-GB" sz="3600" b="1" dirty="0">
                <a:latin typeface="Century Gothic" panose="020B0502020202020204" pitchFamily="34" charset="0"/>
              </a:rPr>
              <a:t>²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E2974FA-17EC-4780-B6A8-3D237DFB3C46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CA8FC5B-DF08-4221-B8BA-ACE9F286C952}"/>
              </a:ext>
            </a:extLst>
          </p:cNvPr>
          <p:cNvSpPr/>
          <p:nvPr/>
        </p:nvSpPr>
        <p:spPr>
          <a:xfrm>
            <a:off x="508194" y="646030"/>
            <a:ext cx="44566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47: Triangle area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3476367"/>
      </p:ext>
    </p:extLst>
  </p:cSld>
  <p:clrMapOvr>
    <a:masterClrMapping/>
  </p:clrMapOvr>
</p:sld>
</file>

<file path=ppt/slides/slide3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96" name="Rectangle 95">
            <a:extLst>
              <a:ext uri="{FF2B5EF4-FFF2-40B4-BE49-F238E27FC236}">
                <a16:creationId xmlns:a16="http://schemas.microsoft.com/office/drawing/2014/main" id="{204E548D-2253-4001-9912-3AF911814DCC}"/>
              </a:ext>
            </a:extLst>
          </p:cNvPr>
          <p:cNvSpPr/>
          <p:nvPr/>
        </p:nvSpPr>
        <p:spPr>
          <a:xfrm>
            <a:off x="1449271" y="2216921"/>
            <a:ext cx="4467600" cy="4469103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7" name="Straight Arrow Connector 96">
            <a:extLst>
              <a:ext uri="{FF2B5EF4-FFF2-40B4-BE49-F238E27FC236}">
                <a16:creationId xmlns:a16="http://schemas.microsoft.com/office/drawing/2014/main" id="{E711023D-31A7-41E3-A09C-AE4447868DFD}"/>
              </a:ext>
            </a:extLst>
          </p:cNvPr>
          <p:cNvCxnSpPr/>
          <p:nvPr/>
        </p:nvCxnSpPr>
        <p:spPr>
          <a:xfrm>
            <a:off x="1239067" y="2171303"/>
            <a:ext cx="0" cy="4550400"/>
          </a:xfrm>
          <a:prstGeom prst="straightConnector1">
            <a:avLst/>
          </a:prstGeom>
          <a:ln w="571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Rectangle 98">
            <a:extLst>
              <a:ext uri="{FF2B5EF4-FFF2-40B4-BE49-F238E27FC236}">
                <a16:creationId xmlns:a16="http://schemas.microsoft.com/office/drawing/2014/main" id="{C33CDB34-F8CB-4A2E-8B39-B6E1B5BC6BE4}"/>
              </a:ext>
            </a:extLst>
          </p:cNvPr>
          <p:cNvSpPr/>
          <p:nvPr/>
        </p:nvSpPr>
        <p:spPr>
          <a:xfrm>
            <a:off x="112768" y="4136275"/>
            <a:ext cx="1128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18</a:t>
            </a:r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cm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sp>
        <p:nvSpPr>
          <p:cNvPr id="100" name="Right Triangle 99">
            <a:extLst>
              <a:ext uri="{FF2B5EF4-FFF2-40B4-BE49-F238E27FC236}">
                <a16:creationId xmlns:a16="http://schemas.microsoft.com/office/drawing/2014/main" id="{D15E7808-9845-40E1-8782-CCBF3B100CE6}"/>
              </a:ext>
            </a:extLst>
          </p:cNvPr>
          <p:cNvSpPr/>
          <p:nvPr/>
        </p:nvSpPr>
        <p:spPr>
          <a:xfrm>
            <a:off x="1449270" y="2203387"/>
            <a:ext cx="4482000" cy="4482637"/>
          </a:xfrm>
          <a:prstGeom prst="rtTriangle">
            <a:avLst/>
          </a:prstGeom>
          <a:solidFill>
            <a:schemeClr val="accent1">
              <a:lumMod val="20000"/>
              <a:lumOff val="80000"/>
            </a:schemeClr>
          </a:solidFill>
          <a:ln w="101600" cap="rnd">
            <a:solidFill>
              <a:schemeClr val="tx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3" name="Straight Arrow Connector 112">
            <a:extLst>
              <a:ext uri="{FF2B5EF4-FFF2-40B4-BE49-F238E27FC236}">
                <a16:creationId xmlns:a16="http://schemas.microsoft.com/office/drawing/2014/main" id="{35253A98-7C2B-434D-B3E8-E241C51D2F16}"/>
              </a:ext>
            </a:extLst>
          </p:cNvPr>
          <p:cNvCxnSpPr>
            <a:cxnSpLocks/>
          </p:cNvCxnSpPr>
          <p:nvPr/>
        </p:nvCxnSpPr>
        <p:spPr>
          <a:xfrm rot="5400000">
            <a:off x="3690270" y="4619795"/>
            <a:ext cx="0" cy="4550400"/>
          </a:xfrm>
          <a:prstGeom prst="straightConnector1">
            <a:avLst/>
          </a:prstGeom>
          <a:ln w="571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Rectangle 113">
            <a:extLst>
              <a:ext uri="{FF2B5EF4-FFF2-40B4-BE49-F238E27FC236}">
                <a16:creationId xmlns:a16="http://schemas.microsoft.com/office/drawing/2014/main" id="{7E9EF510-F132-4B70-BD55-F990F937EB97}"/>
              </a:ext>
            </a:extLst>
          </p:cNvPr>
          <p:cNvSpPr/>
          <p:nvPr/>
        </p:nvSpPr>
        <p:spPr>
          <a:xfrm>
            <a:off x="3102611" y="6894995"/>
            <a:ext cx="1128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18</a:t>
            </a:r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cm</a:t>
            </a:r>
            <a:endParaRPr lang="en-GB" sz="3600" b="1" dirty="0">
              <a:solidFill>
                <a:schemeClr val="accent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C00C704-0E9E-43B4-97C7-7561338369EC}"/>
              </a:ext>
            </a:extLst>
          </p:cNvPr>
          <p:cNvSpPr/>
          <p:nvPr/>
        </p:nvSpPr>
        <p:spPr>
          <a:xfrm>
            <a:off x="6516467" y="2958803"/>
            <a:ext cx="5493812" cy="3477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600" b="1" i="1" dirty="0">
                <a:latin typeface="Century Gothic" panose="020B0502020202020204" pitchFamily="34" charset="0"/>
              </a:rPr>
              <a:t>When length B</a:t>
            </a:r>
            <a:r>
              <a:rPr lang="en-GB" sz="2400" b="1" i="1" dirty="0">
                <a:latin typeface="Century Gothic" panose="020B0502020202020204" pitchFamily="34" charset="0"/>
              </a:rPr>
              <a:t> </a:t>
            </a:r>
            <a:r>
              <a:rPr lang="en-GB" sz="3600" b="1" i="1" dirty="0">
                <a:latin typeface="Century Gothic" panose="020B0502020202020204" pitchFamily="34" charset="0"/>
              </a:rPr>
              <a:t>=</a:t>
            </a:r>
            <a:r>
              <a:rPr lang="en-GB" sz="2400" b="1" i="1" dirty="0">
                <a:latin typeface="Century Gothic" panose="020B0502020202020204" pitchFamily="34" charset="0"/>
              </a:rPr>
              <a:t> </a:t>
            </a:r>
            <a:r>
              <a:rPr lang="en-GB" sz="3600" b="1" i="1" dirty="0">
                <a:latin typeface="Century Gothic" panose="020B0502020202020204" pitchFamily="34" charset="0"/>
              </a:rPr>
              <a:t>18</a:t>
            </a:r>
            <a:r>
              <a:rPr lang="en-GB" sz="2800" b="1" i="1" dirty="0">
                <a:latin typeface="Century Gothic" panose="020B0502020202020204" pitchFamily="34" charset="0"/>
              </a:rPr>
              <a:t>cm</a:t>
            </a:r>
          </a:p>
          <a:p>
            <a:pPr>
              <a:spcAft>
                <a:spcPts val="12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Area of triangle:</a:t>
            </a:r>
          </a:p>
          <a:p>
            <a:pPr>
              <a:spcAft>
                <a:spcPts val="12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18² ÷ 2</a:t>
            </a:r>
            <a:r>
              <a:rPr lang="en-GB" sz="24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=</a:t>
            </a:r>
            <a:r>
              <a:rPr lang="en-GB" sz="2400" b="1" dirty="0"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latin typeface="Century Gothic" panose="020B0502020202020204" pitchFamily="34" charset="0"/>
              </a:rPr>
              <a:t>162</a:t>
            </a:r>
            <a:r>
              <a:rPr lang="en-GB" sz="2800" b="1" dirty="0">
                <a:latin typeface="Century Gothic" panose="020B0502020202020204" pitchFamily="34" charset="0"/>
              </a:rPr>
              <a:t>cm</a:t>
            </a:r>
            <a:r>
              <a:rPr lang="en-GB" sz="3600" b="1" dirty="0">
                <a:latin typeface="Century Gothic" panose="020B0502020202020204" pitchFamily="34" charset="0"/>
              </a:rPr>
              <a:t>²</a:t>
            </a:r>
          </a:p>
          <a:p>
            <a:pPr>
              <a:spcAft>
                <a:spcPts val="1200"/>
              </a:spcAft>
            </a:pPr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More than 150</a:t>
            </a:r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cm</a:t>
            </a:r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²</a:t>
            </a:r>
          </a:p>
          <a:p>
            <a:pPr>
              <a:spcAft>
                <a:spcPts val="1200"/>
              </a:spcAft>
            </a:pPr>
            <a:r>
              <a:rPr lang="en-GB" sz="36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Largest length B = </a:t>
            </a:r>
            <a:r>
              <a:rPr lang="en-GB" sz="3600" b="1" u="sng" dirty="0">
                <a:solidFill>
                  <a:srgbClr val="00B050"/>
                </a:solidFill>
                <a:latin typeface="Century Gothic" panose="020B0502020202020204" pitchFamily="34" charset="0"/>
              </a:rPr>
              <a:t>17cm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3732112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AREA AND PERIMETER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EA4C311-98B3-491B-8468-D14F43560379}"/>
              </a:ext>
            </a:extLst>
          </p:cNvPr>
          <p:cNvSpPr/>
          <p:nvPr/>
        </p:nvSpPr>
        <p:spPr>
          <a:xfrm>
            <a:off x="508194" y="646030"/>
            <a:ext cx="44566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47: Triangle area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8" name="Picture 4" descr="Image result for tick cross">
            <a:extLst>
              <a:ext uri="{FF2B5EF4-FFF2-40B4-BE49-F238E27FC236}">
                <a16:creationId xmlns:a16="http://schemas.microsoft.com/office/drawing/2014/main" id="{D32B6A4F-3471-45C8-8D24-45D23C26CF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23" t="23232" r="6053"/>
          <a:stretch/>
        </p:blipFill>
        <p:spPr bwMode="auto">
          <a:xfrm>
            <a:off x="10595757" y="5120152"/>
            <a:ext cx="534472" cy="466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3404699"/>
      </p:ext>
    </p:extLst>
  </p:cSld>
  <p:clrMapOvr>
    <a:masterClrMapping/>
  </p:clrMapOvr>
</p:sld>
</file>

<file path=ppt/slides/slide3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66271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48: Inside, edge or outside?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259878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COORDINATES</a:t>
            </a: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EF79E12F-EAC1-4B6C-A57D-086C9974AF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0281950"/>
              </p:ext>
            </p:extLst>
          </p:nvPr>
        </p:nvGraphicFramePr>
        <p:xfrm>
          <a:off x="6687430" y="2819755"/>
          <a:ext cx="5073820" cy="24267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1788">
                  <a:extLst>
                    <a:ext uri="{9D8B030D-6E8A-4147-A177-3AD203B41FA5}">
                      <a16:colId xmlns:a16="http://schemas.microsoft.com/office/drawing/2014/main" val="2815218459"/>
                    </a:ext>
                  </a:extLst>
                </a:gridCol>
                <a:gridCol w="1327344">
                  <a:extLst>
                    <a:ext uri="{9D8B030D-6E8A-4147-A177-3AD203B41FA5}">
                      <a16:colId xmlns:a16="http://schemas.microsoft.com/office/drawing/2014/main" val="2215725669"/>
                    </a:ext>
                  </a:extLst>
                </a:gridCol>
                <a:gridCol w="1327344">
                  <a:extLst>
                    <a:ext uri="{9D8B030D-6E8A-4147-A177-3AD203B41FA5}">
                      <a16:colId xmlns:a16="http://schemas.microsoft.com/office/drawing/2014/main" val="1617350651"/>
                    </a:ext>
                  </a:extLst>
                </a:gridCol>
                <a:gridCol w="1327344">
                  <a:extLst>
                    <a:ext uri="{9D8B030D-6E8A-4147-A177-3AD203B41FA5}">
                      <a16:colId xmlns:a16="http://schemas.microsoft.com/office/drawing/2014/main" val="1934424217"/>
                    </a:ext>
                  </a:extLst>
                </a:gridCol>
              </a:tblGrid>
              <a:tr h="405382"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Inside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Edge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Outside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0596012"/>
                  </a:ext>
                </a:extLst>
              </a:tr>
              <a:tr h="505345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9728629"/>
                  </a:ext>
                </a:extLst>
              </a:tr>
              <a:tr h="50534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8253456"/>
                  </a:ext>
                </a:extLst>
              </a:tr>
              <a:tr h="50534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8660574"/>
                  </a:ext>
                </a:extLst>
              </a:tr>
              <a:tr h="50534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6459822"/>
                  </a:ext>
                </a:extLst>
              </a:tr>
            </a:tbl>
          </a:graphicData>
        </a:graphic>
      </p:graphicFrame>
      <p:pic>
        <p:nvPicPr>
          <p:cNvPr id="21" name="Picture 20">
            <a:extLst>
              <a:ext uri="{FF2B5EF4-FFF2-40B4-BE49-F238E27FC236}">
                <a16:creationId xmlns:a16="http://schemas.microsoft.com/office/drawing/2014/main" id="{6E1779F1-BC6A-42AC-967F-4E27620AB56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3176" y="3295420"/>
            <a:ext cx="528231" cy="360000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400B49EC-86B6-4CE9-90D2-40FCFB61CF30}"/>
              </a:ext>
            </a:extLst>
          </p:cNvPr>
          <p:cNvSpPr/>
          <p:nvPr/>
        </p:nvSpPr>
        <p:spPr>
          <a:xfrm>
            <a:off x="6731646" y="3230088"/>
            <a:ext cx="10070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685800"/>
            <a:r>
              <a:rPr lang="en-GB" sz="2400" dirty="0">
                <a:solidFill>
                  <a:prstClr val="black"/>
                </a:solidFill>
                <a:latin typeface="Century Gothic" panose="020B0502020202020204" pitchFamily="34" charset="0"/>
              </a:rPr>
              <a:t>(6,10)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6AC4C45-DC31-4721-9735-756A7BB3FC0D}"/>
              </a:ext>
            </a:extLst>
          </p:cNvPr>
          <p:cNvSpPr/>
          <p:nvPr/>
        </p:nvSpPr>
        <p:spPr>
          <a:xfrm>
            <a:off x="6722028" y="3720259"/>
            <a:ext cx="10070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685800"/>
            <a:r>
              <a:rPr lang="en-GB" sz="2400" dirty="0">
                <a:solidFill>
                  <a:prstClr val="black"/>
                </a:solidFill>
                <a:latin typeface="Century Gothic" panose="020B0502020202020204" pitchFamily="34" charset="0"/>
              </a:rPr>
              <a:t>(9,14)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0D8B676-C259-45F3-BF0A-E4647462248C}"/>
              </a:ext>
            </a:extLst>
          </p:cNvPr>
          <p:cNvSpPr/>
          <p:nvPr/>
        </p:nvSpPr>
        <p:spPr>
          <a:xfrm>
            <a:off x="6731918" y="4738331"/>
            <a:ext cx="10070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defTabSz="685800"/>
            <a:r>
              <a:rPr lang="en-GB" sz="2400" dirty="0">
                <a:solidFill>
                  <a:prstClr val="black"/>
                </a:solidFill>
                <a:latin typeface="Century Gothic" panose="020B0502020202020204" pitchFamily="34" charset="0"/>
              </a:rPr>
              <a:t>(13,5)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70344B7-D9BE-41EE-AE6C-9E6388BB20CE}"/>
              </a:ext>
            </a:extLst>
          </p:cNvPr>
          <p:cNvCxnSpPr>
            <a:cxnSpLocks/>
          </p:cNvCxnSpPr>
          <p:nvPr/>
        </p:nvCxnSpPr>
        <p:spPr>
          <a:xfrm>
            <a:off x="672164" y="2055603"/>
            <a:ext cx="0" cy="4613933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C08BDFD-3642-4E01-942E-6AFB23450A47}"/>
              </a:ext>
            </a:extLst>
          </p:cNvPr>
          <p:cNvCxnSpPr>
            <a:cxnSpLocks/>
          </p:cNvCxnSpPr>
          <p:nvPr/>
        </p:nvCxnSpPr>
        <p:spPr>
          <a:xfrm flipH="1">
            <a:off x="418253" y="6453355"/>
            <a:ext cx="6628475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96AD0FFD-3EC5-498B-8D27-9378FFDB43F4}"/>
              </a:ext>
            </a:extLst>
          </p:cNvPr>
          <p:cNvSpPr/>
          <p:nvPr/>
        </p:nvSpPr>
        <p:spPr>
          <a:xfrm>
            <a:off x="1377916" y="2727225"/>
            <a:ext cx="3912300" cy="2607126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6CD12D9-EFFE-4606-BE81-DDC4A8BAD593}"/>
              </a:ext>
            </a:extLst>
          </p:cNvPr>
          <p:cNvSpPr/>
          <p:nvPr/>
        </p:nvSpPr>
        <p:spPr>
          <a:xfrm>
            <a:off x="5184412" y="2647383"/>
            <a:ext cx="180000" cy="180000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accent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67AA55C-E0DA-4BCE-9DE6-0A41969C3ED7}"/>
              </a:ext>
            </a:extLst>
          </p:cNvPr>
          <p:cNvSpPr/>
          <p:nvPr/>
        </p:nvSpPr>
        <p:spPr>
          <a:xfrm>
            <a:off x="766817" y="2026712"/>
            <a:ext cx="12859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(2,12)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2C2C27D-ED41-4E03-96CC-42DD81427C80}"/>
              </a:ext>
            </a:extLst>
          </p:cNvPr>
          <p:cNvSpPr/>
          <p:nvPr/>
        </p:nvSpPr>
        <p:spPr>
          <a:xfrm>
            <a:off x="858980" y="5383100"/>
            <a:ext cx="10583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(2,4)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6CEA5A2-74DF-4FBE-B67E-6C2519EF9BF0}"/>
              </a:ext>
            </a:extLst>
          </p:cNvPr>
          <p:cNvSpPr/>
          <p:nvPr/>
        </p:nvSpPr>
        <p:spPr>
          <a:xfrm>
            <a:off x="4569720" y="2029026"/>
            <a:ext cx="15135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(14,12)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5AE4DE9-E11B-4877-844D-6D59F0B3F805}"/>
              </a:ext>
            </a:extLst>
          </p:cNvPr>
          <p:cNvSpPr/>
          <p:nvPr/>
        </p:nvSpPr>
        <p:spPr>
          <a:xfrm>
            <a:off x="4660699" y="5383101"/>
            <a:ext cx="12859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(14,4)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04C2AAA-1D90-4E55-A324-AC5C973248F1}"/>
              </a:ext>
            </a:extLst>
          </p:cNvPr>
          <p:cNvSpPr/>
          <p:nvPr/>
        </p:nvSpPr>
        <p:spPr>
          <a:xfrm>
            <a:off x="6731646" y="4230145"/>
            <a:ext cx="9973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685800"/>
            <a:r>
              <a:rPr lang="en-GB" sz="2400" dirty="0">
                <a:solidFill>
                  <a:prstClr val="black"/>
                </a:solidFill>
                <a:latin typeface="Century Gothic" panose="020B0502020202020204" pitchFamily="34" charset="0"/>
              </a:rPr>
              <a:t>(14,9)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26A3C4C-92E0-4EDC-9A70-725D19948E95}"/>
              </a:ext>
            </a:extLst>
          </p:cNvPr>
          <p:cNvSpPr/>
          <p:nvPr/>
        </p:nvSpPr>
        <p:spPr>
          <a:xfrm>
            <a:off x="1298131" y="2654269"/>
            <a:ext cx="180000" cy="180000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accent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52E35A20-F115-4AF6-AF3F-23DD6DBF4830}"/>
              </a:ext>
            </a:extLst>
          </p:cNvPr>
          <p:cNvSpPr/>
          <p:nvPr/>
        </p:nvSpPr>
        <p:spPr>
          <a:xfrm>
            <a:off x="1276825" y="5242895"/>
            <a:ext cx="180000" cy="180000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accent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03749C35-3C7C-41ED-BF50-3C1DAA4514E4}"/>
              </a:ext>
            </a:extLst>
          </p:cNvPr>
          <p:cNvSpPr/>
          <p:nvPr/>
        </p:nvSpPr>
        <p:spPr>
          <a:xfrm>
            <a:off x="5184412" y="5242895"/>
            <a:ext cx="180000" cy="180000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accent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8BDC4562-87D9-40B6-9639-B71CF1F184F4}"/>
              </a:ext>
            </a:extLst>
          </p:cNvPr>
          <p:cNvSpPr/>
          <p:nvPr/>
        </p:nvSpPr>
        <p:spPr>
          <a:xfrm>
            <a:off x="2748288" y="3192725"/>
            <a:ext cx="180000" cy="180000"/>
          </a:xfrm>
          <a:prstGeom prst="ellipse">
            <a:avLst/>
          </a:prstGeom>
          <a:solidFill>
            <a:srgbClr val="FF0000"/>
          </a:solidFill>
          <a:ln w="5715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F6C9E96-47AD-468E-9144-C537C6633F21}"/>
              </a:ext>
            </a:extLst>
          </p:cNvPr>
          <p:cNvSpPr/>
          <p:nvPr/>
        </p:nvSpPr>
        <p:spPr>
          <a:xfrm>
            <a:off x="2285324" y="3318657"/>
            <a:ext cx="12859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(6,10)</a:t>
            </a:r>
          </a:p>
        </p:txBody>
      </p:sp>
    </p:spTree>
    <p:extLst>
      <p:ext uri="{BB962C8B-B14F-4D97-AF65-F5344CB8AC3E}">
        <p14:creationId xmlns:p14="http://schemas.microsoft.com/office/powerpoint/2010/main" val="1250228103"/>
      </p:ext>
    </p:extLst>
  </p:cSld>
  <p:clrMapOvr>
    <a:masterClrMapping/>
  </p:clrMapOvr>
</p:sld>
</file>

<file path=ppt/slides/slide3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259878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COORDINATES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70344B7-D9BE-41EE-AE6C-9E6388BB20CE}"/>
              </a:ext>
            </a:extLst>
          </p:cNvPr>
          <p:cNvCxnSpPr>
            <a:cxnSpLocks/>
          </p:cNvCxnSpPr>
          <p:nvPr/>
        </p:nvCxnSpPr>
        <p:spPr>
          <a:xfrm>
            <a:off x="672164" y="2055603"/>
            <a:ext cx="0" cy="4613933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C08BDFD-3642-4E01-942E-6AFB23450A47}"/>
              </a:ext>
            </a:extLst>
          </p:cNvPr>
          <p:cNvCxnSpPr>
            <a:cxnSpLocks/>
          </p:cNvCxnSpPr>
          <p:nvPr/>
        </p:nvCxnSpPr>
        <p:spPr>
          <a:xfrm flipH="1">
            <a:off x="418253" y="6453355"/>
            <a:ext cx="6628475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96AD0FFD-3EC5-498B-8D27-9378FFDB43F4}"/>
              </a:ext>
            </a:extLst>
          </p:cNvPr>
          <p:cNvSpPr/>
          <p:nvPr/>
        </p:nvSpPr>
        <p:spPr>
          <a:xfrm>
            <a:off x="1377916" y="2727225"/>
            <a:ext cx="3912300" cy="2607126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6CD12D9-EFFE-4606-BE81-DDC4A8BAD593}"/>
              </a:ext>
            </a:extLst>
          </p:cNvPr>
          <p:cNvSpPr/>
          <p:nvPr/>
        </p:nvSpPr>
        <p:spPr>
          <a:xfrm>
            <a:off x="5184412" y="2647383"/>
            <a:ext cx="180000" cy="180000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accent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67AA55C-E0DA-4BCE-9DE6-0A41969C3ED7}"/>
              </a:ext>
            </a:extLst>
          </p:cNvPr>
          <p:cNvSpPr/>
          <p:nvPr/>
        </p:nvSpPr>
        <p:spPr>
          <a:xfrm>
            <a:off x="766817" y="2026712"/>
            <a:ext cx="12859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(2,12)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2C2C27D-ED41-4E03-96CC-42DD81427C80}"/>
              </a:ext>
            </a:extLst>
          </p:cNvPr>
          <p:cNvSpPr/>
          <p:nvPr/>
        </p:nvSpPr>
        <p:spPr>
          <a:xfrm>
            <a:off x="858980" y="5383100"/>
            <a:ext cx="10583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(2,4)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6CEA5A2-74DF-4FBE-B67E-6C2519EF9BF0}"/>
              </a:ext>
            </a:extLst>
          </p:cNvPr>
          <p:cNvSpPr/>
          <p:nvPr/>
        </p:nvSpPr>
        <p:spPr>
          <a:xfrm>
            <a:off x="4569720" y="2029026"/>
            <a:ext cx="15135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(14,12)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5AE4DE9-E11B-4877-844D-6D59F0B3F805}"/>
              </a:ext>
            </a:extLst>
          </p:cNvPr>
          <p:cNvSpPr/>
          <p:nvPr/>
        </p:nvSpPr>
        <p:spPr>
          <a:xfrm>
            <a:off x="4660699" y="5383101"/>
            <a:ext cx="12859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(14,4)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26A3C4C-92E0-4EDC-9A70-725D19948E95}"/>
              </a:ext>
            </a:extLst>
          </p:cNvPr>
          <p:cNvSpPr/>
          <p:nvPr/>
        </p:nvSpPr>
        <p:spPr>
          <a:xfrm>
            <a:off x="1298131" y="2654269"/>
            <a:ext cx="180000" cy="180000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accent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52E35A20-F115-4AF6-AF3F-23DD6DBF4830}"/>
              </a:ext>
            </a:extLst>
          </p:cNvPr>
          <p:cNvSpPr/>
          <p:nvPr/>
        </p:nvSpPr>
        <p:spPr>
          <a:xfrm>
            <a:off x="1276825" y="5242895"/>
            <a:ext cx="180000" cy="180000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accent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03749C35-3C7C-41ED-BF50-3C1DAA4514E4}"/>
              </a:ext>
            </a:extLst>
          </p:cNvPr>
          <p:cNvSpPr/>
          <p:nvPr/>
        </p:nvSpPr>
        <p:spPr>
          <a:xfrm>
            <a:off x="5184412" y="5242895"/>
            <a:ext cx="180000" cy="180000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accent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8BDC4562-87D9-40B6-9639-B71CF1F184F4}"/>
              </a:ext>
            </a:extLst>
          </p:cNvPr>
          <p:cNvSpPr/>
          <p:nvPr/>
        </p:nvSpPr>
        <p:spPr>
          <a:xfrm>
            <a:off x="2748288" y="3192725"/>
            <a:ext cx="180000" cy="180000"/>
          </a:xfrm>
          <a:prstGeom prst="ellipse">
            <a:avLst/>
          </a:prstGeom>
          <a:solidFill>
            <a:srgbClr val="FF0000"/>
          </a:solidFill>
          <a:ln w="5715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F6C9E96-47AD-468E-9144-C537C6633F21}"/>
              </a:ext>
            </a:extLst>
          </p:cNvPr>
          <p:cNvSpPr/>
          <p:nvPr/>
        </p:nvSpPr>
        <p:spPr>
          <a:xfrm>
            <a:off x="2285324" y="3318657"/>
            <a:ext cx="12859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(6,10)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0FB7747F-7D5D-4E25-BD33-4DC1AEDA1388}"/>
              </a:ext>
            </a:extLst>
          </p:cNvPr>
          <p:cNvSpPr/>
          <p:nvPr/>
        </p:nvSpPr>
        <p:spPr>
          <a:xfrm>
            <a:off x="3402302" y="2090701"/>
            <a:ext cx="180000" cy="180000"/>
          </a:xfrm>
          <a:prstGeom prst="ellipse">
            <a:avLst/>
          </a:prstGeom>
          <a:solidFill>
            <a:srgbClr val="FF0000"/>
          </a:solidFill>
          <a:ln w="5715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EEC1F94-6EF4-484B-A504-CDAC02141D94}"/>
              </a:ext>
            </a:extLst>
          </p:cNvPr>
          <p:cNvSpPr/>
          <p:nvPr/>
        </p:nvSpPr>
        <p:spPr>
          <a:xfrm>
            <a:off x="2924348" y="2135981"/>
            <a:ext cx="12859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(9,14)</a:t>
            </a:r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C0DD13F4-3201-4783-8088-EB1CF125EF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2846633"/>
              </p:ext>
            </p:extLst>
          </p:nvPr>
        </p:nvGraphicFramePr>
        <p:xfrm>
          <a:off x="6687430" y="2819755"/>
          <a:ext cx="5073820" cy="24267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1788">
                  <a:extLst>
                    <a:ext uri="{9D8B030D-6E8A-4147-A177-3AD203B41FA5}">
                      <a16:colId xmlns:a16="http://schemas.microsoft.com/office/drawing/2014/main" val="2815218459"/>
                    </a:ext>
                  </a:extLst>
                </a:gridCol>
                <a:gridCol w="1327344">
                  <a:extLst>
                    <a:ext uri="{9D8B030D-6E8A-4147-A177-3AD203B41FA5}">
                      <a16:colId xmlns:a16="http://schemas.microsoft.com/office/drawing/2014/main" val="2215725669"/>
                    </a:ext>
                  </a:extLst>
                </a:gridCol>
                <a:gridCol w="1327344">
                  <a:extLst>
                    <a:ext uri="{9D8B030D-6E8A-4147-A177-3AD203B41FA5}">
                      <a16:colId xmlns:a16="http://schemas.microsoft.com/office/drawing/2014/main" val="1617350651"/>
                    </a:ext>
                  </a:extLst>
                </a:gridCol>
                <a:gridCol w="1327344">
                  <a:extLst>
                    <a:ext uri="{9D8B030D-6E8A-4147-A177-3AD203B41FA5}">
                      <a16:colId xmlns:a16="http://schemas.microsoft.com/office/drawing/2014/main" val="1934424217"/>
                    </a:ext>
                  </a:extLst>
                </a:gridCol>
              </a:tblGrid>
              <a:tr h="405382"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Inside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Edge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Outside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0596012"/>
                  </a:ext>
                </a:extLst>
              </a:tr>
              <a:tr h="505345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9728629"/>
                  </a:ext>
                </a:extLst>
              </a:tr>
              <a:tr h="50534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8253456"/>
                  </a:ext>
                </a:extLst>
              </a:tr>
              <a:tr h="50534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8660574"/>
                  </a:ext>
                </a:extLst>
              </a:tr>
              <a:tr h="50534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6459822"/>
                  </a:ext>
                </a:extLst>
              </a:tr>
            </a:tbl>
          </a:graphicData>
        </a:graphic>
      </p:graphicFrame>
      <p:pic>
        <p:nvPicPr>
          <p:cNvPr id="35" name="Picture 34">
            <a:extLst>
              <a:ext uri="{FF2B5EF4-FFF2-40B4-BE49-F238E27FC236}">
                <a16:creationId xmlns:a16="http://schemas.microsoft.com/office/drawing/2014/main" id="{B0BEF6C0-470A-4893-90D9-9C8A7D27DCF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3176" y="3295420"/>
            <a:ext cx="528231" cy="360000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58A123B1-8C62-4A10-B1A3-2431FEB7F885}"/>
              </a:ext>
            </a:extLst>
          </p:cNvPr>
          <p:cNvSpPr/>
          <p:nvPr/>
        </p:nvSpPr>
        <p:spPr>
          <a:xfrm>
            <a:off x="6731646" y="3230088"/>
            <a:ext cx="10070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685800"/>
            <a:r>
              <a:rPr lang="en-GB" sz="2400" dirty="0">
                <a:solidFill>
                  <a:prstClr val="black"/>
                </a:solidFill>
                <a:latin typeface="Century Gothic" panose="020B0502020202020204" pitchFamily="34" charset="0"/>
              </a:rPr>
              <a:t>(6,10)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0CD8F8A-386D-4624-9795-E1F1C7E8DD43}"/>
              </a:ext>
            </a:extLst>
          </p:cNvPr>
          <p:cNvSpPr/>
          <p:nvPr/>
        </p:nvSpPr>
        <p:spPr>
          <a:xfrm>
            <a:off x="6722028" y="3720259"/>
            <a:ext cx="10070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685800"/>
            <a:r>
              <a:rPr lang="en-GB" sz="2400" dirty="0">
                <a:solidFill>
                  <a:prstClr val="black"/>
                </a:solidFill>
                <a:latin typeface="Century Gothic" panose="020B0502020202020204" pitchFamily="34" charset="0"/>
              </a:rPr>
              <a:t>(9,14)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A9DC3EDB-FE78-4980-B902-3744060034E2}"/>
              </a:ext>
            </a:extLst>
          </p:cNvPr>
          <p:cNvSpPr/>
          <p:nvPr/>
        </p:nvSpPr>
        <p:spPr>
          <a:xfrm>
            <a:off x="6731918" y="4738331"/>
            <a:ext cx="10070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defTabSz="685800"/>
            <a:r>
              <a:rPr lang="en-GB" sz="2400" dirty="0">
                <a:solidFill>
                  <a:prstClr val="black"/>
                </a:solidFill>
                <a:latin typeface="Century Gothic" panose="020B0502020202020204" pitchFamily="34" charset="0"/>
              </a:rPr>
              <a:t>(13,5)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32BD4B8-4BC9-4F8B-8FD4-5B0C77E621D8}"/>
              </a:ext>
            </a:extLst>
          </p:cNvPr>
          <p:cNvSpPr/>
          <p:nvPr/>
        </p:nvSpPr>
        <p:spPr>
          <a:xfrm>
            <a:off x="6731646" y="4230145"/>
            <a:ext cx="9973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685800"/>
            <a:r>
              <a:rPr lang="en-GB" sz="2400" dirty="0">
                <a:solidFill>
                  <a:prstClr val="black"/>
                </a:solidFill>
                <a:latin typeface="Century Gothic" panose="020B0502020202020204" pitchFamily="34" charset="0"/>
              </a:rPr>
              <a:t>(14,9)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E1DAACF-0974-4E5D-9725-1E4304C8F783}"/>
              </a:ext>
            </a:extLst>
          </p:cNvPr>
          <p:cNvSpPr/>
          <p:nvPr/>
        </p:nvSpPr>
        <p:spPr>
          <a:xfrm>
            <a:off x="508194" y="646030"/>
            <a:ext cx="66271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48: Inside, edge or outside?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C6FF46FB-E34B-4146-A5A1-256B7B89FF5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1034" y="3801071"/>
            <a:ext cx="528231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734207"/>
      </p:ext>
    </p:extLst>
  </p:cSld>
  <p:clrMapOvr>
    <a:masterClrMapping/>
  </p:clrMapOvr>
</p:sld>
</file>

<file path=ppt/slides/slide3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259878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COORDINATES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70344B7-D9BE-41EE-AE6C-9E6388BB20CE}"/>
              </a:ext>
            </a:extLst>
          </p:cNvPr>
          <p:cNvCxnSpPr>
            <a:cxnSpLocks/>
          </p:cNvCxnSpPr>
          <p:nvPr/>
        </p:nvCxnSpPr>
        <p:spPr>
          <a:xfrm>
            <a:off x="672164" y="2055603"/>
            <a:ext cx="0" cy="4613933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C08BDFD-3642-4E01-942E-6AFB23450A47}"/>
              </a:ext>
            </a:extLst>
          </p:cNvPr>
          <p:cNvCxnSpPr>
            <a:cxnSpLocks/>
          </p:cNvCxnSpPr>
          <p:nvPr/>
        </p:nvCxnSpPr>
        <p:spPr>
          <a:xfrm flipH="1">
            <a:off x="418253" y="6453355"/>
            <a:ext cx="6628475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96AD0FFD-3EC5-498B-8D27-9378FFDB43F4}"/>
              </a:ext>
            </a:extLst>
          </p:cNvPr>
          <p:cNvSpPr/>
          <p:nvPr/>
        </p:nvSpPr>
        <p:spPr>
          <a:xfrm>
            <a:off x="1377916" y="2727225"/>
            <a:ext cx="3912300" cy="2607126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6CD12D9-EFFE-4606-BE81-DDC4A8BAD593}"/>
              </a:ext>
            </a:extLst>
          </p:cNvPr>
          <p:cNvSpPr/>
          <p:nvPr/>
        </p:nvSpPr>
        <p:spPr>
          <a:xfrm>
            <a:off x="5184412" y="2647383"/>
            <a:ext cx="180000" cy="180000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accent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67AA55C-E0DA-4BCE-9DE6-0A41969C3ED7}"/>
              </a:ext>
            </a:extLst>
          </p:cNvPr>
          <p:cNvSpPr/>
          <p:nvPr/>
        </p:nvSpPr>
        <p:spPr>
          <a:xfrm>
            <a:off x="766817" y="2026712"/>
            <a:ext cx="12859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(2,12)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2C2C27D-ED41-4E03-96CC-42DD81427C80}"/>
              </a:ext>
            </a:extLst>
          </p:cNvPr>
          <p:cNvSpPr/>
          <p:nvPr/>
        </p:nvSpPr>
        <p:spPr>
          <a:xfrm>
            <a:off x="858980" y="5383100"/>
            <a:ext cx="10583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(2,4)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6CEA5A2-74DF-4FBE-B67E-6C2519EF9BF0}"/>
              </a:ext>
            </a:extLst>
          </p:cNvPr>
          <p:cNvSpPr/>
          <p:nvPr/>
        </p:nvSpPr>
        <p:spPr>
          <a:xfrm>
            <a:off x="4569720" y="2029026"/>
            <a:ext cx="15135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(14,12)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5AE4DE9-E11B-4877-844D-6D59F0B3F805}"/>
              </a:ext>
            </a:extLst>
          </p:cNvPr>
          <p:cNvSpPr/>
          <p:nvPr/>
        </p:nvSpPr>
        <p:spPr>
          <a:xfrm>
            <a:off x="4660699" y="5383101"/>
            <a:ext cx="12859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(14,4)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26A3C4C-92E0-4EDC-9A70-725D19948E95}"/>
              </a:ext>
            </a:extLst>
          </p:cNvPr>
          <p:cNvSpPr/>
          <p:nvPr/>
        </p:nvSpPr>
        <p:spPr>
          <a:xfrm>
            <a:off x="1298131" y="2654269"/>
            <a:ext cx="180000" cy="180000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accent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52E35A20-F115-4AF6-AF3F-23DD6DBF4830}"/>
              </a:ext>
            </a:extLst>
          </p:cNvPr>
          <p:cNvSpPr/>
          <p:nvPr/>
        </p:nvSpPr>
        <p:spPr>
          <a:xfrm>
            <a:off x="1276825" y="5242895"/>
            <a:ext cx="180000" cy="180000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accent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03749C35-3C7C-41ED-BF50-3C1DAA4514E4}"/>
              </a:ext>
            </a:extLst>
          </p:cNvPr>
          <p:cNvSpPr/>
          <p:nvPr/>
        </p:nvSpPr>
        <p:spPr>
          <a:xfrm>
            <a:off x="5184412" y="5242895"/>
            <a:ext cx="180000" cy="180000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accent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8BDC4562-87D9-40B6-9639-B71CF1F184F4}"/>
              </a:ext>
            </a:extLst>
          </p:cNvPr>
          <p:cNvSpPr/>
          <p:nvPr/>
        </p:nvSpPr>
        <p:spPr>
          <a:xfrm>
            <a:off x="2748288" y="3192725"/>
            <a:ext cx="180000" cy="180000"/>
          </a:xfrm>
          <a:prstGeom prst="ellipse">
            <a:avLst/>
          </a:prstGeom>
          <a:solidFill>
            <a:srgbClr val="FF0000"/>
          </a:solidFill>
          <a:ln w="5715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F6C9E96-47AD-468E-9144-C537C6633F21}"/>
              </a:ext>
            </a:extLst>
          </p:cNvPr>
          <p:cNvSpPr/>
          <p:nvPr/>
        </p:nvSpPr>
        <p:spPr>
          <a:xfrm>
            <a:off x="2285324" y="3318657"/>
            <a:ext cx="12859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(6,10)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0FB7747F-7D5D-4E25-BD33-4DC1AEDA1388}"/>
              </a:ext>
            </a:extLst>
          </p:cNvPr>
          <p:cNvSpPr/>
          <p:nvPr/>
        </p:nvSpPr>
        <p:spPr>
          <a:xfrm>
            <a:off x="3402302" y="2090701"/>
            <a:ext cx="180000" cy="180000"/>
          </a:xfrm>
          <a:prstGeom prst="ellipse">
            <a:avLst/>
          </a:prstGeom>
          <a:solidFill>
            <a:srgbClr val="FF0000"/>
          </a:solidFill>
          <a:ln w="5715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EEC1F94-6EF4-484B-A504-CDAC02141D94}"/>
              </a:ext>
            </a:extLst>
          </p:cNvPr>
          <p:cNvSpPr/>
          <p:nvPr/>
        </p:nvSpPr>
        <p:spPr>
          <a:xfrm>
            <a:off x="2924348" y="2135981"/>
            <a:ext cx="12859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(9,14)</a:t>
            </a: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7B83052F-0F56-4D5C-870F-0C2D71932D5E}"/>
              </a:ext>
            </a:extLst>
          </p:cNvPr>
          <p:cNvSpPr/>
          <p:nvPr/>
        </p:nvSpPr>
        <p:spPr>
          <a:xfrm>
            <a:off x="5200216" y="3617044"/>
            <a:ext cx="180000" cy="180000"/>
          </a:xfrm>
          <a:prstGeom prst="ellipse">
            <a:avLst/>
          </a:prstGeom>
          <a:solidFill>
            <a:srgbClr val="FF0000"/>
          </a:solidFill>
          <a:ln w="5715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AD08E06-4242-4C1C-8129-5A16C1F15071}"/>
              </a:ext>
            </a:extLst>
          </p:cNvPr>
          <p:cNvSpPr/>
          <p:nvPr/>
        </p:nvSpPr>
        <p:spPr>
          <a:xfrm>
            <a:off x="5334371" y="3382874"/>
            <a:ext cx="12859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(14,9)</a:t>
            </a:r>
          </a:p>
        </p:txBody>
      </p: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BB26B27A-8D58-421D-A323-0CA97017DA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2846633"/>
              </p:ext>
            </p:extLst>
          </p:nvPr>
        </p:nvGraphicFramePr>
        <p:xfrm>
          <a:off x="6687430" y="2819755"/>
          <a:ext cx="5073820" cy="24267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1788">
                  <a:extLst>
                    <a:ext uri="{9D8B030D-6E8A-4147-A177-3AD203B41FA5}">
                      <a16:colId xmlns:a16="http://schemas.microsoft.com/office/drawing/2014/main" val="2815218459"/>
                    </a:ext>
                  </a:extLst>
                </a:gridCol>
                <a:gridCol w="1327344">
                  <a:extLst>
                    <a:ext uri="{9D8B030D-6E8A-4147-A177-3AD203B41FA5}">
                      <a16:colId xmlns:a16="http://schemas.microsoft.com/office/drawing/2014/main" val="2215725669"/>
                    </a:ext>
                  </a:extLst>
                </a:gridCol>
                <a:gridCol w="1327344">
                  <a:extLst>
                    <a:ext uri="{9D8B030D-6E8A-4147-A177-3AD203B41FA5}">
                      <a16:colId xmlns:a16="http://schemas.microsoft.com/office/drawing/2014/main" val="1617350651"/>
                    </a:ext>
                  </a:extLst>
                </a:gridCol>
                <a:gridCol w="1327344">
                  <a:extLst>
                    <a:ext uri="{9D8B030D-6E8A-4147-A177-3AD203B41FA5}">
                      <a16:colId xmlns:a16="http://schemas.microsoft.com/office/drawing/2014/main" val="1934424217"/>
                    </a:ext>
                  </a:extLst>
                </a:gridCol>
              </a:tblGrid>
              <a:tr h="405382"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Inside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Edge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Outside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0596012"/>
                  </a:ext>
                </a:extLst>
              </a:tr>
              <a:tr h="505345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9728629"/>
                  </a:ext>
                </a:extLst>
              </a:tr>
              <a:tr h="50534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8253456"/>
                  </a:ext>
                </a:extLst>
              </a:tr>
              <a:tr h="50534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8660574"/>
                  </a:ext>
                </a:extLst>
              </a:tr>
              <a:tr h="50534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6459822"/>
                  </a:ext>
                </a:extLst>
              </a:tr>
            </a:tbl>
          </a:graphicData>
        </a:graphic>
      </p:graphicFrame>
      <p:pic>
        <p:nvPicPr>
          <p:cNvPr id="38" name="Picture 37">
            <a:extLst>
              <a:ext uri="{FF2B5EF4-FFF2-40B4-BE49-F238E27FC236}">
                <a16:creationId xmlns:a16="http://schemas.microsoft.com/office/drawing/2014/main" id="{DFE995E2-3ACA-43E7-AF2C-DD49F6EC5D9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3176" y="3295420"/>
            <a:ext cx="528231" cy="360000"/>
          </a:xfrm>
          <a:prstGeom prst="rect">
            <a:avLst/>
          </a:prstGeom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3F4ED328-C20E-4839-AC37-0B0C9AC2895E}"/>
              </a:ext>
            </a:extLst>
          </p:cNvPr>
          <p:cNvSpPr/>
          <p:nvPr/>
        </p:nvSpPr>
        <p:spPr>
          <a:xfrm>
            <a:off x="6731646" y="3230088"/>
            <a:ext cx="10070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685800"/>
            <a:r>
              <a:rPr lang="en-GB" sz="2400" dirty="0">
                <a:solidFill>
                  <a:prstClr val="black"/>
                </a:solidFill>
                <a:latin typeface="Century Gothic" panose="020B0502020202020204" pitchFamily="34" charset="0"/>
              </a:rPr>
              <a:t>(6,10)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C66F518B-DEFB-4D42-8A61-795E1DC2E991}"/>
              </a:ext>
            </a:extLst>
          </p:cNvPr>
          <p:cNvSpPr/>
          <p:nvPr/>
        </p:nvSpPr>
        <p:spPr>
          <a:xfrm>
            <a:off x="6722028" y="3720259"/>
            <a:ext cx="10070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685800"/>
            <a:r>
              <a:rPr lang="en-GB" sz="2400" dirty="0">
                <a:solidFill>
                  <a:prstClr val="black"/>
                </a:solidFill>
                <a:latin typeface="Century Gothic" panose="020B0502020202020204" pitchFamily="34" charset="0"/>
              </a:rPr>
              <a:t>(9,14)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7C2B99A-3B82-45D3-BB2D-7AE657B04EBE}"/>
              </a:ext>
            </a:extLst>
          </p:cNvPr>
          <p:cNvSpPr/>
          <p:nvPr/>
        </p:nvSpPr>
        <p:spPr>
          <a:xfrm>
            <a:off x="6731918" y="4738331"/>
            <a:ext cx="10070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defTabSz="685800"/>
            <a:r>
              <a:rPr lang="en-GB" sz="2400" dirty="0">
                <a:solidFill>
                  <a:prstClr val="black"/>
                </a:solidFill>
                <a:latin typeface="Century Gothic" panose="020B0502020202020204" pitchFamily="34" charset="0"/>
              </a:rPr>
              <a:t>(13,5)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20D91F20-128E-4137-A365-191698D172E4}"/>
              </a:ext>
            </a:extLst>
          </p:cNvPr>
          <p:cNvSpPr/>
          <p:nvPr/>
        </p:nvSpPr>
        <p:spPr>
          <a:xfrm>
            <a:off x="6731646" y="4230145"/>
            <a:ext cx="9973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685800"/>
            <a:r>
              <a:rPr lang="en-GB" sz="2400" dirty="0">
                <a:solidFill>
                  <a:prstClr val="black"/>
                </a:solidFill>
                <a:latin typeface="Century Gothic" panose="020B0502020202020204" pitchFamily="34" charset="0"/>
              </a:rPr>
              <a:t>(14,9)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14C2870B-8F28-4FD2-BBBD-C48A2C6BD39E}"/>
              </a:ext>
            </a:extLst>
          </p:cNvPr>
          <p:cNvSpPr/>
          <p:nvPr/>
        </p:nvSpPr>
        <p:spPr>
          <a:xfrm>
            <a:off x="508194" y="646030"/>
            <a:ext cx="66271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48: Inside, edge or outside?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5E10FF8C-A365-48CC-A313-7E82E101C5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2967" y="4316820"/>
            <a:ext cx="528231" cy="36000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34FE8FF4-3FF5-415E-B849-6608B6F0B5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1034" y="3801071"/>
            <a:ext cx="528231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378260"/>
      </p:ext>
    </p:extLst>
  </p:cSld>
  <p:clrMapOvr>
    <a:masterClrMapping/>
  </p:clrMapOvr>
</p:sld>
</file>

<file path=ppt/slides/slide3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259878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COORDINATES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70344B7-D9BE-41EE-AE6C-9E6388BB20CE}"/>
              </a:ext>
            </a:extLst>
          </p:cNvPr>
          <p:cNvCxnSpPr>
            <a:cxnSpLocks/>
          </p:cNvCxnSpPr>
          <p:nvPr/>
        </p:nvCxnSpPr>
        <p:spPr>
          <a:xfrm>
            <a:off x="672164" y="2055603"/>
            <a:ext cx="0" cy="4613933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C08BDFD-3642-4E01-942E-6AFB23450A47}"/>
              </a:ext>
            </a:extLst>
          </p:cNvPr>
          <p:cNvCxnSpPr>
            <a:cxnSpLocks/>
          </p:cNvCxnSpPr>
          <p:nvPr/>
        </p:nvCxnSpPr>
        <p:spPr>
          <a:xfrm flipH="1">
            <a:off x="418253" y="6453355"/>
            <a:ext cx="6628475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96AD0FFD-3EC5-498B-8D27-9378FFDB43F4}"/>
              </a:ext>
            </a:extLst>
          </p:cNvPr>
          <p:cNvSpPr/>
          <p:nvPr/>
        </p:nvSpPr>
        <p:spPr>
          <a:xfrm>
            <a:off x="1377916" y="2727225"/>
            <a:ext cx="3912300" cy="2607126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6CD12D9-EFFE-4606-BE81-DDC4A8BAD593}"/>
              </a:ext>
            </a:extLst>
          </p:cNvPr>
          <p:cNvSpPr/>
          <p:nvPr/>
        </p:nvSpPr>
        <p:spPr>
          <a:xfrm>
            <a:off x="5184412" y="2647383"/>
            <a:ext cx="180000" cy="180000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accent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67AA55C-E0DA-4BCE-9DE6-0A41969C3ED7}"/>
              </a:ext>
            </a:extLst>
          </p:cNvPr>
          <p:cNvSpPr/>
          <p:nvPr/>
        </p:nvSpPr>
        <p:spPr>
          <a:xfrm>
            <a:off x="766817" y="2026712"/>
            <a:ext cx="12859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(2,12)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2C2C27D-ED41-4E03-96CC-42DD81427C80}"/>
              </a:ext>
            </a:extLst>
          </p:cNvPr>
          <p:cNvSpPr/>
          <p:nvPr/>
        </p:nvSpPr>
        <p:spPr>
          <a:xfrm>
            <a:off x="858980" y="5383100"/>
            <a:ext cx="10583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(2,4)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6CEA5A2-74DF-4FBE-B67E-6C2519EF9BF0}"/>
              </a:ext>
            </a:extLst>
          </p:cNvPr>
          <p:cNvSpPr/>
          <p:nvPr/>
        </p:nvSpPr>
        <p:spPr>
          <a:xfrm>
            <a:off x="4569720" y="2029026"/>
            <a:ext cx="15135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(14,12)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5AE4DE9-E11B-4877-844D-6D59F0B3F805}"/>
              </a:ext>
            </a:extLst>
          </p:cNvPr>
          <p:cNvSpPr/>
          <p:nvPr/>
        </p:nvSpPr>
        <p:spPr>
          <a:xfrm>
            <a:off x="4660699" y="5383101"/>
            <a:ext cx="12859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(14,4)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26A3C4C-92E0-4EDC-9A70-725D19948E95}"/>
              </a:ext>
            </a:extLst>
          </p:cNvPr>
          <p:cNvSpPr/>
          <p:nvPr/>
        </p:nvSpPr>
        <p:spPr>
          <a:xfrm>
            <a:off x="1298131" y="2654269"/>
            <a:ext cx="180000" cy="180000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accent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52E35A20-F115-4AF6-AF3F-23DD6DBF4830}"/>
              </a:ext>
            </a:extLst>
          </p:cNvPr>
          <p:cNvSpPr/>
          <p:nvPr/>
        </p:nvSpPr>
        <p:spPr>
          <a:xfrm>
            <a:off x="1276825" y="5242895"/>
            <a:ext cx="180000" cy="180000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accent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03749C35-3C7C-41ED-BF50-3C1DAA4514E4}"/>
              </a:ext>
            </a:extLst>
          </p:cNvPr>
          <p:cNvSpPr/>
          <p:nvPr/>
        </p:nvSpPr>
        <p:spPr>
          <a:xfrm>
            <a:off x="5184412" y="5242895"/>
            <a:ext cx="180000" cy="180000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accent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8BDC4562-87D9-40B6-9639-B71CF1F184F4}"/>
              </a:ext>
            </a:extLst>
          </p:cNvPr>
          <p:cNvSpPr/>
          <p:nvPr/>
        </p:nvSpPr>
        <p:spPr>
          <a:xfrm>
            <a:off x="2748288" y="3192725"/>
            <a:ext cx="180000" cy="180000"/>
          </a:xfrm>
          <a:prstGeom prst="ellipse">
            <a:avLst/>
          </a:prstGeom>
          <a:solidFill>
            <a:srgbClr val="FF0000"/>
          </a:solidFill>
          <a:ln w="5715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F6C9E96-47AD-468E-9144-C537C6633F21}"/>
              </a:ext>
            </a:extLst>
          </p:cNvPr>
          <p:cNvSpPr/>
          <p:nvPr/>
        </p:nvSpPr>
        <p:spPr>
          <a:xfrm>
            <a:off x="2285324" y="3318657"/>
            <a:ext cx="12859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(6,10)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0FB7747F-7D5D-4E25-BD33-4DC1AEDA1388}"/>
              </a:ext>
            </a:extLst>
          </p:cNvPr>
          <p:cNvSpPr/>
          <p:nvPr/>
        </p:nvSpPr>
        <p:spPr>
          <a:xfrm>
            <a:off x="3402302" y="2090701"/>
            <a:ext cx="180000" cy="180000"/>
          </a:xfrm>
          <a:prstGeom prst="ellipse">
            <a:avLst/>
          </a:prstGeom>
          <a:solidFill>
            <a:srgbClr val="FF0000"/>
          </a:solidFill>
          <a:ln w="5715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EEC1F94-6EF4-484B-A504-CDAC02141D94}"/>
              </a:ext>
            </a:extLst>
          </p:cNvPr>
          <p:cNvSpPr/>
          <p:nvPr/>
        </p:nvSpPr>
        <p:spPr>
          <a:xfrm>
            <a:off x="2924348" y="2135981"/>
            <a:ext cx="12859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(9,14)</a:t>
            </a: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7B83052F-0F56-4D5C-870F-0C2D71932D5E}"/>
              </a:ext>
            </a:extLst>
          </p:cNvPr>
          <p:cNvSpPr/>
          <p:nvPr/>
        </p:nvSpPr>
        <p:spPr>
          <a:xfrm>
            <a:off x="5200216" y="3617044"/>
            <a:ext cx="180000" cy="180000"/>
          </a:xfrm>
          <a:prstGeom prst="ellipse">
            <a:avLst/>
          </a:prstGeom>
          <a:solidFill>
            <a:srgbClr val="FF0000"/>
          </a:solidFill>
          <a:ln w="5715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AD08E06-4242-4C1C-8129-5A16C1F15071}"/>
              </a:ext>
            </a:extLst>
          </p:cNvPr>
          <p:cNvSpPr/>
          <p:nvPr/>
        </p:nvSpPr>
        <p:spPr>
          <a:xfrm>
            <a:off x="5334371" y="3382874"/>
            <a:ext cx="12859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(14,9)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480FACAD-8DA1-450A-BB4F-74F470B9EFDB}"/>
              </a:ext>
            </a:extLst>
          </p:cNvPr>
          <p:cNvSpPr/>
          <p:nvPr/>
        </p:nvSpPr>
        <p:spPr>
          <a:xfrm>
            <a:off x="4812970" y="4870361"/>
            <a:ext cx="180000" cy="180000"/>
          </a:xfrm>
          <a:prstGeom prst="ellipse">
            <a:avLst/>
          </a:prstGeom>
          <a:solidFill>
            <a:srgbClr val="FF0000"/>
          </a:solidFill>
          <a:ln w="5715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AE0570EE-D606-4CC9-BC39-595EA2F7F63F}"/>
              </a:ext>
            </a:extLst>
          </p:cNvPr>
          <p:cNvSpPr/>
          <p:nvPr/>
        </p:nvSpPr>
        <p:spPr>
          <a:xfrm>
            <a:off x="3592798" y="4620224"/>
            <a:ext cx="12859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</a:rPr>
              <a:t>(13,5)</a:t>
            </a:r>
          </a:p>
        </p:txBody>
      </p:sp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3CBAF611-EFDC-45B4-9591-0413E54C04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2846633"/>
              </p:ext>
            </p:extLst>
          </p:nvPr>
        </p:nvGraphicFramePr>
        <p:xfrm>
          <a:off x="6687430" y="2819755"/>
          <a:ext cx="5073820" cy="24267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1788">
                  <a:extLst>
                    <a:ext uri="{9D8B030D-6E8A-4147-A177-3AD203B41FA5}">
                      <a16:colId xmlns:a16="http://schemas.microsoft.com/office/drawing/2014/main" val="2815218459"/>
                    </a:ext>
                  </a:extLst>
                </a:gridCol>
                <a:gridCol w="1327344">
                  <a:extLst>
                    <a:ext uri="{9D8B030D-6E8A-4147-A177-3AD203B41FA5}">
                      <a16:colId xmlns:a16="http://schemas.microsoft.com/office/drawing/2014/main" val="2215725669"/>
                    </a:ext>
                  </a:extLst>
                </a:gridCol>
                <a:gridCol w="1327344">
                  <a:extLst>
                    <a:ext uri="{9D8B030D-6E8A-4147-A177-3AD203B41FA5}">
                      <a16:colId xmlns:a16="http://schemas.microsoft.com/office/drawing/2014/main" val="1617350651"/>
                    </a:ext>
                  </a:extLst>
                </a:gridCol>
                <a:gridCol w="1327344">
                  <a:extLst>
                    <a:ext uri="{9D8B030D-6E8A-4147-A177-3AD203B41FA5}">
                      <a16:colId xmlns:a16="http://schemas.microsoft.com/office/drawing/2014/main" val="1934424217"/>
                    </a:ext>
                  </a:extLst>
                </a:gridCol>
              </a:tblGrid>
              <a:tr h="405382"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Inside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Edge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Outside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0596012"/>
                  </a:ext>
                </a:extLst>
              </a:tr>
              <a:tr h="505345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9728629"/>
                  </a:ext>
                </a:extLst>
              </a:tr>
              <a:tr h="50534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8253456"/>
                  </a:ext>
                </a:extLst>
              </a:tr>
              <a:tr h="50534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8660574"/>
                  </a:ext>
                </a:extLst>
              </a:tr>
              <a:tr h="50534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6459822"/>
                  </a:ext>
                </a:extLst>
              </a:tr>
            </a:tbl>
          </a:graphicData>
        </a:graphic>
      </p:graphicFrame>
      <p:pic>
        <p:nvPicPr>
          <p:cNvPr id="41" name="Picture 40">
            <a:extLst>
              <a:ext uri="{FF2B5EF4-FFF2-40B4-BE49-F238E27FC236}">
                <a16:creationId xmlns:a16="http://schemas.microsoft.com/office/drawing/2014/main" id="{F2B17D20-461D-402C-90F2-77B8AE1FE51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3176" y="3295420"/>
            <a:ext cx="528231" cy="360000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D73F2918-E947-4AE5-962C-B2139ADE27F4}"/>
              </a:ext>
            </a:extLst>
          </p:cNvPr>
          <p:cNvSpPr/>
          <p:nvPr/>
        </p:nvSpPr>
        <p:spPr>
          <a:xfrm>
            <a:off x="6731646" y="3230088"/>
            <a:ext cx="10070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685800"/>
            <a:r>
              <a:rPr lang="en-GB" sz="2400" dirty="0">
                <a:solidFill>
                  <a:prstClr val="black"/>
                </a:solidFill>
                <a:latin typeface="Century Gothic" panose="020B0502020202020204" pitchFamily="34" charset="0"/>
              </a:rPr>
              <a:t>(6,10)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BB7935B0-E602-4255-A590-87887440E541}"/>
              </a:ext>
            </a:extLst>
          </p:cNvPr>
          <p:cNvSpPr/>
          <p:nvPr/>
        </p:nvSpPr>
        <p:spPr>
          <a:xfrm>
            <a:off x="6722028" y="3720259"/>
            <a:ext cx="10070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685800"/>
            <a:r>
              <a:rPr lang="en-GB" sz="2400" dirty="0">
                <a:solidFill>
                  <a:prstClr val="black"/>
                </a:solidFill>
                <a:latin typeface="Century Gothic" panose="020B0502020202020204" pitchFamily="34" charset="0"/>
              </a:rPr>
              <a:t>(9,14)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B955DCD4-BFE5-458F-BFBB-669B7383E5DB}"/>
              </a:ext>
            </a:extLst>
          </p:cNvPr>
          <p:cNvSpPr/>
          <p:nvPr/>
        </p:nvSpPr>
        <p:spPr>
          <a:xfrm>
            <a:off x="6731918" y="4738331"/>
            <a:ext cx="10070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defTabSz="685800"/>
            <a:r>
              <a:rPr lang="en-GB" sz="2400" dirty="0">
                <a:solidFill>
                  <a:prstClr val="black"/>
                </a:solidFill>
                <a:latin typeface="Century Gothic" panose="020B0502020202020204" pitchFamily="34" charset="0"/>
              </a:rPr>
              <a:t>(13,5)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ECA6A644-746E-4EB3-B5C2-C7B0632709D2}"/>
              </a:ext>
            </a:extLst>
          </p:cNvPr>
          <p:cNvSpPr/>
          <p:nvPr/>
        </p:nvSpPr>
        <p:spPr>
          <a:xfrm>
            <a:off x="6731646" y="4230145"/>
            <a:ext cx="9973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685800"/>
            <a:r>
              <a:rPr lang="en-GB" sz="2400" dirty="0">
                <a:solidFill>
                  <a:prstClr val="black"/>
                </a:solidFill>
                <a:latin typeface="Century Gothic" panose="020B0502020202020204" pitchFamily="34" charset="0"/>
              </a:rPr>
              <a:t>(14,9)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9339BA08-F38F-4CB1-8281-AED52DBBF375}"/>
              </a:ext>
            </a:extLst>
          </p:cNvPr>
          <p:cNvSpPr/>
          <p:nvPr/>
        </p:nvSpPr>
        <p:spPr>
          <a:xfrm>
            <a:off x="508194" y="646030"/>
            <a:ext cx="66271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48: Inside, edge or outside?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0A3AE78C-F355-40E5-AAD9-BE9CD897F6E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3175" y="4810375"/>
            <a:ext cx="528231" cy="36000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F5ABEA5F-15B2-4C9C-A2A1-6908352D827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2967" y="4316820"/>
            <a:ext cx="528231" cy="36000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5D0158ED-F578-4625-8760-D1AEFC7D66D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1034" y="3801071"/>
            <a:ext cx="528231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390191"/>
      </p:ext>
    </p:extLst>
  </p:cSld>
  <p:clrMapOvr>
    <a:masterClrMapping/>
  </p:clrMapOvr>
</p:sld>
</file>

<file path=ppt/slides/slide3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49728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49: Which vertices?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259878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COORDINATES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C6FDCC3-5E65-49A9-9153-BD9716AEFFC5}"/>
              </a:ext>
            </a:extLst>
          </p:cNvPr>
          <p:cNvGrpSpPr/>
          <p:nvPr/>
        </p:nvGrpSpPr>
        <p:grpSpPr>
          <a:xfrm>
            <a:off x="1096489" y="2049928"/>
            <a:ext cx="6619763" cy="5011622"/>
            <a:chOff x="1577753" y="1871004"/>
            <a:chExt cx="2520000" cy="1937043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C7694799-3AEE-4D7A-B270-61F7C6049B0F}"/>
                </a:ext>
              </a:extLst>
            </p:cNvPr>
            <p:cNvCxnSpPr>
              <a:cxnSpLocks/>
            </p:cNvCxnSpPr>
            <p:nvPr/>
          </p:nvCxnSpPr>
          <p:spPr>
            <a:xfrm>
              <a:off x="1682892" y="1896729"/>
              <a:ext cx="0" cy="1911318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72F9DEA5-5BDD-435F-9089-B1BC7E6221E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577753" y="3718494"/>
              <a:ext cx="2520000" cy="0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E7082B7-4F1D-42B9-822C-55DF0069A975}"/>
                </a:ext>
              </a:extLst>
            </p:cNvPr>
            <p:cNvSpPr/>
            <p:nvPr/>
          </p:nvSpPr>
          <p:spPr>
            <a:xfrm>
              <a:off x="2383725" y="2144725"/>
              <a:ext cx="1211404" cy="122327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9E904599-0672-4962-B62E-8D627DD87C4F}"/>
                </a:ext>
              </a:extLst>
            </p:cNvPr>
            <p:cNvSpPr/>
            <p:nvPr/>
          </p:nvSpPr>
          <p:spPr>
            <a:xfrm>
              <a:off x="2350618" y="2825860"/>
              <a:ext cx="68522" cy="69572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accent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CEE0B78B-7611-4367-BC53-D8A82BE81393}"/>
                </a:ext>
              </a:extLst>
            </p:cNvPr>
            <p:cNvSpPr/>
            <p:nvPr/>
          </p:nvSpPr>
          <p:spPr>
            <a:xfrm>
              <a:off x="1925273" y="2732800"/>
              <a:ext cx="474968" cy="2260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en-GB" sz="32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(4,5)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482F1B1-DBA3-4036-9C90-783DCCB65B49}"/>
                </a:ext>
              </a:extLst>
            </p:cNvPr>
            <p:cNvSpPr/>
            <p:nvPr/>
          </p:nvSpPr>
          <p:spPr>
            <a:xfrm>
              <a:off x="2972521" y="1871004"/>
              <a:ext cx="402873" cy="2260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32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(8,9)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D5980DD-CDE1-43A1-BE7A-B7908880C180}"/>
                </a:ext>
              </a:extLst>
            </p:cNvPr>
            <p:cNvSpPr/>
            <p:nvPr/>
          </p:nvSpPr>
          <p:spPr>
            <a:xfrm>
              <a:off x="2799388" y="3405638"/>
              <a:ext cx="402873" cy="2260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32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(7,2)</a:t>
              </a: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D9B8B397-F18F-4FE0-A9F7-A79B5E124AD0}"/>
                </a:ext>
              </a:extLst>
            </p:cNvPr>
            <p:cNvSpPr/>
            <p:nvPr/>
          </p:nvSpPr>
          <p:spPr>
            <a:xfrm>
              <a:off x="3137546" y="2115280"/>
              <a:ext cx="68522" cy="69572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accent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C57C1BED-BEA3-4A5E-8473-6831B63CAFFE}"/>
                </a:ext>
              </a:extLst>
            </p:cNvPr>
            <p:cNvSpPr/>
            <p:nvPr/>
          </p:nvSpPr>
          <p:spPr>
            <a:xfrm>
              <a:off x="2962426" y="3342275"/>
              <a:ext cx="68522" cy="69572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accent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401BC67B-B8F2-40E4-81DE-6B91E0375821}"/>
                </a:ext>
              </a:extLst>
            </p:cNvPr>
            <p:cNvSpPr/>
            <p:nvPr/>
          </p:nvSpPr>
          <p:spPr>
            <a:xfrm>
              <a:off x="2356725" y="2114996"/>
              <a:ext cx="68522" cy="69572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FB5F6E71-EE73-4617-BE5E-A2917470569D}"/>
                </a:ext>
              </a:extLst>
            </p:cNvPr>
            <p:cNvSpPr/>
            <p:nvPr/>
          </p:nvSpPr>
          <p:spPr>
            <a:xfrm>
              <a:off x="3568129" y="2112094"/>
              <a:ext cx="68522" cy="69572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4B856064-BCC9-4D55-B9A1-E241790EDFF3}"/>
                </a:ext>
              </a:extLst>
            </p:cNvPr>
            <p:cNvSpPr/>
            <p:nvPr/>
          </p:nvSpPr>
          <p:spPr>
            <a:xfrm>
              <a:off x="3565800" y="3338505"/>
              <a:ext cx="68522" cy="69572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BEFBA959-D534-47E0-8B66-921F60A64376}"/>
                </a:ext>
              </a:extLst>
            </p:cNvPr>
            <p:cNvSpPr/>
            <p:nvPr/>
          </p:nvSpPr>
          <p:spPr>
            <a:xfrm>
              <a:off x="2350219" y="3331735"/>
              <a:ext cx="68522" cy="69572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E40678C-A222-442C-A551-9E2EF5B8DF8C}"/>
                </a:ext>
              </a:extLst>
            </p:cNvPr>
            <p:cNvSpPr/>
            <p:nvPr/>
          </p:nvSpPr>
          <p:spPr>
            <a:xfrm>
              <a:off x="2163142" y="1936307"/>
              <a:ext cx="200277" cy="2498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b="1" dirty="0">
                  <a:latin typeface="Century Gothic" panose="020B0502020202020204" pitchFamily="34" charset="0"/>
                </a:rPr>
                <a:t>A</a:t>
              </a:r>
              <a:endParaRPr lang="en-GB" sz="3600" dirty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9C59F6E3-0768-4E2C-B9EA-357D1B8CF247}"/>
                </a:ext>
              </a:extLst>
            </p:cNvPr>
            <p:cNvSpPr/>
            <p:nvPr/>
          </p:nvSpPr>
          <p:spPr>
            <a:xfrm>
              <a:off x="3608741" y="1916755"/>
              <a:ext cx="172207" cy="2498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b="1" dirty="0">
                  <a:latin typeface="Century Gothic" panose="020B0502020202020204" pitchFamily="34" charset="0"/>
                </a:rPr>
                <a:t>B</a:t>
              </a:r>
              <a:endParaRPr lang="en-GB" sz="3600" dirty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9CABC07-8A58-4383-984F-430E7175D445}"/>
                </a:ext>
              </a:extLst>
            </p:cNvPr>
            <p:cNvSpPr/>
            <p:nvPr/>
          </p:nvSpPr>
          <p:spPr>
            <a:xfrm>
              <a:off x="3591044" y="3354149"/>
              <a:ext cx="207600" cy="2498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b="1" dirty="0">
                  <a:latin typeface="Century Gothic" panose="020B0502020202020204" pitchFamily="34" charset="0"/>
                </a:rPr>
                <a:t>C</a:t>
              </a:r>
              <a:endParaRPr lang="en-GB" sz="3600" dirty="0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81836CAC-95AD-465C-9911-8B5DB234632B}"/>
                </a:ext>
              </a:extLst>
            </p:cNvPr>
            <p:cNvSpPr/>
            <p:nvPr/>
          </p:nvSpPr>
          <p:spPr>
            <a:xfrm>
              <a:off x="2200388" y="3337935"/>
              <a:ext cx="205479" cy="2498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600" b="1" dirty="0">
                  <a:latin typeface="Century Gothic" panose="020B0502020202020204" pitchFamily="34" charset="0"/>
                </a:rPr>
                <a:t>D</a:t>
              </a:r>
              <a:endParaRPr lang="en-GB" sz="3600" dirty="0"/>
            </a:p>
          </p:txBody>
        </p:sp>
      </p:grpSp>
    </p:spTree>
    <p:extLst>
      <p:ext uri="{BB962C8B-B14F-4D97-AF65-F5344CB8AC3E}">
        <p14:creationId xmlns:p14="http://schemas.microsoft.com/office/powerpoint/2010/main" val="1901219416"/>
      </p:ext>
    </p:extLst>
  </p:cSld>
  <p:clrMapOvr>
    <a:masterClrMapping/>
  </p:clrMapOvr>
</p:sld>
</file>

<file path=ppt/slides/slide3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259878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COORDINATES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C6FDCC3-5E65-49A9-9153-BD9716AEFFC5}"/>
              </a:ext>
            </a:extLst>
          </p:cNvPr>
          <p:cNvGrpSpPr/>
          <p:nvPr/>
        </p:nvGrpSpPr>
        <p:grpSpPr>
          <a:xfrm>
            <a:off x="1096489" y="2049928"/>
            <a:ext cx="6619763" cy="5011622"/>
            <a:chOff x="1577753" y="1871004"/>
            <a:chExt cx="2520000" cy="1937043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C7694799-3AEE-4D7A-B270-61F7C6049B0F}"/>
                </a:ext>
              </a:extLst>
            </p:cNvPr>
            <p:cNvCxnSpPr>
              <a:cxnSpLocks/>
            </p:cNvCxnSpPr>
            <p:nvPr/>
          </p:nvCxnSpPr>
          <p:spPr>
            <a:xfrm>
              <a:off x="1682892" y="1896729"/>
              <a:ext cx="0" cy="1911318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72F9DEA5-5BDD-435F-9089-B1BC7E6221E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577753" y="3718494"/>
              <a:ext cx="2520000" cy="0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E7082B7-4F1D-42B9-822C-55DF0069A975}"/>
                </a:ext>
              </a:extLst>
            </p:cNvPr>
            <p:cNvSpPr/>
            <p:nvPr/>
          </p:nvSpPr>
          <p:spPr>
            <a:xfrm>
              <a:off x="2383725" y="2144725"/>
              <a:ext cx="1211404" cy="122327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9E904599-0672-4962-B62E-8D627DD87C4F}"/>
                </a:ext>
              </a:extLst>
            </p:cNvPr>
            <p:cNvSpPr/>
            <p:nvPr/>
          </p:nvSpPr>
          <p:spPr>
            <a:xfrm>
              <a:off x="2350618" y="2825860"/>
              <a:ext cx="68522" cy="69572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accent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CEE0B78B-7611-4367-BC53-D8A82BE81393}"/>
                </a:ext>
              </a:extLst>
            </p:cNvPr>
            <p:cNvSpPr/>
            <p:nvPr/>
          </p:nvSpPr>
          <p:spPr>
            <a:xfrm>
              <a:off x="1925273" y="2732800"/>
              <a:ext cx="474968" cy="2260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en-GB" sz="32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(4,5)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482F1B1-DBA3-4036-9C90-783DCCB65B49}"/>
                </a:ext>
              </a:extLst>
            </p:cNvPr>
            <p:cNvSpPr/>
            <p:nvPr/>
          </p:nvSpPr>
          <p:spPr>
            <a:xfrm>
              <a:off x="2972521" y="1871004"/>
              <a:ext cx="402873" cy="2260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32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(8,9)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D5980DD-CDE1-43A1-BE7A-B7908880C180}"/>
                </a:ext>
              </a:extLst>
            </p:cNvPr>
            <p:cNvSpPr/>
            <p:nvPr/>
          </p:nvSpPr>
          <p:spPr>
            <a:xfrm>
              <a:off x="2799388" y="3405638"/>
              <a:ext cx="402873" cy="2260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32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(7,2)</a:t>
              </a: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D9B8B397-F18F-4FE0-A9F7-A79B5E124AD0}"/>
                </a:ext>
              </a:extLst>
            </p:cNvPr>
            <p:cNvSpPr/>
            <p:nvPr/>
          </p:nvSpPr>
          <p:spPr>
            <a:xfrm>
              <a:off x="3137546" y="2115280"/>
              <a:ext cx="68522" cy="69572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accent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C57C1BED-BEA3-4A5E-8473-6831B63CAFFE}"/>
                </a:ext>
              </a:extLst>
            </p:cNvPr>
            <p:cNvSpPr/>
            <p:nvPr/>
          </p:nvSpPr>
          <p:spPr>
            <a:xfrm>
              <a:off x="2962426" y="3342275"/>
              <a:ext cx="68522" cy="69572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accent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401BC67B-B8F2-40E4-81DE-6B91E0375821}"/>
                </a:ext>
              </a:extLst>
            </p:cNvPr>
            <p:cNvSpPr/>
            <p:nvPr/>
          </p:nvSpPr>
          <p:spPr>
            <a:xfrm>
              <a:off x="2356725" y="2114996"/>
              <a:ext cx="68522" cy="69572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FB5F6E71-EE73-4617-BE5E-A2917470569D}"/>
                </a:ext>
              </a:extLst>
            </p:cNvPr>
            <p:cNvSpPr/>
            <p:nvPr/>
          </p:nvSpPr>
          <p:spPr>
            <a:xfrm>
              <a:off x="3568129" y="2112094"/>
              <a:ext cx="68522" cy="69572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4B856064-BCC9-4D55-B9A1-E241790EDFF3}"/>
                </a:ext>
              </a:extLst>
            </p:cNvPr>
            <p:cNvSpPr/>
            <p:nvPr/>
          </p:nvSpPr>
          <p:spPr>
            <a:xfrm>
              <a:off x="3565800" y="3338505"/>
              <a:ext cx="68522" cy="69572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BEFBA959-D534-47E0-8B66-921F60A64376}"/>
                </a:ext>
              </a:extLst>
            </p:cNvPr>
            <p:cNvSpPr/>
            <p:nvPr/>
          </p:nvSpPr>
          <p:spPr>
            <a:xfrm>
              <a:off x="2350219" y="3331735"/>
              <a:ext cx="68522" cy="69572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E40678C-A222-442C-A551-9E2EF5B8DF8C}"/>
                </a:ext>
              </a:extLst>
            </p:cNvPr>
            <p:cNvSpPr/>
            <p:nvPr/>
          </p:nvSpPr>
          <p:spPr>
            <a:xfrm>
              <a:off x="2163142" y="1936307"/>
              <a:ext cx="200277" cy="2498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b="1" dirty="0">
                  <a:latin typeface="Century Gothic" panose="020B0502020202020204" pitchFamily="34" charset="0"/>
                </a:rPr>
                <a:t>A</a:t>
              </a:r>
              <a:endParaRPr lang="en-GB" sz="3600" dirty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9C59F6E3-0768-4E2C-B9EA-357D1B8CF247}"/>
                </a:ext>
              </a:extLst>
            </p:cNvPr>
            <p:cNvSpPr/>
            <p:nvPr/>
          </p:nvSpPr>
          <p:spPr>
            <a:xfrm>
              <a:off x="3608741" y="1916755"/>
              <a:ext cx="172207" cy="2498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b="1" dirty="0">
                  <a:latin typeface="Century Gothic" panose="020B0502020202020204" pitchFamily="34" charset="0"/>
                </a:rPr>
                <a:t>B</a:t>
              </a:r>
              <a:endParaRPr lang="en-GB" sz="3600" dirty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9CABC07-8A58-4383-984F-430E7175D445}"/>
                </a:ext>
              </a:extLst>
            </p:cNvPr>
            <p:cNvSpPr/>
            <p:nvPr/>
          </p:nvSpPr>
          <p:spPr>
            <a:xfrm>
              <a:off x="3591044" y="3354149"/>
              <a:ext cx="207600" cy="2498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b="1" dirty="0">
                  <a:latin typeface="Century Gothic" panose="020B0502020202020204" pitchFamily="34" charset="0"/>
                </a:rPr>
                <a:t>C</a:t>
              </a:r>
              <a:endParaRPr lang="en-GB" sz="3600" dirty="0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81836CAC-95AD-465C-9911-8B5DB234632B}"/>
                </a:ext>
              </a:extLst>
            </p:cNvPr>
            <p:cNvSpPr/>
            <p:nvPr/>
          </p:nvSpPr>
          <p:spPr>
            <a:xfrm>
              <a:off x="2200388" y="3337935"/>
              <a:ext cx="205479" cy="2498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600" b="1" dirty="0">
                  <a:latin typeface="Century Gothic" panose="020B0502020202020204" pitchFamily="34" charset="0"/>
                </a:rPr>
                <a:t>D</a:t>
              </a:r>
              <a:endParaRPr lang="en-GB" sz="3600" dirty="0"/>
            </a:p>
          </p:txBody>
        </p:sp>
      </p:grp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FD013EFE-B9AC-471B-A3D6-B2F31BC704D1}"/>
              </a:ext>
            </a:extLst>
          </p:cNvPr>
          <p:cNvCxnSpPr/>
          <p:nvPr/>
        </p:nvCxnSpPr>
        <p:spPr>
          <a:xfrm>
            <a:off x="3200679" y="2120170"/>
            <a:ext cx="0" cy="4680000"/>
          </a:xfrm>
          <a:prstGeom prst="line">
            <a:avLst/>
          </a:prstGeom>
          <a:ln w="76200">
            <a:solidFill>
              <a:srgbClr val="00B05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F95FEF02-3E26-43DC-BC9D-FD688DE0C6DF}"/>
              </a:ext>
            </a:extLst>
          </p:cNvPr>
          <p:cNvSpPr/>
          <p:nvPr/>
        </p:nvSpPr>
        <p:spPr>
          <a:xfrm>
            <a:off x="2931980" y="6807654"/>
            <a:ext cx="52610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4</a:t>
            </a:r>
            <a:endParaRPr lang="en-GB" sz="4800" b="1" dirty="0">
              <a:solidFill>
                <a:srgbClr val="00B050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1CB68E6-5A7E-4C12-9DC0-198E9A5AAD7F}"/>
              </a:ext>
            </a:extLst>
          </p:cNvPr>
          <p:cNvSpPr/>
          <p:nvPr/>
        </p:nvSpPr>
        <p:spPr>
          <a:xfrm>
            <a:off x="508194" y="646030"/>
            <a:ext cx="49728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49: Which vertices?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151391"/>
      </p:ext>
    </p:extLst>
  </p:cSld>
  <p:clrMapOvr>
    <a:masterClrMapping/>
  </p:clrMapOvr>
</p:sld>
</file>

<file path=ppt/slides/slide3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259878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COORDINATES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C6FDCC3-5E65-49A9-9153-BD9716AEFFC5}"/>
              </a:ext>
            </a:extLst>
          </p:cNvPr>
          <p:cNvGrpSpPr/>
          <p:nvPr/>
        </p:nvGrpSpPr>
        <p:grpSpPr>
          <a:xfrm>
            <a:off x="1096489" y="2049928"/>
            <a:ext cx="6619763" cy="5011622"/>
            <a:chOff x="1577753" y="1871004"/>
            <a:chExt cx="2520000" cy="1937043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C7694799-3AEE-4D7A-B270-61F7C6049B0F}"/>
                </a:ext>
              </a:extLst>
            </p:cNvPr>
            <p:cNvCxnSpPr>
              <a:cxnSpLocks/>
            </p:cNvCxnSpPr>
            <p:nvPr/>
          </p:nvCxnSpPr>
          <p:spPr>
            <a:xfrm>
              <a:off x="1682892" y="1896729"/>
              <a:ext cx="0" cy="1911318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72F9DEA5-5BDD-435F-9089-B1BC7E6221E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577753" y="3718494"/>
              <a:ext cx="2520000" cy="0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E7082B7-4F1D-42B9-822C-55DF0069A975}"/>
                </a:ext>
              </a:extLst>
            </p:cNvPr>
            <p:cNvSpPr/>
            <p:nvPr/>
          </p:nvSpPr>
          <p:spPr>
            <a:xfrm>
              <a:off x="2383725" y="2144725"/>
              <a:ext cx="1211404" cy="122327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9E904599-0672-4962-B62E-8D627DD87C4F}"/>
                </a:ext>
              </a:extLst>
            </p:cNvPr>
            <p:cNvSpPr/>
            <p:nvPr/>
          </p:nvSpPr>
          <p:spPr>
            <a:xfrm>
              <a:off x="2350618" y="2825860"/>
              <a:ext cx="68522" cy="69572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accent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CEE0B78B-7611-4367-BC53-D8A82BE81393}"/>
                </a:ext>
              </a:extLst>
            </p:cNvPr>
            <p:cNvSpPr/>
            <p:nvPr/>
          </p:nvSpPr>
          <p:spPr>
            <a:xfrm>
              <a:off x="1925273" y="2732800"/>
              <a:ext cx="474968" cy="2260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en-GB" sz="32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(4,5)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482F1B1-DBA3-4036-9C90-783DCCB65B49}"/>
                </a:ext>
              </a:extLst>
            </p:cNvPr>
            <p:cNvSpPr/>
            <p:nvPr/>
          </p:nvSpPr>
          <p:spPr>
            <a:xfrm>
              <a:off x="2972521" y="1871004"/>
              <a:ext cx="402873" cy="2260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32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(8,9)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D5980DD-CDE1-43A1-BE7A-B7908880C180}"/>
                </a:ext>
              </a:extLst>
            </p:cNvPr>
            <p:cNvSpPr/>
            <p:nvPr/>
          </p:nvSpPr>
          <p:spPr>
            <a:xfrm>
              <a:off x="2799388" y="3405638"/>
              <a:ext cx="402873" cy="2260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32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(7,2)</a:t>
              </a: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D9B8B397-F18F-4FE0-A9F7-A79B5E124AD0}"/>
                </a:ext>
              </a:extLst>
            </p:cNvPr>
            <p:cNvSpPr/>
            <p:nvPr/>
          </p:nvSpPr>
          <p:spPr>
            <a:xfrm>
              <a:off x="3137546" y="2115280"/>
              <a:ext cx="68522" cy="69572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accent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C57C1BED-BEA3-4A5E-8473-6831B63CAFFE}"/>
                </a:ext>
              </a:extLst>
            </p:cNvPr>
            <p:cNvSpPr/>
            <p:nvPr/>
          </p:nvSpPr>
          <p:spPr>
            <a:xfrm>
              <a:off x="2962426" y="3342275"/>
              <a:ext cx="68522" cy="69572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accent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401BC67B-B8F2-40E4-81DE-6B91E0375821}"/>
                </a:ext>
              </a:extLst>
            </p:cNvPr>
            <p:cNvSpPr/>
            <p:nvPr/>
          </p:nvSpPr>
          <p:spPr>
            <a:xfrm>
              <a:off x="2356725" y="2114996"/>
              <a:ext cx="68522" cy="69572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FB5F6E71-EE73-4617-BE5E-A2917470569D}"/>
                </a:ext>
              </a:extLst>
            </p:cNvPr>
            <p:cNvSpPr/>
            <p:nvPr/>
          </p:nvSpPr>
          <p:spPr>
            <a:xfrm>
              <a:off x="3568129" y="2112094"/>
              <a:ext cx="68522" cy="69572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4B856064-BCC9-4D55-B9A1-E241790EDFF3}"/>
                </a:ext>
              </a:extLst>
            </p:cNvPr>
            <p:cNvSpPr/>
            <p:nvPr/>
          </p:nvSpPr>
          <p:spPr>
            <a:xfrm>
              <a:off x="3565800" y="3338505"/>
              <a:ext cx="68522" cy="69572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BEFBA959-D534-47E0-8B66-921F60A64376}"/>
                </a:ext>
              </a:extLst>
            </p:cNvPr>
            <p:cNvSpPr/>
            <p:nvPr/>
          </p:nvSpPr>
          <p:spPr>
            <a:xfrm>
              <a:off x="2350219" y="3331735"/>
              <a:ext cx="68522" cy="69572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E40678C-A222-442C-A551-9E2EF5B8DF8C}"/>
                </a:ext>
              </a:extLst>
            </p:cNvPr>
            <p:cNvSpPr/>
            <p:nvPr/>
          </p:nvSpPr>
          <p:spPr>
            <a:xfrm>
              <a:off x="2163142" y="1936307"/>
              <a:ext cx="200277" cy="2498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b="1" dirty="0">
                  <a:latin typeface="Century Gothic" panose="020B0502020202020204" pitchFamily="34" charset="0"/>
                </a:rPr>
                <a:t>A</a:t>
              </a:r>
              <a:endParaRPr lang="en-GB" sz="3600" dirty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9C59F6E3-0768-4E2C-B9EA-357D1B8CF247}"/>
                </a:ext>
              </a:extLst>
            </p:cNvPr>
            <p:cNvSpPr/>
            <p:nvPr/>
          </p:nvSpPr>
          <p:spPr>
            <a:xfrm>
              <a:off x="3608741" y="1916755"/>
              <a:ext cx="172207" cy="2498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b="1" dirty="0">
                  <a:latin typeface="Century Gothic" panose="020B0502020202020204" pitchFamily="34" charset="0"/>
                </a:rPr>
                <a:t>B</a:t>
              </a:r>
              <a:endParaRPr lang="en-GB" sz="3600" dirty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9CABC07-8A58-4383-984F-430E7175D445}"/>
                </a:ext>
              </a:extLst>
            </p:cNvPr>
            <p:cNvSpPr/>
            <p:nvPr/>
          </p:nvSpPr>
          <p:spPr>
            <a:xfrm>
              <a:off x="3591044" y="3354149"/>
              <a:ext cx="207600" cy="2498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b="1" dirty="0">
                  <a:latin typeface="Century Gothic" panose="020B0502020202020204" pitchFamily="34" charset="0"/>
                </a:rPr>
                <a:t>C</a:t>
              </a:r>
              <a:endParaRPr lang="en-GB" sz="3600" dirty="0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81836CAC-95AD-465C-9911-8B5DB234632B}"/>
                </a:ext>
              </a:extLst>
            </p:cNvPr>
            <p:cNvSpPr/>
            <p:nvPr/>
          </p:nvSpPr>
          <p:spPr>
            <a:xfrm>
              <a:off x="2200388" y="3337935"/>
              <a:ext cx="205479" cy="2498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600" b="1" dirty="0">
                  <a:latin typeface="Century Gothic" panose="020B0502020202020204" pitchFamily="34" charset="0"/>
                </a:rPr>
                <a:t>D</a:t>
              </a:r>
              <a:endParaRPr lang="en-GB" sz="3600" dirty="0"/>
            </a:p>
          </p:txBody>
        </p:sp>
      </p:grp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FD013EFE-B9AC-471B-A3D6-B2F31BC704D1}"/>
              </a:ext>
            </a:extLst>
          </p:cNvPr>
          <p:cNvCxnSpPr/>
          <p:nvPr/>
        </p:nvCxnSpPr>
        <p:spPr>
          <a:xfrm>
            <a:off x="3200679" y="2120170"/>
            <a:ext cx="0" cy="4680000"/>
          </a:xfrm>
          <a:prstGeom prst="line">
            <a:avLst/>
          </a:prstGeom>
          <a:ln w="76200">
            <a:solidFill>
              <a:srgbClr val="00B05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F95FEF02-3E26-43DC-BC9D-FD688DE0C6DF}"/>
              </a:ext>
            </a:extLst>
          </p:cNvPr>
          <p:cNvSpPr/>
          <p:nvPr/>
        </p:nvSpPr>
        <p:spPr>
          <a:xfrm>
            <a:off x="2931980" y="6807654"/>
            <a:ext cx="52610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4</a:t>
            </a:r>
            <a:endParaRPr lang="en-GB" sz="4800" b="1" dirty="0">
              <a:solidFill>
                <a:srgbClr val="00B050"/>
              </a:solidFill>
            </a:endParaRP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9E38D6A2-ED26-4A42-B0F8-460C0FFBADA7}"/>
              </a:ext>
            </a:extLst>
          </p:cNvPr>
          <p:cNvCxnSpPr>
            <a:cxnSpLocks/>
          </p:cNvCxnSpPr>
          <p:nvPr/>
        </p:nvCxnSpPr>
        <p:spPr>
          <a:xfrm flipH="1">
            <a:off x="1404761" y="5916734"/>
            <a:ext cx="6120000" cy="0"/>
          </a:xfrm>
          <a:prstGeom prst="line">
            <a:avLst/>
          </a:prstGeom>
          <a:ln w="76200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4B2DEE97-ABB8-438F-BC19-71E320E17BD2}"/>
              </a:ext>
            </a:extLst>
          </p:cNvPr>
          <p:cNvSpPr/>
          <p:nvPr/>
        </p:nvSpPr>
        <p:spPr>
          <a:xfrm>
            <a:off x="811591" y="5521227"/>
            <a:ext cx="52610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8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2</a:t>
            </a:r>
            <a:endParaRPr lang="en-GB" sz="4800" b="1" dirty="0">
              <a:solidFill>
                <a:schemeClr val="accent2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A291590-B20C-4E51-B060-ADCCCA675333}"/>
              </a:ext>
            </a:extLst>
          </p:cNvPr>
          <p:cNvSpPr/>
          <p:nvPr/>
        </p:nvSpPr>
        <p:spPr>
          <a:xfrm>
            <a:off x="508194" y="646030"/>
            <a:ext cx="49728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49: Which vertices?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765905"/>
      </p:ext>
    </p:extLst>
  </p:cSld>
  <p:clrMapOvr>
    <a:masterClrMapping/>
  </p:clrMapOvr>
</p:sld>
</file>

<file path=ppt/slides/slide3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259878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COORDINATES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C6FDCC3-5E65-49A9-9153-BD9716AEFFC5}"/>
              </a:ext>
            </a:extLst>
          </p:cNvPr>
          <p:cNvGrpSpPr/>
          <p:nvPr/>
        </p:nvGrpSpPr>
        <p:grpSpPr>
          <a:xfrm>
            <a:off x="1096489" y="2049928"/>
            <a:ext cx="6619763" cy="5011622"/>
            <a:chOff x="1577753" y="1871004"/>
            <a:chExt cx="2520000" cy="1937043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C7694799-3AEE-4D7A-B270-61F7C6049B0F}"/>
                </a:ext>
              </a:extLst>
            </p:cNvPr>
            <p:cNvCxnSpPr>
              <a:cxnSpLocks/>
            </p:cNvCxnSpPr>
            <p:nvPr/>
          </p:nvCxnSpPr>
          <p:spPr>
            <a:xfrm>
              <a:off x="1682892" y="1896729"/>
              <a:ext cx="0" cy="1911318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72F9DEA5-5BDD-435F-9089-B1BC7E6221E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577753" y="3718494"/>
              <a:ext cx="2520000" cy="0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E7082B7-4F1D-42B9-822C-55DF0069A975}"/>
                </a:ext>
              </a:extLst>
            </p:cNvPr>
            <p:cNvSpPr/>
            <p:nvPr/>
          </p:nvSpPr>
          <p:spPr>
            <a:xfrm>
              <a:off x="2383725" y="2144725"/>
              <a:ext cx="1211404" cy="122327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9E904599-0672-4962-B62E-8D627DD87C4F}"/>
                </a:ext>
              </a:extLst>
            </p:cNvPr>
            <p:cNvSpPr/>
            <p:nvPr/>
          </p:nvSpPr>
          <p:spPr>
            <a:xfrm>
              <a:off x="2350618" y="2825860"/>
              <a:ext cx="68522" cy="69572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accent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CEE0B78B-7611-4367-BC53-D8A82BE81393}"/>
                </a:ext>
              </a:extLst>
            </p:cNvPr>
            <p:cNvSpPr/>
            <p:nvPr/>
          </p:nvSpPr>
          <p:spPr>
            <a:xfrm>
              <a:off x="1925273" y="2732800"/>
              <a:ext cx="474968" cy="2260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en-GB" sz="32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(4,5)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482F1B1-DBA3-4036-9C90-783DCCB65B49}"/>
                </a:ext>
              </a:extLst>
            </p:cNvPr>
            <p:cNvSpPr/>
            <p:nvPr/>
          </p:nvSpPr>
          <p:spPr>
            <a:xfrm>
              <a:off x="2972521" y="1871004"/>
              <a:ext cx="402873" cy="2260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32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(8,9)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D5980DD-CDE1-43A1-BE7A-B7908880C180}"/>
                </a:ext>
              </a:extLst>
            </p:cNvPr>
            <p:cNvSpPr/>
            <p:nvPr/>
          </p:nvSpPr>
          <p:spPr>
            <a:xfrm>
              <a:off x="2799388" y="3405638"/>
              <a:ext cx="402873" cy="2260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32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(7,2)</a:t>
              </a: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D9B8B397-F18F-4FE0-A9F7-A79B5E124AD0}"/>
                </a:ext>
              </a:extLst>
            </p:cNvPr>
            <p:cNvSpPr/>
            <p:nvPr/>
          </p:nvSpPr>
          <p:spPr>
            <a:xfrm>
              <a:off x="3137546" y="2115280"/>
              <a:ext cx="68522" cy="69572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accent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C57C1BED-BEA3-4A5E-8473-6831B63CAFFE}"/>
                </a:ext>
              </a:extLst>
            </p:cNvPr>
            <p:cNvSpPr/>
            <p:nvPr/>
          </p:nvSpPr>
          <p:spPr>
            <a:xfrm>
              <a:off x="2962426" y="3342275"/>
              <a:ext cx="68522" cy="69572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accent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401BC67B-B8F2-40E4-81DE-6B91E0375821}"/>
                </a:ext>
              </a:extLst>
            </p:cNvPr>
            <p:cNvSpPr/>
            <p:nvPr/>
          </p:nvSpPr>
          <p:spPr>
            <a:xfrm>
              <a:off x="2356725" y="2114996"/>
              <a:ext cx="68522" cy="69572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FB5F6E71-EE73-4617-BE5E-A2917470569D}"/>
                </a:ext>
              </a:extLst>
            </p:cNvPr>
            <p:cNvSpPr/>
            <p:nvPr/>
          </p:nvSpPr>
          <p:spPr>
            <a:xfrm>
              <a:off x="3568129" y="2112094"/>
              <a:ext cx="68522" cy="69572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4B856064-BCC9-4D55-B9A1-E241790EDFF3}"/>
                </a:ext>
              </a:extLst>
            </p:cNvPr>
            <p:cNvSpPr/>
            <p:nvPr/>
          </p:nvSpPr>
          <p:spPr>
            <a:xfrm>
              <a:off x="3565800" y="3338505"/>
              <a:ext cx="68522" cy="69572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BEFBA959-D534-47E0-8B66-921F60A64376}"/>
                </a:ext>
              </a:extLst>
            </p:cNvPr>
            <p:cNvSpPr/>
            <p:nvPr/>
          </p:nvSpPr>
          <p:spPr>
            <a:xfrm>
              <a:off x="2350219" y="3331735"/>
              <a:ext cx="68522" cy="69572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E40678C-A222-442C-A551-9E2EF5B8DF8C}"/>
                </a:ext>
              </a:extLst>
            </p:cNvPr>
            <p:cNvSpPr/>
            <p:nvPr/>
          </p:nvSpPr>
          <p:spPr>
            <a:xfrm>
              <a:off x="2163142" y="1936307"/>
              <a:ext cx="200277" cy="2498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b="1" dirty="0">
                  <a:latin typeface="Century Gothic" panose="020B0502020202020204" pitchFamily="34" charset="0"/>
                </a:rPr>
                <a:t>A</a:t>
              </a:r>
              <a:endParaRPr lang="en-GB" sz="3600" dirty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9C59F6E3-0768-4E2C-B9EA-357D1B8CF247}"/>
                </a:ext>
              </a:extLst>
            </p:cNvPr>
            <p:cNvSpPr/>
            <p:nvPr/>
          </p:nvSpPr>
          <p:spPr>
            <a:xfrm>
              <a:off x="3608741" y="1916755"/>
              <a:ext cx="172207" cy="2498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b="1" dirty="0">
                  <a:latin typeface="Century Gothic" panose="020B0502020202020204" pitchFamily="34" charset="0"/>
                </a:rPr>
                <a:t>B</a:t>
              </a:r>
              <a:endParaRPr lang="en-GB" sz="3600" dirty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9CABC07-8A58-4383-984F-430E7175D445}"/>
                </a:ext>
              </a:extLst>
            </p:cNvPr>
            <p:cNvSpPr/>
            <p:nvPr/>
          </p:nvSpPr>
          <p:spPr>
            <a:xfrm>
              <a:off x="3591044" y="3354149"/>
              <a:ext cx="207600" cy="2498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b="1" dirty="0">
                  <a:latin typeface="Century Gothic" panose="020B0502020202020204" pitchFamily="34" charset="0"/>
                </a:rPr>
                <a:t>C</a:t>
              </a:r>
              <a:endParaRPr lang="en-GB" sz="3600" dirty="0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81836CAC-95AD-465C-9911-8B5DB234632B}"/>
                </a:ext>
              </a:extLst>
            </p:cNvPr>
            <p:cNvSpPr/>
            <p:nvPr/>
          </p:nvSpPr>
          <p:spPr>
            <a:xfrm>
              <a:off x="2200388" y="3337935"/>
              <a:ext cx="205479" cy="2498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600" b="1" dirty="0">
                  <a:latin typeface="Century Gothic" panose="020B0502020202020204" pitchFamily="34" charset="0"/>
                </a:rPr>
                <a:t>D</a:t>
              </a:r>
              <a:endParaRPr lang="en-GB" sz="3600" dirty="0"/>
            </a:p>
          </p:txBody>
        </p:sp>
      </p:grp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FD013EFE-B9AC-471B-A3D6-B2F31BC704D1}"/>
              </a:ext>
            </a:extLst>
          </p:cNvPr>
          <p:cNvCxnSpPr/>
          <p:nvPr/>
        </p:nvCxnSpPr>
        <p:spPr>
          <a:xfrm>
            <a:off x="3200679" y="2120170"/>
            <a:ext cx="0" cy="4680000"/>
          </a:xfrm>
          <a:prstGeom prst="line">
            <a:avLst/>
          </a:prstGeom>
          <a:ln w="76200">
            <a:solidFill>
              <a:srgbClr val="00B05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F95FEF02-3E26-43DC-BC9D-FD688DE0C6DF}"/>
              </a:ext>
            </a:extLst>
          </p:cNvPr>
          <p:cNvSpPr/>
          <p:nvPr/>
        </p:nvSpPr>
        <p:spPr>
          <a:xfrm>
            <a:off x="2931980" y="6807654"/>
            <a:ext cx="52610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4</a:t>
            </a:r>
            <a:endParaRPr lang="en-GB" sz="4800" b="1" dirty="0">
              <a:solidFill>
                <a:srgbClr val="00B050"/>
              </a:solidFill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6EEF171C-E0FC-45B2-91FB-BE26B08FC13B}"/>
              </a:ext>
            </a:extLst>
          </p:cNvPr>
          <p:cNvCxnSpPr>
            <a:cxnSpLocks/>
          </p:cNvCxnSpPr>
          <p:nvPr/>
        </p:nvCxnSpPr>
        <p:spPr>
          <a:xfrm flipH="1">
            <a:off x="1404761" y="2764452"/>
            <a:ext cx="6120000" cy="0"/>
          </a:xfrm>
          <a:prstGeom prst="line">
            <a:avLst/>
          </a:prstGeom>
          <a:ln w="76200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9E38D6A2-ED26-4A42-B0F8-460C0FFBADA7}"/>
              </a:ext>
            </a:extLst>
          </p:cNvPr>
          <p:cNvCxnSpPr>
            <a:cxnSpLocks/>
          </p:cNvCxnSpPr>
          <p:nvPr/>
        </p:nvCxnSpPr>
        <p:spPr>
          <a:xfrm flipH="1">
            <a:off x="1404761" y="5916734"/>
            <a:ext cx="6120000" cy="0"/>
          </a:xfrm>
          <a:prstGeom prst="line">
            <a:avLst/>
          </a:prstGeom>
          <a:ln w="76200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4B2DEE97-ABB8-438F-BC19-71E320E17BD2}"/>
              </a:ext>
            </a:extLst>
          </p:cNvPr>
          <p:cNvSpPr/>
          <p:nvPr/>
        </p:nvSpPr>
        <p:spPr>
          <a:xfrm>
            <a:off x="811591" y="5521227"/>
            <a:ext cx="52610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8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2</a:t>
            </a:r>
            <a:endParaRPr lang="en-GB" sz="4800" b="1" dirty="0">
              <a:solidFill>
                <a:schemeClr val="accent2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C5C6628-8D23-4A6C-BCEE-B8723BF08836}"/>
              </a:ext>
            </a:extLst>
          </p:cNvPr>
          <p:cNvSpPr/>
          <p:nvPr/>
        </p:nvSpPr>
        <p:spPr>
          <a:xfrm>
            <a:off x="817614" y="2353364"/>
            <a:ext cx="52931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8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9</a:t>
            </a:r>
            <a:endParaRPr lang="en-GB" sz="4800" b="1" dirty="0">
              <a:solidFill>
                <a:schemeClr val="accent2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38B0248B-59FE-41E6-A7A9-0E388C2BD005}"/>
              </a:ext>
            </a:extLst>
          </p:cNvPr>
          <p:cNvSpPr/>
          <p:nvPr/>
        </p:nvSpPr>
        <p:spPr>
          <a:xfrm>
            <a:off x="508194" y="646030"/>
            <a:ext cx="49728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49: Which vertices?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3403450"/>
      </p:ext>
    </p:extLst>
  </p:cSld>
  <p:clrMapOvr>
    <a:masterClrMapping/>
  </p:clrMapOvr>
</p:sld>
</file>

<file path=ppt/slides/slide3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259878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COORDINATES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C6FDCC3-5E65-49A9-9153-BD9716AEFFC5}"/>
              </a:ext>
            </a:extLst>
          </p:cNvPr>
          <p:cNvGrpSpPr/>
          <p:nvPr/>
        </p:nvGrpSpPr>
        <p:grpSpPr>
          <a:xfrm>
            <a:off x="1096489" y="2049928"/>
            <a:ext cx="6619763" cy="5011622"/>
            <a:chOff x="1577753" y="1871004"/>
            <a:chExt cx="2520000" cy="1937043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C7694799-3AEE-4D7A-B270-61F7C6049B0F}"/>
                </a:ext>
              </a:extLst>
            </p:cNvPr>
            <p:cNvCxnSpPr>
              <a:cxnSpLocks/>
            </p:cNvCxnSpPr>
            <p:nvPr/>
          </p:nvCxnSpPr>
          <p:spPr>
            <a:xfrm>
              <a:off x="1682892" y="1896729"/>
              <a:ext cx="0" cy="1911318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72F9DEA5-5BDD-435F-9089-B1BC7E6221E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577753" y="3718494"/>
              <a:ext cx="2520000" cy="0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E7082B7-4F1D-42B9-822C-55DF0069A975}"/>
                </a:ext>
              </a:extLst>
            </p:cNvPr>
            <p:cNvSpPr/>
            <p:nvPr/>
          </p:nvSpPr>
          <p:spPr>
            <a:xfrm>
              <a:off x="2383725" y="2144725"/>
              <a:ext cx="1211404" cy="122327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9E904599-0672-4962-B62E-8D627DD87C4F}"/>
                </a:ext>
              </a:extLst>
            </p:cNvPr>
            <p:cNvSpPr/>
            <p:nvPr/>
          </p:nvSpPr>
          <p:spPr>
            <a:xfrm>
              <a:off x="2350618" y="2825860"/>
              <a:ext cx="68522" cy="69572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accent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CEE0B78B-7611-4367-BC53-D8A82BE81393}"/>
                </a:ext>
              </a:extLst>
            </p:cNvPr>
            <p:cNvSpPr/>
            <p:nvPr/>
          </p:nvSpPr>
          <p:spPr>
            <a:xfrm>
              <a:off x="1925273" y="2732800"/>
              <a:ext cx="474968" cy="2260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en-GB" sz="32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(4,5)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482F1B1-DBA3-4036-9C90-783DCCB65B49}"/>
                </a:ext>
              </a:extLst>
            </p:cNvPr>
            <p:cNvSpPr/>
            <p:nvPr/>
          </p:nvSpPr>
          <p:spPr>
            <a:xfrm>
              <a:off x="2972521" y="1871004"/>
              <a:ext cx="402873" cy="2260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32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(8,9)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D5980DD-CDE1-43A1-BE7A-B7908880C180}"/>
                </a:ext>
              </a:extLst>
            </p:cNvPr>
            <p:cNvSpPr/>
            <p:nvPr/>
          </p:nvSpPr>
          <p:spPr>
            <a:xfrm>
              <a:off x="2799388" y="3405638"/>
              <a:ext cx="402873" cy="2260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32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(7,2)</a:t>
              </a: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D9B8B397-F18F-4FE0-A9F7-A79B5E124AD0}"/>
                </a:ext>
              </a:extLst>
            </p:cNvPr>
            <p:cNvSpPr/>
            <p:nvPr/>
          </p:nvSpPr>
          <p:spPr>
            <a:xfrm>
              <a:off x="3137546" y="2115280"/>
              <a:ext cx="68522" cy="69572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accent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C57C1BED-BEA3-4A5E-8473-6831B63CAFFE}"/>
                </a:ext>
              </a:extLst>
            </p:cNvPr>
            <p:cNvSpPr/>
            <p:nvPr/>
          </p:nvSpPr>
          <p:spPr>
            <a:xfrm>
              <a:off x="2962426" y="3342275"/>
              <a:ext cx="68522" cy="69572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accent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401BC67B-B8F2-40E4-81DE-6B91E0375821}"/>
                </a:ext>
              </a:extLst>
            </p:cNvPr>
            <p:cNvSpPr/>
            <p:nvPr/>
          </p:nvSpPr>
          <p:spPr>
            <a:xfrm>
              <a:off x="2356725" y="2114996"/>
              <a:ext cx="68522" cy="69572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FB5F6E71-EE73-4617-BE5E-A2917470569D}"/>
                </a:ext>
              </a:extLst>
            </p:cNvPr>
            <p:cNvSpPr/>
            <p:nvPr/>
          </p:nvSpPr>
          <p:spPr>
            <a:xfrm>
              <a:off x="3568129" y="2112094"/>
              <a:ext cx="68522" cy="69572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4B856064-BCC9-4D55-B9A1-E241790EDFF3}"/>
                </a:ext>
              </a:extLst>
            </p:cNvPr>
            <p:cNvSpPr/>
            <p:nvPr/>
          </p:nvSpPr>
          <p:spPr>
            <a:xfrm>
              <a:off x="3565800" y="3338505"/>
              <a:ext cx="68522" cy="69572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BEFBA959-D534-47E0-8B66-921F60A64376}"/>
                </a:ext>
              </a:extLst>
            </p:cNvPr>
            <p:cNvSpPr/>
            <p:nvPr/>
          </p:nvSpPr>
          <p:spPr>
            <a:xfrm>
              <a:off x="2350219" y="3331735"/>
              <a:ext cx="68522" cy="69572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E40678C-A222-442C-A551-9E2EF5B8DF8C}"/>
                </a:ext>
              </a:extLst>
            </p:cNvPr>
            <p:cNvSpPr/>
            <p:nvPr/>
          </p:nvSpPr>
          <p:spPr>
            <a:xfrm>
              <a:off x="2163142" y="1936307"/>
              <a:ext cx="200277" cy="2498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b="1" dirty="0">
                  <a:latin typeface="Century Gothic" panose="020B0502020202020204" pitchFamily="34" charset="0"/>
                </a:rPr>
                <a:t>A</a:t>
              </a:r>
              <a:endParaRPr lang="en-GB" sz="3600" dirty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9C59F6E3-0768-4E2C-B9EA-357D1B8CF247}"/>
                </a:ext>
              </a:extLst>
            </p:cNvPr>
            <p:cNvSpPr/>
            <p:nvPr/>
          </p:nvSpPr>
          <p:spPr>
            <a:xfrm>
              <a:off x="3608741" y="1916755"/>
              <a:ext cx="172207" cy="2498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b="1" dirty="0">
                  <a:latin typeface="Century Gothic" panose="020B0502020202020204" pitchFamily="34" charset="0"/>
                </a:rPr>
                <a:t>B</a:t>
              </a:r>
              <a:endParaRPr lang="en-GB" sz="3600" dirty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9CABC07-8A58-4383-984F-430E7175D445}"/>
                </a:ext>
              </a:extLst>
            </p:cNvPr>
            <p:cNvSpPr/>
            <p:nvPr/>
          </p:nvSpPr>
          <p:spPr>
            <a:xfrm>
              <a:off x="3591044" y="3354149"/>
              <a:ext cx="207600" cy="2498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b="1" dirty="0">
                  <a:latin typeface="Century Gothic" panose="020B0502020202020204" pitchFamily="34" charset="0"/>
                </a:rPr>
                <a:t>C</a:t>
              </a:r>
              <a:endParaRPr lang="en-GB" sz="3600" dirty="0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81836CAC-95AD-465C-9911-8B5DB234632B}"/>
                </a:ext>
              </a:extLst>
            </p:cNvPr>
            <p:cNvSpPr/>
            <p:nvPr/>
          </p:nvSpPr>
          <p:spPr>
            <a:xfrm>
              <a:off x="2200388" y="3337935"/>
              <a:ext cx="205479" cy="2498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600" b="1" dirty="0">
                  <a:latin typeface="Century Gothic" panose="020B0502020202020204" pitchFamily="34" charset="0"/>
                </a:rPr>
                <a:t>D</a:t>
              </a:r>
              <a:endParaRPr lang="en-GB" sz="3600" dirty="0"/>
            </a:p>
          </p:txBody>
        </p:sp>
      </p:grp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FD013EFE-B9AC-471B-A3D6-B2F31BC704D1}"/>
              </a:ext>
            </a:extLst>
          </p:cNvPr>
          <p:cNvCxnSpPr/>
          <p:nvPr/>
        </p:nvCxnSpPr>
        <p:spPr>
          <a:xfrm>
            <a:off x="3200679" y="2120170"/>
            <a:ext cx="0" cy="4680000"/>
          </a:xfrm>
          <a:prstGeom prst="line">
            <a:avLst/>
          </a:prstGeom>
          <a:ln w="76200">
            <a:solidFill>
              <a:srgbClr val="00B05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F95FEF02-3E26-43DC-BC9D-FD688DE0C6DF}"/>
              </a:ext>
            </a:extLst>
          </p:cNvPr>
          <p:cNvSpPr/>
          <p:nvPr/>
        </p:nvSpPr>
        <p:spPr>
          <a:xfrm>
            <a:off x="2931980" y="6807654"/>
            <a:ext cx="52610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4</a:t>
            </a:r>
            <a:endParaRPr lang="en-GB" sz="4800" b="1" dirty="0">
              <a:solidFill>
                <a:srgbClr val="00B050"/>
              </a:solidFill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6EEF171C-E0FC-45B2-91FB-BE26B08FC13B}"/>
              </a:ext>
            </a:extLst>
          </p:cNvPr>
          <p:cNvCxnSpPr>
            <a:cxnSpLocks/>
          </p:cNvCxnSpPr>
          <p:nvPr/>
        </p:nvCxnSpPr>
        <p:spPr>
          <a:xfrm flipH="1">
            <a:off x="1404761" y="2764452"/>
            <a:ext cx="6120000" cy="0"/>
          </a:xfrm>
          <a:prstGeom prst="line">
            <a:avLst/>
          </a:prstGeom>
          <a:ln w="76200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9E38D6A2-ED26-4A42-B0F8-460C0FFBADA7}"/>
              </a:ext>
            </a:extLst>
          </p:cNvPr>
          <p:cNvCxnSpPr>
            <a:cxnSpLocks/>
          </p:cNvCxnSpPr>
          <p:nvPr/>
        </p:nvCxnSpPr>
        <p:spPr>
          <a:xfrm flipH="1">
            <a:off x="1404761" y="5916734"/>
            <a:ext cx="6120000" cy="0"/>
          </a:xfrm>
          <a:prstGeom prst="line">
            <a:avLst/>
          </a:prstGeom>
          <a:ln w="76200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4B2DEE97-ABB8-438F-BC19-71E320E17BD2}"/>
              </a:ext>
            </a:extLst>
          </p:cNvPr>
          <p:cNvSpPr/>
          <p:nvPr/>
        </p:nvSpPr>
        <p:spPr>
          <a:xfrm>
            <a:off x="811591" y="5521227"/>
            <a:ext cx="52610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8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2</a:t>
            </a:r>
            <a:endParaRPr lang="en-GB" sz="4800" b="1" dirty="0">
              <a:solidFill>
                <a:schemeClr val="accent2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C5C6628-8D23-4A6C-BCEE-B8723BF08836}"/>
              </a:ext>
            </a:extLst>
          </p:cNvPr>
          <p:cNvSpPr/>
          <p:nvPr/>
        </p:nvSpPr>
        <p:spPr>
          <a:xfrm>
            <a:off x="817614" y="2353364"/>
            <a:ext cx="52931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8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9</a:t>
            </a:r>
            <a:endParaRPr lang="en-GB" sz="4800" b="1" dirty="0">
              <a:solidFill>
                <a:schemeClr val="accent2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5CB13A2-B70A-4F27-8729-9BB9B194B651}"/>
              </a:ext>
            </a:extLst>
          </p:cNvPr>
          <p:cNvSpPr/>
          <p:nvPr/>
        </p:nvSpPr>
        <p:spPr>
          <a:xfrm>
            <a:off x="8693385" y="1572874"/>
            <a:ext cx="241765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=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(4,9)</a:t>
            </a:r>
            <a:endParaRPr lang="en-GB" sz="4400" dirty="0">
              <a:solidFill>
                <a:prstClr val="black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B48A2339-1DEF-455E-8FF7-C5D9AFF1C418}"/>
              </a:ext>
            </a:extLst>
          </p:cNvPr>
          <p:cNvSpPr/>
          <p:nvPr/>
        </p:nvSpPr>
        <p:spPr>
          <a:xfrm>
            <a:off x="508194" y="646030"/>
            <a:ext cx="49728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49: Which vertices?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326679"/>
      </p:ext>
    </p:extLst>
  </p:cSld>
  <p:clrMapOvr>
    <a:masterClrMapping/>
  </p:clrMapOvr>
</p:sld>
</file>

<file path=ppt/slides/slide3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259878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COORDINATES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C6FDCC3-5E65-49A9-9153-BD9716AEFFC5}"/>
              </a:ext>
            </a:extLst>
          </p:cNvPr>
          <p:cNvGrpSpPr/>
          <p:nvPr/>
        </p:nvGrpSpPr>
        <p:grpSpPr>
          <a:xfrm>
            <a:off x="1096489" y="2049928"/>
            <a:ext cx="6619763" cy="5011622"/>
            <a:chOff x="1577753" y="1871004"/>
            <a:chExt cx="2520000" cy="1937043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C7694799-3AEE-4D7A-B270-61F7C6049B0F}"/>
                </a:ext>
              </a:extLst>
            </p:cNvPr>
            <p:cNvCxnSpPr>
              <a:cxnSpLocks/>
            </p:cNvCxnSpPr>
            <p:nvPr/>
          </p:nvCxnSpPr>
          <p:spPr>
            <a:xfrm>
              <a:off x="1682892" y="1896729"/>
              <a:ext cx="0" cy="1911318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72F9DEA5-5BDD-435F-9089-B1BC7E6221E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577753" y="3718494"/>
              <a:ext cx="2520000" cy="0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E7082B7-4F1D-42B9-822C-55DF0069A975}"/>
                </a:ext>
              </a:extLst>
            </p:cNvPr>
            <p:cNvSpPr/>
            <p:nvPr/>
          </p:nvSpPr>
          <p:spPr>
            <a:xfrm>
              <a:off x="2383725" y="2144725"/>
              <a:ext cx="1211404" cy="122327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9E904599-0672-4962-B62E-8D627DD87C4F}"/>
                </a:ext>
              </a:extLst>
            </p:cNvPr>
            <p:cNvSpPr/>
            <p:nvPr/>
          </p:nvSpPr>
          <p:spPr>
            <a:xfrm>
              <a:off x="2350618" y="2825860"/>
              <a:ext cx="68522" cy="69572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accent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CEE0B78B-7611-4367-BC53-D8A82BE81393}"/>
                </a:ext>
              </a:extLst>
            </p:cNvPr>
            <p:cNvSpPr/>
            <p:nvPr/>
          </p:nvSpPr>
          <p:spPr>
            <a:xfrm>
              <a:off x="1925273" y="2732800"/>
              <a:ext cx="474968" cy="2260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en-GB" sz="32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(4,5)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482F1B1-DBA3-4036-9C90-783DCCB65B49}"/>
                </a:ext>
              </a:extLst>
            </p:cNvPr>
            <p:cNvSpPr/>
            <p:nvPr/>
          </p:nvSpPr>
          <p:spPr>
            <a:xfrm>
              <a:off x="2972521" y="1871004"/>
              <a:ext cx="402873" cy="2260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32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(8,9)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D5980DD-CDE1-43A1-BE7A-B7908880C180}"/>
                </a:ext>
              </a:extLst>
            </p:cNvPr>
            <p:cNvSpPr/>
            <p:nvPr/>
          </p:nvSpPr>
          <p:spPr>
            <a:xfrm>
              <a:off x="2799388" y="3405638"/>
              <a:ext cx="402873" cy="2260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32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(7,2)</a:t>
              </a: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D9B8B397-F18F-4FE0-A9F7-A79B5E124AD0}"/>
                </a:ext>
              </a:extLst>
            </p:cNvPr>
            <p:cNvSpPr/>
            <p:nvPr/>
          </p:nvSpPr>
          <p:spPr>
            <a:xfrm>
              <a:off x="3137546" y="2115280"/>
              <a:ext cx="68522" cy="69572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accent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C57C1BED-BEA3-4A5E-8473-6831B63CAFFE}"/>
                </a:ext>
              </a:extLst>
            </p:cNvPr>
            <p:cNvSpPr/>
            <p:nvPr/>
          </p:nvSpPr>
          <p:spPr>
            <a:xfrm>
              <a:off x="2962426" y="3342275"/>
              <a:ext cx="68522" cy="69572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accent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401BC67B-B8F2-40E4-81DE-6B91E0375821}"/>
                </a:ext>
              </a:extLst>
            </p:cNvPr>
            <p:cNvSpPr/>
            <p:nvPr/>
          </p:nvSpPr>
          <p:spPr>
            <a:xfrm>
              <a:off x="2356725" y="2114996"/>
              <a:ext cx="68522" cy="69572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FB5F6E71-EE73-4617-BE5E-A2917470569D}"/>
                </a:ext>
              </a:extLst>
            </p:cNvPr>
            <p:cNvSpPr/>
            <p:nvPr/>
          </p:nvSpPr>
          <p:spPr>
            <a:xfrm>
              <a:off x="3568129" y="2112094"/>
              <a:ext cx="68522" cy="69572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4B856064-BCC9-4D55-B9A1-E241790EDFF3}"/>
                </a:ext>
              </a:extLst>
            </p:cNvPr>
            <p:cNvSpPr/>
            <p:nvPr/>
          </p:nvSpPr>
          <p:spPr>
            <a:xfrm>
              <a:off x="3565800" y="3338505"/>
              <a:ext cx="68522" cy="69572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BEFBA959-D534-47E0-8B66-921F60A64376}"/>
                </a:ext>
              </a:extLst>
            </p:cNvPr>
            <p:cNvSpPr/>
            <p:nvPr/>
          </p:nvSpPr>
          <p:spPr>
            <a:xfrm>
              <a:off x="2350219" y="3331735"/>
              <a:ext cx="68522" cy="69572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E40678C-A222-442C-A551-9E2EF5B8DF8C}"/>
                </a:ext>
              </a:extLst>
            </p:cNvPr>
            <p:cNvSpPr/>
            <p:nvPr/>
          </p:nvSpPr>
          <p:spPr>
            <a:xfrm>
              <a:off x="2163142" y="1936307"/>
              <a:ext cx="200277" cy="2498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b="1" dirty="0">
                  <a:latin typeface="Century Gothic" panose="020B0502020202020204" pitchFamily="34" charset="0"/>
                </a:rPr>
                <a:t>A</a:t>
              </a:r>
              <a:endParaRPr lang="en-GB" sz="3600" dirty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9C59F6E3-0768-4E2C-B9EA-357D1B8CF247}"/>
                </a:ext>
              </a:extLst>
            </p:cNvPr>
            <p:cNvSpPr/>
            <p:nvPr/>
          </p:nvSpPr>
          <p:spPr>
            <a:xfrm>
              <a:off x="3608741" y="1916755"/>
              <a:ext cx="172207" cy="2498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b="1" dirty="0">
                  <a:latin typeface="Century Gothic" panose="020B0502020202020204" pitchFamily="34" charset="0"/>
                </a:rPr>
                <a:t>B</a:t>
              </a:r>
              <a:endParaRPr lang="en-GB" sz="3600" dirty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9CABC07-8A58-4383-984F-430E7175D445}"/>
                </a:ext>
              </a:extLst>
            </p:cNvPr>
            <p:cNvSpPr/>
            <p:nvPr/>
          </p:nvSpPr>
          <p:spPr>
            <a:xfrm>
              <a:off x="3591044" y="3354149"/>
              <a:ext cx="207600" cy="2498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b="1" dirty="0">
                  <a:latin typeface="Century Gothic" panose="020B0502020202020204" pitchFamily="34" charset="0"/>
                </a:rPr>
                <a:t>C</a:t>
              </a:r>
              <a:endParaRPr lang="en-GB" sz="3600" dirty="0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81836CAC-95AD-465C-9911-8B5DB234632B}"/>
                </a:ext>
              </a:extLst>
            </p:cNvPr>
            <p:cNvSpPr/>
            <p:nvPr/>
          </p:nvSpPr>
          <p:spPr>
            <a:xfrm>
              <a:off x="2200388" y="3337935"/>
              <a:ext cx="205479" cy="2498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600" b="1" dirty="0">
                  <a:latin typeface="Century Gothic" panose="020B0502020202020204" pitchFamily="34" charset="0"/>
                </a:rPr>
                <a:t>D</a:t>
              </a:r>
              <a:endParaRPr lang="en-GB" sz="3600" dirty="0"/>
            </a:p>
          </p:txBody>
        </p:sp>
      </p:grp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FD013EFE-B9AC-471B-A3D6-B2F31BC704D1}"/>
              </a:ext>
            </a:extLst>
          </p:cNvPr>
          <p:cNvCxnSpPr/>
          <p:nvPr/>
        </p:nvCxnSpPr>
        <p:spPr>
          <a:xfrm>
            <a:off x="3200679" y="2120170"/>
            <a:ext cx="0" cy="4680000"/>
          </a:xfrm>
          <a:prstGeom prst="line">
            <a:avLst/>
          </a:prstGeom>
          <a:ln w="76200">
            <a:solidFill>
              <a:srgbClr val="00B05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F95FEF02-3E26-43DC-BC9D-FD688DE0C6DF}"/>
              </a:ext>
            </a:extLst>
          </p:cNvPr>
          <p:cNvSpPr/>
          <p:nvPr/>
        </p:nvSpPr>
        <p:spPr>
          <a:xfrm>
            <a:off x="2931980" y="6807654"/>
            <a:ext cx="52610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4</a:t>
            </a:r>
            <a:endParaRPr lang="en-GB" sz="4800" b="1" dirty="0">
              <a:solidFill>
                <a:srgbClr val="00B050"/>
              </a:solidFill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6EEF171C-E0FC-45B2-91FB-BE26B08FC13B}"/>
              </a:ext>
            </a:extLst>
          </p:cNvPr>
          <p:cNvCxnSpPr>
            <a:cxnSpLocks/>
          </p:cNvCxnSpPr>
          <p:nvPr/>
        </p:nvCxnSpPr>
        <p:spPr>
          <a:xfrm flipH="1">
            <a:off x="1404761" y="2764452"/>
            <a:ext cx="6120000" cy="0"/>
          </a:xfrm>
          <a:prstGeom prst="line">
            <a:avLst/>
          </a:prstGeom>
          <a:ln w="76200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9E38D6A2-ED26-4A42-B0F8-460C0FFBADA7}"/>
              </a:ext>
            </a:extLst>
          </p:cNvPr>
          <p:cNvCxnSpPr>
            <a:cxnSpLocks/>
          </p:cNvCxnSpPr>
          <p:nvPr/>
        </p:nvCxnSpPr>
        <p:spPr>
          <a:xfrm flipH="1">
            <a:off x="1404761" y="5916734"/>
            <a:ext cx="6120000" cy="0"/>
          </a:xfrm>
          <a:prstGeom prst="line">
            <a:avLst/>
          </a:prstGeom>
          <a:ln w="76200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4B2DEE97-ABB8-438F-BC19-71E320E17BD2}"/>
              </a:ext>
            </a:extLst>
          </p:cNvPr>
          <p:cNvSpPr/>
          <p:nvPr/>
        </p:nvSpPr>
        <p:spPr>
          <a:xfrm>
            <a:off x="811591" y="5521227"/>
            <a:ext cx="52610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8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2</a:t>
            </a:r>
            <a:endParaRPr lang="en-GB" sz="4800" b="1" dirty="0">
              <a:solidFill>
                <a:schemeClr val="accent2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C5C6628-8D23-4A6C-BCEE-B8723BF08836}"/>
              </a:ext>
            </a:extLst>
          </p:cNvPr>
          <p:cNvSpPr/>
          <p:nvPr/>
        </p:nvSpPr>
        <p:spPr>
          <a:xfrm>
            <a:off x="817614" y="2353364"/>
            <a:ext cx="52931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8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9</a:t>
            </a:r>
            <a:endParaRPr lang="en-GB" sz="4800" b="1" dirty="0">
              <a:solidFill>
                <a:schemeClr val="accent2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5CB13A2-B70A-4F27-8729-9BB9B194B651}"/>
              </a:ext>
            </a:extLst>
          </p:cNvPr>
          <p:cNvSpPr/>
          <p:nvPr/>
        </p:nvSpPr>
        <p:spPr>
          <a:xfrm>
            <a:off x="8693385" y="1572874"/>
            <a:ext cx="241765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=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(4,9)</a:t>
            </a:r>
            <a:endParaRPr lang="en-GB" sz="4400" dirty="0">
              <a:solidFill>
                <a:prstClr val="black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BD46360-ABCE-460C-B683-0E02A795AED3}"/>
              </a:ext>
            </a:extLst>
          </p:cNvPr>
          <p:cNvSpPr/>
          <p:nvPr/>
        </p:nvSpPr>
        <p:spPr>
          <a:xfrm>
            <a:off x="8693385" y="2758114"/>
            <a:ext cx="239520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D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=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(4,2)</a:t>
            </a:r>
            <a:endParaRPr lang="en-GB" sz="4400" dirty="0">
              <a:solidFill>
                <a:prstClr val="black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659D76F-DE25-4DDC-961E-EC6C822E76BE}"/>
              </a:ext>
            </a:extLst>
          </p:cNvPr>
          <p:cNvSpPr/>
          <p:nvPr/>
        </p:nvSpPr>
        <p:spPr>
          <a:xfrm>
            <a:off x="508194" y="646030"/>
            <a:ext cx="49728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49: Which vertices?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064787"/>
      </p:ext>
    </p:extLst>
  </p:cSld>
  <p:clrMapOvr>
    <a:masterClrMapping/>
  </p:clrMapOvr>
</p:sld>
</file>

<file path=ppt/slides/slide3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259878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COORDINATES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C6FDCC3-5E65-49A9-9153-BD9716AEFFC5}"/>
              </a:ext>
            </a:extLst>
          </p:cNvPr>
          <p:cNvGrpSpPr/>
          <p:nvPr/>
        </p:nvGrpSpPr>
        <p:grpSpPr>
          <a:xfrm>
            <a:off x="1096489" y="2049928"/>
            <a:ext cx="6619763" cy="5011622"/>
            <a:chOff x="1577753" y="1871004"/>
            <a:chExt cx="2520000" cy="1937043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C7694799-3AEE-4D7A-B270-61F7C6049B0F}"/>
                </a:ext>
              </a:extLst>
            </p:cNvPr>
            <p:cNvCxnSpPr>
              <a:cxnSpLocks/>
            </p:cNvCxnSpPr>
            <p:nvPr/>
          </p:nvCxnSpPr>
          <p:spPr>
            <a:xfrm>
              <a:off x="1682892" y="1896729"/>
              <a:ext cx="0" cy="1911318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72F9DEA5-5BDD-435F-9089-B1BC7E6221E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577753" y="3718494"/>
              <a:ext cx="2520000" cy="0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E7082B7-4F1D-42B9-822C-55DF0069A975}"/>
                </a:ext>
              </a:extLst>
            </p:cNvPr>
            <p:cNvSpPr/>
            <p:nvPr/>
          </p:nvSpPr>
          <p:spPr>
            <a:xfrm>
              <a:off x="2383725" y="2144725"/>
              <a:ext cx="1211404" cy="122327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9E904599-0672-4962-B62E-8D627DD87C4F}"/>
                </a:ext>
              </a:extLst>
            </p:cNvPr>
            <p:cNvSpPr/>
            <p:nvPr/>
          </p:nvSpPr>
          <p:spPr>
            <a:xfrm>
              <a:off x="2350618" y="2825860"/>
              <a:ext cx="68522" cy="69572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accent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CEE0B78B-7611-4367-BC53-D8A82BE81393}"/>
                </a:ext>
              </a:extLst>
            </p:cNvPr>
            <p:cNvSpPr/>
            <p:nvPr/>
          </p:nvSpPr>
          <p:spPr>
            <a:xfrm>
              <a:off x="1925273" y="2732800"/>
              <a:ext cx="474968" cy="2260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en-GB" sz="32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(4,5)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482F1B1-DBA3-4036-9C90-783DCCB65B49}"/>
                </a:ext>
              </a:extLst>
            </p:cNvPr>
            <p:cNvSpPr/>
            <p:nvPr/>
          </p:nvSpPr>
          <p:spPr>
            <a:xfrm>
              <a:off x="2972521" y="1871004"/>
              <a:ext cx="402873" cy="2260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32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(8,9)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D5980DD-CDE1-43A1-BE7A-B7908880C180}"/>
                </a:ext>
              </a:extLst>
            </p:cNvPr>
            <p:cNvSpPr/>
            <p:nvPr/>
          </p:nvSpPr>
          <p:spPr>
            <a:xfrm>
              <a:off x="2799388" y="3405638"/>
              <a:ext cx="402873" cy="2260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32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(7,2)</a:t>
              </a: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D9B8B397-F18F-4FE0-A9F7-A79B5E124AD0}"/>
                </a:ext>
              </a:extLst>
            </p:cNvPr>
            <p:cNvSpPr/>
            <p:nvPr/>
          </p:nvSpPr>
          <p:spPr>
            <a:xfrm>
              <a:off x="3137546" y="2115280"/>
              <a:ext cx="68522" cy="69572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accent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C57C1BED-BEA3-4A5E-8473-6831B63CAFFE}"/>
                </a:ext>
              </a:extLst>
            </p:cNvPr>
            <p:cNvSpPr/>
            <p:nvPr/>
          </p:nvSpPr>
          <p:spPr>
            <a:xfrm>
              <a:off x="2962426" y="3342275"/>
              <a:ext cx="68522" cy="69572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accent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401BC67B-B8F2-40E4-81DE-6B91E0375821}"/>
                </a:ext>
              </a:extLst>
            </p:cNvPr>
            <p:cNvSpPr/>
            <p:nvPr/>
          </p:nvSpPr>
          <p:spPr>
            <a:xfrm>
              <a:off x="2356725" y="2114996"/>
              <a:ext cx="68522" cy="69572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FB5F6E71-EE73-4617-BE5E-A2917470569D}"/>
                </a:ext>
              </a:extLst>
            </p:cNvPr>
            <p:cNvSpPr/>
            <p:nvPr/>
          </p:nvSpPr>
          <p:spPr>
            <a:xfrm>
              <a:off x="3568129" y="2112094"/>
              <a:ext cx="68522" cy="69572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4B856064-BCC9-4D55-B9A1-E241790EDFF3}"/>
                </a:ext>
              </a:extLst>
            </p:cNvPr>
            <p:cNvSpPr/>
            <p:nvPr/>
          </p:nvSpPr>
          <p:spPr>
            <a:xfrm>
              <a:off x="3565800" y="3338505"/>
              <a:ext cx="68522" cy="69572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BEFBA959-D534-47E0-8B66-921F60A64376}"/>
                </a:ext>
              </a:extLst>
            </p:cNvPr>
            <p:cNvSpPr/>
            <p:nvPr/>
          </p:nvSpPr>
          <p:spPr>
            <a:xfrm>
              <a:off x="2350219" y="3331735"/>
              <a:ext cx="68522" cy="69572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E40678C-A222-442C-A551-9E2EF5B8DF8C}"/>
                </a:ext>
              </a:extLst>
            </p:cNvPr>
            <p:cNvSpPr/>
            <p:nvPr/>
          </p:nvSpPr>
          <p:spPr>
            <a:xfrm>
              <a:off x="2163142" y="1936307"/>
              <a:ext cx="200277" cy="2498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b="1" dirty="0">
                  <a:latin typeface="Century Gothic" panose="020B0502020202020204" pitchFamily="34" charset="0"/>
                </a:rPr>
                <a:t>A</a:t>
              </a:r>
              <a:endParaRPr lang="en-GB" sz="3600" dirty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9C59F6E3-0768-4E2C-B9EA-357D1B8CF247}"/>
                </a:ext>
              </a:extLst>
            </p:cNvPr>
            <p:cNvSpPr/>
            <p:nvPr/>
          </p:nvSpPr>
          <p:spPr>
            <a:xfrm>
              <a:off x="3608741" y="1916755"/>
              <a:ext cx="172207" cy="2498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b="1" dirty="0">
                  <a:latin typeface="Century Gothic" panose="020B0502020202020204" pitchFamily="34" charset="0"/>
                </a:rPr>
                <a:t>B</a:t>
              </a:r>
              <a:endParaRPr lang="en-GB" sz="3600" dirty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9CABC07-8A58-4383-984F-430E7175D445}"/>
                </a:ext>
              </a:extLst>
            </p:cNvPr>
            <p:cNvSpPr/>
            <p:nvPr/>
          </p:nvSpPr>
          <p:spPr>
            <a:xfrm>
              <a:off x="3591044" y="3354149"/>
              <a:ext cx="207600" cy="2498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600" b="1" dirty="0">
                  <a:latin typeface="Century Gothic" panose="020B0502020202020204" pitchFamily="34" charset="0"/>
                </a:rPr>
                <a:t>C</a:t>
              </a:r>
              <a:endParaRPr lang="en-GB" sz="3600" dirty="0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81836CAC-95AD-465C-9911-8B5DB234632B}"/>
                </a:ext>
              </a:extLst>
            </p:cNvPr>
            <p:cNvSpPr/>
            <p:nvPr/>
          </p:nvSpPr>
          <p:spPr>
            <a:xfrm>
              <a:off x="2200388" y="3337935"/>
              <a:ext cx="205479" cy="2498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600" b="1" dirty="0">
                  <a:latin typeface="Century Gothic" panose="020B0502020202020204" pitchFamily="34" charset="0"/>
                </a:rPr>
                <a:t>D</a:t>
              </a:r>
              <a:endParaRPr lang="en-GB" sz="3600" dirty="0"/>
            </a:p>
          </p:txBody>
        </p:sp>
      </p:grp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FD013EFE-B9AC-471B-A3D6-B2F31BC704D1}"/>
              </a:ext>
            </a:extLst>
          </p:cNvPr>
          <p:cNvCxnSpPr/>
          <p:nvPr/>
        </p:nvCxnSpPr>
        <p:spPr>
          <a:xfrm>
            <a:off x="3200679" y="2120170"/>
            <a:ext cx="0" cy="4680000"/>
          </a:xfrm>
          <a:prstGeom prst="line">
            <a:avLst/>
          </a:prstGeom>
          <a:ln w="76200">
            <a:solidFill>
              <a:srgbClr val="00B05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F95FEF02-3E26-43DC-BC9D-FD688DE0C6DF}"/>
              </a:ext>
            </a:extLst>
          </p:cNvPr>
          <p:cNvSpPr/>
          <p:nvPr/>
        </p:nvSpPr>
        <p:spPr>
          <a:xfrm>
            <a:off x="2931980" y="6807654"/>
            <a:ext cx="52610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4</a:t>
            </a:r>
            <a:endParaRPr lang="en-GB" sz="4800" b="1" dirty="0">
              <a:solidFill>
                <a:srgbClr val="00B050"/>
              </a:solidFill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6EEF171C-E0FC-45B2-91FB-BE26B08FC13B}"/>
              </a:ext>
            </a:extLst>
          </p:cNvPr>
          <p:cNvCxnSpPr>
            <a:cxnSpLocks/>
          </p:cNvCxnSpPr>
          <p:nvPr/>
        </p:nvCxnSpPr>
        <p:spPr>
          <a:xfrm flipH="1">
            <a:off x="1404761" y="2764452"/>
            <a:ext cx="6120000" cy="0"/>
          </a:xfrm>
          <a:prstGeom prst="line">
            <a:avLst/>
          </a:prstGeom>
          <a:ln w="76200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9E38D6A2-ED26-4A42-B0F8-460C0FFBADA7}"/>
              </a:ext>
            </a:extLst>
          </p:cNvPr>
          <p:cNvCxnSpPr>
            <a:cxnSpLocks/>
          </p:cNvCxnSpPr>
          <p:nvPr/>
        </p:nvCxnSpPr>
        <p:spPr>
          <a:xfrm flipH="1">
            <a:off x="1404761" y="5916734"/>
            <a:ext cx="6120000" cy="0"/>
          </a:xfrm>
          <a:prstGeom prst="line">
            <a:avLst/>
          </a:prstGeom>
          <a:ln w="76200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4B2DEE97-ABB8-438F-BC19-71E320E17BD2}"/>
              </a:ext>
            </a:extLst>
          </p:cNvPr>
          <p:cNvSpPr/>
          <p:nvPr/>
        </p:nvSpPr>
        <p:spPr>
          <a:xfrm>
            <a:off x="811591" y="5521227"/>
            <a:ext cx="52610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8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2</a:t>
            </a:r>
            <a:endParaRPr lang="en-GB" sz="4800" b="1" dirty="0">
              <a:solidFill>
                <a:schemeClr val="accent2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C5C6628-8D23-4A6C-BCEE-B8723BF08836}"/>
              </a:ext>
            </a:extLst>
          </p:cNvPr>
          <p:cNvSpPr/>
          <p:nvPr/>
        </p:nvSpPr>
        <p:spPr>
          <a:xfrm>
            <a:off x="817614" y="2353364"/>
            <a:ext cx="52931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800" b="1" dirty="0">
                <a:solidFill>
                  <a:schemeClr val="accent2"/>
                </a:solidFill>
                <a:latin typeface="Century Gothic" panose="020B0502020202020204" pitchFamily="34" charset="0"/>
              </a:rPr>
              <a:t>9</a:t>
            </a:r>
            <a:endParaRPr lang="en-GB" sz="4800" b="1" dirty="0">
              <a:solidFill>
                <a:schemeClr val="accent2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5CB13A2-B70A-4F27-8729-9BB9B194B651}"/>
              </a:ext>
            </a:extLst>
          </p:cNvPr>
          <p:cNvSpPr/>
          <p:nvPr/>
        </p:nvSpPr>
        <p:spPr>
          <a:xfrm>
            <a:off x="8693385" y="1572874"/>
            <a:ext cx="241765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=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(4,9)</a:t>
            </a:r>
            <a:endParaRPr lang="en-GB" sz="4400" dirty="0">
              <a:solidFill>
                <a:prstClr val="black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BD46360-ABCE-460C-B683-0E02A795AED3}"/>
              </a:ext>
            </a:extLst>
          </p:cNvPr>
          <p:cNvSpPr/>
          <p:nvPr/>
        </p:nvSpPr>
        <p:spPr>
          <a:xfrm>
            <a:off x="8693385" y="2758114"/>
            <a:ext cx="239520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D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=</a:t>
            </a: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(4,2)</a:t>
            </a:r>
            <a:endParaRPr lang="en-GB" sz="4400" dirty="0">
              <a:solidFill>
                <a:prstClr val="black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9A54A27B-A0AB-4E51-8105-48B059A2FD41}"/>
              </a:ext>
            </a:extLst>
          </p:cNvPr>
          <p:cNvSpPr/>
          <p:nvPr/>
        </p:nvSpPr>
        <p:spPr>
          <a:xfrm>
            <a:off x="8586952" y="4310212"/>
            <a:ext cx="318222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We don’t know the </a:t>
            </a:r>
            <a:b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</a:br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x coordinate </a:t>
            </a: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of points B and C</a:t>
            </a:r>
            <a:endParaRPr lang="en-GB" sz="3600" dirty="0">
              <a:solidFill>
                <a:prstClr val="black"/>
              </a:solidFill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92BE40C9-DFA5-4F62-A14C-66A7FE4DCB88}"/>
              </a:ext>
            </a:extLst>
          </p:cNvPr>
          <p:cNvSpPr/>
          <p:nvPr/>
        </p:nvSpPr>
        <p:spPr>
          <a:xfrm>
            <a:off x="508194" y="646030"/>
            <a:ext cx="49728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49: Which vertices?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955937"/>
      </p:ext>
    </p:extLst>
  </p:cSld>
  <p:clrMapOvr>
    <a:masterClrMapping/>
  </p:clrMapOvr>
</p:sld>
</file>

<file path=ppt/slides/slide3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59041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50: Branching database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22661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SHAPE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368F7084-7CEC-4F7E-A007-7462DEFC8F7E}"/>
              </a:ext>
            </a:extLst>
          </p:cNvPr>
          <p:cNvCxnSpPr>
            <a:cxnSpLocks/>
          </p:cNvCxnSpPr>
          <p:nvPr/>
        </p:nvCxnSpPr>
        <p:spPr>
          <a:xfrm flipH="1">
            <a:off x="3125613" y="3833897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F6EF66F9-D0FA-4DAD-9E09-875B49DDE6AC}"/>
              </a:ext>
            </a:extLst>
          </p:cNvPr>
          <p:cNvCxnSpPr/>
          <p:nvPr/>
        </p:nvCxnSpPr>
        <p:spPr>
          <a:xfrm flipH="1">
            <a:off x="1392353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F9D95CC-6343-433F-9D13-D9CD2E5754D4}"/>
              </a:ext>
            </a:extLst>
          </p:cNvPr>
          <p:cNvCxnSpPr>
            <a:cxnSpLocks/>
          </p:cNvCxnSpPr>
          <p:nvPr/>
        </p:nvCxnSpPr>
        <p:spPr>
          <a:xfrm>
            <a:off x="7767525" y="3833897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57C319CB-B756-4946-99E6-EAB2E8C0D562}"/>
              </a:ext>
            </a:extLst>
          </p:cNvPr>
          <p:cNvCxnSpPr>
            <a:cxnSpLocks/>
          </p:cNvCxnSpPr>
          <p:nvPr/>
        </p:nvCxnSpPr>
        <p:spPr>
          <a:xfrm>
            <a:off x="3329746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A43DFCA7-C473-4F3F-9CED-035888AE75DA}"/>
              </a:ext>
            </a:extLst>
          </p:cNvPr>
          <p:cNvCxnSpPr/>
          <p:nvPr/>
        </p:nvCxnSpPr>
        <p:spPr>
          <a:xfrm flipH="1">
            <a:off x="7552312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5A96D3D5-3AB2-4A1E-B69F-C81535BFC5AA}"/>
              </a:ext>
            </a:extLst>
          </p:cNvPr>
          <p:cNvCxnSpPr>
            <a:cxnSpLocks/>
          </p:cNvCxnSpPr>
          <p:nvPr/>
        </p:nvCxnSpPr>
        <p:spPr>
          <a:xfrm>
            <a:off x="9489704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46ECE70E-82ED-4734-9D7C-BDE98505CC4F}"/>
              </a:ext>
            </a:extLst>
          </p:cNvPr>
          <p:cNvSpPr/>
          <p:nvPr/>
        </p:nvSpPr>
        <p:spPr>
          <a:xfrm>
            <a:off x="2637884" y="3854777"/>
            <a:ext cx="952504" cy="646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YES</a:t>
            </a:r>
            <a:endParaRPr lang="en-GB" sz="360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112BA1F-B3E3-4E07-802C-EE02CA31FAD6}"/>
              </a:ext>
            </a:extLst>
          </p:cNvPr>
          <p:cNvSpPr/>
          <p:nvPr/>
        </p:nvSpPr>
        <p:spPr>
          <a:xfrm>
            <a:off x="991718" y="6236768"/>
            <a:ext cx="975456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YES</a:t>
            </a:r>
            <a:endParaRPr lang="en-GB" sz="360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FD5E06F-F0B3-44E0-AF4B-4B63FB04CB16}"/>
              </a:ext>
            </a:extLst>
          </p:cNvPr>
          <p:cNvSpPr/>
          <p:nvPr/>
        </p:nvSpPr>
        <p:spPr>
          <a:xfrm>
            <a:off x="7164384" y="6236140"/>
            <a:ext cx="975456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YES</a:t>
            </a:r>
            <a:endParaRPr lang="en-GB" sz="360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BC7E221-E965-4239-983B-F5E686EB220C}"/>
              </a:ext>
            </a:extLst>
          </p:cNvPr>
          <p:cNvSpPr/>
          <p:nvPr/>
        </p:nvSpPr>
        <p:spPr>
          <a:xfrm>
            <a:off x="8543969" y="3850802"/>
            <a:ext cx="945735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NO</a:t>
            </a:r>
            <a:endParaRPr lang="en-GB" sz="36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7F3CAB7-56DA-4980-A977-2AA9822906CE}"/>
              </a:ext>
            </a:extLst>
          </p:cNvPr>
          <p:cNvSpPr/>
          <p:nvPr/>
        </p:nvSpPr>
        <p:spPr>
          <a:xfrm>
            <a:off x="10252404" y="6236140"/>
            <a:ext cx="945735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NO</a:t>
            </a:r>
            <a:endParaRPr lang="en-GB" sz="36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464E3C6-B62B-41BC-B25F-BA6075793308}"/>
              </a:ext>
            </a:extLst>
          </p:cNvPr>
          <p:cNvSpPr/>
          <p:nvPr/>
        </p:nvSpPr>
        <p:spPr>
          <a:xfrm>
            <a:off x="4125879" y="6236768"/>
            <a:ext cx="945735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NO</a:t>
            </a:r>
            <a:endParaRPr lang="en-GB" sz="360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BFD538F-C691-45E0-952C-F7B4305CD75C}"/>
              </a:ext>
            </a:extLst>
          </p:cNvPr>
          <p:cNvSpPr/>
          <p:nvPr/>
        </p:nvSpPr>
        <p:spPr>
          <a:xfrm>
            <a:off x="2888630" y="2284648"/>
            <a:ext cx="6370575" cy="154930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C5A3D26-889D-459D-A63C-C2B79174B7DB}"/>
              </a:ext>
            </a:extLst>
          </p:cNvPr>
          <p:cNvSpPr/>
          <p:nvPr/>
        </p:nvSpPr>
        <p:spPr>
          <a:xfrm>
            <a:off x="524565" y="4673529"/>
            <a:ext cx="5202095" cy="154930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7A9D351-D93A-464D-A289-D37522E84294}"/>
              </a:ext>
            </a:extLst>
          </p:cNvPr>
          <p:cNvSpPr/>
          <p:nvPr/>
        </p:nvSpPr>
        <p:spPr>
          <a:xfrm>
            <a:off x="6435478" y="4673529"/>
            <a:ext cx="5202095" cy="154930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L-Shape 26">
            <a:extLst>
              <a:ext uri="{FF2B5EF4-FFF2-40B4-BE49-F238E27FC236}">
                <a16:creationId xmlns:a16="http://schemas.microsoft.com/office/drawing/2014/main" id="{A96662A3-B327-47C1-93B8-502CE4A2813B}"/>
              </a:ext>
            </a:extLst>
          </p:cNvPr>
          <p:cNvSpPr/>
          <p:nvPr/>
        </p:nvSpPr>
        <p:spPr>
          <a:xfrm>
            <a:off x="681246" y="6858947"/>
            <a:ext cx="967843" cy="1024035"/>
          </a:xfrm>
          <a:prstGeom prst="corner">
            <a:avLst/>
          </a:prstGeom>
          <a:noFill/>
          <a:ln w="6350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70298BDE-BBBE-41EB-B34F-4F0E07325C3E}"/>
              </a:ext>
            </a:extLst>
          </p:cNvPr>
          <p:cNvGrpSpPr/>
          <p:nvPr/>
        </p:nvGrpSpPr>
        <p:grpSpPr>
          <a:xfrm>
            <a:off x="4705345" y="6772177"/>
            <a:ext cx="827260" cy="1175965"/>
            <a:chOff x="2693132" y="3449468"/>
            <a:chExt cx="446177" cy="601148"/>
          </a:xfrm>
        </p:grpSpPr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DE27D20-1936-4475-809F-6DF029FC3A5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93132" y="3449468"/>
              <a:ext cx="220638" cy="14596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00A5FE9-E2B2-4B40-85A4-408EC316716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923573" y="3600207"/>
              <a:ext cx="215736" cy="44563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3875957F-794F-4D3B-87A9-7FBBD3DB2D6B}"/>
                </a:ext>
              </a:extLst>
            </p:cNvPr>
            <p:cNvCxnSpPr>
              <a:cxnSpLocks/>
            </p:cNvCxnSpPr>
            <p:nvPr/>
          </p:nvCxnSpPr>
          <p:spPr>
            <a:xfrm>
              <a:off x="2918671" y="3454246"/>
              <a:ext cx="220638" cy="14596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B00111E0-9364-41AB-B6CF-F9D1E61F588E}"/>
                </a:ext>
              </a:extLst>
            </p:cNvPr>
            <p:cNvCxnSpPr>
              <a:cxnSpLocks/>
            </p:cNvCxnSpPr>
            <p:nvPr/>
          </p:nvCxnSpPr>
          <p:spPr>
            <a:xfrm>
              <a:off x="2698034" y="3604985"/>
              <a:ext cx="215736" cy="44563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Parallelogram 32">
            <a:extLst>
              <a:ext uri="{FF2B5EF4-FFF2-40B4-BE49-F238E27FC236}">
                <a16:creationId xmlns:a16="http://schemas.microsoft.com/office/drawing/2014/main" id="{E33245A3-174E-4B29-A07A-D934E0E805BD}"/>
              </a:ext>
            </a:extLst>
          </p:cNvPr>
          <p:cNvSpPr/>
          <p:nvPr/>
        </p:nvSpPr>
        <p:spPr>
          <a:xfrm>
            <a:off x="6590060" y="7143032"/>
            <a:ext cx="1656928" cy="702854"/>
          </a:xfrm>
          <a:prstGeom prst="parallelogram">
            <a:avLst>
              <a:gd name="adj" fmla="val 47697"/>
            </a:avLst>
          </a:prstGeom>
          <a:noFill/>
          <a:ln w="6350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96B2B778-495D-4352-BD2E-F4BD9BF32AF9}"/>
              </a:ext>
            </a:extLst>
          </p:cNvPr>
          <p:cNvGrpSpPr/>
          <p:nvPr/>
        </p:nvGrpSpPr>
        <p:grpSpPr>
          <a:xfrm>
            <a:off x="9857165" y="7141706"/>
            <a:ext cx="1612451" cy="683930"/>
            <a:chOff x="5423170" y="3619269"/>
            <a:chExt cx="869665" cy="349622"/>
          </a:xfrm>
        </p:grpSpPr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EB319C31-F7B3-461C-8235-95D32391EB4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588658" y="3620713"/>
              <a:ext cx="698989" cy="1533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17FBE9F9-7B43-4F38-8B59-6874583F5C9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292432" y="3619269"/>
              <a:ext cx="403" cy="342000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D12A9EEE-E932-4F42-9A8A-35E2D3C2DCC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23171" y="3967359"/>
              <a:ext cx="862456" cy="1532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F6D64444-A40B-4BEB-AAED-A6EA6F364C7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23170" y="3622449"/>
              <a:ext cx="163097" cy="345977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00F6B161-3564-43B1-A9E8-C9D829B2CA30}"/>
              </a:ext>
            </a:extLst>
          </p:cNvPr>
          <p:cNvSpPr/>
          <p:nvPr/>
        </p:nvSpPr>
        <p:spPr>
          <a:xfrm>
            <a:off x="508194" y="1398924"/>
            <a:ext cx="26500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36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Example 1:</a:t>
            </a:r>
          </a:p>
        </p:txBody>
      </p:sp>
    </p:spTree>
    <p:extLst>
      <p:ext uri="{BB962C8B-B14F-4D97-AF65-F5344CB8AC3E}">
        <p14:creationId xmlns:p14="http://schemas.microsoft.com/office/powerpoint/2010/main" val="1439252833"/>
      </p:ext>
    </p:extLst>
  </p:cSld>
  <p:clrMapOvr>
    <a:masterClrMapping/>
  </p:clrMapOvr>
</p:sld>
</file>

<file path=ppt/slides/slide3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22661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SHAPE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368F7084-7CEC-4F7E-A007-7462DEFC8F7E}"/>
              </a:ext>
            </a:extLst>
          </p:cNvPr>
          <p:cNvCxnSpPr>
            <a:cxnSpLocks/>
          </p:cNvCxnSpPr>
          <p:nvPr/>
        </p:nvCxnSpPr>
        <p:spPr>
          <a:xfrm flipH="1">
            <a:off x="3125613" y="3833897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F6EF66F9-D0FA-4DAD-9E09-875B49DDE6AC}"/>
              </a:ext>
            </a:extLst>
          </p:cNvPr>
          <p:cNvCxnSpPr/>
          <p:nvPr/>
        </p:nvCxnSpPr>
        <p:spPr>
          <a:xfrm flipH="1">
            <a:off x="1392353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F9D95CC-6343-433F-9D13-D9CD2E5754D4}"/>
              </a:ext>
            </a:extLst>
          </p:cNvPr>
          <p:cNvCxnSpPr>
            <a:cxnSpLocks/>
          </p:cNvCxnSpPr>
          <p:nvPr/>
        </p:nvCxnSpPr>
        <p:spPr>
          <a:xfrm>
            <a:off x="7767525" y="3833897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57C319CB-B756-4946-99E6-EAB2E8C0D562}"/>
              </a:ext>
            </a:extLst>
          </p:cNvPr>
          <p:cNvCxnSpPr>
            <a:cxnSpLocks/>
          </p:cNvCxnSpPr>
          <p:nvPr/>
        </p:nvCxnSpPr>
        <p:spPr>
          <a:xfrm>
            <a:off x="3329746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A43DFCA7-C473-4F3F-9CED-035888AE75DA}"/>
              </a:ext>
            </a:extLst>
          </p:cNvPr>
          <p:cNvCxnSpPr/>
          <p:nvPr/>
        </p:nvCxnSpPr>
        <p:spPr>
          <a:xfrm flipH="1">
            <a:off x="7552312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5A96D3D5-3AB2-4A1E-B69F-C81535BFC5AA}"/>
              </a:ext>
            </a:extLst>
          </p:cNvPr>
          <p:cNvCxnSpPr>
            <a:cxnSpLocks/>
          </p:cNvCxnSpPr>
          <p:nvPr/>
        </p:nvCxnSpPr>
        <p:spPr>
          <a:xfrm>
            <a:off x="9489704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46ECE70E-82ED-4734-9D7C-BDE98505CC4F}"/>
              </a:ext>
            </a:extLst>
          </p:cNvPr>
          <p:cNvSpPr/>
          <p:nvPr/>
        </p:nvSpPr>
        <p:spPr>
          <a:xfrm>
            <a:off x="2637884" y="3854777"/>
            <a:ext cx="952504" cy="646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YES</a:t>
            </a:r>
            <a:endParaRPr lang="en-GB" sz="360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112BA1F-B3E3-4E07-802C-EE02CA31FAD6}"/>
              </a:ext>
            </a:extLst>
          </p:cNvPr>
          <p:cNvSpPr/>
          <p:nvPr/>
        </p:nvSpPr>
        <p:spPr>
          <a:xfrm>
            <a:off x="991718" y="6236768"/>
            <a:ext cx="975456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YES</a:t>
            </a:r>
            <a:endParaRPr lang="en-GB" sz="360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FD5E06F-F0B3-44E0-AF4B-4B63FB04CB16}"/>
              </a:ext>
            </a:extLst>
          </p:cNvPr>
          <p:cNvSpPr/>
          <p:nvPr/>
        </p:nvSpPr>
        <p:spPr>
          <a:xfrm>
            <a:off x="7164384" y="6236140"/>
            <a:ext cx="975456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YES</a:t>
            </a:r>
            <a:endParaRPr lang="en-GB" sz="360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BC7E221-E965-4239-983B-F5E686EB220C}"/>
              </a:ext>
            </a:extLst>
          </p:cNvPr>
          <p:cNvSpPr/>
          <p:nvPr/>
        </p:nvSpPr>
        <p:spPr>
          <a:xfrm>
            <a:off x="8543969" y="3850802"/>
            <a:ext cx="945735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NO</a:t>
            </a:r>
            <a:endParaRPr lang="en-GB" sz="36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7F3CAB7-56DA-4980-A977-2AA9822906CE}"/>
              </a:ext>
            </a:extLst>
          </p:cNvPr>
          <p:cNvSpPr/>
          <p:nvPr/>
        </p:nvSpPr>
        <p:spPr>
          <a:xfrm>
            <a:off x="10252404" y="6236140"/>
            <a:ext cx="945735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NO</a:t>
            </a:r>
            <a:endParaRPr lang="en-GB" sz="36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464E3C6-B62B-41BC-B25F-BA6075793308}"/>
              </a:ext>
            </a:extLst>
          </p:cNvPr>
          <p:cNvSpPr/>
          <p:nvPr/>
        </p:nvSpPr>
        <p:spPr>
          <a:xfrm>
            <a:off x="4125879" y="6236768"/>
            <a:ext cx="945735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NO</a:t>
            </a:r>
            <a:endParaRPr lang="en-GB" sz="360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BFD538F-C691-45E0-952C-F7B4305CD75C}"/>
              </a:ext>
            </a:extLst>
          </p:cNvPr>
          <p:cNvSpPr/>
          <p:nvPr/>
        </p:nvSpPr>
        <p:spPr>
          <a:xfrm>
            <a:off x="2888630" y="2284648"/>
            <a:ext cx="6370575" cy="154930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C5A3D26-889D-459D-A63C-C2B79174B7DB}"/>
              </a:ext>
            </a:extLst>
          </p:cNvPr>
          <p:cNvSpPr/>
          <p:nvPr/>
        </p:nvSpPr>
        <p:spPr>
          <a:xfrm>
            <a:off x="524565" y="4673529"/>
            <a:ext cx="5202095" cy="154930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7A9D351-D93A-464D-A289-D37522E84294}"/>
              </a:ext>
            </a:extLst>
          </p:cNvPr>
          <p:cNvSpPr/>
          <p:nvPr/>
        </p:nvSpPr>
        <p:spPr>
          <a:xfrm>
            <a:off x="6435478" y="4673529"/>
            <a:ext cx="5202095" cy="154930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L-Shape 26">
            <a:extLst>
              <a:ext uri="{FF2B5EF4-FFF2-40B4-BE49-F238E27FC236}">
                <a16:creationId xmlns:a16="http://schemas.microsoft.com/office/drawing/2014/main" id="{A96662A3-B327-47C1-93B8-502CE4A2813B}"/>
              </a:ext>
            </a:extLst>
          </p:cNvPr>
          <p:cNvSpPr/>
          <p:nvPr/>
        </p:nvSpPr>
        <p:spPr>
          <a:xfrm>
            <a:off x="681246" y="6858947"/>
            <a:ext cx="967843" cy="1024035"/>
          </a:xfrm>
          <a:prstGeom prst="corner">
            <a:avLst/>
          </a:prstGeom>
          <a:noFill/>
          <a:ln w="6350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70298BDE-BBBE-41EB-B34F-4F0E07325C3E}"/>
              </a:ext>
            </a:extLst>
          </p:cNvPr>
          <p:cNvGrpSpPr/>
          <p:nvPr/>
        </p:nvGrpSpPr>
        <p:grpSpPr>
          <a:xfrm>
            <a:off x="4705345" y="6772177"/>
            <a:ext cx="827260" cy="1175965"/>
            <a:chOff x="2693132" y="3449468"/>
            <a:chExt cx="446177" cy="601148"/>
          </a:xfrm>
        </p:grpSpPr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DE27D20-1936-4475-809F-6DF029FC3A5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93132" y="3449468"/>
              <a:ext cx="220638" cy="14596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00A5FE9-E2B2-4B40-85A4-408EC316716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923573" y="3600207"/>
              <a:ext cx="215736" cy="44563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3875957F-794F-4D3B-87A9-7FBBD3DB2D6B}"/>
                </a:ext>
              </a:extLst>
            </p:cNvPr>
            <p:cNvCxnSpPr>
              <a:cxnSpLocks/>
            </p:cNvCxnSpPr>
            <p:nvPr/>
          </p:nvCxnSpPr>
          <p:spPr>
            <a:xfrm>
              <a:off x="2918671" y="3454246"/>
              <a:ext cx="220638" cy="14596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B00111E0-9364-41AB-B6CF-F9D1E61F588E}"/>
                </a:ext>
              </a:extLst>
            </p:cNvPr>
            <p:cNvCxnSpPr>
              <a:cxnSpLocks/>
            </p:cNvCxnSpPr>
            <p:nvPr/>
          </p:nvCxnSpPr>
          <p:spPr>
            <a:xfrm>
              <a:off x="2698034" y="3604985"/>
              <a:ext cx="215736" cy="44563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Parallelogram 32">
            <a:extLst>
              <a:ext uri="{FF2B5EF4-FFF2-40B4-BE49-F238E27FC236}">
                <a16:creationId xmlns:a16="http://schemas.microsoft.com/office/drawing/2014/main" id="{E33245A3-174E-4B29-A07A-D934E0E805BD}"/>
              </a:ext>
            </a:extLst>
          </p:cNvPr>
          <p:cNvSpPr/>
          <p:nvPr/>
        </p:nvSpPr>
        <p:spPr>
          <a:xfrm>
            <a:off x="6590060" y="7143032"/>
            <a:ext cx="1656928" cy="702854"/>
          </a:xfrm>
          <a:prstGeom prst="parallelogram">
            <a:avLst>
              <a:gd name="adj" fmla="val 47697"/>
            </a:avLst>
          </a:prstGeom>
          <a:noFill/>
          <a:ln w="6350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96B2B778-495D-4352-BD2E-F4BD9BF32AF9}"/>
              </a:ext>
            </a:extLst>
          </p:cNvPr>
          <p:cNvGrpSpPr/>
          <p:nvPr/>
        </p:nvGrpSpPr>
        <p:grpSpPr>
          <a:xfrm>
            <a:off x="9857165" y="7141706"/>
            <a:ext cx="1612451" cy="683930"/>
            <a:chOff x="5423170" y="3619269"/>
            <a:chExt cx="869665" cy="349622"/>
          </a:xfrm>
        </p:grpSpPr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EB319C31-F7B3-461C-8235-95D32391EB4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588658" y="3620713"/>
              <a:ext cx="698989" cy="1533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17FBE9F9-7B43-4F38-8B59-6874583F5C9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292432" y="3619269"/>
              <a:ext cx="403" cy="342000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D12A9EEE-E932-4F42-9A8A-35E2D3C2DCC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23171" y="3967359"/>
              <a:ext cx="862456" cy="1532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F6D64444-A40B-4BEB-AAED-A6EA6F364C7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23170" y="3622449"/>
              <a:ext cx="163097" cy="345977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00F6B161-3564-43B1-A9E8-C9D829B2CA30}"/>
              </a:ext>
            </a:extLst>
          </p:cNvPr>
          <p:cNvSpPr/>
          <p:nvPr/>
        </p:nvSpPr>
        <p:spPr>
          <a:xfrm>
            <a:off x="508194" y="1398924"/>
            <a:ext cx="26500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36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Example 1: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8177C0F-ABAF-4999-A565-CB58E824CDCD}"/>
              </a:ext>
            </a:extLst>
          </p:cNvPr>
          <p:cNvSpPr/>
          <p:nvPr/>
        </p:nvSpPr>
        <p:spPr>
          <a:xfrm>
            <a:off x="3592024" y="2485878"/>
            <a:ext cx="500795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400" b="1" i="1" dirty="0">
                <a:solidFill>
                  <a:prstClr val="black"/>
                </a:solidFill>
                <a:latin typeface="Century Gothic" panose="020B0502020202020204" pitchFamily="34" charset="0"/>
              </a:rPr>
              <a:t>Does the shape have a line of symmetry?</a:t>
            </a:r>
            <a:endParaRPr lang="en-GB" sz="3400" i="1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80A7CA02-D82D-4769-8AA6-4F1A079B9CA2}"/>
              </a:ext>
            </a:extLst>
          </p:cNvPr>
          <p:cNvSpPr/>
          <p:nvPr/>
        </p:nvSpPr>
        <p:spPr>
          <a:xfrm>
            <a:off x="508194" y="646030"/>
            <a:ext cx="59041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50: Branching database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309489"/>
      </p:ext>
    </p:extLst>
  </p:cSld>
  <p:clrMapOvr>
    <a:masterClrMapping/>
  </p:clrMapOvr>
</p:sld>
</file>

<file path=ppt/slides/slide3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22661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SHAPE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368F7084-7CEC-4F7E-A007-7462DEFC8F7E}"/>
              </a:ext>
            </a:extLst>
          </p:cNvPr>
          <p:cNvCxnSpPr>
            <a:cxnSpLocks/>
          </p:cNvCxnSpPr>
          <p:nvPr/>
        </p:nvCxnSpPr>
        <p:spPr>
          <a:xfrm flipH="1">
            <a:off x="3125613" y="3833897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F6EF66F9-D0FA-4DAD-9E09-875B49DDE6AC}"/>
              </a:ext>
            </a:extLst>
          </p:cNvPr>
          <p:cNvCxnSpPr/>
          <p:nvPr/>
        </p:nvCxnSpPr>
        <p:spPr>
          <a:xfrm flipH="1">
            <a:off x="1392353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F9D95CC-6343-433F-9D13-D9CD2E5754D4}"/>
              </a:ext>
            </a:extLst>
          </p:cNvPr>
          <p:cNvCxnSpPr>
            <a:cxnSpLocks/>
          </p:cNvCxnSpPr>
          <p:nvPr/>
        </p:nvCxnSpPr>
        <p:spPr>
          <a:xfrm>
            <a:off x="7767525" y="3833897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57C319CB-B756-4946-99E6-EAB2E8C0D562}"/>
              </a:ext>
            </a:extLst>
          </p:cNvPr>
          <p:cNvCxnSpPr>
            <a:cxnSpLocks/>
          </p:cNvCxnSpPr>
          <p:nvPr/>
        </p:nvCxnSpPr>
        <p:spPr>
          <a:xfrm>
            <a:off x="3329746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A43DFCA7-C473-4F3F-9CED-035888AE75DA}"/>
              </a:ext>
            </a:extLst>
          </p:cNvPr>
          <p:cNvCxnSpPr/>
          <p:nvPr/>
        </p:nvCxnSpPr>
        <p:spPr>
          <a:xfrm flipH="1">
            <a:off x="7552312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5A96D3D5-3AB2-4A1E-B69F-C81535BFC5AA}"/>
              </a:ext>
            </a:extLst>
          </p:cNvPr>
          <p:cNvCxnSpPr>
            <a:cxnSpLocks/>
          </p:cNvCxnSpPr>
          <p:nvPr/>
        </p:nvCxnSpPr>
        <p:spPr>
          <a:xfrm>
            <a:off x="9489704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46ECE70E-82ED-4734-9D7C-BDE98505CC4F}"/>
              </a:ext>
            </a:extLst>
          </p:cNvPr>
          <p:cNvSpPr/>
          <p:nvPr/>
        </p:nvSpPr>
        <p:spPr>
          <a:xfrm>
            <a:off x="2637884" y="3854777"/>
            <a:ext cx="952504" cy="646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YES</a:t>
            </a:r>
            <a:endParaRPr lang="en-GB" sz="360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112BA1F-B3E3-4E07-802C-EE02CA31FAD6}"/>
              </a:ext>
            </a:extLst>
          </p:cNvPr>
          <p:cNvSpPr/>
          <p:nvPr/>
        </p:nvSpPr>
        <p:spPr>
          <a:xfrm>
            <a:off x="991718" y="6236768"/>
            <a:ext cx="975456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YES</a:t>
            </a:r>
            <a:endParaRPr lang="en-GB" sz="360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FD5E06F-F0B3-44E0-AF4B-4B63FB04CB16}"/>
              </a:ext>
            </a:extLst>
          </p:cNvPr>
          <p:cNvSpPr/>
          <p:nvPr/>
        </p:nvSpPr>
        <p:spPr>
          <a:xfrm>
            <a:off x="7164384" y="6236140"/>
            <a:ext cx="975456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YES</a:t>
            </a:r>
            <a:endParaRPr lang="en-GB" sz="360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BC7E221-E965-4239-983B-F5E686EB220C}"/>
              </a:ext>
            </a:extLst>
          </p:cNvPr>
          <p:cNvSpPr/>
          <p:nvPr/>
        </p:nvSpPr>
        <p:spPr>
          <a:xfrm>
            <a:off x="8543969" y="3850802"/>
            <a:ext cx="945735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NO</a:t>
            </a:r>
            <a:endParaRPr lang="en-GB" sz="36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7F3CAB7-56DA-4980-A977-2AA9822906CE}"/>
              </a:ext>
            </a:extLst>
          </p:cNvPr>
          <p:cNvSpPr/>
          <p:nvPr/>
        </p:nvSpPr>
        <p:spPr>
          <a:xfrm>
            <a:off x="10252404" y="6236140"/>
            <a:ext cx="945735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NO</a:t>
            </a:r>
            <a:endParaRPr lang="en-GB" sz="36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464E3C6-B62B-41BC-B25F-BA6075793308}"/>
              </a:ext>
            </a:extLst>
          </p:cNvPr>
          <p:cNvSpPr/>
          <p:nvPr/>
        </p:nvSpPr>
        <p:spPr>
          <a:xfrm>
            <a:off x="4125879" y="6236768"/>
            <a:ext cx="945735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NO</a:t>
            </a:r>
            <a:endParaRPr lang="en-GB" sz="360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BFD538F-C691-45E0-952C-F7B4305CD75C}"/>
              </a:ext>
            </a:extLst>
          </p:cNvPr>
          <p:cNvSpPr/>
          <p:nvPr/>
        </p:nvSpPr>
        <p:spPr>
          <a:xfrm>
            <a:off x="2888630" y="2284648"/>
            <a:ext cx="6370575" cy="154930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C5A3D26-889D-459D-A63C-C2B79174B7DB}"/>
              </a:ext>
            </a:extLst>
          </p:cNvPr>
          <p:cNvSpPr/>
          <p:nvPr/>
        </p:nvSpPr>
        <p:spPr>
          <a:xfrm>
            <a:off x="524565" y="4673529"/>
            <a:ext cx="5202095" cy="154930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7A9D351-D93A-464D-A289-D37522E84294}"/>
              </a:ext>
            </a:extLst>
          </p:cNvPr>
          <p:cNvSpPr/>
          <p:nvPr/>
        </p:nvSpPr>
        <p:spPr>
          <a:xfrm>
            <a:off x="6435478" y="4673529"/>
            <a:ext cx="5202095" cy="154930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L-Shape 26">
            <a:extLst>
              <a:ext uri="{FF2B5EF4-FFF2-40B4-BE49-F238E27FC236}">
                <a16:creationId xmlns:a16="http://schemas.microsoft.com/office/drawing/2014/main" id="{A96662A3-B327-47C1-93B8-502CE4A2813B}"/>
              </a:ext>
            </a:extLst>
          </p:cNvPr>
          <p:cNvSpPr/>
          <p:nvPr/>
        </p:nvSpPr>
        <p:spPr>
          <a:xfrm>
            <a:off x="681246" y="6858947"/>
            <a:ext cx="967843" cy="1024035"/>
          </a:xfrm>
          <a:prstGeom prst="corner">
            <a:avLst/>
          </a:prstGeom>
          <a:noFill/>
          <a:ln w="6350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70298BDE-BBBE-41EB-B34F-4F0E07325C3E}"/>
              </a:ext>
            </a:extLst>
          </p:cNvPr>
          <p:cNvGrpSpPr/>
          <p:nvPr/>
        </p:nvGrpSpPr>
        <p:grpSpPr>
          <a:xfrm>
            <a:off x="4705345" y="6772177"/>
            <a:ext cx="827260" cy="1175965"/>
            <a:chOff x="2693132" y="3449468"/>
            <a:chExt cx="446177" cy="601148"/>
          </a:xfrm>
        </p:grpSpPr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DE27D20-1936-4475-809F-6DF029FC3A5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93132" y="3449468"/>
              <a:ext cx="220638" cy="14596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00A5FE9-E2B2-4B40-85A4-408EC316716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923573" y="3600207"/>
              <a:ext cx="215736" cy="44563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3875957F-794F-4D3B-87A9-7FBBD3DB2D6B}"/>
                </a:ext>
              </a:extLst>
            </p:cNvPr>
            <p:cNvCxnSpPr>
              <a:cxnSpLocks/>
            </p:cNvCxnSpPr>
            <p:nvPr/>
          </p:nvCxnSpPr>
          <p:spPr>
            <a:xfrm>
              <a:off x="2918671" y="3454246"/>
              <a:ext cx="220638" cy="14596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B00111E0-9364-41AB-B6CF-F9D1E61F588E}"/>
                </a:ext>
              </a:extLst>
            </p:cNvPr>
            <p:cNvCxnSpPr>
              <a:cxnSpLocks/>
            </p:cNvCxnSpPr>
            <p:nvPr/>
          </p:nvCxnSpPr>
          <p:spPr>
            <a:xfrm>
              <a:off x="2698034" y="3604985"/>
              <a:ext cx="215736" cy="44563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Parallelogram 32">
            <a:extLst>
              <a:ext uri="{FF2B5EF4-FFF2-40B4-BE49-F238E27FC236}">
                <a16:creationId xmlns:a16="http://schemas.microsoft.com/office/drawing/2014/main" id="{E33245A3-174E-4B29-A07A-D934E0E805BD}"/>
              </a:ext>
            </a:extLst>
          </p:cNvPr>
          <p:cNvSpPr/>
          <p:nvPr/>
        </p:nvSpPr>
        <p:spPr>
          <a:xfrm>
            <a:off x="6590060" y="7143032"/>
            <a:ext cx="1656928" cy="702854"/>
          </a:xfrm>
          <a:prstGeom prst="parallelogram">
            <a:avLst>
              <a:gd name="adj" fmla="val 47697"/>
            </a:avLst>
          </a:prstGeom>
          <a:noFill/>
          <a:ln w="6350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96B2B778-495D-4352-BD2E-F4BD9BF32AF9}"/>
              </a:ext>
            </a:extLst>
          </p:cNvPr>
          <p:cNvGrpSpPr/>
          <p:nvPr/>
        </p:nvGrpSpPr>
        <p:grpSpPr>
          <a:xfrm>
            <a:off x="9857165" y="7141706"/>
            <a:ext cx="1612451" cy="683930"/>
            <a:chOff x="5423170" y="3619269"/>
            <a:chExt cx="869665" cy="349622"/>
          </a:xfrm>
        </p:grpSpPr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EB319C31-F7B3-461C-8235-95D32391EB4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588658" y="3620713"/>
              <a:ext cx="698989" cy="1533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17FBE9F9-7B43-4F38-8B59-6874583F5C9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292432" y="3619269"/>
              <a:ext cx="403" cy="342000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D12A9EEE-E932-4F42-9A8A-35E2D3C2DCC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23171" y="3967359"/>
              <a:ext cx="862456" cy="1532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F6D64444-A40B-4BEB-AAED-A6EA6F364C7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23170" y="3622449"/>
              <a:ext cx="163097" cy="345977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00F6B161-3564-43B1-A9E8-C9D829B2CA30}"/>
              </a:ext>
            </a:extLst>
          </p:cNvPr>
          <p:cNvSpPr/>
          <p:nvPr/>
        </p:nvSpPr>
        <p:spPr>
          <a:xfrm>
            <a:off x="508194" y="1398924"/>
            <a:ext cx="26500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36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Example 1: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8177C0F-ABAF-4999-A565-CB58E824CDCD}"/>
              </a:ext>
            </a:extLst>
          </p:cNvPr>
          <p:cNvSpPr/>
          <p:nvPr/>
        </p:nvSpPr>
        <p:spPr>
          <a:xfrm>
            <a:off x="3592024" y="2485878"/>
            <a:ext cx="500795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400" b="1" i="1" dirty="0">
                <a:solidFill>
                  <a:prstClr val="black"/>
                </a:solidFill>
                <a:latin typeface="Century Gothic" panose="020B0502020202020204" pitchFamily="34" charset="0"/>
              </a:rPr>
              <a:t>Does the shape have a line of symmetry?</a:t>
            </a:r>
            <a:endParaRPr lang="en-GB" sz="3400" i="1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6EFD68F-4751-4C20-83F4-8FF83D51F44B}"/>
              </a:ext>
            </a:extLst>
          </p:cNvPr>
          <p:cNvSpPr/>
          <p:nvPr/>
        </p:nvSpPr>
        <p:spPr>
          <a:xfrm>
            <a:off x="761589" y="4877776"/>
            <a:ext cx="472804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400" b="1" i="1" dirty="0">
                <a:solidFill>
                  <a:prstClr val="black"/>
                </a:solidFill>
                <a:latin typeface="Century Gothic" panose="020B0502020202020204" pitchFamily="34" charset="0"/>
              </a:rPr>
              <a:t>Does the shape have a right angle?</a:t>
            </a:r>
            <a:endParaRPr lang="en-GB" sz="3400" i="1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4966477A-8D92-4E71-B79B-21D60923C9F0}"/>
              </a:ext>
            </a:extLst>
          </p:cNvPr>
          <p:cNvSpPr/>
          <p:nvPr/>
        </p:nvSpPr>
        <p:spPr>
          <a:xfrm>
            <a:off x="508194" y="646030"/>
            <a:ext cx="59041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50: Branching database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633208"/>
      </p:ext>
    </p:extLst>
  </p:cSld>
  <p:clrMapOvr>
    <a:masterClrMapping/>
  </p:clrMapOvr>
</p:sld>
</file>

<file path=ppt/slides/slide3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22661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SHAPE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368F7084-7CEC-4F7E-A007-7462DEFC8F7E}"/>
              </a:ext>
            </a:extLst>
          </p:cNvPr>
          <p:cNvCxnSpPr>
            <a:cxnSpLocks/>
          </p:cNvCxnSpPr>
          <p:nvPr/>
        </p:nvCxnSpPr>
        <p:spPr>
          <a:xfrm flipH="1">
            <a:off x="3125613" y="3833897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F6EF66F9-D0FA-4DAD-9E09-875B49DDE6AC}"/>
              </a:ext>
            </a:extLst>
          </p:cNvPr>
          <p:cNvCxnSpPr/>
          <p:nvPr/>
        </p:nvCxnSpPr>
        <p:spPr>
          <a:xfrm flipH="1">
            <a:off x="1392353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F9D95CC-6343-433F-9D13-D9CD2E5754D4}"/>
              </a:ext>
            </a:extLst>
          </p:cNvPr>
          <p:cNvCxnSpPr>
            <a:cxnSpLocks/>
          </p:cNvCxnSpPr>
          <p:nvPr/>
        </p:nvCxnSpPr>
        <p:spPr>
          <a:xfrm>
            <a:off x="7767525" y="3833897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57C319CB-B756-4946-99E6-EAB2E8C0D562}"/>
              </a:ext>
            </a:extLst>
          </p:cNvPr>
          <p:cNvCxnSpPr>
            <a:cxnSpLocks/>
          </p:cNvCxnSpPr>
          <p:nvPr/>
        </p:nvCxnSpPr>
        <p:spPr>
          <a:xfrm>
            <a:off x="3329746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A43DFCA7-C473-4F3F-9CED-035888AE75DA}"/>
              </a:ext>
            </a:extLst>
          </p:cNvPr>
          <p:cNvCxnSpPr/>
          <p:nvPr/>
        </p:nvCxnSpPr>
        <p:spPr>
          <a:xfrm flipH="1">
            <a:off x="7552312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5A96D3D5-3AB2-4A1E-B69F-C81535BFC5AA}"/>
              </a:ext>
            </a:extLst>
          </p:cNvPr>
          <p:cNvCxnSpPr>
            <a:cxnSpLocks/>
          </p:cNvCxnSpPr>
          <p:nvPr/>
        </p:nvCxnSpPr>
        <p:spPr>
          <a:xfrm>
            <a:off x="9489704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46ECE70E-82ED-4734-9D7C-BDE98505CC4F}"/>
              </a:ext>
            </a:extLst>
          </p:cNvPr>
          <p:cNvSpPr/>
          <p:nvPr/>
        </p:nvSpPr>
        <p:spPr>
          <a:xfrm>
            <a:off x="2637884" y="3854777"/>
            <a:ext cx="952504" cy="646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YES</a:t>
            </a:r>
            <a:endParaRPr lang="en-GB" sz="360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112BA1F-B3E3-4E07-802C-EE02CA31FAD6}"/>
              </a:ext>
            </a:extLst>
          </p:cNvPr>
          <p:cNvSpPr/>
          <p:nvPr/>
        </p:nvSpPr>
        <p:spPr>
          <a:xfrm>
            <a:off x="991718" y="6236768"/>
            <a:ext cx="975456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YES</a:t>
            </a:r>
            <a:endParaRPr lang="en-GB" sz="360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FD5E06F-F0B3-44E0-AF4B-4B63FB04CB16}"/>
              </a:ext>
            </a:extLst>
          </p:cNvPr>
          <p:cNvSpPr/>
          <p:nvPr/>
        </p:nvSpPr>
        <p:spPr>
          <a:xfrm>
            <a:off x="7164384" y="6236140"/>
            <a:ext cx="975456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YES</a:t>
            </a:r>
            <a:endParaRPr lang="en-GB" sz="360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BC7E221-E965-4239-983B-F5E686EB220C}"/>
              </a:ext>
            </a:extLst>
          </p:cNvPr>
          <p:cNvSpPr/>
          <p:nvPr/>
        </p:nvSpPr>
        <p:spPr>
          <a:xfrm>
            <a:off x="8543969" y="3850802"/>
            <a:ext cx="945735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NO</a:t>
            </a:r>
            <a:endParaRPr lang="en-GB" sz="36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7F3CAB7-56DA-4980-A977-2AA9822906CE}"/>
              </a:ext>
            </a:extLst>
          </p:cNvPr>
          <p:cNvSpPr/>
          <p:nvPr/>
        </p:nvSpPr>
        <p:spPr>
          <a:xfrm>
            <a:off x="10252404" y="6236140"/>
            <a:ext cx="945735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NO</a:t>
            </a:r>
            <a:endParaRPr lang="en-GB" sz="36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464E3C6-B62B-41BC-B25F-BA6075793308}"/>
              </a:ext>
            </a:extLst>
          </p:cNvPr>
          <p:cNvSpPr/>
          <p:nvPr/>
        </p:nvSpPr>
        <p:spPr>
          <a:xfrm>
            <a:off x="4125879" y="6236768"/>
            <a:ext cx="945735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NO</a:t>
            </a:r>
            <a:endParaRPr lang="en-GB" sz="360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BFD538F-C691-45E0-952C-F7B4305CD75C}"/>
              </a:ext>
            </a:extLst>
          </p:cNvPr>
          <p:cNvSpPr/>
          <p:nvPr/>
        </p:nvSpPr>
        <p:spPr>
          <a:xfrm>
            <a:off x="2888630" y="2284648"/>
            <a:ext cx="6370575" cy="154930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C5A3D26-889D-459D-A63C-C2B79174B7DB}"/>
              </a:ext>
            </a:extLst>
          </p:cNvPr>
          <p:cNvSpPr/>
          <p:nvPr/>
        </p:nvSpPr>
        <p:spPr>
          <a:xfrm>
            <a:off x="524565" y="4673529"/>
            <a:ext cx="5202095" cy="154930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7A9D351-D93A-464D-A289-D37522E84294}"/>
              </a:ext>
            </a:extLst>
          </p:cNvPr>
          <p:cNvSpPr/>
          <p:nvPr/>
        </p:nvSpPr>
        <p:spPr>
          <a:xfrm>
            <a:off x="6435478" y="4673529"/>
            <a:ext cx="5202095" cy="154930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L-Shape 26">
            <a:extLst>
              <a:ext uri="{FF2B5EF4-FFF2-40B4-BE49-F238E27FC236}">
                <a16:creationId xmlns:a16="http://schemas.microsoft.com/office/drawing/2014/main" id="{A96662A3-B327-47C1-93B8-502CE4A2813B}"/>
              </a:ext>
            </a:extLst>
          </p:cNvPr>
          <p:cNvSpPr/>
          <p:nvPr/>
        </p:nvSpPr>
        <p:spPr>
          <a:xfrm>
            <a:off x="681246" y="6858947"/>
            <a:ext cx="967843" cy="1024035"/>
          </a:xfrm>
          <a:prstGeom prst="corner">
            <a:avLst/>
          </a:prstGeom>
          <a:noFill/>
          <a:ln w="6350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70298BDE-BBBE-41EB-B34F-4F0E07325C3E}"/>
              </a:ext>
            </a:extLst>
          </p:cNvPr>
          <p:cNvGrpSpPr/>
          <p:nvPr/>
        </p:nvGrpSpPr>
        <p:grpSpPr>
          <a:xfrm>
            <a:off x="4705345" y="6772177"/>
            <a:ext cx="827260" cy="1175965"/>
            <a:chOff x="2693132" y="3449468"/>
            <a:chExt cx="446177" cy="601148"/>
          </a:xfrm>
        </p:grpSpPr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DE27D20-1936-4475-809F-6DF029FC3A5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93132" y="3449468"/>
              <a:ext cx="220638" cy="14596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00A5FE9-E2B2-4B40-85A4-408EC316716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923573" y="3600207"/>
              <a:ext cx="215736" cy="44563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3875957F-794F-4D3B-87A9-7FBBD3DB2D6B}"/>
                </a:ext>
              </a:extLst>
            </p:cNvPr>
            <p:cNvCxnSpPr>
              <a:cxnSpLocks/>
            </p:cNvCxnSpPr>
            <p:nvPr/>
          </p:nvCxnSpPr>
          <p:spPr>
            <a:xfrm>
              <a:off x="2918671" y="3454246"/>
              <a:ext cx="220638" cy="14596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B00111E0-9364-41AB-B6CF-F9D1E61F588E}"/>
                </a:ext>
              </a:extLst>
            </p:cNvPr>
            <p:cNvCxnSpPr>
              <a:cxnSpLocks/>
            </p:cNvCxnSpPr>
            <p:nvPr/>
          </p:nvCxnSpPr>
          <p:spPr>
            <a:xfrm>
              <a:off x="2698034" y="3604985"/>
              <a:ext cx="215736" cy="44563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Parallelogram 32">
            <a:extLst>
              <a:ext uri="{FF2B5EF4-FFF2-40B4-BE49-F238E27FC236}">
                <a16:creationId xmlns:a16="http://schemas.microsoft.com/office/drawing/2014/main" id="{E33245A3-174E-4B29-A07A-D934E0E805BD}"/>
              </a:ext>
            </a:extLst>
          </p:cNvPr>
          <p:cNvSpPr/>
          <p:nvPr/>
        </p:nvSpPr>
        <p:spPr>
          <a:xfrm>
            <a:off x="6590060" y="7143032"/>
            <a:ext cx="1656928" cy="702854"/>
          </a:xfrm>
          <a:prstGeom prst="parallelogram">
            <a:avLst>
              <a:gd name="adj" fmla="val 47697"/>
            </a:avLst>
          </a:prstGeom>
          <a:noFill/>
          <a:ln w="6350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96B2B778-495D-4352-BD2E-F4BD9BF32AF9}"/>
              </a:ext>
            </a:extLst>
          </p:cNvPr>
          <p:cNvGrpSpPr/>
          <p:nvPr/>
        </p:nvGrpSpPr>
        <p:grpSpPr>
          <a:xfrm>
            <a:off x="9857165" y="7141706"/>
            <a:ext cx="1612451" cy="683930"/>
            <a:chOff x="5423170" y="3619269"/>
            <a:chExt cx="869665" cy="349622"/>
          </a:xfrm>
        </p:grpSpPr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EB319C31-F7B3-461C-8235-95D32391EB4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588658" y="3620713"/>
              <a:ext cx="698989" cy="1533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17FBE9F9-7B43-4F38-8B59-6874583F5C9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292432" y="3619269"/>
              <a:ext cx="403" cy="342000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D12A9EEE-E932-4F42-9A8A-35E2D3C2DCC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23171" y="3967359"/>
              <a:ext cx="862456" cy="1532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F6D64444-A40B-4BEB-AAED-A6EA6F364C7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23170" y="3622449"/>
              <a:ext cx="163097" cy="345977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00F6B161-3564-43B1-A9E8-C9D829B2CA30}"/>
              </a:ext>
            </a:extLst>
          </p:cNvPr>
          <p:cNvSpPr/>
          <p:nvPr/>
        </p:nvSpPr>
        <p:spPr>
          <a:xfrm>
            <a:off x="508194" y="1398924"/>
            <a:ext cx="26500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36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Example 1: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8177C0F-ABAF-4999-A565-CB58E824CDCD}"/>
              </a:ext>
            </a:extLst>
          </p:cNvPr>
          <p:cNvSpPr/>
          <p:nvPr/>
        </p:nvSpPr>
        <p:spPr>
          <a:xfrm>
            <a:off x="3592024" y="2485878"/>
            <a:ext cx="500795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400" b="1" i="1" dirty="0">
                <a:solidFill>
                  <a:prstClr val="black"/>
                </a:solidFill>
                <a:latin typeface="Century Gothic" panose="020B0502020202020204" pitchFamily="34" charset="0"/>
              </a:rPr>
              <a:t>Does the shape have a line of symmetry?</a:t>
            </a:r>
            <a:endParaRPr lang="en-GB" sz="3400" i="1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6EFD68F-4751-4C20-83F4-8FF83D51F44B}"/>
              </a:ext>
            </a:extLst>
          </p:cNvPr>
          <p:cNvSpPr/>
          <p:nvPr/>
        </p:nvSpPr>
        <p:spPr>
          <a:xfrm>
            <a:off x="761589" y="4877776"/>
            <a:ext cx="472804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400" b="1" i="1" dirty="0">
                <a:solidFill>
                  <a:prstClr val="black"/>
                </a:solidFill>
                <a:latin typeface="Century Gothic" panose="020B0502020202020204" pitchFamily="34" charset="0"/>
              </a:rPr>
              <a:t>Does the shape have a right angle?</a:t>
            </a:r>
            <a:endParaRPr lang="en-GB" sz="3400" i="1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FD9BAAF5-E383-45A7-A77A-F867233E7754}"/>
              </a:ext>
            </a:extLst>
          </p:cNvPr>
          <p:cNvSpPr/>
          <p:nvPr/>
        </p:nvSpPr>
        <p:spPr>
          <a:xfrm>
            <a:off x="6527747" y="4860541"/>
            <a:ext cx="4978178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400" b="1" i="1" dirty="0">
                <a:solidFill>
                  <a:prstClr val="black"/>
                </a:solidFill>
                <a:latin typeface="Century Gothic" panose="020B0502020202020204" pitchFamily="34" charset="0"/>
              </a:rPr>
              <a:t>Are the opposite angles equal?</a:t>
            </a:r>
            <a:endParaRPr lang="en-GB" sz="3400" i="1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98EE8D0-3241-4094-B087-354CD887B2DA}"/>
              </a:ext>
            </a:extLst>
          </p:cNvPr>
          <p:cNvSpPr/>
          <p:nvPr/>
        </p:nvSpPr>
        <p:spPr>
          <a:xfrm>
            <a:off x="508194" y="646030"/>
            <a:ext cx="59041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50: Branching database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297987"/>
      </p:ext>
    </p:extLst>
  </p:cSld>
  <p:clrMapOvr>
    <a:masterClrMapping/>
  </p:clrMapOvr>
</p:sld>
</file>

<file path=ppt/slides/slide3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22661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SHAPE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368F7084-7CEC-4F7E-A007-7462DEFC8F7E}"/>
              </a:ext>
            </a:extLst>
          </p:cNvPr>
          <p:cNvCxnSpPr>
            <a:cxnSpLocks/>
          </p:cNvCxnSpPr>
          <p:nvPr/>
        </p:nvCxnSpPr>
        <p:spPr>
          <a:xfrm flipH="1">
            <a:off x="3125613" y="3833897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F6EF66F9-D0FA-4DAD-9E09-875B49DDE6AC}"/>
              </a:ext>
            </a:extLst>
          </p:cNvPr>
          <p:cNvCxnSpPr/>
          <p:nvPr/>
        </p:nvCxnSpPr>
        <p:spPr>
          <a:xfrm flipH="1">
            <a:off x="1392353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F9D95CC-6343-433F-9D13-D9CD2E5754D4}"/>
              </a:ext>
            </a:extLst>
          </p:cNvPr>
          <p:cNvCxnSpPr>
            <a:cxnSpLocks/>
          </p:cNvCxnSpPr>
          <p:nvPr/>
        </p:nvCxnSpPr>
        <p:spPr>
          <a:xfrm>
            <a:off x="7767525" y="3833897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57C319CB-B756-4946-99E6-EAB2E8C0D562}"/>
              </a:ext>
            </a:extLst>
          </p:cNvPr>
          <p:cNvCxnSpPr>
            <a:cxnSpLocks/>
          </p:cNvCxnSpPr>
          <p:nvPr/>
        </p:nvCxnSpPr>
        <p:spPr>
          <a:xfrm>
            <a:off x="3329746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A43DFCA7-C473-4F3F-9CED-035888AE75DA}"/>
              </a:ext>
            </a:extLst>
          </p:cNvPr>
          <p:cNvCxnSpPr/>
          <p:nvPr/>
        </p:nvCxnSpPr>
        <p:spPr>
          <a:xfrm flipH="1">
            <a:off x="7552312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5A96D3D5-3AB2-4A1E-B69F-C81535BFC5AA}"/>
              </a:ext>
            </a:extLst>
          </p:cNvPr>
          <p:cNvCxnSpPr>
            <a:cxnSpLocks/>
          </p:cNvCxnSpPr>
          <p:nvPr/>
        </p:nvCxnSpPr>
        <p:spPr>
          <a:xfrm>
            <a:off x="9489704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46ECE70E-82ED-4734-9D7C-BDE98505CC4F}"/>
              </a:ext>
            </a:extLst>
          </p:cNvPr>
          <p:cNvSpPr/>
          <p:nvPr/>
        </p:nvSpPr>
        <p:spPr>
          <a:xfrm>
            <a:off x="2637884" y="3854777"/>
            <a:ext cx="952504" cy="646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YES</a:t>
            </a:r>
            <a:endParaRPr lang="en-GB" sz="360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112BA1F-B3E3-4E07-802C-EE02CA31FAD6}"/>
              </a:ext>
            </a:extLst>
          </p:cNvPr>
          <p:cNvSpPr/>
          <p:nvPr/>
        </p:nvSpPr>
        <p:spPr>
          <a:xfrm>
            <a:off x="991718" y="6236768"/>
            <a:ext cx="975456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YES</a:t>
            </a:r>
            <a:endParaRPr lang="en-GB" sz="360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FD5E06F-F0B3-44E0-AF4B-4B63FB04CB16}"/>
              </a:ext>
            </a:extLst>
          </p:cNvPr>
          <p:cNvSpPr/>
          <p:nvPr/>
        </p:nvSpPr>
        <p:spPr>
          <a:xfrm>
            <a:off x="7164384" y="6236140"/>
            <a:ext cx="975456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YES</a:t>
            </a:r>
            <a:endParaRPr lang="en-GB" sz="360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BC7E221-E965-4239-983B-F5E686EB220C}"/>
              </a:ext>
            </a:extLst>
          </p:cNvPr>
          <p:cNvSpPr/>
          <p:nvPr/>
        </p:nvSpPr>
        <p:spPr>
          <a:xfrm>
            <a:off x="8543969" y="3850802"/>
            <a:ext cx="945735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NO</a:t>
            </a:r>
            <a:endParaRPr lang="en-GB" sz="36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7F3CAB7-56DA-4980-A977-2AA9822906CE}"/>
              </a:ext>
            </a:extLst>
          </p:cNvPr>
          <p:cNvSpPr/>
          <p:nvPr/>
        </p:nvSpPr>
        <p:spPr>
          <a:xfrm>
            <a:off x="10252404" y="6236140"/>
            <a:ext cx="945735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NO</a:t>
            </a:r>
            <a:endParaRPr lang="en-GB" sz="36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464E3C6-B62B-41BC-B25F-BA6075793308}"/>
              </a:ext>
            </a:extLst>
          </p:cNvPr>
          <p:cNvSpPr/>
          <p:nvPr/>
        </p:nvSpPr>
        <p:spPr>
          <a:xfrm>
            <a:off x="4125879" y="6236768"/>
            <a:ext cx="945735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NO</a:t>
            </a:r>
            <a:endParaRPr lang="en-GB" sz="360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BFD538F-C691-45E0-952C-F7B4305CD75C}"/>
              </a:ext>
            </a:extLst>
          </p:cNvPr>
          <p:cNvSpPr/>
          <p:nvPr/>
        </p:nvSpPr>
        <p:spPr>
          <a:xfrm>
            <a:off x="2888630" y="2284648"/>
            <a:ext cx="6370575" cy="154930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C5A3D26-889D-459D-A63C-C2B79174B7DB}"/>
              </a:ext>
            </a:extLst>
          </p:cNvPr>
          <p:cNvSpPr/>
          <p:nvPr/>
        </p:nvSpPr>
        <p:spPr>
          <a:xfrm>
            <a:off x="524565" y="4673529"/>
            <a:ext cx="5202095" cy="154930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7A9D351-D93A-464D-A289-D37522E84294}"/>
              </a:ext>
            </a:extLst>
          </p:cNvPr>
          <p:cNvSpPr/>
          <p:nvPr/>
        </p:nvSpPr>
        <p:spPr>
          <a:xfrm>
            <a:off x="6435478" y="4673529"/>
            <a:ext cx="5202095" cy="154930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L-Shape 26">
            <a:extLst>
              <a:ext uri="{FF2B5EF4-FFF2-40B4-BE49-F238E27FC236}">
                <a16:creationId xmlns:a16="http://schemas.microsoft.com/office/drawing/2014/main" id="{A96662A3-B327-47C1-93B8-502CE4A2813B}"/>
              </a:ext>
            </a:extLst>
          </p:cNvPr>
          <p:cNvSpPr/>
          <p:nvPr/>
        </p:nvSpPr>
        <p:spPr>
          <a:xfrm>
            <a:off x="681246" y="6858947"/>
            <a:ext cx="967843" cy="1024035"/>
          </a:xfrm>
          <a:prstGeom prst="corner">
            <a:avLst/>
          </a:prstGeom>
          <a:noFill/>
          <a:ln w="6350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70298BDE-BBBE-41EB-B34F-4F0E07325C3E}"/>
              </a:ext>
            </a:extLst>
          </p:cNvPr>
          <p:cNvGrpSpPr/>
          <p:nvPr/>
        </p:nvGrpSpPr>
        <p:grpSpPr>
          <a:xfrm>
            <a:off x="4705345" y="6772177"/>
            <a:ext cx="827260" cy="1175965"/>
            <a:chOff x="2693132" y="3449468"/>
            <a:chExt cx="446177" cy="601148"/>
          </a:xfrm>
        </p:grpSpPr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DE27D20-1936-4475-809F-6DF029FC3A5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93132" y="3449468"/>
              <a:ext cx="220638" cy="14596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00A5FE9-E2B2-4B40-85A4-408EC316716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923573" y="3600207"/>
              <a:ext cx="215736" cy="44563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3875957F-794F-4D3B-87A9-7FBBD3DB2D6B}"/>
                </a:ext>
              </a:extLst>
            </p:cNvPr>
            <p:cNvCxnSpPr>
              <a:cxnSpLocks/>
            </p:cNvCxnSpPr>
            <p:nvPr/>
          </p:nvCxnSpPr>
          <p:spPr>
            <a:xfrm>
              <a:off x="2918671" y="3454246"/>
              <a:ext cx="220638" cy="14596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B00111E0-9364-41AB-B6CF-F9D1E61F588E}"/>
                </a:ext>
              </a:extLst>
            </p:cNvPr>
            <p:cNvCxnSpPr>
              <a:cxnSpLocks/>
            </p:cNvCxnSpPr>
            <p:nvPr/>
          </p:nvCxnSpPr>
          <p:spPr>
            <a:xfrm>
              <a:off x="2698034" y="3604985"/>
              <a:ext cx="215736" cy="44563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Parallelogram 32">
            <a:extLst>
              <a:ext uri="{FF2B5EF4-FFF2-40B4-BE49-F238E27FC236}">
                <a16:creationId xmlns:a16="http://schemas.microsoft.com/office/drawing/2014/main" id="{E33245A3-174E-4B29-A07A-D934E0E805BD}"/>
              </a:ext>
            </a:extLst>
          </p:cNvPr>
          <p:cNvSpPr/>
          <p:nvPr/>
        </p:nvSpPr>
        <p:spPr>
          <a:xfrm>
            <a:off x="6590060" y="7143032"/>
            <a:ext cx="1656928" cy="702854"/>
          </a:xfrm>
          <a:prstGeom prst="parallelogram">
            <a:avLst>
              <a:gd name="adj" fmla="val 47697"/>
            </a:avLst>
          </a:prstGeom>
          <a:noFill/>
          <a:ln w="6350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96B2B778-495D-4352-BD2E-F4BD9BF32AF9}"/>
              </a:ext>
            </a:extLst>
          </p:cNvPr>
          <p:cNvGrpSpPr/>
          <p:nvPr/>
        </p:nvGrpSpPr>
        <p:grpSpPr>
          <a:xfrm>
            <a:off x="9857165" y="7141706"/>
            <a:ext cx="1612451" cy="683930"/>
            <a:chOff x="5423170" y="3619269"/>
            <a:chExt cx="869665" cy="349622"/>
          </a:xfrm>
        </p:grpSpPr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EB319C31-F7B3-461C-8235-95D32391EB4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588658" y="3620713"/>
              <a:ext cx="698989" cy="1533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17FBE9F9-7B43-4F38-8B59-6874583F5C9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292432" y="3619269"/>
              <a:ext cx="403" cy="342000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D12A9EEE-E932-4F42-9A8A-35E2D3C2DCC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23171" y="3967359"/>
              <a:ext cx="862456" cy="1532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F6D64444-A40B-4BEB-AAED-A6EA6F364C7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23170" y="3622449"/>
              <a:ext cx="163097" cy="345977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00F6B161-3564-43B1-A9E8-C9D829B2CA30}"/>
              </a:ext>
            </a:extLst>
          </p:cNvPr>
          <p:cNvSpPr/>
          <p:nvPr/>
        </p:nvSpPr>
        <p:spPr>
          <a:xfrm>
            <a:off x="508194" y="1398924"/>
            <a:ext cx="26500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36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Example 2: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BF1880EC-66FC-4ED9-B799-7A30470DDA75}"/>
              </a:ext>
            </a:extLst>
          </p:cNvPr>
          <p:cNvSpPr/>
          <p:nvPr/>
        </p:nvSpPr>
        <p:spPr>
          <a:xfrm>
            <a:off x="508194" y="646030"/>
            <a:ext cx="59041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50: Branching database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5772097"/>
      </p:ext>
    </p:extLst>
  </p:cSld>
  <p:clrMapOvr>
    <a:masterClrMapping/>
  </p:clrMapOvr>
</p:sld>
</file>

<file path=ppt/slides/slide3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22661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SHAPE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368F7084-7CEC-4F7E-A007-7462DEFC8F7E}"/>
              </a:ext>
            </a:extLst>
          </p:cNvPr>
          <p:cNvCxnSpPr>
            <a:cxnSpLocks/>
          </p:cNvCxnSpPr>
          <p:nvPr/>
        </p:nvCxnSpPr>
        <p:spPr>
          <a:xfrm flipH="1">
            <a:off x="3125613" y="3833897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F6EF66F9-D0FA-4DAD-9E09-875B49DDE6AC}"/>
              </a:ext>
            </a:extLst>
          </p:cNvPr>
          <p:cNvCxnSpPr/>
          <p:nvPr/>
        </p:nvCxnSpPr>
        <p:spPr>
          <a:xfrm flipH="1">
            <a:off x="1392353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F9D95CC-6343-433F-9D13-D9CD2E5754D4}"/>
              </a:ext>
            </a:extLst>
          </p:cNvPr>
          <p:cNvCxnSpPr>
            <a:cxnSpLocks/>
          </p:cNvCxnSpPr>
          <p:nvPr/>
        </p:nvCxnSpPr>
        <p:spPr>
          <a:xfrm>
            <a:off x="7767525" y="3833897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57C319CB-B756-4946-99E6-EAB2E8C0D562}"/>
              </a:ext>
            </a:extLst>
          </p:cNvPr>
          <p:cNvCxnSpPr>
            <a:cxnSpLocks/>
          </p:cNvCxnSpPr>
          <p:nvPr/>
        </p:nvCxnSpPr>
        <p:spPr>
          <a:xfrm>
            <a:off x="3329746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A43DFCA7-C473-4F3F-9CED-035888AE75DA}"/>
              </a:ext>
            </a:extLst>
          </p:cNvPr>
          <p:cNvCxnSpPr/>
          <p:nvPr/>
        </p:nvCxnSpPr>
        <p:spPr>
          <a:xfrm flipH="1">
            <a:off x="7552312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5A96D3D5-3AB2-4A1E-B69F-C81535BFC5AA}"/>
              </a:ext>
            </a:extLst>
          </p:cNvPr>
          <p:cNvCxnSpPr>
            <a:cxnSpLocks/>
          </p:cNvCxnSpPr>
          <p:nvPr/>
        </p:nvCxnSpPr>
        <p:spPr>
          <a:xfrm>
            <a:off x="9489704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46ECE70E-82ED-4734-9D7C-BDE98505CC4F}"/>
              </a:ext>
            </a:extLst>
          </p:cNvPr>
          <p:cNvSpPr/>
          <p:nvPr/>
        </p:nvSpPr>
        <p:spPr>
          <a:xfrm>
            <a:off x="2637884" y="3854777"/>
            <a:ext cx="952504" cy="646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YES</a:t>
            </a:r>
            <a:endParaRPr lang="en-GB" sz="360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112BA1F-B3E3-4E07-802C-EE02CA31FAD6}"/>
              </a:ext>
            </a:extLst>
          </p:cNvPr>
          <p:cNvSpPr/>
          <p:nvPr/>
        </p:nvSpPr>
        <p:spPr>
          <a:xfrm>
            <a:off x="991718" y="6236768"/>
            <a:ext cx="975456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YES</a:t>
            </a:r>
            <a:endParaRPr lang="en-GB" sz="360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FD5E06F-F0B3-44E0-AF4B-4B63FB04CB16}"/>
              </a:ext>
            </a:extLst>
          </p:cNvPr>
          <p:cNvSpPr/>
          <p:nvPr/>
        </p:nvSpPr>
        <p:spPr>
          <a:xfrm>
            <a:off x="7164384" y="6236140"/>
            <a:ext cx="975456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YES</a:t>
            </a:r>
            <a:endParaRPr lang="en-GB" sz="360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BC7E221-E965-4239-983B-F5E686EB220C}"/>
              </a:ext>
            </a:extLst>
          </p:cNvPr>
          <p:cNvSpPr/>
          <p:nvPr/>
        </p:nvSpPr>
        <p:spPr>
          <a:xfrm>
            <a:off x="8543969" y="3850802"/>
            <a:ext cx="945735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NO</a:t>
            </a:r>
            <a:endParaRPr lang="en-GB" sz="36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7F3CAB7-56DA-4980-A977-2AA9822906CE}"/>
              </a:ext>
            </a:extLst>
          </p:cNvPr>
          <p:cNvSpPr/>
          <p:nvPr/>
        </p:nvSpPr>
        <p:spPr>
          <a:xfrm>
            <a:off x="10252404" y="6236140"/>
            <a:ext cx="945735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NO</a:t>
            </a:r>
            <a:endParaRPr lang="en-GB" sz="36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464E3C6-B62B-41BC-B25F-BA6075793308}"/>
              </a:ext>
            </a:extLst>
          </p:cNvPr>
          <p:cNvSpPr/>
          <p:nvPr/>
        </p:nvSpPr>
        <p:spPr>
          <a:xfrm>
            <a:off x="4125879" y="6236768"/>
            <a:ext cx="945735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NO</a:t>
            </a:r>
            <a:endParaRPr lang="en-GB" sz="360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BFD538F-C691-45E0-952C-F7B4305CD75C}"/>
              </a:ext>
            </a:extLst>
          </p:cNvPr>
          <p:cNvSpPr/>
          <p:nvPr/>
        </p:nvSpPr>
        <p:spPr>
          <a:xfrm>
            <a:off x="2888630" y="2284648"/>
            <a:ext cx="6370575" cy="154930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C5A3D26-889D-459D-A63C-C2B79174B7DB}"/>
              </a:ext>
            </a:extLst>
          </p:cNvPr>
          <p:cNvSpPr/>
          <p:nvPr/>
        </p:nvSpPr>
        <p:spPr>
          <a:xfrm>
            <a:off x="524565" y="4673529"/>
            <a:ext cx="5202095" cy="154930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7A9D351-D93A-464D-A289-D37522E84294}"/>
              </a:ext>
            </a:extLst>
          </p:cNvPr>
          <p:cNvSpPr/>
          <p:nvPr/>
        </p:nvSpPr>
        <p:spPr>
          <a:xfrm>
            <a:off x="6435478" y="4673529"/>
            <a:ext cx="5202095" cy="154930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L-Shape 26">
            <a:extLst>
              <a:ext uri="{FF2B5EF4-FFF2-40B4-BE49-F238E27FC236}">
                <a16:creationId xmlns:a16="http://schemas.microsoft.com/office/drawing/2014/main" id="{A96662A3-B327-47C1-93B8-502CE4A2813B}"/>
              </a:ext>
            </a:extLst>
          </p:cNvPr>
          <p:cNvSpPr/>
          <p:nvPr/>
        </p:nvSpPr>
        <p:spPr>
          <a:xfrm>
            <a:off x="681246" y="6858947"/>
            <a:ext cx="967843" cy="1024035"/>
          </a:xfrm>
          <a:prstGeom prst="corner">
            <a:avLst/>
          </a:prstGeom>
          <a:noFill/>
          <a:ln w="6350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70298BDE-BBBE-41EB-B34F-4F0E07325C3E}"/>
              </a:ext>
            </a:extLst>
          </p:cNvPr>
          <p:cNvGrpSpPr/>
          <p:nvPr/>
        </p:nvGrpSpPr>
        <p:grpSpPr>
          <a:xfrm>
            <a:off x="4705345" y="6772177"/>
            <a:ext cx="827260" cy="1175965"/>
            <a:chOff x="2693132" y="3449468"/>
            <a:chExt cx="446177" cy="601148"/>
          </a:xfrm>
        </p:grpSpPr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DE27D20-1936-4475-809F-6DF029FC3A5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93132" y="3449468"/>
              <a:ext cx="220638" cy="14596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00A5FE9-E2B2-4B40-85A4-408EC316716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923573" y="3600207"/>
              <a:ext cx="215736" cy="44563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3875957F-794F-4D3B-87A9-7FBBD3DB2D6B}"/>
                </a:ext>
              </a:extLst>
            </p:cNvPr>
            <p:cNvCxnSpPr>
              <a:cxnSpLocks/>
            </p:cNvCxnSpPr>
            <p:nvPr/>
          </p:nvCxnSpPr>
          <p:spPr>
            <a:xfrm>
              <a:off x="2918671" y="3454246"/>
              <a:ext cx="220638" cy="14596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B00111E0-9364-41AB-B6CF-F9D1E61F588E}"/>
                </a:ext>
              </a:extLst>
            </p:cNvPr>
            <p:cNvCxnSpPr>
              <a:cxnSpLocks/>
            </p:cNvCxnSpPr>
            <p:nvPr/>
          </p:nvCxnSpPr>
          <p:spPr>
            <a:xfrm>
              <a:off x="2698034" y="3604985"/>
              <a:ext cx="215736" cy="44563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Parallelogram 32">
            <a:extLst>
              <a:ext uri="{FF2B5EF4-FFF2-40B4-BE49-F238E27FC236}">
                <a16:creationId xmlns:a16="http://schemas.microsoft.com/office/drawing/2014/main" id="{E33245A3-174E-4B29-A07A-D934E0E805BD}"/>
              </a:ext>
            </a:extLst>
          </p:cNvPr>
          <p:cNvSpPr/>
          <p:nvPr/>
        </p:nvSpPr>
        <p:spPr>
          <a:xfrm>
            <a:off x="6590060" y="7143032"/>
            <a:ext cx="1656928" cy="702854"/>
          </a:xfrm>
          <a:prstGeom prst="parallelogram">
            <a:avLst>
              <a:gd name="adj" fmla="val 47697"/>
            </a:avLst>
          </a:prstGeom>
          <a:noFill/>
          <a:ln w="6350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96B2B778-495D-4352-BD2E-F4BD9BF32AF9}"/>
              </a:ext>
            </a:extLst>
          </p:cNvPr>
          <p:cNvGrpSpPr/>
          <p:nvPr/>
        </p:nvGrpSpPr>
        <p:grpSpPr>
          <a:xfrm>
            <a:off x="9857165" y="7141706"/>
            <a:ext cx="1612451" cy="683930"/>
            <a:chOff x="5423170" y="3619269"/>
            <a:chExt cx="869665" cy="349622"/>
          </a:xfrm>
        </p:grpSpPr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EB319C31-F7B3-461C-8235-95D32391EB4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588658" y="3620713"/>
              <a:ext cx="698989" cy="1533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17FBE9F9-7B43-4F38-8B59-6874583F5C9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292432" y="3619269"/>
              <a:ext cx="403" cy="342000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D12A9EEE-E932-4F42-9A8A-35E2D3C2DCC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23171" y="3967359"/>
              <a:ext cx="862456" cy="1532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F6D64444-A40B-4BEB-AAED-A6EA6F364C7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23170" y="3622449"/>
              <a:ext cx="163097" cy="345977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00F6B161-3564-43B1-A9E8-C9D829B2CA30}"/>
              </a:ext>
            </a:extLst>
          </p:cNvPr>
          <p:cNvSpPr/>
          <p:nvPr/>
        </p:nvSpPr>
        <p:spPr>
          <a:xfrm>
            <a:off x="508194" y="1398924"/>
            <a:ext cx="26500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36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Example 2: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8177C0F-ABAF-4999-A565-CB58E824CDCD}"/>
              </a:ext>
            </a:extLst>
          </p:cNvPr>
          <p:cNvSpPr/>
          <p:nvPr/>
        </p:nvSpPr>
        <p:spPr>
          <a:xfrm>
            <a:off x="3125613" y="2471810"/>
            <a:ext cx="591091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400" b="1" i="1" dirty="0">
                <a:solidFill>
                  <a:prstClr val="black"/>
                </a:solidFill>
                <a:latin typeface="Century Gothic" panose="020B0502020202020204" pitchFamily="34" charset="0"/>
              </a:rPr>
              <a:t>Are there adjacent sides that are the same length?</a:t>
            </a:r>
            <a:endParaRPr lang="en-GB" sz="3400" i="1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03061F8-A467-4CD6-9800-A8A2E09F7F0D}"/>
              </a:ext>
            </a:extLst>
          </p:cNvPr>
          <p:cNvSpPr/>
          <p:nvPr/>
        </p:nvSpPr>
        <p:spPr>
          <a:xfrm>
            <a:off x="508194" y="646030"/>
            <a:ext cx="59041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50: Branching database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996052"/>
      </p:ext>
    </p:extLst>
  </p:cSld>
  <p:clrMapOvr>
    <a:masterClrMapping/>
  </p:clrMapOvr>
</p:sld>
</file>

<file path=ppt/slides/slide3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22661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SHAPE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368F7084-7CEC-4F7E-A007-7462DEFC8F7E}"/>
              </a:ext>
            </a:extLst>
          </p:cNvPr>
          <p:cNvCxnSpPr>
            <a:cxnSpLocks/>
          </p:cNvCxnSpPr>
          <p:nvPr/>
        </p:nvCxnSpPr>
        <p:spPr>
          <a:xfrm flipH="1">
            <a:off x="3125613" y="3833897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F6EF66F9-D0FA-4DAD-9E09-875B49DDE6AC}"/>
              </a:ext>
            </a:extLst>
          </p:cNvPr>
          <p:cNvCxnSpPr/>
          <p:nvPr/>
        </p:nvCxnSpPr>
        <p:spPr>
          <a:xfrm flipH="1">
            <a:off x="1392353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F9D95CC-6343-433F-9D13-D9CD2E5754D4}"/>
              </a:ext>
            </a:extLst>
          </p:cNvPr>
          <p:cNvCxnSpPr>
            <a:cxnSpLocks/>
          </p:cNvCxnSpPr>
          <p:nvPr/>
        </p:nvCxnSpPr>
        <p:spPr>
          <a:xfrm>
            <a:off x="7767525" y="3833897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57C319CB-B756-4946-99E6-EAB2E8C0D562}"/>
              </a:ext>
            </a:extLst>
          </p:cNvPr>
          <p:cNvCxnSpPr>
            <a:cxnSpLocks/>
          </p:cNvCxnSpPr>
          <p:nvPr/>
        </p:nvCxnSpPr>
        <p:spPr>
          <a:xfrm>
            <a:off x="3329746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A43DFCA7-C473-4F3F-9CED-035888AE75DA}"/>
              </a:ext>
            </a:extLst>
          </p:cNvPr>
          <p:cNvCxnSpPr/>
          <p:nvPr/>
        </p:nvCxnSpPr>
        <p:spPr>
          <a:xfrm flipH="1">
            <a:off x="7552312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5A96D3D5-3AB2-4A1E-B69F-C81535BFC5AA}"/>
              </a:ext>
            </a:extLst>
          </p:cNvPr>
          <p:cNvCxnSpPr>
            <a:cxnSpLocks/>
          </p:cNvCxnSpPr>
          <p:nvPr/>
        </p:nvCxnSpPr>
        <p:spPr>
          <a:xfrm>
            <a:off x="9489704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46ECE70E-82ED-4734-9D7C-BDE98505CC4F}"/>
              </a:ext>
            </a:extLst>
          </p:cNvPr>
          <p:cNvSpPr/>
          <p:nvPr/>
        </p:nvSpPr>
        <p:spPr>
          <a:xfrm>
            <a:off x="2637884" y="3854777"/>
            <a:ext cx="952504" cy="646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YES</a:t>
            </a:r>
            <a:endParaRPr lang="en-GB" sz="360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112BA1F-B3E3-4E07-802C-EE02CA31FAD6}"/>
              </a:ext>
            </a:extLst>
          </p:cNvPr>
          <p:cNvSpPr/>
          <p:nvPr/>
        </p:nvSpPr>
        <p:spPr>
          <a:xfrm>
            <a:off x="991718" y="6236768"/>
            <a:ext cx="975456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YES</a:t>
            </a:r>
            <a:endParaRPr lang="en-GB" sz="360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FD5E06F-F0B3-44E0-AF4B-4B63FB04CB16}"/>
              </a:ext>
            </a:extLst>
          </p:cNvPr>
          <p:cNvSpPr/>
          <p:nvPr/>
        </p:nvSpPr>
        <p:spPr>
          <a:xfrm>
            <a:off x="7164384" y="6236140"/>
            <a:ext cx="975456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YES</a:t>
            </a:r>
            <a:endParaRPr lang="en-GB" sz="360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BC7E221-E965-4239-983B-F5E686EB220C}"/>
              </a:ext>
            </a:extLst>
          </p:cNvPr>
          <p:cNvSpPr/>
          <p:nvPr/>
        </p:nvSpPr>
        <p:spPr>
          <a:xfrm>
            <a:off x="8543969" y="3850802"/>
            <a:ext cx="945735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NO</a:t>
            </a:r>
            <a:endParaRPr lang="en-GB" sz="36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7F3CAB7-56DA-4980-A977-2AA9822906CE}"/>
              </a:ext>
            </a:extLst>
          </p:cNvPr>
          <p:cNvSpPr/>
          <p:nvPr/>
        </p:nvSpPr>
        <p:spPr>
          <a:xfrm>
            <a:off x="10252404" y="6236140"/>
            <a:ext cx="945735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NO</a:t>
            </a:r>
            <a:endParaRPr lang="en-GB" sz="36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464E3C6-B62B-41BC-B25F-BA6075793308}"/>
              </a:ext>
            </a:extLst>
          </p:cNvPr>
          <p:cNvSpPr/>
          <p:nvPr/>
        </p:nvSpPr>
        <p:spPr>
          <a:xfrm>
            <a:off x="4125879" y="6236768"/>
            <a:ext cx="945735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NO</a:t>
            </a:r>
            <a:endParaRPr lang="en-GB" sz="360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BFD538F-C691-45E0-952C-F7B4305CD75C}"/>
              </a:ext>
            </a:extLst>
          </p:cNvPr>
          <p:cNvSpPr/>
          <p:nvPr/>
        </p:nvSpPr>
        <p:spPr>
          <a:xfrm>
            <a:off x="2888630" y="2284648"/>
            <a:ext cx="6370575" cy="154930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C5A3D26-889D-459D-A63C-C2B79174B7DB}"/>
              </a:ext>
            </a:extLst>
          </p:cNvPr>
          <p:cNvSpPr/>
          <p:nvPr/>
        </p:nvSpPr>
        <p:spPr>
          <a:xfrm>
            <a:off x="524565" y="4673529"/>
            <a:ext cx="5202095" cy="154930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7A9D351-D93A-464D-A289-D37522E84294}"/>
              </a:ext>
            </a:extLst>
          </p:cNvPr>
          <p:cNvSpPr/>
          <p:nvPr/>
        </p:nvSpPr>
        <p:spPr>
          <a:xfrm>
            <a:off x="6435478" y="4673529"/>
            <a:ext cx="5202095" cy="154930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L-Shape 26">
            <a:extLst>
              <a:ext uri="{FF2B5EF4-FFF2-40B4-BE49-F238E27FC236}">
                <a16:creationId xmlns:a16="http://schemas.microsoft.com/office/drawing/2014/main" id="{A96662A3-B327-47C1-93B8-502CE4A2813B}"/>
              </a:ext>
            </a:extLst>
          </p:cNvPr>
          <p:cNvSpPr/>
          <p:nvPr/>
        </p:nvSpPr>
        <p:spPr>
          <a:xfrm>
            <a:off x="681246" y="6858947"/>
            <a:ext cx="967843" cy="1024035"/>
          </a:xfrm>
          <a:prstGeom prst="corner">
            <a:avLst/>
          </a:prstGeom>
          <a:noFill/>
          <a:ln w="6350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70298BDE-BBBE-41EB-B34F-4F0E07325C3E}"/>
              </a:ext>
            </a:extLst>
          </p:cNvPr>
          <p:cNvGrpSpPr/>
          <p:nvPr/>
        </p:nvGrpSpPr>
        <p:grpSpPr>
          <a:xfrm>
            <a:off x="4705345" y="6772177"/>
            <a:ext cx="827260" cy="1175965"/>
            <a:chOff x="2693132" y="3449468"/>
            <a:chExt cx="446177" cy="601148"/>
          </a:xfrm>
        </p:grpSpPr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DE27D20-1936-4475-809F-6DF029FC3A5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93132" y="3449468"/>
              <a:ext cx="220638" cy="14596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00A5FE9-E2B2-4B40-85A4-408EC316716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923573" y="3600207"/>
              <a:ext cx="215736" cy="44563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3875957F-794F-4D3B-87A9-7FBBD3DB2D6B}"/>
                </a:ext>
              </a:extLst>
            </p:cNvPr>
            <p:cNvCxnSpPr>
              <a:cxnSpLocks/>
            </p:cNvCxnSpPr>
            <p:nvPr/>
          </p:nvCxnSpPr>
          <p:spPr>
            <a:xfrm>
              <a:off x="2918671" y="3454246"/>
              <a:ext cx="220638" cy="14596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B00111E0-9364-41AB-B6CF-F9D1E61F588E}"/>
                </a:ext>
              </a:extLst>
            </p:cNvPr>
            <p:cNvCxnSpPr>
              <a:cxnSpLocks/>
            </p:cNvCxnSpPr>
            <p:nvPr/>
          </p:nvCxnSpPr>
          <p:spPr>
            <a:xfrm>
              <a:off x="2698034" y="3604985"/>
              <a:ext cx="215736" cy="44563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Parallelogram 32">
            <a:extLst>
              <a:ext uri="{FF2B5EF4-FFF2-40B4-BE49-F238E27FC236}">
                <a16:creationId xmlns:a16="http://schemas.microsoft.com/office/drawing/2014/main" id="{E33245A3-174E-4B29-A07A-D934E0E805BD}"/>
              </a:ext>
            </a:extLst>
          </p:cNvPr>
          <p:cNvSpPr/>
          <p:nvPr/>
        </p:nvSpPr>
        <p:spPr>
          <a:xfrm>
            <a:off x="6590060" y="7143032"/>
            <a:ext cx="1656928" cy="702854"/>
          </a:xfrm>
          <a:prstGeom prst="parallelogram">
            <a:avLst>
              <a:gd name="adj" fmla="val 47697"/>
            </a:avLst>
          </a:prstGeom>
          <a:noFill/>
          <a:ln w="6350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96B2B778-495D-4352-BD2E-F4BD9BF32AF9}"/>
              </a:ext>
            </a:extLst>
          </p:cNvPr>
          <p:cNvGrpSpPr/>
          <p:nvPr/>
        </p:nvGrpSpPr>
        <p:grpSpPr>
          <a:xfrm>
            <a:off x="9857165" y="7141706"/>
            <a:ext cx="1612451" cy="683930"/>
            <a:chOff x="5423170" y="3619269"/>
            <a:chExt cx="869665" cy="349622"/>
          </a:xfrm>
        </p:grpSpPr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EB319C31-F7B3-461C-8235-95D32391EB4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588658" y="3620713"/>
              <a:ext cx="698989" cy="1533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17FBE9F9-7B43-4F38-8B59-6874583F5C9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292432" y="3619269"/>
              <a:ext cx="403" cy="342000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D12A9EEE-E932-4F42-9A8A-35E2D3C2DCC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23171" y="3967359"/>
              <a:ext cx="862456" cy="1532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F6D64444-A40B-4BEB-AAED-A6EA6F364C7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23170" y="3622449"/>
              <a:ext cx="163097" cy="345977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00F6B161-3564-43B1-A9E8-C9D829B2CA30}"/>
              </a:ext>
            </a:extLst>
          </p:cNvPr>
          <p:cNvSpPr/>
          <p:nvPr/>
        </p:nvSpPr>
        <p:spPr>
          <a:xfrm>
            <a:off x="508194" y="1398924"/>
            <a:ext cx="26500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36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Example 2: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8177C0F-ABAF-4999-A565-CB58E824CDCD}"/>
              </a:ext>
            </a:extLst>
          </p:cNvPr>
          <p:cNvSpPr/>
          <p:nvPr/>
        </p:nvSpPr>
        <p:spPr>
          <a:xfrm>
            <a:off x="3125613" y="2471810"/>
            <a:ext cx="591091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400" b="1" i="1" dirty="0">
                <a:solidFill>
                  <a:prstClr val="black"/>
                </a:solidFill>
                <a:latin typeface="Century Gothic" panose="020B0502020202020204" pitchFamily="34" charset="0"/>
              </a:rPr>
              <a:t>Are there adjacent sides that are the same length?</a:t>
            </a:r>
            <a:endParaRPr lang="en-GB" sz="3400" i="1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6EFD68F-4751-4C20-83F4-8FF83D51F44B}"/>
              </a:ext>
            </a:extLst>
          </p:cNvPr>
          <p:cNvSpPr/>
          <p:nvPr/>
        </p:nvSpPr>
        <p:spPr>
          <a:xfrm>
            <a:off x="761589" y="4877776"/>
            <a:ext cx="472804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400" b="1" i="1" dirty="0">
                <a:solidFill>
                  <a:prstClr val="black"/>
                </a:solidFill>
                <a:latin typeface="Century Gothic" panose="020B0502020202020204" pitchFamily="34" charset="0"/>
              </a:rPr>
              <a:t>Does the shape have a reflex angle?</a:t>
            </a:r>
            <a:endParaRPr lang="en-GB" sz="3400" i="1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59E96D04-DFB4-4DDF-8E98-6C3C0DA368C8}"/>
              </a:ext>
            </a:extLst>
          </p:cNvPr>
          <p:cNvSpPr/>
          <p:nvPr/>
        </p:nvSpPr>
        <p:spPr>
          <a:xfrm>
            <a:off x="508194" y="646030"/>
            <a:ext cx="59041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50: Branching database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913093"/>
      </p:ext>
    </p:extLst>
  </p:cSld>
  <p:clrMapOvr>
    <a:masterClrMapping/>
  </p:clrMapOvr>
</p:sld>
</file>

<file path=ppt/slides/slide3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22661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SHAPE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368F7084-7CEC-4F7E-A007-7462DEFC8F7E}"/>
              </a:ext>
            </a:extLst>
          </p:cNvPr>
          <p:cNvCxnSpPr>
            <a:cxnSpLocks/>
          </p:cNvCxnSpPr>
          <p:nvPr/>
        </p:nvCxnSpPr>
        <p:spPr>
          <a:xfrm flipH="1">
            <a:off x="3125613" y="3833897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F6EF66F9-D0FA-4DAD-9E09-875B49DDE6AC}"/>
              </a:ext>
            </a:extLst>
          </p:cNvPr>
          <p:cNvCxnSpPr/>
          <p:nvPr/>
        </p:nvCxnSpPr>
        <p:spPr>
          <a:xfrm flipH="1">
            <a:off x="1392353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F9D95CC-6343-433F-9D13-D9CD2E5754D4}"/>
              </a:ext>
            </a:extLst>
          </p:cNvPr>
          <p:cNvCxnSpPr>
            <a:cxnSpLocks/>
          </p:cNvCxnSpPr>
          <p:nvPr/>
        </p:nvCxnSpPr>
        <p:spPr>
          <a:xfrm>
            <a:off x="7767525" y="3833897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57C319CB-B756-4946-99E6-EAB2E8C0D562}"/>
              </a:ext>
            </a:extLst>
          </p:cNvPr>
          <p:cNvCxnSpPr>
            <a:cxnSpLocks/>
          </p:cNvCxnSpPr>
          <p:nvPr/>
        </p:nvCxnSpPr>
        <p:spPr>
          <a:xfrm>
            <a:off x="3329746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A43DFCA7-C473-4F3F-9CED-035888AE75DA}"/>
              </a:ext>
            </a:extLst>
          </p:cNvPr>
          <p:cNvCxnSpPr/>
          <p:nvPr/>
        </p:nvCxnSpPr>
        <p:spPr>
          <a:xfrm flipH="1">
            <a:off x="7552312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5A96D3D5-3AB2-4A1E-B69F-C81535BFC5AA}"/>
              </a:ext>
            </a:extLst>
          </p:cNvPr>
          <p:cNvCxnSpPr>
            <a:cxnSpLocks/>
          </p:cNvCxnSpPr>
          <p:nvPr/>
        </p:nvCxnSpPr>
        <p:spPr>
          <a:xfrm>
            <a:off x="9489704" y="6225068"/>
            <a:ext cx="1269000" cy="806903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46ECE70E-82ED-4734-9D7C-BDE98505CC4F}"/>
              </a:ext>
            </a:extLst>
          </p:cNvPr>
          <p:cNvSpPr/>
          <p:nvPr/>
        </p:nvSpPr>
        <p:spPr>
          <a:xfrm>
            <a:off x="2637884" y="3854777"/>
            <a:ext cx="952504" cy="646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YES</a:t>
            </a:r>
            <a:endParaRPr lang="en-GB" sz="360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112BA1F-B3E3-4E07-802C-EE02CA31FAD6}"/>
              </a:ext>
            </a:extLst>
          </p:cNvPr>
          <p:cNvSpPr/>
          <p:nvPr/>
        </p:nvSpPr>
        <p:spPr>
          <a:xfrm>
            <a:off x="991718" y="6236768"/>
            <a:ext cx="975456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YES</a:t>
            </a:r>
            <a:endParaRPr lang="en-GB" sz="360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FD5E06F-F0B3-44E0-AF4B-4B63FB04CB16}"/>
              </a:ext>
            </a:extLst>
          </p:cNvPr>
          <p:cNvSpPr/>
          <p:nvPr/>
        </p:nvSpPr>
        <p:spPr>
          <a:xfrm>
            <a:off x="7164384" y="6236140"/>
            <a:ext cx="975456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YES</a:t>
            </a:r>
            <a:endParaRPr lang="en-GB" sz="360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BC7E221-E965-4239-983B-F5E686EB220C}"/>
              </a:ext>
            </a:extLst>
          </p:cNvPr>
          <p:cNvSpPr/>
          <p:nvPr/>
        </p:nvSpPr>
        <p:spPr>
          <a:xfrm>
            <a:off x="8543969" y="3850802"/>
            <a:ext cx="945735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NO</a:t>
            </a:r>
            <a:endParaRPr lang="en-GB" sz="36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7F3CAB7-56DA-4980-A977-2AA9822906CE}"/>
              </a:ext>
            </a:extLst>
          </p:cNvPr>
          <p:cNvSpPr/>
          <p:nvPr/>
        </p:nvSpPr>
        <p:spPr>
          <a:xfrm>
            <a:off x="10252404" y="6236140"/>
            <a:ext cx="945735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NO</a:t>
            </a:r>
            <a:endParaRPr lang="en-GB" sz="36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464E3C6-B62B-41BC-B25F-BA6075793308}"/>
              </a:ext>
            </a:extLst>
          </p:cNvPr>
          <p:cNvSpPr/>
          <p:nvPr/>
        </p:nvSpPr>
        <p:spPr>
          <a:xfrm>
            <a:off x="4125879" y="6236768"/>
            <a:ext cx="945735" cy="662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NO</a:t>
            </a:r>
            <a:endParaRPr lang="en-GB" sz="360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BFD538F-C691-45E0-952C-F7B4305CD75C}"/>
              </a:ext>
            </a:extLst>
          </p:cNvPr>
          <p:cNvSpPr/>
          <p:nvPr/>
        </p:nvSpPr>
        <p:spPr>
          <a:xfrm>
            <a:off x="2888630" y="2284648"/>
            <a:ext cx="6370575" cy="154930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C5A3D26-889D-459D-A63C-C2B79174B7DB}"/>
              </a:ext>
            </a:extLst>
          </p:cNvPr>
          <p:cNvSpPr/>
          <p:nvPr/>
        </p:nvSpPr>
        <p:spPr>
          <a:xfrm>
            <a:off x="524565" y="4673529"/>
            <a:ext cx="5202095" cy="154930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7A9D351-D93A-464D-A289-D37522E84294}"/>
              </a:ext>
            </a:extLst>
          </p:cNvPr>
          <p:cNvSpPr/>
          <p:nvPr/>
        </p:nvSpPr>
        <p:spPr>
          <a:xfrm>
            <a:off x="6435478" y="4673529"/>
            <a:ext cx="5202095" cy="154930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L-Shape 26">
            <a:extLst>
              <a:ext uri="{FF2B5EF4-FFF2-40B4-BE49-F238E27FC236}">
                <a16:creationId xmlns:a16="http://schemas.microsoft.com/office/drawing/2014/main" id="{A96662A3-B327-47C1-93B8-502CE4A2813B}"/>
              </a:ext>
            </a:extLst>
          </p:cNvPr>
          <p:cNvSpPr/>
          <p:nvPr/>
        </p:nvSpPr>
        <p:spPr>
          <a:xfrm>
            <a:off x="681246" y="6858947"/>
            <a:ext cx="967843" cy="1024035"/>
          </a:xfrm>
          <a:prstGeom prst="corner">
            <a:avLst/>
          </a:prstGeom>
          <a:noFill/>
          <a:ln w="6350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70298BDE-BBBE-41EB-B34F-4F0E07325C3E}"/>
              </a:ext>
            </a:extLst>
          </p:cNvPr>
          <p:cNvGrpSpPr/>
          <p:nvPr/>
        </p:nvGrpSpPr>
        <p:grpSpPr>
          <a:xfrm>
            <a:off x="4705345" y="6772177"/>
            <a:ext cx="827260" cy="1175965"/>
            <a:chOff x="2693132" y="3449468"/>
            <a:chExt cx="446177" cy="601148"/>
          </a:xfrm>
        </p:grpSpPr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DE27D20-1936-4475-809F-6DF029FC3A5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93132" y="3449468"/>
              <a:ext cx="220638" cy="14596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00A5FE9-E2B2-4B40-85A4-408EC316716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923573" y="3600207"/>
              <a:ext cx="215736" cy="44563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3875957F-794F-4D3B-87A9-7FBBD3DB2D6B}"/>
                </a:ext>
              </a:extLst>
            </p:cNvPr>
            <p:cNvCxnSpPr>
              <a:cxnSpLocks/>
            </p:cNvCxnSpPr>
            <p:nvPr/>
          </p:nvCxnSpPr>
          <p:spPr>
            <a:xfrm>
              <a:off x="2918671" y="3454246"/>
              <a:ext cx="220638" cy="14596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B00111E0-9364-41AB-B6CF-F9D1E61F588E}"/>
                </a:ext>
              </a:extLst>
            </p:cNvPr>
            <p:cNvCxnSpPr>
              <a:cxnSpLocks/>
            </p:cNvCxnSpPr>
            <p:nvPr/>
          </p:nvCxnSpPr>
          <p:spPr>
            <a:xfrm>
              <a:off x="2698034" y="3604985"/>
              <a:ext cx="215736" cy="445631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Parallelogram 32">
            <a:extLst>
              <a:ext uri="{FF2B5EF4-FFF2-40B4-BE49-F238E27FC236}">
                <a16:creationId xmlns:a16="http://schemas.microsoft.com/office/drawing/2014/main" id="{E33245A3-174E-4B29-A07A-D934E0E805BD}"/>
              </a:ext>
            </a:extLst>
          </p:cNvPr>
          <p:cNvSpPr/>
          <p:nvPr/>
        </p:nvSpPr>
        <p:spPr>
          <a:xfrm>
            <a:off x="6590060" y="7143032"/>
            <a:ext cx="1656928" cy="702854"/>
          </a:xfrm>
          <a:prstGeom prst="parallelogram">
            <a:avLst>
              <a:gd name="adj" fmla="val 47697"/>
            </a:avLst>
          </a:prstGeom>
          <a:noFill/>
          <a:ln w="6350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96B2B778-495D-4352-BD2E-F4BD9BF32AF9}"/>
              </a:ext>
            </a:extLst>
          </p:cNvPr>
          <p:cNvGrpSpPr/>
          <p:nvPr/>
        </p:nvGrpSpPr>
        <p:grpSpPr>
          <a:xfrm>
            <a:off x="9857165" y="7141706"/>
            <a:ext cx="1612451" cy="683930"/>
            <a:chOff x="5423170" y="3619269"/>
            <a:chExt cx="869665" cy="349622"/>
          </a:xfrm>
        </p:grpSpPr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EB319C31-F7B3-461C-8235-95D32391EB4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588658" y="3620713"/>
              <a:ext cx="698989" cy="1533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17FBE9F9-7B43-4F38-8B59-6874583F5C9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292432" y="3619269"/>
              <a:ext cx="403" cy="342000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D12A9EEE-E932-4F42-9A8A-35E2D3C2DCC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23171" y="3967359"/>
              <a:ext cx="862456" cy="1532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F6D64444-A40B-4BEB-AAED-A6EA6F364C7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23170" y="3622449"/>
              <a:ext cx="163097" cy="345977"/>
            </a:xfrm>
            <a:prstGeom prst="line">
              <a:avLst/>
            </a:prstGeom>
            <a:ln w="635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00F6B161-3564-43B1-A9E8-C9D829B2CA30}"/>
              </a:ext>
            </a:extLst>
          </p:cNvPr>
          <p:cNvSpPr/>
          <p:nvPr/>
        </p:nvSpPr>
        <p:spPr>
          <a:xfrm>
            <a:off x="508194" y="1398924"/>
            <a:ext cx="26500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36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Example 2: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8177C0F-ABAF-4999-A565-CB58E824CDCD}"/>
              </a:ext>
            </a:extLst>
          </p:cNvPr>
          <p:cNvSpPr/>
          <p:nvPr/>
        </p:nvSpPr>
        <p:spPr>
          <a:xfrm>
            <a:off x="3125613" y="2471810"/>
            <a:ext cx="591091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400" b="1" i="1" dirty="0">
                <a:solidFill>
                  <a:prstClr val="black"/>
                </a:solidFill>
                <a:latin typeface="Century Gothic" panose="020B0502020202020204" pitchFamily="34" charset="0"/>
              </a:rPr>
              <a:t>Are there adjacent sides that are the same length?</a:t>
            </a:r>
            <a:endParaRPr lang="en-GB" sz="3400" i="1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6EFD68F-4751-4C20-83F4-8FF83D51F44B}"/>
              </a:ext>
            </a:extLst>
          </p:cNvPr>
          <p:cNvSpPr/>
          <p:nvPr/>
        </p:nvSpPr>
        <p:spPr>
          <a:xfrm>
            <a:off x="761589" y="4877776"/>
            <a:ext cx="472804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400" b="1" i="1" dirty="0">
                <a:solidFill>
                  <a:prstClr val="black"/>
                </a:solidFill>
                <a:latin typeface="Century Gothic" panose="020B0502020202020204" pitchFamily="34" charset="0"/>
              </a:rPr>
              <a:t>Does the shape have a reflex angle?</a:t>
            </a:r>
            <a:endParaRPr lang="en-GB" sz="3400" i="1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FD9BAAF5-E383-45A7-A77A-F867233E7754}"/>
              </a:ext>
            </a:extLst>
          </p:cNvPr>
          <p:cNvSpPr/>
          <p:nvPr/>
        </p:nvSpPr>
        <p:spPr>
          <a:xfrm>
            <a:off x="6527747" y="4860541"/>
            <a:ext cx="4978178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400" b="1" i="1" dirty="0">
                <a:solidFill>
                  <a:prstClr val="black"/>
                </a:solidFill>
                <a:latin typeface="Century Gothic" panose="020B0502020202020204" pitchFamily="34" charset="0"/>
              </a:rPr>
              <a:t>Does the shape have two obtuse angles?</a:t>
            </a:r>
            <a:endParaRPr lang="en-GB" sz="3400" i="1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1F84979-5097-439B-AA9B-B17F101F2D4A}"/>
              </a:ext>
            </a:extLst>
          </p:cNvPr>
          <p:cNvSpPr/>
          <p:nvPr/>
        </p:nvSpPr>
        <p:spPr>
          <a:xfrm>
            <a:off x="508194" y="646030"/>
            <a:ext cx="59041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50: Branching database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945261"/>
      </p:ext>
    </p:extLst>
  </p:cSld>
  <p:clrMapOvr>
    <a:masterClrMapping/>
  </p:clrMapOvr>
</p:sld>
</file>

<file path=ppt/slides/slide3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38843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51: Cube nets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22661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SHAPE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9C86FB2-5D6C-4C85-AF89-A7D35F0B84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6647246"/>
              </p:ext>
            </p:extLst>
          </p:nvPr>
        </p:nvGraphicFramePr>
        <p:xfrm>
          <a:off x="0" y="1130739"/>
          <a:ext cx="8799228" cy="68921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6538">
                  <a:extLst>
                    <a:ext uri="{9D8B030D-6E8A-4147-A177-3AD203B41FA5}">
                      <a16:colId xmlns:a16="http://schemas.microsoft.com/office/drawing/2014/main" val="2200610469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332952897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3573666491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1908033857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161422499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3116383254"/>
                    </a:ext>
                  </a:extLst>
                </a:gridCol>
              </a:tblGrid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7336932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1846124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982594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7336476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1778733"/>
                  </a:ext>
                </a:extLst>
              </a:tr>
            </a:tbl>
          </a:graphicData>
        </a:graphic>
      </p:graphicFrame>
      <p:sp>
        <p:nvSpPr>
          <p:cNvPr id="10" name="Oval 9">
            <a:extLst>
              <a:ext uri="{FF2B5EF4-FFF2-40B4-BE49-F238E27FC236}">
                <a16:creationId xmlns:a16="http://schemas.microsoft.com/office/drawing/2014/main" id="{27CC3F9C-B9BB-4172-B15D-DB09C26AA1D9}"/>
              </a:ext>
            </a:extLst>
          </p:cNvPr>
          <p:cNvSpPr/>
          <p:nvPr/>
        </p:nvSpPr>
        <p:spPr>
          <a:xfrm>
            <a:off x="3231217" y="5529936"/>
            <a:ext cx="864000" cy="846000"/>
          </a:xfrm>
          <a:prstGeom prst="ellipse">
            <a:avLst/>
          </a:prstGeom>
          <a:noFill/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CDB7707D-7464-4252-83E2-64D1CC4BF8B0}"/>
              </a:ext>
            </a:extLst>
          </p:cNvPr>
          <p:cNvSpPr/>
          <p:nvPr/>
        </p:nvSpPr>
        <p:spPr>
          <a:xfrm>
            <a:off x="6125980" y="4184657"/>
            <a:ext cx="900000" cy="744706"/>
          </a:xfrm>
          <a:prstGeom prst="triangle">
            <a:avLst/>
          </a:prstGeom>
          <a:noFill/>
          <a:ln w="76200" cap="rnd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C66CA23-D68D-4A27-AF50-C3D79E1828F4}"/>
              </a:ext>
            </a:extLst>
          </p:cNvPr>
          <p:cNvSpPr txBox="1"/>
          <p:nvPr/>
        </p:nvSpPr>
        <p:spPr>
          <a:xfrm>
            <a:off x="4669434" y="1205689"/>
            <a:ext cx="658491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Tip: </a:t>
            </a:r>
            <a:r>
              <a:rPr lang="en-GB" sz="4000" dirty="0">
                <a:solidFill>
                  <a:srgbClr val="FF0000"/>
                </a:solidFill>
                <a:latin typeface="Century Gothic" panose="020B0502020202020204" pitchFamily="34" charset="0"/>
              </a:rPr>
              <a:t>Imagine one face staying still and the other faces folding around it.</a:t>
            </a:r>
          </a:p>
        </p:txBody>
      </p:sp>
    </p:spTree>
    <p:extLst>
      <p:ext uri="{BB962C8B-B14F-4D97-AF65-F5344CB8AC3E}">
        <p14:creationId xmlns:p14="http://schemas.microsoft.com/office/powerpoint/2010/main" val="2072534529"/>
      </p:ext>
    </p:extLst>
  </p:cSld>
  <p:clrMapOvr>
    <a:masterClrMapping/>
  </p:clrMapOvr>
</p:sld>
</file>

<file path=ppt/slides/slide3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22661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SHAPE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9C86FB2-5D6C-4C85-AF89-A7D35F0B84C7}"/>
              </a:ext>
            </a:extLst>
          </p:cNvPr>
          <p:cNvGraphicFramePr>
            <a:graphicFrameLocks noGrp="1"/>
          </p:cNvGraphicFramePr>
          <p:nvPr/>
        </p:nvGraphicFramePr>
        <p:xfrm>
          <a:off x="0" y="1130739"/>
          <a:ext cx="8799228" cy="68921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6538">
                  <a:extLst>
                    <a:ext uri="{9D8B030D-6E8A-4147-A177-3AD203B41FA5}">
                      <a16:colId xmlns:a16="http://schemas.microsoft.com/office/drawing/2014/main" val="2200610469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332952897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3573666491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1908033857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161422499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3116383254"/>
                    </a:ext>
                  </a:extLst>
                </a:gridCol>
              </a:tblGrid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7336932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1846124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982594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7336476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1778733"/>
                  </a:ext>
                </a:extLst>
              </a:tr>
            </a:tbl>
          </a:graphicData>
        </a:graphic>
      </p:graphicFrame>
      <p:sp>
        <p:nvSpPr>
          <p:cNvPr id="10" name="Oval 9">
            <a:extLst>
              <a:ext uri="{FF2B5EF4-FFF2-40B4-BE49-F238E27FC236}">
                <a16:creationId xmlns:a16="http://schemas.microsoft.com/office/drawing/2014/main" id="{27CC3F9C-B9BB-4172-B15D-DB09C26AA1D9}"/>
              </a:ext>
            </a:extLst>
          </p:cNvPr>
          <p:cNvSpPr/>
          <p:nvPr/>
        </p:nvSpPr>
        <p:spPr>
          <a:xfrm>
            <a:off x="3231217" y="5529936"/>
            <a:ext cx="864000" cy="846000"/>
          </a:xfrm>
          <a:prstGeom prst="ellipse">
            <a:avLst/>
          </a:prstGeom>
          <a:noFill/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CDB7707D-7464-4252-83E2-64D1CC4BF8B0}"/>
              </a:ext>
            </a:extLst>
          </p:cNvPr>
          <p:cNvSpPr/>
          <p:nvPr/>
        </p:nvSpPr>
        <p:spPr>
          <a:xfrm>
            <a:off x="6125980" y="4184657"/>
            <a:ext cx="900000" cy="744706"/>
          </a:xfrm>
          <a:prstGeom prst="triangle">
            <a:avLst/>
          </a:prstGeom>
          <a:noFill/>
          <a:ln w="76200" cap="rnd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C66CA23-D68D-4A27-AF50-C3D79E1828F4}"/>
              </a:ext>
            </a:extLst>
          </p:cNvPr>
          <p:cNvSpPr txBox="1"/>
          <p:nvPr/>
        </p:nvSpPr>
        <p:spPr>
          <a:xfrm>
            <a:off x="3663217" y="2183781"/>
            <a:ext cx="77274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Imagine this face staying still.</a:t>
            </a:r>
            <a:endParaRPr lang="en-GB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CCC38C0E-1D14-4763-9457-F7D647D1241D}"/>
              </a:ext>
            </a:extLst>
          </p:cNvPr>
          <p:cNvCxnSpPr/>
          <p:nvPr/>
        </p:nvCxnSpPr>
        <p:spPr>
          <a:xfrm flipH="1">
            <a:off x="3727018" y="2891667"/>
            <a:ext cx="736397" cy="1665343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C7535200-1090-44B9-8631-E29885C385EA}"/>
              </a:ext>
            </a:extLst>
          </p:cNvPr>
          <p:cNvSpPr/>
          <p:nvPr/>
        </p:nvSpPr>
        <p:spPr>
          <a:xfrm>
            <a:off x="508194" y="646030"/>
            <a:ext cx="38843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51: Cube nets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6855910"/>
      </p:ext>
    </p:extLst>
  </p:cSld>
  <p:clrMapOvr>
    <a:masterClrMapping/>
  </p:clrMapOvr>
</p:sld>
</file>

<file path=ppt/slides/slide3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22661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SHAPE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9C86FB2-5D6C-4C85-AF89-A7D35F0B84C7}"/>
              </a:ext>
            </a:extLst>
          </p:cNvPr>
          <p:cNvGraphicFramePr>
            <a:graphicFrameLocks noGrp="1"/>
          </p:cNvGraphicFramePr>
          <p:nvPr/>
        </p:nvGraphicFramePr>
        <p:xfrm>
          <a:off x="0" y="1130739"/>
          <a:ext cx="8799228" cy="68921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6538">
                  <a:extLst>
                    <a:ext uri="{9D8B030D-6E8A-4147-A177-3AD203B41FA5}">
                      <a16:colId xmlns:a16="http://schemas.microsoft.com/office/drawing/2014/main" val="2200610469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332952897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3573666491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1908033857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161422499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3116383254"/>
                    </a:ext>
                  </a:extLst>
                </a:gridCol>
              </a:tblGrid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7336932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1846124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982594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7336476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1778733"/>
                  </a:ext>
                </a:extLst>
              </a:tr>
            </a:tbl>
          </a:graphicData>
        </a:graphic>
      </p:graphicFrame>
      <p:sp>
        <p:nvSpPr>
          <p:cNvPr id="10" name="Oval 9">
            <a:extLst>
              <a:ext uri="{FF2B5EF4-FFF2-40B4-BE49-F238E27FC236}">
                <a16:creationId xmlns:a16="http://schemas.microsoft.com/office/drawing/2014/main" id="{27CC3F9C-B9BB-4172-B15D-DB09C26AA1D9}"/>
              </a:ext>
            </a:extLst>
          </p:cNvPr>
          <p:cNvSpPr/>
          <p:nvPr/>
        </p:nvSpPr>
        <p:spPr>
          <a:xfrm>
            <a:off x="3231217" y="5529936"/>
            <a:ext cx="864000" cy="846000"/>
          </a:xfrm>
          <a:prstGeom prst="ellipse">
            <a:avLst/>
          </a:prstGeom>
          <a:noFill/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CDB7707D-7464-4252-83E2-64D1CC4BF8B0}"/>
              </a:ext>
            </a:extLst>
          </p:cNvPr>
          <p:cNvSpPr/>
          <p:nvPr/>
        </p:nvSpPr>
        <p:spPr>
          <a:xfrm>
            <a:off x="6125980" y="4184657"/>
            <a:ext cx="900000" cy="744706"/>
          </a:xfrm>
          <a:prstGeom prst="triangle">
            <a:avLst/>
          </a:prstGeom>
          <a:noFill/>
          <a:ln w="76200" cap="rnd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C66CA23-D68D-4A27-AF50-C3D79E1828F4}"/>
              </a:ext>
            </a:extLst>
          </p:cNvPr>
          <p:cNvSpPr txBox="1"/>
          <p:nvPr/>
        </p:nvSpPr>
        <p:spPr>
          <a:xfrm>
            <a:off x="3663217" y="2183781"/>
            <a:ext cx="77274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Imagine this face staying still.</a:t>
            </a:r>
            <a:endParaRPr lang="en-GB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8DD0553-3B7D-459E-9C9A-7E977B083B15}"/>
              </a:ext>
            </a:extLst>
          </p:cNvPr>
          <p:cNvSpPr txBox="1"/>
          <p:nvPr/>
        </p:nvSpPr>
        <p:spPr>
          <a:xfrm>
            <a:off x="521940" y="7171848"/>
            <a:ext cx="66968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These faces are opposite.</a:t>
            </a:r>
            <a:endParaRPr lang="en-GB" sz="4000" dirty="0">
              <a:solidFill>
                <a:srgbClr val="00B05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CCC38C0E-1D14-4763-9457-F7D647D1241D}"/>
              </a:ext>
            </a:extLst>
          </p:cNvPr>
          <p:cNvCxnSpPr/>
          <p:nvPr/>
        </p:nvCxnSpPr>
        <p:spPr>
          <a:xfrm flipH="1">
            <a:off x="3727018" y="2891667"/>
            <a:ext cx="736397" cy="1665343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2754917-6E2F-46A7-ABF9-36AB4E9529C9}"/>
              </a:ext>
            </a:extLst>
          </p:cNvPr>
          <p:cNvCxnSpPr>
            <a:cxnSpLocks/>
          </p:cNvCxnSpPr>
          <p:nvPr/>
        </p:nvCxnSpPr>
        <p:spPr>
          <a:xfrm flipV="1">
            <a:off x="4463415" y="4759053"/>
            <a:ext cx="816855" cy="2486339"/>
          </a:xfrm>
          <a:prstGeom prst="straightConnector1">
            <a:avLst/>
          </a:prstGeom>
          <a:ln w="76200" cap="rnd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2CB1F797-A32A-4FCB-8EFD-51366F2A9002}"/>
              </a:ext>
            </a:extLst>
          </p:cNvPr>
          <p:cNvCxnSpPr>
            <a:cxnSpLocks/>
          </p:cNvCxnSpPr>
          <p:nvPr/>
        </p:nvCxnSpPr>
        <p:spPr>
          <a:xfrm flipH="1" flipV="1">
            <a:off x="2040967" y="4759053"/>
            <a:ext cx="816855" cy="2486339"/>
          </a:xfrm>
          <a:prstGeom prst="straightConnector1">
            <a:avLst/>
          </a:prstGeom>
          <a:ln w="76200" cap="rnd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7D10454-D23E-47CF-82FA-6B2940187E0F}"/>
              </a:ext>
            </a:extLst>
          </p:cNvPr>
          <p:cNvSpPr/>
          <p:nvPr/>
        </p:nvSpPr>
        <p:spPr>
          <a:xfrm>
            <a:off x="508194" y="646030"/>
            <a:ext cx="38843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51: Cube nets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533329"/>
      </p:ext>
    </p:extLst>
  </p:cSld>
  <p:clrMapOvr>
    <a:masterClrMapping/>
  </p:clrMapOvr>
</p:sld>
</file>

<file path=ppt/slides/slide3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22661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SHAPE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9C86FB2-5D6C-4C85-AF89-A7D35F0B84C7}"/>
              </a:ext>
            </a:extLst>
          </p:cNvPr>
          <p:cNvGraphicFramePr>
            <a:graphicFrameLocks noGrp="1"/>
          </p:cNvGraphicFramePr>
          <p:nvPr/>
        </p:nvGraphicFramePr>
        <p:xfrm>
          <a:off x="0" y="1130739"/>
          <a:ext cx="8799228" cy="68921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6538">
                  <a:extLst>
                    <a:ext uri="{9D8B030D-6E8A-4147-A177-3AD203B41FA5}">
                      <a16:colId xmlns:a16="http://schemas.microsoft.com/office/drawing/2014/main" val="2200610469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332952897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3573666491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1908033857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161422499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3116383254"/>
                    </a:ext>
                  </a:extLst>
                </a:gridCol>
              </a:tblGrid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7336932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1846124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982594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7336476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1778733"/>
                  </a:ext>
                </a:extLst>
              </a:tr>
            </a:tbl>
          </a:graphicData>
        </a:graphic>
      </p:graphicFrame>
      <p:sp>
        <p:nvSpPr>
          <p:cNvPr id="10" name="Oval 9">
            <a:extLst>
              <a:ext uri="{FF2B5EF4-FFF2-40B4-BE49-F238E27FC236}">
                <a16:creationId xmlns:a16="http://schemas.microsoft.com/office/drawing/2014/main" id="{27CC3F9C-B9BB-4172-B15D-DB09C26AA1D9}"/>
              </a:ext>
            </a:extLst>
          </p:cNvPr>
          <p:cNvSpPr/>
          <p:nvPr/>
        </p:nvSpPr>
        <p:spPr>
          <a:xfrm>
            <a:off x="3231217" y="5529936"/>
            <a:ext cx="864000" cy="846000"/>
          </a:xfrm>
          <a:prstGeom prst="ellipse">
            <a:avLst/>
          </a:prstGeom>
          <a:noFill/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CDB7707D-7464-4252-83E2-64D1CC4BF8B0}"/>
              </a:ext>
            </a:extLst>
          </p:cNvPr>
          <p:cNvSpPr/>
          <p:nvPr/>
        </p:nvSpPr>
        <p:spPr>
          <a:xfrm>
            <a:off x="6125980" y="4184657"/>
            <a:ext cx="900000" cy="744706"/>
          </a:xfrm>
          <a:prstGeom prst="triangle">
            <a:avLst/>
          </a:prstGeom>
          <a:noFill/>
          <a:ln w="76200" cap="rnd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205F439-DBAA-4673-A955-5A76A26F0B83}"/>
              </a:ext>
            </a:extLst>
          </p:cNvPr>
          <p:cNvSpPr/>
          <p:nvPr/>
        </p:nvSpPr>
        <p:spPr>
          <a:xfrm>
            <a:off x="4718488" y="4173896"/>
            <a:ext cx="792000" cy="79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09B9104-47FE-40C4-A14F-AB2001032997}"/>
              </a:ext>
            </a:extLst>
          </p:cNvPr>
          <p:cNvSpPr/>
          <p:nvPr/>
        </p:nvSpPr>
        <p:spPr>
          <a:xfrm>
            <a:off x="1787272" y="4162992"/>
            <a:ext cx="792000" cy="79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C1B7A09-28E1-42C5-A3D9-0542C1ACD8AB}"/>
              </a:ext>
            </a:extLst>
          </p:cNvPr>
          <p:cNvSpPr/>
          <p:nvPr/>
        </p:nvSpPr>
        <p:spPr>
          <a:xfrm>
            <a:off x="508194" y="646030"/>
            <a:ext cx="38843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51: Cube nets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748972"/>
      </p:ext>
    </p:extLst>
  </p:cSld>
  <p:clrMapOvr>
    <a:masterClrMapping/>
  </p:clrMapOvr>
</p:sld>
</file>

<file path=ppt/slides/slide3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22661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SHAPE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9C86FB2-5D6C-4C85-AF89-A7D35F0B84C7}"/>
              </a:ext>
            </a:extLst>
          </p:cNvPr>
          <p:cNvGraphicFramePr>
            <a:graphicFrameLocks noGrp="1"/>
          </p:cNvGraphicFramePr>
          <p:nvPr/>
        </p:nvGraphicFramePr>
        <p:xfrm>
          <a:off x="0" y="1130739"/>
          <a:ext cx="8799228" cy="68921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6538">
                  <a:extLst>
                    <a:ext uri="{9D8B030D-6E8A-4147-A177-3AD203B41FA5}">
                      <a16:colId xmlns:a16="http://schemas.microsoft.com/office/drawing/2014/main" val="2200610469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332952897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3573666491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1908033857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161422499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3116383254"/>
                    </a:ext>
                  </a:extLst>
                </a:gridCol>
              </a:tblGrid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7336932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1846124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982594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7336476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1778733"/>
                  </a:ext>
                </a:extLst>
              </a:tr>
            </a:tbl>
          </a:graphicData>
        </a:graphic>
      </p:graphicFrame>
      <p:sp>
        <p:nvSpPr>
          <p:cNvPr id="10" name="Oval 9">
            <a:extLst>
              <a:ext uri="{FF2B5EF4-FFF2-40B4-BE49-F238E27FC236}">
                <a16:creationId xmlns:a16="http://schemas.microsoft.com/office/drawing/2014/main" id="{27CC3F9C-B9BB-4172-B15D-DB09C26AA1D9}"/>
              </a:ext>
            </a:extLst>
          </p:cNvPr>
          <p:cNvSpPr/>
          <p:nvPr/>
        </p:nvSpPr>
        <p:spPr>
          <a:xfrm>
            <a:off x="3231217" y="5529936"/>
            <a:ext cx="864000" cy="846000"/>
          </a:xfrm>
          <a:prstGeom prst="ellipse">
            <a:avLst/>
          </a:prstGeom>
          <a:noFill/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CDB7707D-7464-4252-83E2-64D1CC4BF8B0}"/>
              </a:ext>
            </a:extLst>
          </p:cNvPr>
          <p:cNvSpPr/>
          <p:nvPr/>
        </p:nvSpPr>
        <p:spPr>
          <a:xfrm>
            <a:off x="6125980" y="4184657"/>
            <a:ext cx="900000" cy="744706"/>
          </a:xfrm>
          <a:prstGeom prst="triangle">
            <a:avLst/>
          </a:prstGeom>
          <a:noFill/>
          <a:ln w="76200" cap="rnd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C66CA23-D68D-4A27-AF50-C3D79E1828F4}"/>
              </a:ext>
            </a:extLst>
          </p:cNvPr>
          <p:cNvSpPr txBox="1"/>
          <p:nvPr/>
        </p:nvSpPr>
        <p:spPr>
          <a:xfrm>
            <a:off x="3663217" y="2183781"/>
            <a:ext cx="77274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Imagine this face staying still.</a:t>
            </a:r>
            <a:endParaRPr lang="en-GB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205F439-DBAA-4673-A955-5A76A26F0B83}"/>
              </a:ext>
            </a:extLst>
          </p:cNvPr>
          <p:cNvSpPr/>
          <p:nvPr/>
        </p:nvSpPr>
        <p:spPr>
          <a:xfrm>
            <a:off x="4718488" y="4173896"/>
            <a:ext cx="792000" cy="79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09B9104-47FE-40C4-A14F-AB2001032997}"/>
              </a:ext>
            </a:extLst>
          </p:cNvPr>
          <p:cNvSpPr/>
          <p:nvPr/>
        </p:nvSpPr>
        <p:spPr>
          <a:xfrm>
            <a:off x="1787272" y="4162992"/>
            <a:ext cx="792000" cy="79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CCC38C0E-1D14-4763-9457-F7D647D1241D}"/>
              </a:ext>
            </a:extLst>
          </p:cNvPr>
          <p:cNvCxnSpPr/>
          <p:nvPr/>
        </p:nvCxnSpPr>
        <p:spPr>
          <a:xfrm flipH="1">
            <a:off x="5097319" y="2963223"/>
            <a:ext cx="736397" cy="1665343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FAEE1783-17B7-4B86-89E4-4347E6A24C86}"/>
              </a:ext>
            </a:extLst>
          </p:cNvPr>
          <p:cNvSpPr/>
          <p:nvPr/>
        </p:nvSpPr>
        <p:spPr>
          <a:xfrm>
            <a:off x="508194" y="646030"/>
            <a:ext cx="38843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51: Cube nets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946825"/>
      </p:ext>
    </p:extLst>
  </p:cSld>
  <p:clrMapOvr>
    <a:masterClrMapping/>
  </p:clrMapOvr>
</p:sld>
</file>

<file path=ppt/slides/slide3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22661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SHAPE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9C86FB2-5D6C-4C85-AF89-A7D35F0B84C7}"/>
              </a:ext>
            </a:extLst>
          </p:cNvPr>
          <p:cNvGraphicFramePr>
            <a:graphicFrameLocks noGrp="1"/>
          </p:cNvGraphicFramePr>
          <p:nvPr/>
        </p:nvGraphicFramePr>
        <p:xfrm>
          <a:off x="0" y="1130739"/>
          <a:ext cx="8799228" cy="68921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6538">
                  <a:extLst>
                    <a:ext uri="{9D8B030D-6E8A-4147-A177-3AD203B41FA5}">
                      <a16:colId xmlns:a16="http://schemas.microsoft.com/office/drawing/2014/main" val="2200610469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332952897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3573666491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1908033857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161422499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3116383254"/>
                    </a:ext>
                  </a:extLst>
                </a:gridCol>
              </a:tblGrid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7336932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1846124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982594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7336476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1778733"/>
                  </a:ext>
                </a:extLst>
              </a:tr>
            </a:tbl>
          </a:graphicData>
        </a:graphic>
      </p:graphicFrame>
      <p:sp>
        <p:nvSpPr>
          <p:cNvPr id="10" name="Oval 9">
            <a:extLst>
              <a:ext uri="{FF2B5EF4-FFF2-40B4-BE49-F238E27FC236}">
                <a16:creationId xmlns:a16="http://schemas.microsoft.com/office/drawing/2014/main" id="{27CC3F9C-B9BB-4172-B15D-DB09C26AA1D9}"/>
              </a:ext>
            </a:extLst>
          </p:cNvPr>
          <p:cNvSpPr/>
          <p:nvPr/>
        </p:nvSpPr>
        <p:spPr>
          <a:xfrm>
            <a:off x="3231217" y="5529936"/>
            <a:ext cx="864000" cy="846000"/>
          </a:xfrm>
          <a:prstGeom prst="ellipse">
            <a:avLst/>
          </a:prstGeom>
          <a:noFill/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CDB7707D-7464-4252-83E2-64D1CC4BF8B0}"/>
              </a:ext>
            </a:extLst>
          </p:cNvPr>
          <p:cNvSpPr/>
          <p:nvPr/>
        </p:nvSpPr>
        <p:spPr>
          <a:xfrm>
            <a:off x="6125980" y="4184657"/>
            <a:ext cx="900000" cy="744706"/>
          </a:xfrm>
          <a:prstGeom prst="triangle">
            <a:avLst/>
          </a:prstGeom>
          <a:noFill/>
          <a:ln w="76200" cap="rnd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C66CA23-D68D-4A27-AF50-C3D79E1828F4}"/>
              </a:ext>
            </a:extLst>
          </p:cNvPr>
          <p:cNvSpPr txBox="1"/>
          <p:nvPr/>
        </p:nvSpPr>
        <p:spPr>
          <a:xfrm>
            <a:off x="3663217" y="2183781"/>
            <a:ext cx="77274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Imagine this face staying still.</a:t>
            </a:r>
            <a:endParaRPr lang="en-GB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205F439-DBAA-4673-A955-5A76A26F0B83}"/>
              </a:ext>
            </a:extLst>
          </p:cNvPr>
          <p:cNvSpPr/>
          <p:nvPr/>
        </p:nvSpPr>
        <p:spPr>
          <a:xfrm>
            <a:off x="4718488" y="4173896"/>
            <a:ext cx="792000" cy="79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09B9104-47FE-40C4-A14F-AB2001032997}"/>
              </a:ext>
            </a:extLst>
          </p:cNvPr>
          <p:cNvSpPr/>
          <p:nvPr/>
        </p:nvSpPr>
        <p:spPr>
          <a:xfrm>
            <a:off x="1787272" y="4162992"/>
            <a:ext cx="792000" cy="79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CCC38C0E-1D14-4763-9457-F7D647D1241D}"/>
              </a:ext>
            </a:extLst>
          </p:cNvPr>
          <p:cNvCxnSpPr/>
          <p:nvPr/>
        </p:nvCxnSpPr>
        <p:spPr>
          <a:xfrm flipH="1">
            <a:off x="5097319" y="2963223"/>
            <a:ext cx="736397" cy="1665343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B858659E-1829-4394-8A33-13463B61034A}"/>
              </a:ext>
            </a:extLst>
          </p:cNvPr>
          <p:cNvSpPr txBox="1"/>
          <p:nvPr/>
        </p:nvSpPr>
        <p:spPr>
          <a:xfrm>
            <a:off x="4977309" y="5877986"/>
            <a:ext cx="36870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These faces are opposite.</a:t>
            </a:r>
            <a:endParaRPr lang="en-GB" sz="4000" dirty="0">
              <a:solidFill>
                <a:srgbClr val="00B05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4CCD5BD7-B0AB-4C5E-A165-FA74727ED772}"/>
              </a:ext>
            </a:extLst>
          </p:cNvPr>
          <p:cNvCxnSpPr>
            <a:cxnSpLocks/>
          </p:cNvCxnSpPr>
          <p:nvPr/>
        </p:nvCxnSpPr>
        <p:spPr>
          <a:xfrm flipH="1" flipV="1">
            <a:off x="3626811" y="4628566"/>
            <a:ext cx="1350498" cy="1249421"/>
          </a:xfrm>
          <a:prstGeom prst="straightConnector1">
            <a:avLst/>
          </a:prstGeom>
          <a:ln w="76200" cap="rnd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C3789373-BFB3-47C0-8ED9-34CD09404F58}"/>
              </a:ext>
            </a:extLst>
          </p:cNvPr>
          <p:cNvCxnSpPr>
            <a:cxnSpLocks/>
          </p:cNvCxnSpPr>
          <p:nvPr/>
        </p:nvCxnSpPr>
        <p:spPr>
          <a:xfrm flipV="1">
            <a:off x="6156248" y="4591794"/>
            <a:ext cx="419732" cy="1301183"/>
          </a:xfrm>
          <a:prstGeom prst="straightConnector1">
            <a:avLst/>
          </a:prstGeom>
          <a:ln w="76200" cap="rnd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66F328AD-E786-418A-890D-E803A16D3E96}"/>
              </a:ext>
            </a:extLst>
          </p:cNvPr>
          <p:cNvSpPr/>
          <p:nvPr/>
        </p:nvSpPr>
        <p:spPr>
          <a:xfrm>
            <a:off x="508194" y="646030"/>
            <a:ext cx="38843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51: Cube nets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9704750"/>
      </p:ext>
    </p:extLst>
  </p:cSld>
  <p:clrMapOvr>
    <a:masterClrMapping/>
  </p:clrMapOvr>
</p:sld>
</file>

<file path=ppt/slides/slide3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22661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SHAPE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9C86FB2-5D6C-4C85-AF89-A7D35F0B84C7}"/>
              </a:ext>
            </a:extLst>
          </p:cNvPr>
          <p:cNvGraphicFramePr>
            <a:graphicFrameLocks noGrp="1"/>
          </p:cNvGraphicFramePr>
          <p:nvPr/>
        </p:nvGraphicFramePr>
        <p:xfrm>
          <a:off x="0" y="1130739"/>
          <a:ext cx="8799228" cy="68921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6538">
                  <a:extLst>
                    <a:ext uri="{9D8B030D-6E8A-4147-A177-3AD203B41FA5}">
                      <a16:colId xmlns:a16="http://schemas.microsoft.com/office/drawing/2014/main" val="2200610469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332952897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3573666491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1908033857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161422499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3116383254"/>
                    </a:ext>
                  </a:extLst>
                </a:gridCol>
              </a:tblGrid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7336932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1846124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982594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7336476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1778733"/>
                  </a:ext>
                </a:extLst>
              </a:tr>
            </a:tbl>
          </a:graphicData>
        </a:graphic>
      </p:graphicFrame>
      <p:sp>
        <p:nvSpPr>
          <p:cNvPr id="10" name="Oval 9">
            <a:extLst>
              <a:ext uri="{FF2B5EF4-FFF2-40B4-BE49-F238E27FC236}">
                <a16:creationId xmlns:a16="http://schemas.microsoft.com/office/drawing/2014/main" id="{27CC3F9C-B9BB-4172-B15D-DB09C26AA1D9}"/>
              </a:ext>
            </a:extLst>
          </p:cNvPr>
          <p:cNvSpPr/>
          <p:nvPr/>
        </p:nvSpPr>
        <p:spPr>
          <a:xfrm>
            <a:off x="3231217" y="5529936"/>
            <a:ext cx="864000" cy="846000"/>
          </a:xfrm>
          <a:prstGeom prst="ellipse">
            <a:avLst/>
          </a:prstGeom>
          <a:noFill/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CDB7707D-7464-4252-83E2-64D1CC4BF8B0}"/>
              </a:ext>
            </a:extLst>
          </p:cNvPr>
          <p:cNvSpPr/>
          <p:nvPr/>
        </p:nvSpPr>
        <p:spPr>
          <a:xfrm>
            <a:off x="6125980" y="4184657"/>
            <a:ext cx="900000" cy="744706"/>
          </a:xfrm>
          <a:prstGeom prst="triangle">
            <a:avLst/>
          </a:prstGeom>
          <a:noFill/>
          <a:ln w="76200" cap="rnd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205F439-DBAA-4673-A955-5A76A26F0B83}"/>
              </a:ext>
            </a:extLst>
          </p:cNvPr>
          <p:cNvSpPr/>
          <p:nvPr/>
        </p:nvSpPr>
        <p:spPr>
          <a:xfrm>
            <a:off x="4718488" y="4173896"/>
            <a:ext cx="792000" cy="79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09B9104-47FE-40C4-A14F-AB2001032997}"/>
              </a:ext>
            </a:extLst>
          </p:cNvPr>
          <p:cNvSpPr/>
          <p:nvPr/>
        </p:nvSpPr>
        <p:spPr>
          <a:xfrm>
            <a:off x="1787272" y="4162992"/>
            <a:ext cx="792000" cy="79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908C6488-869A-4C85-8C7E-9D4DC65694E2}"/>
              </a:ext>
            </a:extLst>
          </p:cNvPr>
          <p:cNvSpPr/>
          <p:nvPr/>
        </p:nvSpPr>
        <p:spPr>
          <a:xfrm>
            <a:off x="3192210" y="4173896"/>
            <a:ext cx="900000" cy="744706"/>
          </a:xfrm>
          <a:prstGeom prst="triangle">
            <a:avLst/>
          </a:prstGeom>
          <a:noFill/>
          <a:ln w="76200" cap="rnd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E17ED97-45F6-4C48-81A6-6D132F4AC18C}"/>
              </a:ext>
            </a:extLst>
          </p:cNvPr>
          <p:cNvSpPr/>
          <p:nvPr/>
        </p:nvSpPr>
        <p:spPr>
          <a:xfrm>
            <a:off x="508194" y="646030"/>
            <a:ext cx="38843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51: Cube nets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126297"/>
      </p:ext>
    </p:extLst>
  </p:cSld>
  <p:clrMapOvr>
    <a:masterClrMapping/>
  </p:clrMapOvr>
</p:sld>
</file>

<file path=ppt/slides/slide3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22661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SHAPE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9C86FB2-5D6C-4C85-AF89-A7D35F0B84C7}"/>
              </a:ext>
            </a:extLst>
          </p:cNvPr>
          <p:cNvGraphicFramePr>
            <a:graphicFrameLocks noGrp="1"/>
          </p:cNvGraphicFramePr>
          <p:nvPr/>
        </p:nvGraphicFramePr>
        <p:xfrm>
          <a:off x="0" y="1130739"/>
          <a:ext cx="8799228" cy="68921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6538">
                  <a:extLst>
                    <a:ext uri="{9D8B030D-6E8A-4147-A177-3AD203B41FA5}">
                      <a16:colId xmlns:a16="http://schemas.microsoft.com/office/drawing/2014/main" val="2200610469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332952897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3573666491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1908033857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161422499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3116383254"/>
                    </a:ext>
                  </a:extLst>
                </a:gridCol>
              </a:tblGrid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7336932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1846124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982594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7336476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1778733"/>
                  </a:ext>
                </a:extLst>
              </a:tr>
            </a:tbl>
          </a:graphicData>
        </a:graphic>
      </p:graphicFrame>
      <p:sp>
        <p:nvSpPr>
          <p:cNvPr id="10" name="Oval 9">
            <a:extLst>
              <a:ext uri="{FF2B5EF4-FFF2-40B4-BE49-F238E27FC236}">
                <a16:creationId xmlns:a16="http://schemas.microsoft.com/office/drawing/2014/main" id="{27CC3F9C-B9BB-4172-B15D-DB09C26AA1D9}"/>
              </a:ext>
            </a:extLst>
          </p:cNvPr>
          <p:cNvSpPr/>
          <p:nvPr/>
        </p:nvSpPr>
        <p:spPr>
          <a:xfrm>
            <a:off x="3231217" y="5529936"/>
            <a:ext cx="864000" cy="846000"/>
          </a:xfrm>
          <a:prstGeom prst="ellipse">
            <a:avLst/>
          </a:prstGeom>
          <a:noFill/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CDB7707D-7464-4252-83E2-64D1CC4BF8B0}"/>
              </a:ext>
            </a:extLst>
          </p:cNvPr>
          <p:cNvSpPr/>
          <p:nvPr/>
        </p:nvSpPr>
        <p:spPr>
          <a:xfrm>
            <a:off x="6125980" y="4184657"/>
            <a:ext cx="900000" cy="744706"/>
          </a:xfrm>
          <a:prstGeom prst="triangle">
            <a:avLst/>
          </a:prstGeom>
          <a:noFill/>
          <a:ln w="76200" cap="rnd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205F439-DBAA-4673-A955-5A76A26F0B83}"/>
              </a:ext>
            </a:extLst>
          </p:cNvPr>
          <p:cNvSpPr/>
          <p:nvPr/>
        </p:nvSpPr>
        <p:spPr>
          <a:xfrm>
            <a:off x="4718488" y="4173896"/>
            <a:ext cx="792000" cy="79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09B9104-47FE-40C4-A14F-AB2001032997}"/>
              </a:ext>
            </a:extLst>
          </p:cNvPr>
          <p:cNvSpPr/>
          <p:nvPr/>
        </p:nvSpPr>
        <p:spPr>
          <a:xfrm>
            <a:off x="1787272" y="4162992"/>
            <a:ext cx="792000" cy="79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908C6488-869A-4C85-8C7E-9D4DC65694E2}"/>
              </a:ext>
            </a:extLst>
          </p:cNvPr>
          <p:cNvSpPr/>
          <p:nvPr/>
        </p:nvSpPr>
        <p:spPr>
          <a:xfrm>
            <a:off x="3192210" y="4173896"/>
            <a:ext cx="900000" cy="744706"/>
          </a:xfrm>
          <a:prstGeom prst="triangle">
            <a:avLst/>
          </a:prstGeom>
          <a:noFill/>
          <a:ln w="76200" cap="rnd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4FD2903-0D1A-44BD-ADCE-187FB7AAAB88}"/>
              </a:ext>
            </a:extLst>
          </p:cNvPr>
          <p:cNvSpPr txBox="1"/>
          <p:nvPr/>
        </p:nvSpPr>
        <p:spPr>
          <a:xfrm>
            <a:off x="3663217" y="2183781"/>
            <a:ext cx="77274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Imagine this face staying still.</a:t>
            </a:r>
            <a:endParaRPr lang="en-GB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1F968699-AF8A-41DD-BADB-3F3F75B5B50C}"/>
              </a:ext>
            </a:extLst>
          </p:cNvPr>
          <p:cNvCxnSpPr/>
          <p:nvPr/>
        </p:nvCxnSpPr>
        <p:spPr>
          <a:xfrm flipH="1">
            <a:off x="3727018" y="2891667"/>
            <a:ext cx="736397" cy="1665343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15B5C689-A2FB-4798-92B8-72CD99D0C302}"/>
              </a:ext>
            </a:extLst>
          </p:cNvPr>
          <p:cNvSpPr/>
          <p:nvPr/>
        </p:nvSpPr>
        <p:spPr>
          <a:xfrm>
            <a:off x="508194" y="646030"/>
            <a:ext cx="38843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51: Cube nets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6893474"/>
      </p:ext>
    </p:extLst>
  </p:cSld>
  <p:clrMapOvr>
    <a:masterClrMapping/>
  </p:clrMapOvr>
</p:sld>
</file>

<file path=ppt/slides/slide3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22661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SHAPE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9C86FB2-5D6C-4C85-AF89-A7D35F0B84C7}"/>
              </a:ext>
            </a:extLst>
          </p:cNvPr>
          <p:cNvGraphicFramePr>
            <a:graphicFrameLocks noGrp="1"/>
          </p:cNvGraphicFramePr>
          <p:nvPr/>
        </p:nvGraphicFramePr>
        <p:xfrm>
          <a:off x="0" y="1130739"/>
          <a:ext cx="8799228" cy="68921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6538">
                  <a:extLst>
                    <a:ext uri="{9D8B030D-6E8A-4147-A177-3AD203B41FA5}">
                      <a16:colId xmlns:a16="http://schemas.microsoft.com/office/drawing/2014/main" val="2200610469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332952897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3573666491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1908033857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161422499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3116383254"/>
                    </a:ext>
                  </a:extLst>
                </a:gridCol>
              </a:tblGrid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7336932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1846124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982594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7336476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1778733"/>
                  </a:ext>
                </a:extLst>
              </a:tr>
            </a:tbl>
          </a:graphicData>
        </a:graphic>
      </p:graphicFrame>
      <p:sp>
        <p:nvSpPr>
          <p:cNvPr id="10" name="Oval 9">
            <a:extLst>
              <a:ext uri="{FF2B5EF4-FFF2-40B4-BE49-F238E27FC236}">
                <a16:creationId xmlns:a16="http://schemas.microsoft.com/office/drawing/2014/main" id="{27CC3F9C-B9BB-4172-B15D-DB09C26AA1D9}"/>
              </a:ext>
            </a:extLst>
          </p:cNvPr>
          <p:cNvSpPr/>
          <p:nvPr/>
        </p:nvSpPr>
        <p:spPr>
          <a:xfrm>
            <a:off x="3231217" y="5529936"/>
            <a:ext cx="864000" cy="846000"/>
          </a:xfrm>
          <a:prstGeom prst="ellipse">
            <a:avLst/>
          </a:prstGeom>
          <a:noFill/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CDB7707D-7464-4252-83E2-64D1CC4BF8B0}"/>
              </a:ext>
            </a:extLst>
          </p:cNvPr>
          <p:cNvSpPr/>
          <p:nvPr/>
        </p:nvSpPr>
        <p:spPr>
          <a:xfrm>
            <a:off x="6125980" y="4184657"/>
            <a:ext cx="900000" cy="744706"/>
          </a:xfrm>
          <a:prstGeom prst="triangle">
            <a:avLst/>
          </a:prstGeom>
          <a:noFill/>
          <a:ln w="76200" cap="rnd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205F439-DBAA-4673-A955-5A76A26F0B83}"/>
              </a:ext>
            </a:extLst>
          </p:cNvPr>
          <p:cNvSpPr/>
          <p:nvPr/>
        </p:nvSpPr>
        <p:spPr>
          <a:xfrm>
            <a:off x="4718488" y="4173896"/>
            <a:ext cx="792000" cy="79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09B9104-47FE-40C4-A14F-AB2001032997}"/>
              </a:ext>
            </a:extLst>
          </p:cNvPr>
          <p:cNvSpPr/>
          <p:nvPr/>
        </p:nvSpPr>
        <p:spPr>
          <a:xfrm>
            <a:off x="1787272" y="4162992"/>
            <a:ext cx="792000" cy="79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908C6488-869A-4C85-8C7E-9D4DC65694E2}"/>
              </a:ext>
            </a:extLst>
          </p:cNvPr>
          <p:cNvSpPr/>
          <p:nvPr/>
        </p:nvSpPr>
        <p:spPr>
          <a:xfrm>
            <a:off x="3192210" y="4173896"/>
            <a:ext cx="900000" cy="744706"/>
          </a:xfrm>
          <a:prstGeom prst="triangle">
            <a:avLst/>
          </a:prstGeom>
          <a:noFill/>
          <a:ln w="76200" cap="rnd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4FD2903-0D1A-44BD-ADCE-187FB7AAAB88}"/>
              </a:ext>
            </a:extLst>
          </p:cNvPr>
          <p:cNvSpPr txBox="1"/>
          <p:nvPr/>
        </p:nvSpPr>
        <p:spPr>
          <a:xfrm>
            <a:off x="3663217" y="2183781"/>
            <a:ext cx="77274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Imagine this face staying still.</a:t>
            </a:r>
            <a:endParaRPr lang="en-GB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1F968699-AF8A-41DD-BADB-3F3F75B5B50C}"/>
              </a:ext>
            </a:extLst>
          </p:cNvPr>
          <p:cNvCxnSpPr/>
          <p:nvPr/>
        </p:nvCxnSpPr>
        <p:spPr>
          <a:xfrm flipH="1">
            <a:off x="3727018" y="2891667"/>
            <a:ext cx="736397" cy="1665343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4642E689-63A7-428E-AE9D-2ECC6244E11F}"/>
              </a:ext>
            </a:extLst>
          </p:cNvPr>
          <p:cNvSpPr txBox="1"/>
          <p:nvPr/>
        </p:nvSpPr>
        <p:spPr>
          <a:xfrm>
            <a:off x="4977309" y="5877986"/>
            <a:ext cx="36870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These faces are opposite.</a:t>
            </a:r>
            <a:endParaRPr lang="en-GB" sz="4000" dirty="0">
              <a:solidFill>
                <a:srgbClr val="00B05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3913D8A6-8312-44A6-825D-A407B85F9A63}"/>
              </a:ext>
            </a:extLst>
          </p:cNvPr>
          <p:cNvCxnSpPr>
            <a:cxnSpLocks/>
            <a:stCxn id="19" idx="1"/>
          </p:cNvCxnSpPr>
          <p:nvPr/>
        </p:nvCxnSpPr>
        <p:spPr>
          <a:xfrm flipH="1" flipV="1">
            <a:off x="3642211" y="5904844"/>
            <a:ext cx="1335098" cy="634862"/>
          </a:xfrm>
          <a:prstGeom prst="straightConnector1">
            <a:avLst/>
          </a:prstGeom>
          <a:ln w="76200" cap="rnd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7BF6E558-94D2-4962-9FC5-6A4474EDC71E}"/>
              </a:ext>
            </a:extLst>
          </p:cNvPr>
          <p:cNvCxnSpPr>
            <a:cxnSpLocks/>
          </p:cNvCxnSpPr>
          <p:nvPr/>
        </p:nvCxnSpPr>
        <p:spPr>
          <a:xfrm flipH="1" flipV="1">
            <a:off x="2127070" y="3114276"/>
            <a:ext cx="2850239" cy="2838660"/>
          </a:xfrm>
          <a:prstGeom prst="straightConnector1">
            <a:avLst/>
          </a:prstGeom>
          <a:ln w="76200" cap="rnd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>
            <a:extLst>
              <a:ext uri="{FF2B5EF4-FFF2-40B4-BE49-F238E27FC236}">
                <a16:creationId xmlns:a16="http://schemas.microsoft.com/office/drawing/2014/main" id="{2B051888-FDC0-4AAD-AC33-CFC99BFD36E1}"/>
              </a:ext>
            </a:extLst>
          </p:cNvPr>
          <p:cNvSpPr/>
          <p:nvPr/>
        </p:nvSpPr>
        <p:spPr>
          <a:xfrm>
            <a:off x="508194" y="646030"/>
            <a:ext cx="38843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51: Cube nets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466805"/>
      </p:ext>
    </p:extLst>
  </p:cSld>
  <p:clrMapOvr>
    <a:masterClrMapping/>
  </p:clrMapOvr>
</p:sld>
</file>

<file path=ppt/slides/slide3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22661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SHAPE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9C86FB2-5D6C-4C85-AF89-A7D35F0B84C7}"/>
              </a:ext>
            </a:extLst>
          </p:cNvPr>
          <p:cNvGraphicFramePr>
            <a:graphicFrameLocks noGrp="1"/>
          </p:cNvGraphicFramePr>
          <p:nvPr/>
        </p:nvGraphicFramePr>
        <p:xfrm>
          <a:off x="0" y="1130739"/>
          <a:ext cx="8799228" cy="68921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6538">
                  <a:extLst>
                    <a:ext uri="{9D8B030D-6E8A-4147-A177-3AD203B41FA5}">
                      <a16:colId xmlns:a16="http://schemas.microsoft.com/office/drawing/2014/main" val="2200610469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332952897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3573666491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1908033857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161422499"/>
                    </a:ext>
                  </a:extLst>
                </a:gridCol>
                <a:gridCol w="1466538">
                  <a:extLst>
                    <a:ext uri="{9D8B030D-6E8A-4147-A177-3AD203B41FA5}">
                      <a16:colId xmlns:a16="http://schemas.microsoft.com/office/drawing/2014/main" val="3116383254"/>
                    </a:ext>
                  </a:extLst>
                </a:gridCol>
              </a:tblGrid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7336932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1846124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982594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7336476"/>
                  </a:ext>
                </a:extLst>
              </a:tr>
              <a:tr h="13784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1778733"/>
                  </a:ext>
                </a:extLst>
              </a:tr>
            </a:tbl>
          </a:graphicData>
        </a:graphic>
      </p:graphicFrame>
      <p:sp>
        <p:nvSpPr>
          <p:cNvPr id="10" name="Oval 9">
            <a:extLst>
              <a:ext uri="{FF2B5EF4-FFF2-40B4-BE49-F238E27FC236}">
                <a16:creationId xmlns:a16="http://schemas.microsoft.com/office/drawing/2014/main" id="{27CC3F9C-B9BB-4172-B15D-DB09C26AA1D9}"/>
              </a:ext>
            </a:extLst>
          </p:cNvPr>
          <p:cNvSpPr/>
          <p:nvPr/>
        </p:nvSpPr>
        <p:spPr>
          <a:xfrm>
            <a:off x="3231217" y="5529936"/>
            <a:ext cx="864000" cy="846000"/>
          </a:xfrm>
          <a:prstGeom prst="ellipse">
            <a:avLst/>
          </a:prstGeom>
          <a:noFill/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CDB7707D-7464-4252-83E2-64D1CC4BF8B0}"/>
              </a:ext>
            </a:extLst>
          </p:cNvPr>
          <p:cNvSpPr/>
          <p:nvPr/>
        </p:nvSpPr>
        <p:spPr>
          <a:xfrm>
            <a:off x="6125980" y="4184657"/>
            <a:ext cx="900000" cy="744706"/>
          </a:xfrm>
          <a:prstGeom prst="triangle">
            <a:avLst/>
          </a:prstGeom>
          <a:noFill/>
          <a:ln w="76200" cap="rnd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205F439-DBAA-4673-A955-5A76A26F0B83}"/>
              </a:ext>
            </a:extLst>
          </p:cNvPr>
          <p:cNvSpPr/>
          <p:nvPr/>
        </p:nvSpPr>
        <p:spPr>
          <a:xfrm>
            <a:off x="4718488" y="4173896"/>
            <a:ext cx="792000" cy="79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09B9104-47FE-40C4-A14F-AB2001032997}"/>
              </a:ext>
            </a:extLst>
          </p:cNvPr>
          <p:cNvSpPr/>
          <p:nvPr/>
        </p:nvSpPr>
        <p:spPr>
          <a:xfrm>
            <a:off x="1787272" y="4162992"/>
            <a:ext cx="792000" cy="792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908C6488-869A-4C85-8C7E-9D4DC65694E2}"/>
              </a:ext>
            </a:extLst>
          </p:cNvPr>
          <p:cNvSpPr/>
          <p:nvPr/>
        </p:nvSpPr>
        <p:spPr>
          <a:xfrm>
            <a:off x="3192210" y="4173896"/>
            <a:ext cx="900000" cy="744706"/>
          </a:xfrm>
          <a:prstGeom prst="triangle">
            <a:avLst/>
          </a:prstGeom>
          <a:noFill/>
          <a:ln w="76200" cap="rnd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5A480C33-68CE-45C7-B40D-869D0C65C8FC}"/>
              </a:ext>
            </a:extLst>
          </p:cNvPr>
          <p:cNvSpPr/>
          <p:nvPr/>
        </p:nvSpPr>
        <p:spPr>
          <a:xfrm>
            <a:off x="1752109" y="2755079"/>
            <a:ext cx="864000" cy="846000"/>
          </a:xfrm>
          <a:prstGeom prst="ellipse">
            <a:avLst/>
          </a:prstGeom>
          <a:noFill/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5530456-D4CE-475F-9740-805F25B7367A}"/>
              </a:ext>
            </a:extLst>
          </p:cNvPr>
          <p:cNvSpPr/>
          <p:nvPr/>
        </p:nvSpPr>
        <p:spPr>
          <a:xfrm>
            <a:off x="508194" y="646030"/>
            <a:ext cx="38843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51: Cube nets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164769"/>
      </p:ext>
    </p:extLst>
  </p:cSld>
  <p:clrMapOvr>
    <a:masterClrMapping/>
  </p:clrMapOvr>
</p:sld>
</file>

<file path=ppt/slides/slide3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56733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52: Cuboid dimensions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22661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SHAPE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83C942A-41BD-4E3D-B84E-D11BBCE35E43}"/>
              </a:ext>
            </a:extLst>
          </p:cNvPr>
          <p:cNvGrpSpPr/>
          <p:nvPr/>
        </p:nvGrpSpPr>
        <p:grpSpPr>
          <a:xfrm>
            <a:off x="3639214" y="2618514"/>
            <a:ext cx="3723977" cy="4884076"/>
            <a:chOff x="2939697" y="2608064"/>
            <a:chExt cx="935493" cy="122893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59B62AF7-8728-4191-A7D0-15E194F60948}"/>
                </a:ext>
              </a:extLst>
            </p:cNvPr>
            <p:cNvGrpSpPr/>
            <p:nvPr/>
          </p:nvGrpSpPr>
          <p:grpSpPr>
            <a:xfrm>
              <a:off x="2939697" y="2608064"/>
              <a:ext cx="935493" cy="1228939"/>
              <a:chOff x="636287" y="1298707"/>
              <a:chExt cx="935493" cy="1228939"/>
            </a:xfrm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F66487AF-7AF3-4C38-9E78-38D537FA73B8}"/>
                  </a:ext>
                </a:extLst>
              </p:cNvPr>
              <p:cNvSpPr/>
              <p:nvPr/>
            </p:nvSpPr>
            <p:spPr>
              <a:xfrm>
                <a:off x="638721" y="1484716"/>
                <a:ext cx="698577" cy="1042930"/>
              </a:xfrm>
              <a:prstGeom prst="rect">
                <a:avLst/>
              </a:prstGeom>
              <a:solidFill>
                <a:schemeClr val="bg1"/>
              </a:solidFill>
              <a:ln w="76200" cap="rnd">
                <a:solidFill>
                  <a:schemeClr val="tx1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10" name="Straight Connector 9">
                <a:extLst>
                  <a:ext uri="{FF2B5EF4-FFF2-40B4-BE49-F238E27FC236}">
                    <a16:creationId xmlns:a16="http://schemas.microsoft.com/office/drawing/2014/main" id="{5B165BE1-3795-47F5-9E12-4101B3616A9F}"/>
                  </a:ext>
                </a:extLst>
              </p:cNvPr>
              <p:cNvCxnSpPr/>
              <p:nvPr/>
            </p:nvCxnSpPr>
            <p:spPr>
              <a:xfrm>
                <a:off x="1571780" y="1298707"/>
                <a:ext cx="0" cy="1040927"/>
              </a:xfrm>
              <a:prstGeom prst="line">
                <a:avLst/>
              </a:prstGeom>
              <a:ln w="762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>
                <a:extLst>
                  <a:ext uri="{FF2B5EF4-FFF2-40B4-BE49-F238E27FC236}">
                    <a16:creationId xmlns:a16="http://schemas.microsoft.com/office/drawing/2014/main" id="{E52C3165-1262-40EC-B561-2C3025AC6FE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934007" y="1298707"/>
                <a:ext cx="625335" cy="0"/>
              </a:xfrm>
              <a:prstGeom prst="line">
                <a:avLst/>
              </a:prstGeom>
              <a:ln w="762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3C5E9749-1412-4866-86B0-46262334241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37298" y="2341638"/>
                <a:ext cx="234482" cy="186008"/>
              </a:xfrm>
              <a:prstGeom prst="line">
                <a:avLst/>
              </a:prstGeom>
              <a:ln w="762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CB74DA54-2EB8-431F-922D-4981412F32A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37298" y="1299917"/>
                <a:ext cx="234482" cy="186009"/>
              </a:xfrm>
              <a:prstGeom prst="line">
                <a:avLst/>
              </a:prstGeom>
              <a:ln w="762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1BF5A092-1F57-4223-A9DC-9337C7FC3E4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36287" y="1302038"/>
                <a:ext cx="297720" cy="182678"/>
              </a:xfrm>
              <a:prstGeom prst="line">
                <a:avLst/>
              </a:prstGeom>
              <a:ln w="762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93DC7DBE-991D-4C33-82BD-EB1F53197542}"/>
                </a:ext>
              </a:extLst>
            </p:cNvPr>
            <p:cNvSpPr/>
            <p:nvPr/>
          </p:nvSpPr>
          <p:spPr>
            <a:xfrm>
              <a:off x="3069597" y="3214659"/>
              <a:ext cx="446258" cy="193608"/>
            </a:xfrm>
            <a:prstGeom prst="rect">
              <a:avLst/>
            </a:prstGeom>
            <a:ln w="76200">
              <a:noFill/>
            </a:ln>
          </p:spPr>
          <p:txBody>
            <a:bodyPr wrap="none">
              <a:spAutoFit/>
            </a:bodyPr>
            <a:lstStyle/>
            <a:p>
              <a:r>
                <a:rPr lang="en-GB" sz="4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45</a:t>
              </a:r>
              <a:r>
                <a:rPr lang="en-GB" sz="3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cm</a:t>
              </a:r>
              <a:r>
                <a:rPr lang="en-GB" sz="4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³</a:t>
              </a:r>
              <a:endParaRPr lang="en-GB" sz="4400" b="1" dirty="0"/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146972FA-52A9-4641-ADA7-B0DE744C9079}"/>
              </a:ext>
            </a:extLst>
          </p:cNvPr>
          <p:cNvSpPr txBox="1"/>
          <p:nvPr/>
        </p:nvSpPr>
        <p:spPr>
          <a:xfrm>
            <a:off x="2020635" y="1550067"/>
            <a:ext cx="82877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Square face (sides same length)</a:t>
            </a:r>
            <a:endParaRPr lang="en-GB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E8F600C-CAE0-4EAE-9F34-E5E4FC3F982C}"/>
              </a:ext>
            </a:extLst>
          </p:cNvPr>
          <p:cNvSpPr txBox="1"/>
          <p:nvPr/>
        </p:nvSpPr>
        <p:spPr>
          <a:xfrm>
            <a:off x="181614" y="4758313"/>
            <a:ext cx="33136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Rectangular face</a:t>
            </a:r>
            <a:endParaRPr lang="en-GB" sz="4000" dirty="0">
              <a:solidFill>
                <a:srgbClr val="00B05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635FD0FA-5A4C-4D72-9451-4D9A516A3292}"/>
              </a:ext>
            </a:extLst>
          </p:cNvPr>
          <p:cNvCxnSpPr>
            <a:cxnSpLocks/>
          </p:cNvCxnSpPr>
          <p:nvPr/>
        </p:nvCxnSpPr>
        <p:spPr>
          <a:xfrm flipV="1">
            <a:off x="3363673" y="4887715"/>
            <a:ext cx="1460694" cy="272114"/>
          </a:xfrm>
          <a:prstGeom prst="straightConnector1">
            <a:avLst/>
          </a:prstGeom>
          <a:ln w="76200" cap="rnd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ED2FAE97-9B43-4ADF-9E67-D48EDBF1766E}"/>
              </a:ext>
            </a:extLst>
          </p:cNvPr>
          <p:cNvCxnSpPr>
            <a:cxnSpLocks/>
          </p:cNvCxnSpPr>
          <p:nvPr/>
        </p:nvCxnSpPr>
        <p:spPr>
          <a:xfrm>
            <a:off x="4646170" y="2209241"/>
            <a:ext cx="959960" cy="920333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1076939"/>
      </p:ext>
    </p:extLst>
  </p:cSld>
  <p:clrMapOvr>
    <a:masterClrMapping/>
  </p:clrMapOvr>
</p:sld>
</file>

<file path=ppt/slides/slide3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22661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SHAPE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83C942A-41BD-4E3D-B84E-D11BBCE35E43}"/>
              </a:ext>
            </a:extLst>
          </p:cNvPr>
          <p:cNvGrpSpPr/>
          <p:nvPr/>
        </p:nvGrpSpPr>
        <p:grpSpPr>
          <a:xfrm>
            <a:off x="3639214" y="2618514"/>
            <a:ext cx="3723977" cy="4884076"/>
            <a:chOff x="2939697" y="2608064"/>
            <a:chExt cx="935493" cy="122893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59B62AF7-8728-4191-A7D0-15E194F60948}"/>
                </a:ext>
              </a:extLst>
            </p:cNvPr>
            <p:cNvGrpSpPr/>
            <p:nvPr/>
          </p:nvGrpSpPr>
          <p:grpSpPr>
            <a:xfrm>
              <a:off x="2939697" y="2608064"/>
              <a:ext cx="935493" cy="1228939"/>
              <a:chOff x="636287" y="1298707"/>
              <a:chExt cx="935493" cy="1228939"/>
            </a:xfrm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F66487AF-7AF3-4C38-9E78-38D537FA73B8}"/>
                  </a:ext>
                </a:extLst>
              </p:cNvPr>
              <p:cNvSpPr/>
              <p:nvPr/>
            </p:nvSpPr>
            <p:spPr>
              <a:xfrm>
                <a:off x="638721" y="1484716"/>
                <a:ext cx="698577" cy="1042930"/>
              </a:xfrm>
              <a:prstGeom prst="rect">
                <a:avLst/>
              </a:prstGeom>
              <a:solidFill>
                <a:schemeClr val="bg1"/>
              </a:solidFill>
              <a:ln w="76200" cap="rnd">
                <a:solidFill>
                  <a:schemeClr val="tx1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10" name="Straight Connector 9">
                <a:extLst>
                  <a:ext uri="{FF2B5EF4-FFF2-40B4-BE49-F238E27FC236}">
                    <a16:creationId xmlns:a16="http://schemas.microsoft.com/office/drawing/2014/main" id="{5B165BE1-3795-47F5-9E12-4101B3616A9F}"/>
                  </a:ext>
                </a:extLst>
              </p:cNvPr>
              <p:cNvCxnSpPr/>
              <p:nvPr/>
            </p:nvCxnSpPr>
            <p:spPr>
              <a:xfrm>
                <a:off x="1571780" y="1298707"/>
                <a:ext cx="0" cy="1040927"/>
              </a:xfrm>
              <a:prstGeom prst="line">
                <a:avLst/>
              </a:prstGeom>
              <a:ln w="762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>
                <a:extLst>
                  <a:ext uri="{FF2B5EF4-FFF2-40B4-BE49-F238E27FC236}">
                    <a16:creationId xmlns:a16="http://schemas.microsoft.com/office/drawing/2014/main" id="{E52C3165-1262-40EC-B561-2C3025AC6FE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934007" y="1298707"/>
                <a:ext cx="625335" cy="0"/>
              </a:xfrm>
              <a:prstGeom prst="line">
                <a:avLst/>
              </a:prstGeom>
              <a:ln w="762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3C5E9749-1412-4866-86B0-46262334241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37298" y="2341638"/>
                <a:ext cx="234482" cy="186008"/>
              </a:xfrm>
              <a:prstGeom prst="line">
                <a:avLst/>
              </a:prstGeom>
              <a:ln w="762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CB74DA54-2EB8-431F-922D-4981412F32A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37298" y="1299917"/>
                <a:ext cx="234482" cy="186009"/>
              </a:xfrm>
              <a:prstGeom prst="line">
                <a:avLst/>
              </a:prstGeom>
              <a:ln w="762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1BF5A092-1F57-4223-A9DC-9337C7FC3E4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36287" y="1302038"/>
                <a:ext cx="297720" cy="182678"/>
              </a:xfrm>
              <a:prstGeom prst="line">
                <a:avLst/>
              </a:prstGeom>
              <a:ln w="762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93DC7DBE-991D-4C33-82BD-EB1F53197542}"/>
                </a:ext>
              </a:extLst>
            </p:cNvPr>
            <p:cNvSpPr/>
            <p:nvPr/>
          </p:nvSpPr>
          <p:spPr>
            <a:xfrm>
              <a:off x="3069597" y="3214659"/>
              <a:ext cx="446258" cy="193608"/>
            </a:xfrm>
            <a:prstGeom prst="rect">
              <a:avLst/>
            </a:prstGeom>
            <a:ln w="76200">
              <a:noFill/>
            </a:ln>
          </p:spPr>
          <p:txBody>
            <a:bodyPr wrap="none">
              <a:spAutoFit/>
            </a:bodyPr>
            <a:lstStyle/>
            <a:p>
              <a:r>
                <a:rPr lang="en-GB" sz="4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45</a:t>
              </a:r>
              <a:r>
                <a:rPr lang="en-GB" sz="3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cm</a:t>
              </a:r>
              <a:r>
                <a:rPr lang="en-GB" sz="4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³</a:t>
              </a:r>
              <a:endParaRPr lang="en-GB" sz="4400" b="1" dirty="0"/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146972FA-52A9-4641-ADA7-B0DE744C9079}"/>
              </a:ext>
            </a:extLst>
          </p:cNvPr>
          <p:cNvSpPr txBox="1"/>
          <p:nvPr/>
        </p:nvSpPr>
        <p:spPr>
          <a:xfrm>
            <a:off x="3704529" y="2252399"/>
            <a:ext cx="5592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</a:t>
            </a:r>
            <a:endParaRPr lang="en-GB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E8F600C-CAE0-4EAE-9F34-E5E4FC3F982C}"/>
              </a:ext>
            </a:extLst>
          </p:cNvPr>
          <p:cNvSpPr txBox="1"/>
          <p:nvPr/>
        </p:nvSpPr>
        <p:spPr>
          <a:xfrm>
            <a:off x="2924809" y="5049228"/>
            <a:ext cx="4388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r</a:t>
            </a:r>
            <a:endParaRPr lang="en-GB" sz="4000" dirty="0">
              <a:solidFill>
                <a:srgbClr val="00B05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E7BF9D0D-6AA4-48D1-9AED-825FF4EEFBF1}"/>
              </a:ext>
            </a:extLst>
          </p:cNvPr>
          <p:cNvCxnSpPr/>
          <p:nvPr/>
        </p:nvCxnSpPr>
        <p:spPr>
          <a:xfrm>
            <a:off x="3363673" y="3374084"/>
            <a:ext cx="0" cy="4144835"/>
          </a:xfrm>
          <a:prstGeom prst="straightConnector1">
            <a:avLst/>
          </a:prstGeom>
          <a:ln w="7620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76DA6F4B-B43C-4356-9FCB-068F99D5E973}"/>
              </a:ext>
            </a:extLst>
          </p:cNvPr>
          <p:cNvCxnSpPr>
            <a:cxnSpLocks/>
          </p:cNvCxnSpPr>
          <p:nvPr/>
        </p:nvCxnSpPr>
        <p:spPr>
          <a:xfrm>
            <a:off x="3697482" y="3542813"/>
            <a:ext cx="2683708" cy="0"/>
          </a:xfrm>
          <a:prstGeom prst="straightConnector1">
            <a:avLst/>
          </a:prstGeom>
          <a:ln w="762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7C4B9FCF-D2EC-41A3-BBF0-A14AEE71F51B}"/>
              </a:ext>
            </a:extLst>
          </p:cNvPr>
          <p:cNvCxnSpPr>
            <a:cxnSpLocks/>
          </p:cNvCxnSpPr>
          <p:nvPr/>
        </p:nvCxnSpPr>
        <p:spPr>
          <a:xfrm flipV="1">
            <a:off x="3482513" y="2481943"/>
            <a:ext cx="1203774" cy="739741"/>
          </a:xfrm>
          <a:prstGeom prst="straightConnector1">
            <a:avLst/>
          </a:prstGeom>
          <a:ln w="762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BB6C7D2B-3AFC-4260-89ED-4788BCBE96EA}"/>
              </a:ext>
            </a:extLst>
          </p:cNvPr>
          <p:cNvSpPr txBox="1"/>
          <p:nvPr/>
        </p:nvSpPr>
        <p:spPr>
          <a:xfrm>
            <a:off x="4808038" y="3423091"/>
            <a:ext cx="5592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</a:t>
            </a:r>
            <a:endParaRPr lang="en-GB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00D1828-5913-4C7C-885F-4F1CE630D9B4}"/>
              </a:ext>
            </a:extLst>
          </p:cNvPr>
          <p:cNvSpPr/>
          <p:nvPr/>
        </p:nvSpPr>
        <p:spPr>
          <a:xfrm>
            <a:off x="508194" y="646030"/>
            <a:ext cx="56733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52: Cuboid dimensions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E8E4C35-093B-4404-890C-001253F27DE7}"/>
              </a:ext>
            </a:extLst>
          </p:cNvPr>
          <p:cNvSpPr/>
          <p:nvPr/>
        </p:nvSpPr>
        <p:spPr>
          <a:xfrm>
            <a:off x="5681080" y="1245228"/>
            <a:ext cx="460254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</a:t>
            </a:r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latin typeface="Century Gothic" panose="020B0502020202020204" pitchFamily="34" charset="0"/>
              </a:rPr>
              <a:t>×</a:t>
            </a:r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</a:t>
            </a:r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latin typeface="Century Gothic" panose="020B0502020202020204" pitchFamily="34" charset="0"/>
              </a:rPr>
              <a:t>×</a:t>
            </a:r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8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r</a:t>
            </a:r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800" b="1" dirty="0">
                <a:latin typeface="Century Gothic" panose="020B0502020202020204" pitchFamily="34" charset="0"/>
              </a:rPr>
              <a:t>= 45</a:t>
            </a:r>
            <a:r>
              <a:rPr lang="en-GB" sz="4000" b="1" dirty="0">
                <a:latin typeface="Century Gothic" panose="020B0502020202020204" pitchFamily="34" charset="0"/>
              </a:rPr>
              <a:t>cm</a:t>
            </a:r>
            <a:r>
              <a:rPr lang="en-GB" sz="4800" b="1" dirty="0">
                <a:latin typeface="Century Gothic" panose="020B0502020202020204" pitchFamily="34" charset="0"/>
              </a:rPr>
              <a:t>³</a:t>
            </a:r>
            <a:endParaRPr lang="en-GB" sz="42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5537004"/>
      </p:ext>
    </p:extLst>
  </p:cSld>
  <p:clrMapOvr>
    <a:masterClrMapping/>
  </p:clrMapOvr>
</p:sld>
</file>

<file path=ppt/slides/slide3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22661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SHAPE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83C942A-41BD-4E3D-B84E-D11BBCE35E43}"/>
              </a:ext>
            </a:extLst>
          </p:cNvPr>
          <p:cNvGrpSpPr/>
          <p:nvPr/>
        </p:nvGrpSpPr>
        <p:grpSpPr>
          <a:xfrm>
            <a:off x="3639214" y="2618514"/>
            <a:ext cx="3723977" cy="4884076"/>
            <a:chOff x="2939697" y="2608064"/>
            <a:chExt cx="935493" cy="122893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59B62AF7-8728-4191-A7D0-15E194F60948}"/>
                </a:ext>
              </a:extLst>
            </p:cNvPr>
            <p:cNvGrpSpPr/>
            <p:nvPr/>
          </p:nvGrpSpPr>
          <p:grpSpPr>
            <a:xfrm>
              <a:off x="2939697" y="2608064"/>
              <a:ext cx="935493" cy="1228939"/>
              <a:chOff x="636287" y="1298707"/>
              <a:chExt cx="935493" cy="1228939"/>
            </a:xfrm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F66487AF-7AF3-4C38-9E78-38D537FA73B8}"/>
                  </a:ext>
                </a:extLst>
              </p:cNvPr>
              <p:cNvSpPr/>
              <p:nvPr/>
            </p:nvSpPr>
            <p:spPr>
              <a:xfrm>
                <a:off x="638721" y="1484716"/>
                <a:ext cx="698577" cy="1042930"/>
              </a:xfrm>
              <a:prstGeom prst="rect">
                <a:avLst/>
              </a:prstGeom>
              <a:solidFill>
                <a:schemeClr val="bg1"/>
              </a:solidFill>
              <a:ln w="76200" cap="rnd">
                <a:solidFill>
                  <a:schemeClr val="tx1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10" name="Straight Connector 9">
                <a:extLst>
                  <a:ext uri="{FF2B5EF4-FFF2-40B4-BE49-F238E27FC236}">
                    <a16:creationId xmlns:a16="http://schemas.microsoft.com/office/drawing/2014/main" id="{5B165BE1-3795-47F5-9E12-4101B3616A9F}"/>
                  </a:ext>
                </a:extLst>
              </p:cNvPr>
              <p:cNvCxnSpPr/>
              <p:nvPr/>
            </p:nvCxnSpPr>
            <p:spPr>
              <a:xfrm>
                <a:off x="1571780" y="1298707"/>
                <a:ext cx="0" cy="1040927"/>
              </a:xfrm>
              <a:prstGeom prst="line">
                <a:avLst/>
              </a:prstGeom>
              <a:ln w="762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>
                <a:extLst>
                  <a:ext uri="{FF2B5EF4-FFF2-40B4-BE49-F238E27FC236}">
                    <a16:creationId xmlns:a16="http://schemas.microsoft.com/office/drawing/2014/main" id="{E52C3165-1262-40EC-B561-2C3025AC6FE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934007" y="1298707"/>
                <a:ext cx="625335" cy="0"/>
              </a:xfrm>
              <a:prstGeom prst="line">
                <a:avLst/>
              </a:prstGeom>
              <a:ln w="762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3C5E9749-1412-4866-86B0-46262334241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37298" y="2341638"/>
                <a:ext cx="234482" cy="186008"/>
              </a:xfrm>
              <a:prstGeom prst="line">
                <a:avLst/>
              </a:prstGeom>
              <a:ln w="762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CB74DA54-2EB8-431F-922D-4981412F32A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37298" y="1299917"/>
                <a:ext cx="234482" cy="186009"/>
              </a:xfrm>
              <a:prstGeom prst="line">
                <a:avLst/>
              </a:prstGeom>
              <a:ln w="762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1BF5A092-1F57-4223-A9DC-9337C7FC3E4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36287" y="1302038"/>
                <a:ext cx="297720" cy="182678"/>
              </a:xfrm>
              <a:prstGeom prst="line">
                <a:avLst/>
              </a:prstGeom>
              <a:ln w="762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93DC7DBE-991D-4C33-82BD-EB1F53197542}"/>
                </a:ext>
              </a:extLst>
            </p:cNvPr>
            <p:cNvSpPr/>
            <p:nvPr/>
          </p:nvSpPr>
          <p:spPr>
            <a:xfrm>
              <a:off x="3069597" y="3214659"/>
              <a:ext cx="446258" cy="193608"/>
            </a:xfrm>
            <a:prstGeom prst="rect">
              <a:avLst/>
            </a:prstGeom>
            <a:ln w="76200">
              <a:noFill/>
            </a:ln>
          </p:spPr>
          <p:txBody>
            <a:bodyPr wrap="none">
              <a:spAutoFit/>
            </a:bodyPr>
            <a:lstStyle/>
            <a:p>
              <a:r>
                <a:rPr lang="en-GB" sz="4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45</a:t>
              </a:r>
              <a:r>
                <a:rPr lang="en-GB" sz="3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cm</a:t>
              </a:r>
              <a:r>
                <a:rPr lang="en-GB" sz="4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³</a:t>
              </a:r>
              <a:endParaRPr lang="en-GB" sz="4400" b="1" dirty="0"/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146972FA-52A9-4641-ADA7-B0DE744C9079}"/>
              </a:ext>
            </a:extLst>
          </p:cNvPr>
          <p:cNvSpPr txBox="1"/>
          <p:nvPr/>
        </p:nvSpPr>
        <p:spPr>
          <a:xfrm>
            <a:off x="3704529" y="2252399"/>
            <a:ext cx="5592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</a:t>
            </a:r>
            <a:endParaRPr lang="en-GB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E8F600C-CAE0-4EAE-9F34-E5E4FC3F982C}"/>
              </a:ext>
            </a:extLst>
          </p:cNvPr>
          <p:cNvSpPr txBox="1"/>
          <p:nvPr/>
        </p:nvSpPr>
        <p:spPr>
          <a:xfrm>
            <a:off x="2924809" y="5049228"/>
            <a:ext cx="4388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r</a:t>
            </a:r>
            <a:endParaRPr lang="en-GB" sz="4000" dirty="0">
              <a:solidFill>
                <a:srgbClr val="00B05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E7BF9D0D-6AA4-48D1-9AED-825FF4EEFBF1}"/>
              </a:ext>
            </a:extLst>
          </p:cNvPr>
          <p:cNvCxnSpPr/>
          <p:nvPr/>
        </p:nvCxnSpPr>
        <p:spPr>
          <a:xfrm>
            <a:off x="3363673" y="3374084"/>
            <a:ext cx="0" cy="4144835"/>
          </a:xfrm>
          <a:prstGeom prst="straightConnector1">
            <a:avLst/>
          </a:prstGeom>
          <a:ln w="7620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76DA6F4B-B43C-4356-9FCB-068F99D5E973}"/>
              </a:ext>
            </a:extLst>
          </p:cNvPr>
          <p:cNvCxnSpPr>
            <a:cxnSpLocks/>
          </p:cNvCxnSpPr>
          <p:nvPr/>
        </p:nvCxnSpPr>
        <p:spPr>
          <a:xfrm>
            <a:off x="3697482" y="3542813"/>
            <a:ext cx="2683708" cy="0"/>
          </a:xfrm>
          <a:prstGeom prst="straightConnector1">
            <a:avLst/>
          </a:prstGeom>
          <a:ln w="762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7C4B9FCF-D2EC-41A3-BBF0-A14AEE71F51B}"/>
              </a:ext>
            </a:extLst>
          </p:cNvPr>
          <p:cNvCxnSpPr>
            <a:cxnSpLocks/>
          </p:cNvCxnSpPr>
          <p:nvPr/>
        </p:nvCxnSpPr>
        <p:spPr>
          <a:xfrm flipV="1">
            <a:off x="3482513" y="2481943"/>
            <a:ext cx="1203774" cy="739741"/>
          </a:xfrm>
          <a:prstGeom prst="straightConnector1">
            <a:avLst/>
          </a:prstGeom>
          <a:ln w="762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BB6C7D2B-3AFC-4260-89ED-4788BCBE96EA}"/>
              </a:ext>
            </a:extLst>
          </p:cNvPr>
          <p:cNvSpPr txBox="1"/>
          <p:nvPr/>
        </p:nvSpPr>
        <p:spPr>
          <a:xfrm>
            <a:off x="4808038" y="3423091"/>
            <a:ext cx="5592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</a:t>
            </a:r>
            <a:endParaRPr lang="en-GB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1D048B9-DAC5-4245-8C5F-C3A5E136632E}"/>
              </a:ext>
            </a:extLst>
          </p:cNvPr>
          <p:cNvSpPr/>
          <p:nvPr/>
        </p:nvSpPr>
        <p:spPr>
          <a:xfrm>
            <a:off x="8413460" y="2785893"/>
            <a:ext cx="3114510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</a:t>
            </a:r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×</a:t>
            </a:r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 </a:t>
            </a:r>
            <a:r>
              <a:rPr lang="en-GB" sz="4000" b="1" dirty="0">
                <a:latin typeface="Century Gothic" panose="020B0502020202020204" pitchFamily="34" charset="0"/>
              </a:rPr>
              <a:t>is a factor of 45</a:t>
            </a:r>
          </a:p>
          <a:p>
            <a:endParaRPr lang="en-GB" sz="4000" b="1" dirty="0">
              <a:latin typeface="Century Gothic" panose="020B0502020202020204" pitchFamily="34" charset="0"/>
            </a:endParaRPr>
          </a:p>
          <a:p>
            <a:r>
              <a:rPr lang="en-GB" sz="4000" b="1" dirty="0">
                <a:latin typeface="Century Gothic" panose="020B0502020202020204" pitchFamily="34" charset="0"/>
              </a:rPr>
              <a:t>What could the length of </a:t>
            </a:r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</a:t>
            </a:r>
            <a:r>
              <a:rPr lang="en-GB" sz="4000" b="1" dirty="0">
                <a:latin typeface="Century Gothic" panose="020B0502020202020204" pitchFamily="34" charset="0"/>
              </a:rPr>
              <a:t> be?</a:t>
            </a:r>
            <a:r>
              <a:rPr lang="en-GB" sz="3600" b="1" dirty="0">
                <a:latin typeface="Century Gothic" panose="020B0502020202020204" pitchFamily="34" charset="0"/>
              </a:rPr>
              <a:t> </a:t>
            </a:r>
            <a:endParaRPr lang="en-GB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82C7CC3-62ED-4998-8365-FE87B4F0DE87}"/>
              </a:ext>
            </a:extLst>
          </p:cNvPr>
          <p:cNvSpPr/>
          <p:nvPr/>
        </p:nvSpPr>
        <p:spPr>
          <a:xfrm>
            <a:off x="508194" y="646030"/>
            <a:ext cx="56733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52: Cuboid dimensions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1C0064C-E403-4984-8777-EF8C069172DC}"/>
              </a:ext>
            </a:extLst>
          </p:cNvPr>
          <p:cNvSpPr/>
          <p:nvPr/>
        </p:nvSpPr>
        <p:spPr>
          <a:xfrm>
            <a:off x="5681080" y="1245228"/>
            <a:ext cx="460254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</a:t>
            </a:r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latin typeface="Century Gothic" panose="020B0502020202020204" pitchFamily="34" charset="0"/>
              </a:rPr>
              <a:t>×</a:t>
            </a:r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</a:t>
            </a:r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latin typeface="Century Gothic" panose="020B0502020202020204" pitchFamily="34" charset="0"/>
              </a:rPr>
              <a:t>×</a:t>
            </a:r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8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r</a:t>
            </a:r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800" b="1" dirty="0">
                <a:latin typeface="Century Gothic" panose="020B0502020202020204" pitchFamily="34" charset="0"/>
              </a:rPr>
              <a:t>= 45</a:t>
            </a:r>
            <a:r>
              <a:rPr lang="en-GB" sz="4000" b="1" dirty="0">
                <a:latin typeface="Century Gothic" panose="020B0502020202020204" pitchFamily="34" charset="0"/>
              </a:rPr>
              <a:t>cm</a:t>
            </a:r>
            <a:r>
              <a:rPr lang="en-GB" sz="4800" b="1" dirty="0">
                <a:latin typeface="Century Gothic" panose="020B0502020202020204" pitchFamily="34" charset="0"/>
              </a:rPr>
              <a:t>³</a:t>
            </a:r>
            <a:endParaRPr lang="en-GB" sz="42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496279"/>
      </p:ext>
    </p:extLst>
  </p:cSld>
  <p:clrMapOvr>
    <a:masterClrMapping/>
  </p:clrMapOvr>
</p:sld>
</file>

<file path=ppt/slides/slide3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22661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SHAPE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83C942A-41BD-4E3D-B84E-D11BBCE35E43}"/>
              </a:ext>
            </a:extLst>
          </p:cNvPr>
          <p:cNvGrpSpPr/>
          <p:nvPr/>
        </p:nvGrpSpPr>
        <p:grpSpPr>
          <a:xfrm>
            <a:off x="3639214" y="2618514"/>
            <a:ext cx="3723977" cy="4884076"/>
            <a:chOff x="2939697" y="2608064"/>
            <a:chExt cx="935493" cy="122893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59B62AF7-8728-4191-A7D0-15E194F60948}"/>
                </a:ext>
              </a:extLst>
            </p:cNvPr>
            <p:cNvGrpSpPr/>
            <p:nvPr/>
          </p:nvGrpSpPr>
          <p:grpSpPr>
            <a:xfrm>
              <a:off x="2939697" y="2608064"/>
              <a:ext cx="935493" cy="1228939"/>
              <a:chOff x="636287" y="1298707"/>
              <a:chExt cx="935493" cy="1228939"/>
            </a:xfrm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F66487AF-7AF3-4C38-9E78-38D537FA73B8}"/>
                  </a:ext>
                </a:extLst>
              </p:cNvPr>
              <p:cNvSpPr/>
              <p:nvPr/>
            </p:nvSpPr>
            <p:spPr>
              <a:xfrm>
                <a:off x="638721" y="1484716"/>
                <a:ext cx="698577" cy="1042930"/>
              </a:xfrm>
              <a:prstGeom prst="rect">
                <a:avLst/>
              </a:prstGeom>
              <a:solidFill>
                <a:schemeClr val="bg1"/>
              </a:solidFill>
              <a:ln w="76200" cap="rnd">
                <a:solidFill>
                  <a:schemeClr val="tx1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10" name="Straight Connector 9">
                <a:extLst>
                  <a:ext uri="{FF2B5EF4-FFF2-40B4-BE49-F238E27FC236}">
                    <a16:creationId xmlns:a16="http://schemas.microsoft.com/office/drawing/2014/main" id="{5B165BE1-3795-47F5-9E12-4101B3616A9F}"/>
                  </a:ext>
                </a:extLst>
              </p:cNvPr>
              <p:cNvCxnSpPr/>
              <p:nvPr/>
            </p:nvCxnSpPr>
            <p:spPr>
              <a:xfrm>
                <a:off x="1571780" y="1298707"/>
                <a:ext cx="0" cy="1040927"/>
              </a:xfrm>
              <a:prstGeom prst="line">
                <a:avLst/>
              </a:prstGeom>
              <a:ln w="762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>
                <a:extLst>
                  <a:ext uri="{FF2B5EF4-FFF2-40B4-BE49-F238E27FC236}">
                    <a16:creationId xmlns:a16="http://schemas.microsoft.com/office/drawing/2014/main" id="{E52C3165-1262-40EC-B561-2C3025AC6FE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934007" y="1298707"/>
                <a:ext cx="625335" cy="0"/>
              </a:xfrm>
              <a:prstGeom prst="line">
                <a:avLst/>
              </a:prstGeom>
              <a:ln w="762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3C5E9749-1412-4866-86B0-46262334241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37298" y="2341638"/>
                <a:ext cx="234482" cy="186008"/>
              </a:xfrm>
              <a:prstGeom prst="line">
                <a:avLst/>
              </a:prstGeom>
              <a:ln w="762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CB74DA54-2EB8-431F-922D-4981412F32A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37298" y="1299917"/>
                <a:ext cx="234482" cy="186009"/>
              </a:xfrm>
              <a:prstGeom prst="line">
                <a:avLst/>
              </a:prstGeom>
              <a:ln w="762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1BF5A092-1F57-4223-A9DC-9337C7FC3E4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36287" y="1302038"/>
                <a:ext cx="297720" cy="182678"/>
              </a:xfrm>
              <a:prstGeom prst="line">
                <a:avLst/>
              </a:prstGeom>
              <a:ln w="762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93DC7DBE-991D-4C33-82BD-EB1F53197542}"/>
                </a:ext>
              </a:extLst>
            </p:cNvPr>
            <p:cNvSpPr/>
            <p:nvPr/>
          </p:nvSpPr>
          <p:spPr>
            <a:xfrm>
              <a:off x="3069597" y="3214659"/>
              <a:ext cx="446258" cy="193608"/>
            </a:xfrm>
            <a:prstGeom prst="rect">
              <a:avLst/>
            </a:prstGeom>
            <a:ln w="76200">
              <a:noFill/>
            </a:ln>
          </p:spPr>
          <p:txBody>
            <a:bodyPr wrap="none">
              <a:spAutoFit/>
            </a:bodyPr>
            <a:lstStyle/>
            <a:p>
              <a:r>
                <a:rPr lang="en-GB" sz="4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45</a:t>
              </a:r>
              <a:r>
                <a:rPr lang="en-GB" sz="3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cm</a:t>
              </a:r>
              <a:r>
                <a:rPr lang="en-GB" sz="4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³</a:t>
              </a:r>
              <a:endParaRPr lang="en-GB" sz="4400" b="1" dirty="0"/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146972FA-52A9-4641-ADA7-B0DE744C9079}"/>
              </a:ext>
            </a:extLst>
          </p:cNvPr>
          <p:cNvSpPr txBox="1"/>
          <p:nvPr/>
        </p:nvSpPr>
        <p:spPr>
          <a:xfrm>
            <a:off x="3704529" y="2252399"/>
            <a:ext cx="5592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</a:t>
            </a:r>
            <a:endParaRPr lang="en-GB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E8F600C-CAE0-4EAE-9F34-E5E4FC3F982C}"/>
              </a:ext>
            </a:extLst>
          </p:cNvPr>
          <p:cNvSpPr txBox="1"/>
          <p:nvPr/>
        </p:nvSpPr>
        <p:spPr>
          <a:xfrm>
            <a:off x="2924809" y="5049228"/>
            <a:ext cx="4388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r</a:t>
            </a:r>
            <a:endParaRPr lang="en-GB" sz="4000" dirty="0">
              <a:solidFill>
                <a:srgbClr val="00B05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E7BF9D0D-6AA4-48D1-9AED-825FF4EEFBF1}"/>
              </a:ext>
            </a:extLst>
          </p:cNvPr>
          <p:cNvCxnSpPr/>
          <p:nvPr/>
        </p:nvCxnSpPr>
        <p:spPr>
          <a:xfrm>
            <a:off x="3363673" y="3374084"/>
            <a:ext cx="0" cy="4144835"/>
          </a:xfrm>
          <a:prstGeom prst="straightConnector1">
            <a:avLst/>
          </a:prstGeom>
          <a:ln w="7620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76DA6F4B-B43C-4356-9FCB-068F99D5E973}"/>
              </a:ext>
            </a:extLst>
          </p:cNvPr>
          <p:cNvCxnSpPr>
            <a:cxnSpLocks/>
          </p:cNvCxnSpPr>
          <p:nvPr/>
        </p:nvCxnSpPr>
        <p:spPr>
          <a:xfrm>
            <a:off x="3697482" y="3542813"/>
            <a:ext cx="2683708" cy="0"/>
          </a:xfrm>
          <a:prstGeom prst="straightConnector1">
            <a:avLst/>
          </a:prstGeom>
          <a:ln w="762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7C4B9FCF-D2EC-41A3-BBF0-A14AEE71F51B}"/>
              </a:ext>
            </a:extLst>
          </p:cNvPr>
          <p:cNvCxnSpPr>
            <a:cxnSpLocks/>
          </p:cNvCxnSpPr>
          <p:nvPr/>
        </p:nvCxnSpPr>
        <p:spPr>
          <a:xfrm flipV="1">
            <a:off x="3482513" y="2481943"/>
            <a:ext cx="1203774" cy="739741"/>
          </a:xfrm>
          <a:prstGeom prst="straightConnector1">
            <a:avLst/>
          </a:prstGeom>
          <a:ln w="762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BB6C7D2B-3AFC-4260-89ED-4788BCBE96EA}"/>
              </a:ext>
            </a:extLst>
          </p:cNvPr>
          <p:cNvSpPr txBox="1"/>
          <p:nvPr/>
        </p:nvSpPr>
        <p:spPr>
          <a:xfrm>
            <a:off x="4808038" y="3423091"/>
            <a:ext cx="5592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</a:t>
            </a:r>
            <a:endParaRPr lang="en-GB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1D048B9-DAC5-4245-8C5F-C3A5E136632E}"/>
              </a:ext>
            </a:extLst>
          </p:cNvPr>
          <p:cNvSpPr/>
          <p:nvPr/>
        </p:nvSpPr>
        <p:spPr>
          <a:xfrm>
            <a:off x="8413460" y="2785893"/>
            <a:ext cx="31145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</a:t>
            </a:r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= 3</a:t>
            </a:r>
            <a:r>
              <a:rPr lang="en-GB" sz="4000" b="1" dirty="0">
                <a:latin typeface="Century Gothic" panose="020B0502020202020204" pitchFamily="34" charset="0"/>
              </a:rPr>
              <a:t>cm</a:t>
            </a:r>
            <a:endParaRPr lang="en-GB" sz="4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8B8FDBC-53B1-4EDB-9CEE-61FC2807A358}"/>
              </a:ext>
            </a:extLst>
          </p:cNvPr>
          <p:cNvSpPr/>
          <p:nvPr/>
        </p:nvSpPr>
        <p:spPr>
          <a:xfrm>
            <a:off x="508194" y="646030"/>
            <a:ext cx="56733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52: Cuboid dimensions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D733CBE-EEFB-4329-9703-8208C9BA1846}"/>
              </a:ext>
            </a:extLst>
          </p:cNvPr>
          <p:cNvSpPr/>
          <p:nvPr/>
        </p:nvSpPr>
        <p:spPr>
          <a:xfrm>
            <a:off x="5681080" y="1245228"/>
            <a:ext cx="460254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</a:t>
            </a:r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latin typeface="Century Gothic" panose="020B0502020202020204" pitchFamily="34" charset="0"/>
              </a:rPr>
              <a:t>×</a:t>
            </a:r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</a:t>
            </a:r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latin typeface="Century Gothic" panose="020B0502020202020204" pitchFamily="34" charset="0"/>
              </a:rPr>
              <a:t>×</a:t>
            </a:r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8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r</a:t>
            </a:r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800" b="1" dirty="0">
                <a:latin typeface="Century Gothic" panose="020B0502020202020204" pitchFamily="34" charset="0"/>
              </a:rPr>
              <a:t>= 45</a:t>
            </a:r>
            <a:r>
              <a:rPr lang="en-GB" sz="4000" b="1" dirty="0">
                <a:latin typeface="Century Gothic" panose="020B0502020202020204" pitchFamily="34" charset="0"/>
              </a:rPr>
              <a:t>cm</a:t>
            </a:r>
            <a:r>
              <a:rPr lang="en-GB" sz="4800" b="1" dirty="0">
                <a:latin typeface="Century Gothic" panose="020B0502020202020204" pitchFamily="34" charset="0"/>
              </a:rPr>
              <a:t>³</a:t>
            </a:r>
            <a:endParaRPr lang="en-GB" sz="42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3966930"/>
      </p:ext>
    </p:extLst>
  </p:cSld>
  <p:clrMapOvr>
    <a:masterClrMapping/>
  </p:clrMapOvr>
</p:sld>
</file>

<file path=ppt/slides/slide3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22661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SHAPE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83C942A-41BD-4E3D-B84E-D11BBCE35E43}"/>
              </a:ext>
            </a:extLst>
          </p:cNvPr>
          <p:cNvGrpSpPr/>
          <p:nvPr/>
        </p:nvGrpSpPr>
        <p:grpSpPr>
          <a:xfrm>
            <a:off x="3639214" y="2618514"/>
            <a:ext cx="3723977" cy="4884076"/>
            <a:chOff x="2939697" y="2608064"/>
            <a:chExt cx="935493" cy="122893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59B62AF7-8728-4191-A7D0-15E194F60948}"/>
                </a:ext>
              </a:extLst>
            </p:cNvPr>
            <p:cNvGrpSpPr/>
            <p:nvPr/>
          </p:nvGrpSpPr>
          <p:grpSpPr>
            <a:xfrm>
              <a:off x="2939697" y="2608064"/>
              <a:ext cx="935493" cy="1228939"/>
              <a:chOff x="636287" y="1298707"/>
              <a:chExt cx="935493" cy="1228939"/>
            </a:xfrm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F66487AF-7AF3-4C38-9E78-38D537FA73B8}"/>
                  </a:ext>
                </a:extLst>
              </p:cNvPr>
              <p:cNvSpPr/>
              <p:nvPr/>
            </p:nvSpPr>
            <p:spPr>
              <a:xfrm>
                <a:off x="638721" y="1484716"/>
                <a:ext cx="698577" cy="1042930"/>
              </a:xfrm>
              <a:prstGeom prst="rect">
                <a:avLst/>
              </a:prstGeom>
              <a:solidFill>
                <a:schemeClr val="bg1"/>
              </a:solidFill>
              <a:ln w="76200" cap="rnd">
                <a:solidFill>
                  <a:schemeClr val="tx1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10" name="Straight Connector 9">
                <a:extLst>
                  <a:ext uri="{FF2B5EF4-FFF2-40B4-BE49-F238E27FC236}">
                    <a16:creationId xmlns:a16="http://schemas.microsoft.com/office/drawing/2014/main" id="{5B165BE1-3795-47F5-9E12-4101B3616A9F}"/>
                  </a:ext>
                </a:extLst>
              </p:cNvPr>
              <p:cNvCxnSpPr/>
              <p:nvPr/>
            </p:nvCxnSpPr>
            <p:spPr>
              <a:xfrm>
                <a:off x="1571780" y="1298707"/>
                <a:ext cx="0" cy="1040927"/>
              </a:xfrm>
              <a:prstGeom prst="line">
                <a:avLst/>
              </a:prstGeom>
              <a:ln w="762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>
                <a:extLst>
                  <a:ext uri="{FF2B5EF4-FFF2-40B4-BE49-F238E27FC236}">
                    <a16:creationId xmlns:a16="http://schemas.microsoft.com/office/drawing/2014/main" id="{E52C3165-1262-40EC-B561-2C3025AC6FE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934007" y="1298707"/>
                <a:ext cx="625335" cy="0"/>
              </a:xfrm>
              <a:prstGeom prst="line">
                <a:avLst/>
              </a:prstGeom>
              <a:ln w="762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3C5E9749-1412-4866-86B0-46262334241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37298" y="2341638"/>
                <a:ext cx="234482" cy="186008"/>
              </a:xfrm>
              <a:prstGeom prst="line">
                <a:avLst/>
              </a:prstGeom>
              <a:ln w="762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CB74DA54-2EB8-431F-922D-4981412F32A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37298" y="1299917"/>
                <a:ext cx="234482" cy="186009"/>
              </a:xfrm>
              <a:prstGeom prst="line">
                <a:avLst/>
              </a:prstGeom>
              <a:ln w="762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1BF5A092-1F57-4223-A9DC-9337C7FC3E4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36287" y="1302038"/>
                <a:ext cx="297720" cy="182678"/>
              </a:xfrm>
              <a:prstGeom prst="line">
                <a:avLst/>
              </a:prstGeom>
              <a:ln w="762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93DC7DBE-991D-4C33-82BD-EB1F53197542}"/>
                </a:ext>
              </a:extLst>
            </p:cNvPr>
            <p:cNvSpPr/>
            <p:nvPr/>
          </p:nvSpPr>
          <p:spPr>
            <a:xfrm>
              <a:off x="3069597" y="3214659"/>
              <a:ext cx="446258" cy="193608"/>
            </a:xfrm>
            <a:prstGeom prst="rect">
              <a:avLst/>
            </a:prstGeom>
            <a:ln w="76200">
              <a:noFill/>
            </a:ln>
          </p:spPr>
          <p:txBody>
            <a:bodyPr wrap="none">
              <a:spAutoFit/>
            </a:bodyPr>
            <a:lstStyle/>
            <a:p>
              <a:r>
                <a:rPr lang="en-GB" sz="4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45</a:t>
              </a:r>
              <a:r>
                <a:rPr lang="en-GB" sz="3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cm</a:t>
              </a:r>
              <a:r>
                <a:rPr lang="en-GB" sz="4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³</a:t>
              </a:r>
              <a:endParaRPr lang="en-GB" sz="4400" b="1" dirty="0"/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146972FA-52A9-4641-ADA7-B0DE744C9079}"/>
              </a:ext>
            </a:extLst>
          </p:cNvPr>
          <p:cNvSpPr txBox="1"/>
          <p:nvPr/>
        </p:nvSpPr>
        <p:spPr>
          <a:xfrm>
            <a:off x="3704529" y="2252399"/>
            <a:ext cx="5592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</a:t>
            </a:r>
            <a:endParaRPr lang="en-GB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E8F600C-CAE0-4EAE-9F34-E5E4FC3F982C}"/>
              </a:ext>
            </a:extLst>
          </p:cNvPr>
          <p:cNvSpPr txBox="1"/>
          <p:nvPr/>
        </p:nvSpPr>
        <p:spPr>
          <a:xfrm>
            <a:off x="2924809" y="5049228"/>
            <a:ext cx="4388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r</a:t>
            </a:r>
            <a:endParaRPr lang="en-GB" sz="4000" dirty="0">
              <a:solidFill>
                <a:srgbClr val="00B05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E7BF9D0D-6AA4-48D1-9AED-825FF4EEFBF1}"/>
              </a:ext>
            </a:extLst>
          </p:cNvPr>
          <p:cNvCxnSpPr/>
          <p:nvPr/>
        </p:nvCxnSpPr>
        <p:spPr>
          <a:xfrm>
            <a:off x="3363673" y="3374084"/>
            <a:ext cx="0" cy="4144835"/>
          </a:xfrm>
          <a:prstGeom prst="straightConnector1">
            <a:avLst/>
          </a:prstGeom>
          <a:ln w="7620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76DA6F4B-B43C-4356-9FCB-068F99D5E973}"/>
              </a:ext>
            </a:extLst>
          </p:cNvPr>
          <p:cNvCxnSpPr>
            <a:cxnSpLocks/>
          </p:cNvCxnSpPr>
          <p:nvPr/>
        </p:nvCxnSpPr>
        <p:spPr>
          <a:xfrm>
            <a:off x="3697482" y="3542813"/>
            <a:ext cx="2683708" cy="0"/>
          </a:xfrm>
          <a:prstGeom prst="straightConnector1">
            <a:avLst/>
          </a:prstGeom>
          <a:ln w="762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7C4B9FCF-D2EC-41A3-BBF0-A14AEE71F51B}"/>
              </a:ext>
            </a:extLst>
          </p:cNvPr>
          <p:cNvCxnSpPr>
            <a:cxnSpLocks/>
          </p:cNvCxnSpPr>
          <p:nvPr/>
        </p:nvCxnSpPr>
        <p:spPr>
          <a:xfrm flipV="1">
            <a:off x="3482513" y="2481943"/>
            <a:ext cx="1203774" cy="739741"/>
          </a:xfrm>
          <a:prstGeom prst="straightConnector1">
            <a:avLst/>
          </a:prstGeom>
          <a:ln w="762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BB6C7D2B-3AFC-4260-89ED-4788BCBE96EA}"/>
              </a:ext>
            </a:extLst>
          </p:cNvPr>
          <p:cNvSpPr txBox="1"/>
          <p:nvPr/>
        </p:nvSpPr>
        <p:spPr>
          <a:xfrm>
            <a:off x="4808038" y="3423091"/>
            <a:ext cx="5592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</a:t>
            </a:r>
            <a:endParaRPr lang="en-GB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A930047-76FD-48A0-9688-328A2461751A}"/>
              </a:ext>
            </a:extLst>
          </p:cNvPr>
          <p:cNvSpPr/>
          <p:nvPr/>
        </p:nvSpPr>
        <p:spPr>
          <a:xfrm>
            <a:off x="5681080" y="1245228"/>
            <a:ext cx="460254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</a:t>
            </a:r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latin typeface="Century Gothic" panose="020B0502020202020204" pitchFamily="34" charset="0"/>
              </a:rPr>
              <a:t>×</a:t>
            </a:r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</a:t>
            </a:r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latin typeface="Century Gothic" panose="020B0502020202020204" pitchFamily="34" charset="0"/>
              </a:rPr>
              <a:t>×</a:t>
            </a:r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8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r</a:t>
            </a:r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800" b="1" dirty="0">
                <a:latin typeface="Century Gothic" panose="020B0502020202020204" pitchFamily="34" charset="0"/>
              </a:rPr>
              <a:t>= 45</a:t>
            </a:r>
            <a:r>
              <a:rPr lang="en-GB" sz="4000" b="1" dirty="0">
                <a:latin typeface="Century Gothic" panose="020B0502020202020204" pitchFamily="34" charset="0"/>
              </a:rPr>
              <a:t>cm</a:t>
            </a:r>
            <a:r>
              <a:rPr lang="en-GB" sz="4800" b="1" dirty="0">
                <a:latin typeface="Century Gothic" panose="020B0502020202020204" pitchFamily="34" charset="0"/>
              </a:rPr>
              <a:t>³</a:t>
            </a:r>
            <a:endParaRPr lang="en-GB" sz="4200" dirty="0">
              <a:latin typeface="Century Gothic" panose="020B0502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1D048B9-DAC5-4245-8C5F-C3A5E136632E}"/>
              </a:ext>
            </a:extLst>
          </p:cNvPr>
          <p:cNvSpPr/>
          <p:nvPr/>
        </p:nvSpPr>
        <p:spPr>
          <a:xfrm>
            <a:off x="8413460" y="2785893"/>
            <a:ext cx="311451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</a:t>
            </a:r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= 3</a:t>
            </a:r>
            <a:r>
              <a:rPr lang="en-GB" sz="4000" b="1" dirty="0">
                <a:latin typeface="Century Gothic" panose="020B0502020202020204" pitchFamily="34" charset="0"/>
              </a:rPr>
              <a:t>cm</a:t>
            </a:r>
            <a:endParaRPr lang="en-GB" sz="4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endParaRPr lang="en-GB" sz="4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48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r</a:t>
            </a:r>
            <a:r>
              <a:rPr lang="en-GB" sz="4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= 5</a:t>
            </a:r>
            <a:r>
              <a:rPr lang="en-GB" sz="4000" b="1" dirty="0">
                <a:latin typeface="Century Gothic" panose="020B0502020202020204" pitchFamily="34" charset="0"/>
              </a:rPr>
              <a:t>cm</a:t>
            </a:r>
            <a:endParaRPr lang="en-GB" sz="32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0990896-E919-48A5-958F-2AF579854258}"/>
              </a:ext>
            </a:extLst>
          </p:cNvPr>
          <p:cNvSpPr/>
          <p:nvPr/>
        </p:nvSpPr>
        <p:spPr>
          <a:xfrm>
            <a:off x="508194" y="646030"/>
            <a:ext cx="56733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52: Cuboid dimensions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649937"/>
      </p:ext>
    </p:extLst>
  </p:cSld>
  <p:clrMapOvr>
    <a:masterClrMapping/>
  </p:clrMapOvr>
</p:sld>
</file>

<file path=ppt/slides/slide3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62905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53: Faces, edges, vertices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22661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SHAPE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86C1E53-4D93-45DE-BCBD-522F7110ED1C}"/>
              </a:ext>
            </a:extLst>
          </p:cNvPr>
          <p:cNvGrpSpPr/>
          <p:nvPr/>
        </p:nvGrpSpPr>
        <p:grpSpPr>
          <a:xfrm>
            <a:off x="2078279" y="1933903"/>
            <a:ext cx="3129298" cy="5398301"/>
            <a:chOff x="9260114" y="1774236"/>
            <a:chExt cx="1205830" cy="2365288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45315178-A4B6-4DFE-9AB3-4D52EA69D6BD}"/>
                </a:ext>
              </a:extLst>
            </p:cNvPr>
            <p:cNvCxnSpPr>
              <a:cxnSpLocks/>
            </p:cNvCxnSpPr>
            <p:nvPr/>
          </p:nvCxnSpPr>
          <p:spPr>
            <a:xfrm>
              <a:off x="9851830" y="1804364"/>
              <a:ext cx="17883" cy="2335160"/>
            </a:xfrm>
            <a:prstGeom prst="line">
              <a:avLst/>
            </a:prstGeom>
            <a:ln w="76200" cap="rnd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2019385B-5840-4237-9118-347FD488D00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260114" y="1774236"/>
              <a:ext cx="591716" cy="1947478"/>
            </a:xfrm>
            <a:prstGeom prst="line">
              <a:avLst/>
            </a:prstGeom>
            <a:ln w="76200" cap="rnd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B21CBFBA-5B54-4E7C-A994-61EE416D691A}"/>
                </a:ext>
              </a:extLst>
            </p:cNvPr>
            <p:cNvCxnSpPr>
              <a:cxnSpLocks/>
            </p:cNvCxnSpPr>
            <p:nvPr/>
          </p:nvCxnSpPr>
          <p:spPr>
            <a:xfrm>
              <a:off x="9851830" y="1774236"/>
              <a:ext cx="614114" cy="1947478"/>
            </a:xfrm>
            <a:prstGeom prst="line">
              <a:avLst/>
            </a:prstGeom>
            <a:ln w="76200" cap="rnd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E517D36-0703-44FE-BA8F-9FA2F3682DB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9260115" y="3735773"/>
              <a:ext cx="600227" cy="403751"/>
            </a:xfrm>
            <a:prstGeom prst="line">
              <a:avLst/>
            </a:prstGeom>
            <a:ln w="76200" cap="rnd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2B27E6D-165E-4D79-8767-64F3BE7C381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876474" y="3721714"/>
              <a:ext cx="589470" cy="404077"/>
            </a:xfrm>
            <a:prstGeom prst="line">
              <a:avLst/>
            </a:prstGeom>
            <a:ln w="76200" cap="rnd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45027088"/>
      </p:ext>
    </p:extLst>
  </p:cSld>
  <p:clrMapOvr>
    <a:masterClrMapping/>
  </p:clrMapOvr>
</p:sld>
</file>

<file path=ppt/slides/slide3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22661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SHAPE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BD1BE8D2-10D4-403A-8E1A-C9165C90AB4D}"/>
              </a:ext>
            </a:extLst>
          </p:cNvPr>
          <p:cNvGrpSpPr/>
          <p:nvPr/>
        </p:nvGrpSpPr>
        <p:grpSpPr>
          <a:xfrm>
            <a:off x="2078279" y="3125728"/>
            <a:ext cx="3129298" cy="4206476"/>
            <a:chOff x="2222266" y="1546659"/>
            <a:chExt cx="981073" cy="1177222"/>
          </a:xfrm>
        </p:grpSpPr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A19FFC61-C859-4211-B9E2-9E2C582F6A8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708336" y="1546659"/>
              <a:ext cx="163340" cy="72339"/>
            </a:xfrm>
            <a:prstGeom prst="line">
              <a:avLst/>
            </a:prstGeom>
            <a:ln w="76200" cap="rnd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C3B0241B-A2B4-46FB-B407-93BCAFE21ED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535399" y="1632916"/>
              <a:ext cx="172937" cy="92423"/>
            </a:xfrm>
            <a:prstGeom prst="line">
              <a:avLst/>
            </a:prstGeom>
            <a:ln w="76200" cap="rnd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7BED2621-98D4-498D-9C37-377A277BDD4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04671" y="1629186"/>
              <a:ext cx="172937" cy="92423"/>
            </a:xfrm>
            <a:prstGeom prst="line">
              <a:avLst/>
            </a:prstGeom>
            <a:ln w="76200" cap="rnd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D86C1E53-4D93-45DE-BCBD-522F7110ED1C}"/>
                </a:ext>
              </a:extLst>
            </p:cNvPr>
            <p:cNvGrpSpPr/>
            <p:nvPr/>
          </p:nvGrpSpPr>
          <p:grpSpPr>
            <a:xfrm>
              <a:off x="2222266" y="1629186"/>
              <a:ext cx="981073" cy="1094695"/>
              <a:chOff x="9260114" y="2425645"/>
              <a:chExt cx="1205830" cy="1713879"/>
            </a:xfrm>
          </p:grpSpPr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45315178-A4B6-4DFE-9AB3-4D52EA69D6B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3944" y="2576184"/>
                <a:ext cx="15769" cy="1563340"/>
              </a:xfrm>
              <a:prstGeom prst="line">
                <a:avLst/>
              </a:prstGeom>
              <a:ln w="76200" cap="rnd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2019385B-5840-4237-9118-347FD488D00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9260114" y="2425645"/>
                <a:ext cx="383964" cy="1296069"/>
              </a:xfrm>
              <a:prstGeom prst="line">
                <a:avLst/>
              </a:prstGeom>
              <a:ln w="76200" cap="rnd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B21CBFBA-5B54-4E7C-A994-61EE416D69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63667" y="2425645"/>
                <a:ext cx="402277" cy="1296069"/>
              </a:xfrm>
              <a:prstGeom prst="line">
                <a:avLst/>
              </a:prstGeom>
              <a:ln w="76200" cap="rnd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id="{BE517D36-0703-44FE-BA8F-9FA2F3682DB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9260115" y="3735773"/>
                <a:ext cx="600227" cy="403751"/>
              </a:xfrm>
              <a:prstGeom prst="line">
                <a:avLst/>
              </a:prstGeom>
              <a:ln w="76200" cap="rnd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62B27E6D-165E-4D79-8767-64F3BE7C381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9876474" y="3721714"/>
                <a:ext cx="589470" cy="404077"/>
              </a:xfrm>
              <a:prstGeom prst="line">
                <a:avLst/>
              </a:prstGeom>
              <a:ln w="76200" cap="rnd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427A95DB-17B8-4EBD-B709-8C6ED034C7D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543123" y="1549888"/>
              <a:ext cx="163340" cy="72339"/>
            </a:xfrm>
            <a:prstGeom prst="line">
              <a:avLst/>
            </a:prstGeom>
            <a:ln w="76200" cap="rnd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968678A6-75F5-4948-8754-F4AC44F529C3}"/>
              </a:ext>
            </a:extLst>
          </p:cNvPr>
          <p:cNvSpPr txBox="1"/>
          <p:nvPr/>
        </p:nvSpPr>
        <p:spPr>
          <a:xfrm>
            <a:off x="4715453" y="2429380"/>
            <a:ext cx="34248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 extra face</a:t>
            </a:r>
            <a:endParaRPr lang="en-GB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635A67F6-6EB7-4C3A-ACDC-0A7BA1C14409}"/>
              </a:ext>
            </a:extLst>
          </p:cNvPr>
          <p:cNvCxnSpPr>
            <a:cxnSpLocks/>
          </p:cNvCxnSpPr>
          <p:nvPr/>
        </p:nvCxnSpPr>
        <p:spPr>
          <a:xfrm flipH="1">
            <a:off x="3554401" y="2885882"/>
            <a:ext cx="1143022" cy="625589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508EA2CC-C6EE-4D04-A434-A68BC12A8FA4}"/>
              </a:ext>
            </a:extLst>
          </p:cNvPr>
          <p:cNvSpPr/>
          <p:nvPr/>
        </p:nvSpPr>
        <p:spPr>
          <a:xfrm>
            <a:off x="508194" y="646030"/>
            <a:ext cx="62905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53: Faces, edges, vertices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8362748"/>
      </p:ext>
    </p:extLst>
  </p:cSld>
  <p:clrMapOvr>
    <a:masterClrMapping/>
  </p:clrMapOvr>
</p:sld>
</file>

<file path=ppt/slides/slide3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22661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SHAPE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86C1E53-4D93-45DE-BCBD-522F7110ED1C}"/>
              </a:ext>
            </a:extLst>
          </p:cNvPr>
          <p:cNvGrpSpPr/>
          <p:nvPr/>
        </p:nvGrpSpPr>
        <p:grpSpPr>
          <a:xfrm>
            <a:off x="2078279" y="1933903"/>
            <a:ext cx="3129298" cy="5398301"/>
            <a:chOff x="9260114" y="1774236"/>
            <a:chExt cx="1205830" cy="2365288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45315178-A4B6-4DFE-9AB3-4D52EA69D6BD}"/>
                </a:ext>
              </a:extLst>
            </p:cNvPr>
            <p:cNvCxnSpPr>
              <a:cxnSpLocks/>
            </p:cNvCxnSpPr>
            <p:nvPr/>
          </p:nvCxnSpPr>
          <p:spPr>
            <a:xfrm>
              <a:off x="9851830" y="1804364"/>
              <a:ext cx="17883" cy="2335160"/>
            </a:xfrm>
            <a:prstGeom prst="line">
              <a:avLst/>
            </a:prstGeom>
            <a:ln w="76200" cap="rnd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2019385B-5840-4237-9118-347FD488D00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260114" y="1774236"/>
              <a:ext cx="591716" cy="1947478"/>
            </a:xfrm>
            <a:prstGeom prst="line">
              <a:avLst/>
            </a:prstGeom>
            <a:ln w="76200" cap="rnd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B21CBFBA-5B54-4E7C-A994-61EE416D691A}"/>
                </a:ext>
              </a:extLst>
            </p:cNvPr>
            <p:cNvCxnSpPr>
              <a:cxnSpLocks/>
            </p:cNvCxnSpPr>
            <p:nvPr/>
          </p:nvCxnSpPr>
          <p:spPr>
            <a:xfrm>
              <a:off x="9851830" y="1774236"/>
              <a:ext cx="614114" cy="1947478"/>
            </a:xfrm>
            <a:prstGeom prst="line">
              <a:avLst/>
            </a:prstGeom>
            <a:ln w="76200" cap="rnd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E517D36-0703-44FE-BA8F-9FA2F3682DB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9260115" y="3735773"/>
              <a:ext cx="600227" cy="403751"/>
            </a:xfrm>
            <a:prstGeom prst="line">
              <a:avLst/>
            </a:prstGeom>
            <a:ln w="76200" cap="rnd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2B27E6D-165E-4D79-8767-64F3BE7C381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876474" y="3721714"/>
              <a:ext cx="589470" cy="404077"/>
            </a:xfrm>
            <a:prstGeom prst="line">
              <a:avLst/>
            </a:prstGeom>
            <a:ln w="76200" cap="rnd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8B34E656-5238-47A7-8A39-A2F6449635F7}"/>
              </a:ext>
            </a:extLst>
          </p:cNvPr>
          <p:cNvSpPr/>
          <p:nvPr/>
        </p:nvSpPr>
        <p:spPr>
          <a:xfrm>
            <a:off x="508194" y="646030"/>
            <a:ext cx="62905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53: Faces, edges, vertices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822580"/>
      </p:ext>
    </p:extLst>
  </p:cSld>
  <p:clrMapOvr>
    <a:masterClrMapping/>
  </p:clrMapOvr>
</p:sld>
</file>

<file path=ppt/slides/slide3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22661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SHAPE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BD1BE8D2-10D4-403A-8E1A-C9165C90AB4D}"/>
              </a:ext>
            </a:extLst>
          </p:cNvPr>
          <p:cNvGrpSpPr/>
          <p:nvPr/>
        </p:nvGrpSpPr>
        <p:grpSpPr>
          <a:xfrm>
            <a:off x="2078279" y="3125728"/>
            <a:ext cx="3129298" cy="4206476"/>
            <a:chOff x="2222266" y="1546659"/>
            <a:chExt cx="981073" cy="1177222"/>
          </a:xfrm>
        </p:grpSpPr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A19FFC61-C859-4211-B9E2-9E2C582F6A8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708336" y="1546659"/>
              <a:ext cx="163340" cy="72339"/>
            </a:xfrm>
            <a:prstGeom prst="line">
              <a:avLst/>
            </a:prstGeom>
            <a:ln w="76200" cap="rnd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C3B0241B-A2B4-46FB-B407-93BCAFE21ED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535399" y="1632916"/>
              <a:ext cx="172937" cy="92423"/>
            </a:xfrm>
            <a:prstGeom prst="line">
              <a:avLst/>
            </a:prstGeom>
            <a:ln w="76200" cap="rnd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7BED2621-98D4-498D-9C37-377A277BDD4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04671" y="1629186"/>
              <a:ext cx="172937" cy="92423"/>
            </a:xfrm>
            <a:prstGeom prst="line">
              <a:avLst/>
            </a:prstGeom>
            <a:ln w="76200" cap="rnd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D86C1E53-4D93-45DE-BCBD-522F7110ED1C}"/>
                </a:ext>
              </a:extLst>
            </p:cNvPr>
            <p:cNvGrpSpPr/>
            <p:nvPr/>
          </p:nvGrpSpPr>
          <p:grpSpPr>
            <a:xfrm>
              <a:off x="2222266" y="1629186"/>
              <a:ext cx="981073" cy="1094695"/>
              <a:chOff x="9260114" y="2425645"/>
              <a:chExt cx="1205830" cy="1713879"/>
            </a:xfrm>
          </p:grpSpPr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45315178-A4B6-4DFE-9AB3-4D52EA69D6B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3944" y="2576184"/>
                <a:ext cx="15769" cy="1563340"/>
              </a:xfrm>
              <a:prstGeom prst="line">
                <a:avLst/>
              </a:prstGeom>
              <a:ln w="76200" cap="rnd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2019385B-5840-4237-9118-347FD488D00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9260114" y="2425645"/>
                <a:ext cx="383964" cy="1296069"/>
              </a:xfrm>
              <a:prstGeom prst="line">
                <a:avLst/>
              </a:prstGeom>
              <a:ln w="76200" cap="rnd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B21CBFBA-5B54-4E7C-A994-61EE416D69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63667" y="2425645"/>
                <a:ext cx="402277" cy="1296069"/>
              </a:xfrm>
              <a:prstGeom prst="line">
                <a:avLst/>
              </a:prstGeom>
              <a:ln w="76200" cap="rnd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id="{BE517D36-0703-44FE-BA8F-9FA2F3682DB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9260115" y="3735773"/>
                <a:ext cx="600227" cy="403751"/>
              </a:xfrm>
              <a:prstGeom prst="line">
                <a:avLst/>
              </a:prstGeom>
              <a:ln w="76200" cap="rnd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62B27E6D-165E-4D79-8767-64F3BE7C381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9876474" y="3721714"/>
                <a:ext cx="589470" cy="404077"/>
              </a:xfrm>
              <a:prstGeom prst="line">
                <a:avLst/>
              </a:prstGeom>
              <a:ln w="76200" cap="rnd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427A95DB-17B8-4EBD-B709-8C6ED034C7D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543123" y="1549888"/>
              <a:ext cx="163340" cy="72339"/>
            </a:xfrm>
            <a:prstGeom prst="line">
              <a:avLst/>
            </a:prstGeom>
            <a:ln w="76200" cap="rnd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639B7232-9D7D-4DEE-BC2B-2D27AE88B427}"/>
              </a:ext>
            </a:extLst>
          </p:cNvPr>
          <p:cNvSpPr txBox="1"/>
          <p:nvPr/>
        </p:nvSpPr>
        <p:spPr>
          <a:xfrm>
            <a:off x="4778606" y="2438628"/>
            <a:ext cx="37157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 extra edges</a:t>
            </a:r>
            <a:endParaRPr lang="en-GB" sz="40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C087563-6527-4258-9E48-129743B3DAB4}"/>
              </a:ext>
            </a:extLst>
          </p:cNvPr>
          <p:cNvSpPr/>
          <p:nvPr/>
        </p:nvSpPr>
        <p:spPr>
          <a:xfrm>
            <a:off x="3792392" y="3161517"/>
            <a:ext cx="180000" cy="18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545B7225-DF28-41D1-B4C4-29ECAA840105}"/>
              </a:ext>
            </a:extLst>
          </p:cNvPr>
          <p:cNvSpPr/>
          <p:nvPr/>
        </p:nvSpPr>
        <p:spPr>
          <a:xfrm>
            <a:off x="3811388" y="3481458"/>
            <a:ext cx="180000" cy="18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F98B3B48-B636-49BF-BCDB-92B53D341422}"/>
              </a:ext>
            </a:extLst>
          </p:cNvPr>
          <p:cNvSpPr/>
          <p:nvPr/>
        </p:nvSpPr>
        <p:spPr>
          <a:xfrm>
            <a:off x="3317177" y="3161517"/>
            <a:ext cx="180000" cy="18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70D993B1-A3B2-4124-8FAE-327AB4129281}"/>
              </a:ext>
            </a:extLst>
          </p:cNvPr>
          <p:cNvSpPr/>
          <p:nvPr/>
        </p:nvSpPr>
        <p:spPr>
          <a:xfrm>
            <a:off x="3259916" y="3513544"/>
            <a:ext cx="180000" cy="18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5674FFC2-1DAF-4CE7-BD30-4330F3C2EF6F}"/>
              </a:ext>
            </a:extLst>
          </p:cNvPr>
          <p:cNvCxnSpPr>
            <a:cxnSpLocks/>
          </p:cNvCxnSpPr>
          <p:nvPr/>
        </p:nvCxnSpPr>
        <p:spPr>
          <a:xfrm flipH="1">
            <a:off x="3976012" y="2843325"/>
            <a:ext cx="751392" cy="344552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B2B0AB2B-E066-4E16-BB2A-C76D522A610C}"/>
              </a:ext>
            </a:extLst>
          </p:cNvPr>
          <p:cNvSpPr/>
          <p:nvPr/>
        </p:nvSpPr>
        <p:spPr>
          <a:xfrm>
            <a:off x="508194" y="646030"/>
            <a:ext cx="62905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53: Faces, edges, vertices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3845516"/>
      </p:ext>
    </p:extLst>
  </p:cSld>
  <p:clrMapOvr>
    <a:masterClrMapping/>
  </p:clrMapOvr>
</p:sld>
</file>

<file path=ppt/slides/slide3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22661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SHAPE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86C1E53-4D93-45DE-BCBD-522F7110ED1C}"/>
              </a:ext>
            </a:extLst>
          </p:cNvPr>
          <p:cNvGrpSpPr/>
          <p:nvPr/>
        </p:nvGrpSpPr>
        <p:grpSpPr>
          <a:xfrm>
            <a:off x="2078279" y="1933903"/>
            <a:ext cx="3129298" cy="5398301"/>
            <a:chOff x="9260114" y="1774236"/>
            <a:chExt cx="1205830" cy="2365288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45315178-A4B6-4DFE-9AB3-4D52EA69D6BD}"/>
                </a:ext>
              </a:extLst>
            </p:cNvPr>
            <p:cNvCxnSpPr>
              <a:cxnSpLocks/>
            </p:cNvCxnSpPr>
            <p:nvPr/>
          </p:nvCxnSpPr>
          <p:spPr>
            <a:xfrm>
              <a:off x="9851830" y="1804364"/>
              <a:ext cx="17883" cy="2335160"/>
            </a:xfrm>
            <a:prstGeom prst="line">
              <a:avLst/>
            </a:prstGeom>
            <a:ln w="76200" cap="rnd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2019385B-5840-4237-9118-347FD488D00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260114" y="1774236"/>
              <a:ext cx="591716" cy="1947478"/>
            </a:xfrm>
            <a:prstGeom prst="line">
              <a:avLst/>
            </a:prstGeom>
            <a:ln w="76200" cap="rnd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B21CBFBA-5B54-4E7C-A994-61EE416D691A}"/>
                </a:ext>
              </a:extLst>
            </p:cNvPr>
            <p:cNvCxnSpPr>
              <a:cxnSpLocks/>
            </p:cNvCxnSpPr>
            <p:nvPr/>
          </p:nvCxnSpPr>
          <p:spPr>
            <a:xfrm>
              <a:off x="9851830" y="1774236"/>
              <a:ext cx="614114" cy="1947478"/>
            </a:xfrm>
            <a:prstGeom prst="line">
              <a:avLst/>
            </a:prstGeom>
            <a:ln w="76200" cap="rnd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E517D36-0703-44FE-BA8F-9FA2F3682DB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9260115" y="3735773"/>
              <a:ext cx="600227" cy="403751"/>
            </a:xfrm>
            <a:prstGeom prst="line">
              <a:avLst/>
            </a:prstGeom>
            <a:ln w="76200" cap="rnd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2B27E6D-165E-4D79-8767-64F3BE7C381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876474" y="3721714"/>
              <a:ext cx="589470" cy="404077"/>
            </a:xfrm>
            <a:prstGeom prst="line">
              <a:avLst/>
            </a:prstGeom>
            <a:ln w="76200" cap="rnd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61072E99-DAB6-433B-B9D1-FDF76EF8A283}"/>
              </a:ext>
            </a:extLst>
          </p:cNvPr>
          <p:cNvSpPr/>
          <p:nvPr/>
        </p:nvSpPr>
        <p:spPr>
          <a:xfrm>
            <a:off x="508194" y="646030"/>
            <a:ext cx="62905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53: Faces, edges, vertices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8186011"/>
      </p:ext>
    </p:extLst>
  </p:cSld>
  <p:clrMapOvr>
    <a:masterClrMapping/>
  </p:clrMapOvr>
</p:sld>
</file>

<file path=ppt/slides/slide3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22661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SHAPE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BD1BE8D2-10D4-403A-8E1A-C9165C90AB4D}"/>
              </a:ext>
            </a:extLst>
          </p:cNvPr>
          <p:cNvGrpSpPr/>
          <p:nvPr/>
        </p:nvGrpSpPr>
        <p:grpSpPr>
          <a:xfrm>
            <a:off x="2078279" y="3125728"/>
            <a:ext cx="3129298" cy="4206476"/>
            <a:chOff x="2222266" y="1546659"/>
            <a:chExt cx="981073" cy="1177222"/>
          </a:xfrm>
        </p:grpSpPr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A19FFC61-C859-4211-B9E2-9E2C582F6A8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708336" y="1546659"/>
              <a:ext cx="163340" cy="72339"/>
            </a:xfrm>
            <a:prstGeom prst="line">
              <a:avLst/>
            </a:prstGeom>
            <a:ln w="76200" cap="rnd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C3B0241B-A2B4-46FB-B407-93BCAFE21ED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535399" y="1632916"/>
              <a:ext cx="172937" cy="92423"/>
            </a:xfrm>
            <a:prstGeom prst="line">
              <a:avLst/>
            </a:prstGeom>
            <a:ln w="76200" cap="rnd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7BED2621-98D4-498D-9C37-377A277BDD4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04671" y="1629186"/>
              <a:ext cx="172937" cy="92423"/>
            </a:xfrm>
            <a:prstGeom prst="line">
              <a:avLst/>
            </a:prstGeom>
            <a:ln w="76200" cap="rnd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D86C1E53-4D93-45DE-BCBD-522F7110ED1C}"/>
                </a:ext>
              </a:extLst>
            </p:cNvPr>
            <p:cNvGrpSpPr/>
            <p:nvPr/>
          </p:nvGrpSpPr>
          <p:grpSpPr>
            <a:xfrm>
              <a:off x="2222266" y="1629186"/>
              <a:ext cx="981073" cy="1094695"/>
              <a:chOff x="9260114" y="2425645"/>
              <a:chExt cx="1205830" cy="1713879"/>
            </a:xfrm>
          </p:grpSpPr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45315178-A4B6-4DFE-9AB3-4D52EA69D6B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3944" y="2576184"/>
                <a:ext cx="15769" cy="1563340"/>
              </a:xfrm>
              <a:prstGeom prst="line">
                <a:avLst/>
              </a:prstGeom>
              <a:ln w="76200" cap="rnd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2019385B-5840-4237-9118-347FD488D00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9260114" y="2425645"/>
                <a:ext cx="383964" cy="1296069"/>
              </a:xfrm>
              <a:prstGeom prst="line">
                <a:avLst/>
              </a:prstGeom>
              <a:ln w="76200" cap="rnd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B21CBFBA-5B54-4E7C-A994-61EE416D69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63667" y="2425645"/>
                <a:ext cx="402277" cy="1296069"/>
              </a:xfrm>
              <a:prstGeom prst="line">
                <a:avLst/>
              </a:prstGeom>
              <a:ln w="76200" cap="rnd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id="{BE517D36-0703-44FE-BA8F-9FA2F3682DB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9260115" y="3735773"/>
                <a:ext cx="600227" cy="403751"/>
              </a:xfrm>
              <a:prstGeom prst="line">
                <a:avLst/>
              </a:prstGeom>
              <a:ln w="76200" cap="rnd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62B27E6D-165E-4D79-8767-64F3BE7C381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9876474" y="3721714"/>
                <a:ext cx="589470" cy="404077"/>
              </a:xfrm>
              <a:prstGeom prst="line">
                <a:avLst/>
              </a:prstGeom>
              <a:ln w="76200" cap="rnd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427A95DB-17B8-4EBD-B709-8C6ED034C7D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543123" y="1549888"/>
              <a:ext cx="163340" cy="72339"/>
            </a:xfrm>
            <a:prstGeom prst="line">
              <a:avLst/>
            </a:prstGeom>
            <a:ln w="76200" cap="rnd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7AAEF148-31CA-4A4D-B8DF-A8BED1EE0240}"/>
              </a:ext>
            </a:extLst>
          </p:cNvPr>
          <p:cNvSpPr txBox="1"/>
          <p:nvPr/>
        </p:nvSpPr>
        <p:spPr>
          <a:xfrm>
            <a:off x="5053396" y="2488211"/>
            <a:ext cx="41037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 extra vertices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3A5A919E-D80F-4596-94B4-D851AAE47BC0}"/>
              </a:ext>
            </a:extLst>
          </p:cNvPr>
          <p:cNvCxnSpPr>
            <a:cxnSpLocks/>
          </p:cNvCxnSpPr>
          <p:nvPr/>
        </p:nvCxnSpPr>
        <p:spPr>
          <a:xfrm flipH="1">
            <a:off x="4256129" y="2912220"/>
            <a:ext cx="765770" cy="471647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D859723A-F0C3-4511-994C-CF4E338030EF}"/>
              </a:ext>
            </a:extLst>
          </p:cNvPr>
          <p:cNvSpPr txBox="1"/>
          <p:nvPr/>
        </p:nvSpPr>
        <p:spPr>
          <a:xfrm>
            <a:off x="6090867" y="3720921"/>
            <a:ext cx="555104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400" b="1" dirty="0">
                <a:latin typeface="Century Gothic" panose="020B0502020202020204" pitchFamily="34" charset="0"/>
              </a:rPr>
              <a:t>Note: </a:t>
            </a:r>
          </a:p>
          <a:p>
            <a:pPr>
              <a:spcAft>
                <a:spcPts val="600"/>
              </a:spcAft>
            </a:pPr>
            <a:r>
              <a:rPr lang="en-GB" sz="3400" dirty="0">
                <a:latin typeface="Century Gothic" panose="020B0502020202020204" pitchFamily="34" charset="0"/>
              </a:rPr>
              <a:t>4 new vertices at the top.</a:t>
            </a:r>
          </a:p>
          <a:p>
            <a:pPr>
              <a:spcAft>
                <a:spcPts val="600"/>
              </a:spcAft>
            </a:pPr>
            <a:r>
              <a:rPr lang="en-GB" sz="3400" dirty="0">
                <a:latin typeface="Century Gothic" panose="020B0502020202020204" pitchFamily="34" charset="0"/>
              </a:rPr>
              <a:t>1 vertices cut off from top of pyramid. </a:t>
            </a:r>
          </a:p>
          <a:p>
            <a:pPr>
              <a:spcAft>
                <a:spcPts val="600"/>
              </a:spcAft>
            </a:pPr>
            <a:r>
              <a:rPr lang="en-GB" sz="3400" dirty="0">
                <a:latin typeface="Century Gothic" panose="020B0502020202020204" pitchFamily="34" charset="0"/>
              </a:rPr>
              <a:t>In total 3 extra vertices.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57DA672-D5F1-4057-BE46-6D83915BAFCE}"/>
              </a:ext>
            </a:extLst>
          </p:cNvPr>
          <p:cNvSpPr/>
          <p:nvPr/>
        </p:nvSpPr>
        <p:spPr>
          <a:xfrm>
            <a:off x="4067638" y="3330615"/>
            <a:ext cx="180000" cy="18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F9E3991-FF14-4005-8BDD-41F751A09559}"/>
              </a:ext>
            </a:extLst>
          </p:cNvPr>
          <p:cNvSpPr/>
          <p:nvPr/>
        </p:nvSpPr>
        <p:spPr>
          <a:xfrm>
            <a:off x="3558657" y="3067363"/>
            <a:ext cx="180000" cy="18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E54603F8-0AAA-4DA2-9D20-F29B23470356}"/>
              </a:ext>
            </a:extLst>
          </p:cNvPr>
          <p:cNvSpPr/>
          <p:nvPr/>
        </p:nvSpPr>
        <p:spPr>
          <a:xfrm>
            <a:off x="2992061" y="3337175"/>
            <a:ext cx="180000" cy="18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A78FE1E8-36DD-4616-92BA-BA280ECB96FF}"/>
              </a:ext>
            </a:extLst>
          </p:cNvPr>
          <p:cNvSpPr/>
          <p:nvPr/>
        </p:nvSpPr>
        <p:spPr>
          <a:xfrm>
            <a:off x="3519649" y="3640763"/>
            <a:ext cx="180000" cy="18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BC0D3193-2245-4659-8D0C-23C0FE32DF3E}"/>
              </a:ext>
            </a:extLst>
          </p:cNvPr>
          <p:cNvSpPr/>
          <p:nvPr/>
        </p:nvSpPr>
        <p:spPr>
          <a:xfrm>
            <a:off x="508194" y="646030"/>
            <a:ext cx="62905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53: Faces, edges, vertices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7632143"/>
      </p:ext>
    </p:extLst>
  </p:cSld>
  <p:clrMapOvr>
    <a:masterClrMapping/>
  </p:clrMapOvr>
</p:sld>
</file>

<file path=ppt/slides/slide3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62343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54: Before/now pie charts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09196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DATA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D53F6D8-7C06-43D2-AD8E-6E74AA8363EE}"/>
              </a:ext>
            </a:extLst>
          </p:cNvPr>
          <p:cNvSpPr/>
          <p:nvPr/>
        </p:nvSpPr>
        <p:spPr>
          <a:xfrm>
            <a:off x="489279" y="1369117"/>
            <a:ext cx="3988855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200" b="1" dirty="0">
                <a:latin typeface="Century Gothic" panose="020B0502020202020204" pitchFamily="34" charset="0"/>
              </a:rPr>
              <a:t>Running club </a:t>
            </a:r>
            <a:br>
              <a:rPr lang="en-GB" sz="3200" b="1" dirty="0">
                <a:latin typeface="Century Gothic" panose="020B0502020202020204" pitchFamily="34" charset="0"/>
              </a:rPr>
            </a:br>
            <a:r>
              <a:rPr lang="en-GB" sz="3200" b="1" dirty="0">
                <a:latin typeface="Century Gothic" panose="020B0502020202020204" pitchFamily="34" charset="0"/>
              </a:rPr>
              <a:t>(start of term)</a:t>
            </a:r>
          </a:p>
          <a:p>
            <a:pPr>
              <a:spcAft>
                <a:spcPts val="600"/>
              </a:spcAft>
            </a:pPr>
            <a:r>
              <a:rPr lang="en-GB" sz="3600" dirty="0">
                <a:latin typeface="Century Gothic" panose="020B0502020202020204" pitchFamily="34" charset="0"/>
              </a:rPr>
              <a:t>12 children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FA52A53-2AC2-4B73-BE87-3D6C1C1C967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05"/>
          <a:stretch/>
        </p:blipFill>
        <p:spPr>
          <a:xfrm>
            <a:off x="7713868" y="1935396"/>
            <a:ext cx="3838586" cy="266259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D9AD17F-6BFB-447E-A381-54AC092C86A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95"/>
          <a:stretch/>
        </p:blipFill>
        <p:spPr>
          <a:xfrm>
            <a:off x="3460762" y="1904236"/>
            <a:ext cx="3921853" cy="266259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F1F6B16-D583-4AF6-A44B-9EE4DCA63FBD}"/>
              </a:ext>
            </a:extLst>
          </p:cNvPr>
          <p:cNvSpPr/>
          <p:nvPr/>
        </p:nvSpPr>
        <p:spPr>
          <a:xfrm>
            <a:off x="365260" y="1312118"/>
            <a:ext cx="11461479" cy="3326615"/>
          </a:xfrm>
          <a:prstGeom prst="rect">
            <a:avLst/>
          </a:prstGeom>
          <a:noFill/>
          <a:ln w="571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7F42D4-B0F9-40C9-A2F5-84AF0EB27693}"/>
              </a:ext>
            </a:extLst>
          </p:cNvPr>
          <p:cNvSpPr/>
          <p:nvPr/>
        </p:nvSpPr>
        <p:spPr>
          <a:xfrm>
            <a:off x="4397151" y="1377345"/>
            <a:ext cx="15529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latin typeface="+mj-lt"/>
              </a:rPr>
              <a:t>Year Group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25FDDB9-1C9E-4E90-9AE3-43E5F259E31F}"/>
              </a:ext>
            </a:extLst>
          </p:cNvPr>
          <p:cNvSpPr/>
          <p:nvPr/>
        </p:nvSpPr>
        <p:spPr>
          <a:xfrm>
            <a:off x="8638207" y="1383791"/>
            <a:ext cx="10903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latin typeface="+mj-lt"/>
              </a:rPr>
              <a:t>Gender</a:t>
            </a:r>
          </a:p>
        </p:txBody>
      </p:sp>
    </p:spTree>
    <p:extLst>
      <p:ext uri="{BB962C8B-B14F-4D97-AF65-F5344CB8AC3E}">
        <p14:creationId xmlns:p14="http://schemas.microsoft.com/office/powerpoint/2010/main" val="2060329717"/>
      </p:ext>
    </p:extLst>
  </p:cSld>
  <p:clrMapOvr>
    <a:masterClrMapping/>
  </p:clrMapOvr>
</p:sld>
</file>

<file path=ppt/slides/slide3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09196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DATA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D53F6D8-7C06-43D2-AD8E-6E74AA8363EE}"/>
              </a:ext>
            </a:extLst>
          </p:cNvPr>
          <p:cNvSpPr/>
          <p:nvPr/>
        </p:nvSpPr>
        <p:spPr>
          <a:xfrm>
            <a:off x="489279" y="1369117"/>
            <a:ext cx="3988855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200" b="1" dirty="0">
                <a:latin typeface="Century Gothic" panose="020B0502020202020204" pitchFamily="34" charset="0"/>
              </a:rPr>
              <a:t>Running club </a:t>
            </a:r>
            <a:br>
              <a:rPr lang="en-GB" sz="3200" b="1" dirty="0">
                <a:latin typeface="Century Gothic" panose="020B0502020202020204" pitchFamily="34" charset="0"/>
              </a:rPr>
            </a:br>
            <a:r>
              <a:rPr lang="en-GB" sz="3200" b="1" dirty="0">
                <a:latin typeface="Century Gothic" panose="020B0502020202020204" pitchFamily="34" charset="0"/>
              </a:rPr>
              <a:t>(start of term)</a:t>
            </a:r>
          </a:p>
          <a:p>
            <a:pPr>
              <a:spcAft>
                <a:spcPts val="600"/>
              </a:spcAft>
            </a:pPr>
            <a:r>
              <a:rPr lang="en-GB" sz="3600" dirty="0">
                <a:latin typeface="Century Gothic" panose="020B0502020202020204" pitchFamily="34" charset="0"/>
              </a:rPr>
              <a:t>12 children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FA52A53-2AC2-4B73-BE87-3D6C1C1C967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05"/>
          <a:stretch/>
        </p:blipFill>
        <p:spPr>
          <a:xfrm>
            <a:off x="7713868" y="1935396"/>
            <a:ext cx="3838586" cy="266259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D9AD17F-6BFB-447E-A381-54AC092C86A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95"/>
          <a:stretch/>
        </p:blipFill>
        <p:spPr>
          <a:xfrm>
            <a:off x="3460762" y="1904236"/>
            <a:ext cx="3921853" cy="266259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F1F6B16-D583-4AF6-A44B-9EE4DCA63FBD}"/>
              </a:ext>
            </a:extLst>
          </p:cNvPr>
          <p:cNvSpPr/>
          <p:nvPr/>
        </p:nvSpPr>
        <p:spPr>
          <a:xfrm>
            <a:off x="365260" y="1312118"/>
            <a:ext cx="11461479" cy="3326615"/>
          </a:xfrm>
          <a:prstGeom prst="rect">
            <a:avLst/>
          </a:prstGeom>
          <a:noFill/>
          <a:ln w="571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7F42D4-B0F9-40C9-A2F5-84AF0EB27693}"/>
              </a:ext>
            </a:extLst>
          </p:cNvPr>
          <p:cNvSpPr/>
          <p:nvPr/>
        </p:nvSpPr>
        <p:spPr>
          <a:xfrm>
            <a:off x="4397151" y="1377345"/>
            <a:ext cx="15529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latin typeface="+mj-lt"/>
              </a:rPr>
              <a:t>Year Group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25FDDB9-1C9E-4E90-9AE3-43E5F259E31F}"/>
              </a:ext>
            </a:extLst>
          </p:cNvPr>
          <p:cNvSpPr/>
          <p:nvPr/>
        </p:nvSpPr>
        <p:spPr>
          <a:xfrm>
            <a:off x="8638207" y="1383791"/>
            <a:ext cx="10903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latin typeface="+mj-lt"/>
              </a:rPr>
              <a:t>Gender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FB5C9F-8DE9-422C-8D16-9888B9FA6D8D}"/>
              </a:ext>
            </a:extLst>
          </p:cNvPr>
          <p:cNvSpPr txBox="1"/>
          <p:nvPr/>
        </p:nvSpPr>
        <p:spPr>
          <a:xfrm>
            <a:off x="4130445" y="2871718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3947FE6-61A1-4611-9B10-7F1EF149EA39}"/>
              </a:ext>
            </a:extLst>
          </p:cNvPr>
          <p:cNvSpPr txBox="1"/>
          <p:nvPr/>
        </p:nvSpPr>
        <p:spPr>
          <a:xfrm>
            <a:off x="5310191" y="2329094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EB005BD-D0F3-4EBA-B598-6A1917650B2E}"/>
              </a:ext>
            </a:extLst>
          </p:cNvPr>
          <p:cNvSpPr txBox="1"/>
          <p:nvPr/>
        </p:nvSpPr>
        <p:spPr>
          <a:xfrm>
            <a:off x="5200313" y="3617881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FCD4462-1C21-4348-8AAA-6E04755ED637}"/>
              </a:ext>
            </a:extLst>
          </p:cNvPr>
          <p:cNvSpPr txBox="1"/>
          <p:nvPr/>
        </p:nvSpPr>
        <p:spPr>
          <a:xfrm>
            <a:off x="5752941" y="3163807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F991F09-99B3-41B3-A67D-B519B657083F}"/>
              </a:ext>
            </a:extLst>
          </p:cNvPr>
          <p:cNvSpPr/>
          <p:nvPr/>
        </p:nvSpPr>
        <p:spPr>
          <a:xfrm>
            <a:off x="508194" y="646030"/>
            <a:ext cx="62343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54: Before/now pie charts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588593"/>
      </p:ext>
    </p:extLst>
  </p:cSld>
  <p:clrMapOvr>
    <a:masterClrMapping/>
  </p:clrMapOvr>
</p:sld>
</file>

<file path=ppt/slides/slide3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09196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DATA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D53F6D8-7C06-43D2-AD8E-6E74AA8363EE}"/>
              </a:ext>
            </a:extLst>
          </p:cNvPr>
          <p:cNvSpPr/>
          <p:nvPr/>
        </p:nvSpPr>
        <p:spPr>
          <a:xfrm>
            <a:off x="489279" y="1369117"/>
            <a:ext cx="3988855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200" b="1" dirty="0">
                <a:latin typeface="Century Gothic" panose="020B0502020202020204" pitchFamily="34" charset="0"/>
              </a:rPr>
              <a:t>Running club </a:t>
            </a:r>
            <a:br>
              <a:rPr lang="en-GB" sz="3200" b="1" dirty="0">
                <a:latin typeface="Century Gothic" panose="020B0502020202020204" pitchFamily="34" charset="0"/>
              </a:rPr>
            </a:br>
            <a:r>
              <a:rPr lang="en-GB" sz="3200" b="1" dirty="0">
                <a:latin typeface="Century Gothic" panose="020B0502020202020204" pitchFamily="34" charset="0"/>
              </a:rPr>
              <a:t>(start of term)</a:t>
            </a:r>
          </a:p>
          <a:p>
            <a:pPr>
              <a:spcAft>
                <a:spcPts val="600"/>
              </a:spcAft>
            </a:pPr>
            <a:r>
              <a:rPr lang="en-GB" sz="3600" dirty="0">
                <a:latin typeface="Century Gothic" panose="020B0502020202020204" pitchFamily="34" charset="0"/>
              </a:rPr>
              <a:t>12 children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FA52A53-2AC2-4B73-BE87-3D6C1C1C967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05"/>
          <a:stretch/>
        </p:blipFill>
        <p:spPr>
          <a:xfrm>
            <a:off x="7713868" y="1935396"/>
            <a:ext cx="3838586" cy="266259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D9AD17F-6BFB-447E-A381-54AC092C86A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95"/>
          <a:stretch/>
        </p:blipFill>
        <p:spPr>
          <a:xfrm>
            <a:off x="3460762" y="1904236"/>
            <a:ext cx="3921853" cy="266259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F1F6B16-D583-4AF6-A44B-9EE4DCA63FBD}"/>
              </a:ext>
            </a:extLst>
          </p:cNvPr>
          <p:cNvSpPr/>
          <p:nvPr/>
        </p:nvSpPr>
        <p:spPr>
          <a:xfrm>
            <a:off x="365260" y="1312118"/>
            <a:ext cx="11461479" cy="3326615"/>
          </a:xfrm>
          <a:prstGeom prst="rect">
            <a:avLst/>
          </a:prstGeom>
          <a:noFill/>
          <a:ln w="571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7F42D4-B0F9-40C9-A2F5-84AF0EB27693}"/>
              </a:ext>
            </a:extLst>
          </p:cNvPr>
          <p:cNvSpPr/>
          <p:nvPr/>
        </p:nvSpPr>
        <p:spPr>
          <a:xfrm>
            <a:off x="4397151" y="1377345"/>
            <a:ext cx="15529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latin typeface="+mj-lt"/>
              </a:rPr>
              <a:t>Year Group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25FDDB9-1C9E-4E90-9AE3-43E5F259E31F}"/>
              </a:ext>
            </a:extLst>
          </p:cNvPr>
          <p:cNvSpPr/>
          <p:nvPr/>
        </p:nvSpPr>
        <p:spPr>
          <a:xfrm>
            <a:off x="8638207" y="1383791"/>
            <a:ext cx="10903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latin typeface="+mj-lt"/>
              </a:rPr>
              <a:t>Gender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FB5C9F-8DE9-422C-8D16-9888B9FA6D8D}"/>
              </a:ext>
            </a:extLst>
          </p:cNvPr>
          <p:cNvSpPr txBox="1"/>
          <p:nvPr/>
        </p:nvSpPr>
        <p:spPr>
          <a:xfrm>
            <a:off x="4130445" y="2871718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3947FE6-61A1-4611-9B10-7F1EF149EA39}"/>
              </a:ext>
            </a:extLst>
          </p:cNvPr>
          <p:cNvSpPr txBox="1"/>
          <p:nvPr/>
        </p:nvSpPr>
        <p:spPr>
          <a:xfrm>
            <a:off x="5310191" y="2329094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EB005BD-D0F3-4EBA-B598-6A1917650B2E}"/>
              </a:ext>
            </a:extLst>
          </p:cNvPr>
          <p:cNvSpPr txBox="1"/>
          <p:nvPr/>
        </p:nvSpPr>
        <p:spPr>
          <a:xfrm>
            <a:off x="5200313" y="3617881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FCD4462-1C21-4348-8AAA-6E04755ED637}"/>
              </a:ext>
            </a:extLst>
          </p:cNvPr>
          <p:cNvSpPr txBox="1"/>
          <p:nvPr/>
        </p:nvSpPr>
        <p:spPr>
          <a:xfrm>
            <a:off x="5752941" y="3163807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6EC771F-E248-441D-9EA4-4234065AF7FB}"/>
              </a:ext>
            </a:extLst>
          </p:cNvPr>
          <p:cNvSpPr txBox="1"/>
          <p:nvPr/>
        </p:nvSpPr>
        <p:spPr>
          <a:xfrm>
            <a:off x="9491760" y="3154221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2295668-46BB-42D8-AE4A-C41908406A48}"/>
              </a:ext>
            </a:extLst>
          </p:cNvPr>
          <p:cNvSpPr txBox="1"/>
          <p:nvPr/>
        </p:nvSpPr>
        <p:spPr>
          <a:xfrm>
            <a:off x="8344575" y="2507890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9CEFB1E-C33A-40D3-9B0C-829B1EF29D5E}"/>
              </a:ext>
            </a:extLst>
          </p:cNvPr>
          <p:cNvSpPr/>
          <p:nvPr/>
        </p:nvSpPr>
        <p:spPr>
          <a:xfrm>
            <a:off x="508194" y="646030"/>
            <a:ext cx="62343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54: Before/now pie charts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228771"/>
      </p:ext>
    </p:extLst>
  </p:cSld>
  <p:clrMapOvr>
    <a:masterClrMapping/>
  </p:clrMapOvr>
</p:sld>
</file>

<file path=ppt/slides/slide3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09196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DATA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D53F6D8-7C06-43D2-AD8E-6E74AA8363EE}"/>
              </a:ext>
            </a:extLst>
          </p:cNvPr>
          <p:cNvSpPr/>
          <p:nvPr/>
        </p:nvSpPr>
        <p:spPr>
          <a:xfrm>
            <a:off x="489279" y="1369117"/>
            <a:ext cx="3988855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200" b="1" dirty="0">
                <a:latin typeface="Century Gothic" panose="020B0502020202020204" pitchFamily="34" charset="0"/>
              </a:rPr>
              <a:t>Running club </a:t>
            </a:r>
            <a:br>
              <a:rPr lang="en-GB" sz="3200" b="1" dirty="0">
                <a:latin typeface="Century Gothic" panose="020B0502020202020204" pitchFamily="34" charset="0"/>
              </a:rPr>
            </a:br>
            <a:r>
              <a:rPr lang="en-GB" sz="3200" b="1" dirty="0">
                <a:latin typeface="Century Gothic" panose="020B0502020202020204" pitchFamily="34" charset="0"/>
              </a:rPr>
              <a:t>(start of term)</a:t>
            </a:r>
          </a:p>
          <a:p>
            <a:pPr>
              <a:spcAft>
                <a:spcPts val="600"/>
              </a:spcAft>
            </a:pPr>
            <a:r>
              <a:rPr lang="en-GB" sz="3600" dirty="0">
                <a:latin typeface="Century Gothic" panose="020B0502020202020204" pitchFamily="34" charset="0"/>
              </a:rPr>
              <a:t>12 children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FA52A53-2AC2-4B73-BE87-3D6C1C1C967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05"/>
          <a:stretch/>
        </p:blipFill>
        <p:spPr>
          <a:xfrm>
            <a:off x="7713868" y="1935396"/>
            <a:ext cx="3838586" cy="266259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D9AD17F-6BFB-447E-A381-54AC092C86A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95"/>
          <a:stretch/>
        </p:blipFill>
        <p:spPr>
          <a:xfrm>
            <a:off x="3460762" y="1904236"/>
            <a:ext cx="3921853" cy="2662595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6D55610A-BBF2-4164-BCAA-11AD186F86C3}"/>
              </a:ext>
            </a:extLst>
          </p:cNvPr>
          <p:cNvSpPr/>
          <p:nvPr/>
        </p:nvSpPr>
        <p:spPr>
          <a:xfrm>
            <a:off x="474289" y="4912704"/>
            <a:ext cx="3988855" cy="1823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500"/>
              </a:spcAft>
            </a:pPr>
            <a:r>
              <a:rPr lang="en-GB" sz="3200" b="1" dirty="0">
                <a:latin typeface="Century Gothic" panose="020B0502020202020204" pitchFamily="34" charset="0"/>
              </a:rPr>
              <a:t>Running club</a:t>
            </a:r>
            <a:br>
              <a:rPr lang="en-GB" sz="3200" b="1" dirty="0">
                <a:latin typeface="Century Gothic" panose="020B0502020202020204" pitchFamily="34" charset="0"/>
              </a:rPr>
            </a:br>
            <a:r>
              <a:rPr lang="en-GB" sz="3200" b="1" dirty="0">
                <a:latin typeface="Century Gothic" panose="020B0502020202020204" pitchFamily="34" charset="0"/>
              </a:rPr>
              <a:t>(end of term)</a:t>
            </a:r>
          </a:p>
          <a:p>
            <a:pPr>
              <a:spcAft>
                <a:spcPts val="600"/>
              </a:spcAft>
            </a:pPr>
            <a:r>
              <a:rPr lang="en-GB" sz="3600" dirty="0">
                <a:latin typeface="Century Gothic" panose="020B0502020202020204" pitchFamily="34" charset="0"/>
              </a:rPr>
              <a:t>16 children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F1F6B16-D583-4AF6-A44B-9EE4DCA63FBD}"/>
              </a:ext>
            </a:extLst>
          </p:cNvPr>
          <p:cNvSpPr/>
          <p:nvPr/>
        </p:nvSpPr>
        <p:spPr>
          <a:xfrm>
            <a:off x="365260" y="1312118"/>
            <a:ext cx="11461479" cy="3326615"/>
          </a:xfrm>
          <a:prstGeom prst="rect">
            <a:avLst/>
          </a:prstGeom>
          <a:noFill/>
          <a:ln w="571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7F42D4-B0F9-40C9-A2F5-84AF0EB27693}"/>
              </a:ext>
            </a:extLst>
          </p:cNvPr>
          <p:cNvSpPr/>
          <p:nvPr/>
        </p:nvSpPr>
        <p:spPr>
          <a:xfrm>
            <a:off x="4397151" y="1377345"/>
            <a:ext cx="15529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latin typeface="+mj-lt"/>
              </a:rPr>
              <a:t>Year Group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25FDDB9-1C9E-4E90-9AE3-43E5F259E31F}"/>
              </a:ext>
            </a:extLst>
          </p:cNvPr>
          <p:cNvSpPr/>
          <p:nvPr/>
        </p:nvSpPr>
        <p:spPr>
          <a:xfrm>
            <a:off x="8638207" y="1383791"/>
            <a:ext cx="10903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latin typeface="+mj-lt"/>
              </a:rPr>
              <a:t>Gender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786E7C0-A719-48BA-BA6B-E15F8AF0AB3E}"/>
              </a:ext>
            </a:extLst>
          </p:cNvPr>
          <p:cNvSpPr/>
          <p:nvPr/>
        </p:nvSpPr>
        <p:spPr>
          <a:xfrm>
            <a:off x="365259" y="4851476"/>
            <a:ext cx="11461479" cy="3326615"/>
          </a:xfrm>
          <a:prstGeom prst="rect">
            <a:avLst/>
          </a:prstGeom>
          <a:noFill/>
          <a:ln w="571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0E82410-20C1-458D-94B2-A21591189AFF}"/>
              </a:ext>
            </a:extLst>
          </p:cNvPr>
          <p:cNvSpPr/>
          <p:nvPr/>
        </p:nvSpPr>
        <p:spPr>
          <a:xfrm>
            <a:off x="4397151" y="4947031"/>
            <a:ext cx="15529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latin typeface="+mj-lt"/>
              </a:rPr>
              <a:t>Year Group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1F11133-44ED-4B5D-94DE-F9F2AB75FD49}"/>
              </a:ext>
            </a:extLst>
          </p:cNvPr>
          <p:cNvSpPr/>
          <p:nvPr/>
        </p:nvSpPr>
        <p:spPr>
          <a:xfrm>
            <a:off x="8638207" y="4953477"/>
            <a:ext cx="10903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latin typeface="+mj-lt"/>
              </a:rPr>
              <a:t>Gender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9FD1756-0822-4541-9822-370D163BC80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59"/>
          <a:stretch/>
        </p:blipFill>
        <p:spPr>
          <a:xfrm>
            <a:off x="7713868" y="5429338"/>
            <a:ext cx="3805537" cy="266259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4D6B01E-0456-4E0F-9A5C-CDD8964EA03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07" b="3131"/>
          <a:stretch/>
        </p:blipFill>
        <p:spPr>
          <a:xfrm>
            <a:off x="3544029" y="5462495"/>
            <a:ext cx="3838586" cy="262943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FB5C9F-8DE9-422C-8D16-9888B9FA6D8D}"/>
              </a:ext>
            </a:extLst>
          </p:cNvPr>
          <p:cNvSpPr txBox="1"/>
          <p:nvPr/>
        </p:nvSpPr>
        <p:spPr>
          <a:xfrm>
            <a:off x="4130445" y="2871718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3947FE6-61A1-4611-9B10-7F1EF149EA39}"/>
              </a:ext>
            </a:extLst>
          </p:cNvPr>
          <p:cNvSpPr txBox="1"/>
          <p:nvPr/>
        </p:nvSpPr>
        <p:spPr>
          <a:xfrm>
            <a:off x="5310191" y="2329094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EB005BD-D0F3-4EBA-B598-6A1917650B2E}"/>
              </a:ext>
            </a:extLst>
          </p:cNvPr>
          <p:cNvSpPr txBox="1"/>
          <p:nvPr/>
        </p:nvSpPr>
        <p:spPr>
          <a:xfrm>
            <a:off x="5200313" y="3617881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FCD4462-1C21-4348-8AAA-6E04755ED637}"/>
              </a:ext>
            </a:extLst>
          </p:cNvPr>
          <p:cNvSpPr txBox="1"/>
          <p:nvPr/>
        </p:nvSpPr>
        <p:spPr>
          <a:xfrm>
            <a:off x="5752941" y="3163807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6EC771F-E248-441D-9EA4-4234065AF7FB}"/>
              </a:ext>
            </a:extLst>
          </p:cNvPr>
          <p:cNvSpPr txBox="1"/>
          <p:nvPr/>
        </p:nvSpPr>
        <p:spPr>
          <a:xfrm>
            <a:off x="9491760" y="3154221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2295668-46BB-42D8-AE4A-C41908406A48}"/>
              </a:ext>
            </a:extLst>
          </p:cNvPr>
          <p:cNvSpPr txBox="1"/>
          <p:nvPr/>
        </p:nvSpPr>
        <p:spPr>
          <a:xfrm>
            <a:off x="8344575" y="2507890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6185808-1FB0-4E91-B330-4EF2CA9E79B0}"/>
              </a:ext>
            </a:extLst>
          </p:cNvPr>
          <p:cNvSpPr/>
          <p:nvPr/>
        </p:nvSpPr>
        <p:spPr>
          <a:xfrm>
            <a:off x="508194" y="646030"/>
            <a:ext cx="62343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54: Before/now pie charts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2618062"/>
      </p:ext>
    </p:extLst>
  </p:cSld>
  <p:clrMapOvr>
    <a:masterClrMapping/>
  </p:clrMapOvr>
</p:sld>
</file>

<file path=ppt/slides/slide3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09196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DATA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D53F6D8-7C06-43D2-AD8E-6E74AA8363EE}"/>
              </a:ext>
            </a:extLst>
          </p:cNvPr>
          <p:cNvSpPr/>
          <p:nvPr/>
        </p:nvSpPr>
        <p:spPr>
          <a:xfrm>
            <a:off x="489279" y="1369117"/>
            <a:ext cx="3988855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200" b="1" dirty="0">
                <a:latin typeface="Century Gothic" panose="020B0502020202020204" pitchFamily="34" charset="0"/>
              </a:rPr>
              <a:t>Running club </a:t>
            </a:r>
            <a:br>
              <a:rPr lang="en-GB" sz="3200" b="1" dirty="0">
                <a:latin typeface="Century Gothic" panose="020B0502020202020204" pitchFamily="34" charset="0"/>
              </a:rPr>
            </a:br>
            <a:r>
              <a:rPr lang="en-GB" sz="3200" b="1" dirty="0">
                <a:latin typeface="Century Gothic" panose="020B0502020202020204" pitchFamily="34" charset="0"/>
              </a:rPr>
              <a:t>(start of term)</a:t>
            </a:r>
          </a:p>
          <a:p>
            <a:pPr>
              <a:spcAft>
                <a:spcPts val="600"/>
              </a:spcAft>
            </a:pPr>
            <a:r>
              <a:rPr lang="en-GB" sz="3600" dirty="0">
                <a:latin typeface="Century Gothic" panose="020B0502020202020204" pitchFamily="34" charset="0"/>
              </a:rPr>
              <a:t>12 children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FA52A53-2AC2-4B73-BE87-3D6C1C1C967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05"/>
          <a:stretch/>
        </p:blipFill>
        <p:spPr>
          <a:xfrm>
            <a:off x="7713868" y="1935396"/>
            <a:ext cx="3838586" cy="266259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D9AD17F-6BFB-447E-A381-54AC092C86A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95"/>
          <a:stretch/>
        </p:blipFill>
        <p:spPr>
          <a:xfrm>
            <a:off x="3460762" y="1904236"/>
            <a:ext cx="3921853" cy="2662595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6D55610A-BBF2-4164-BCAA-11AD186F86C3}"/>
              </a:ext>
            </a:extLst>
          </p:cNvPr>
          <p:cNvSpPr/>
          <p:nvPr/>
        </p:nvSpPr>
        <p:spPr>
          <a:xfrm>
            <a:off x="474289" y="4912704"/>
            <a:ext cx="3988855" cy="1823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500"/>
              </a:spcAft>
            </a:pPr>
            <a:r>
              <a:rPr lang="en-GB" sz="3200" b="1" dirty="0">
                <a:latin typeface="Century Gothic" panose="020B0502020202020204" pitchFamily="34" charset="0"/>
              </a:rPr>
              <a:t>Running club</a:t>
            </a:r>
            <a:br>
              <a:rPr lang="en-GB" sz="3200" b="1" dirty="0">
                <a:latin typeface="Century Gothic" panose="020B0502020202020204" pitchFamily="34" charset="0"/>
              </a:rPr>
            </a:br>
            <a:r>
              <a:rPr lang="en-GB" sz="3200" b="1" dirty="0">
                <a:latin typeface="Century Gothic" panose="020B0502020202020204" pitchFamily="34" charset="0"/>
              </a:rPr>
              <a:t>(end of term)</a:t>
            </a:r>
          </a:p>
          <a:p>
            <a:pPr>
              <a:spcAft>
                <a:spcPts val="600"/>
              </a:spcAft>
            </a:pPr>
            <a:r>
              <a:rPr lang="en-GB" sz="3600" dirty="0">
                <a:latin typeface="Century Gothic" panose="020B0502020202020204" pitchFamily="34" charset="0"/>
              </a:rPr>
              <a:t>16 children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F1F6B16-D583-4AF6-A44B-9EE4DCA63FBD}"/>
              </a:ext>
            </a:extLst>
          </p:cNvPr>
          <p:cNvSpPr/>
          <p:nvPr/>
        </p:nvSpPr>
        <p:spPr>
          <a:xfrm>
            <a:off x="365260" y="1312118"/>
            <a:ext cx="11461479" cy="3326615"/>
          </a:xfrm>
          <a:prstGeom prst="rect">
            <a:avLst/>
          </a:prstGeom>
          <a:noFill/>
          <a:ln w="571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7F42D4-B0F9-40C9-A2F5-84AF0EB27693}"/>
              </a:ext>
            </a:extLst>
          </p:cNvPr>
          <p:cNvSpPr/>
          <p:nvPr/>
        </p:nvSpPr>
        <p:spPr>
          <a:xfrm>
            <a:off x="4397151" y="1377345"/>
            <a:ext cx="15529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latin typeface="+mj-lt"/>
              </a:rPr>
              <a:t>Year Group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25FDDB9-1C9E-4E90-9AE3-43E5F259E31F}"/>
              </a:ext>
            </a:extLst>
          </p:cNvPr>
          <p:cNvSpPr/>
          <p:nvPr/>
        </p:nvSpPr>
        <p:spPr>
          <a:xfrm>
            <a:off x="8638207" y="1383791"/>
            <a:ext cx="10903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latin typeface="+mj-lt"/>
              </a:rPr>
              <a:t>Gender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786E7C0-A719-48BA-BA6B-E15F8AF0AB3E}"/>
              </a:ext>
            </a:extLst>
          </p:cNvPr>
          <p:cNvSpPr/>
          <p:nvPr/>
        </p:nvSpPr>
        <p:spPr>
          <a:xfrm>
            <a:off x="365259" y="4851476"/>
            <a:ext cx="11461479" cy="3326615"/>
          </a:xfrm>
          <a:prstGeom prst="rect">
            <a:avLst/>
          </a:prstGeom>
          <a:noFill/>
          <a:ln w="571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0E82410-20C1-458D-94B2-A21591189AFF}"/>
              </a:ext>
            </a:extLst>
          </p:cNvPr>
          <p:cNvSpPr/>
          <p:nvPr/>
        </p:nvSpPr>
        <p:spPr>
          <a:xfrm>
            <a:off x="4397151" y="4947031"/>
            <a:ext cx="15529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latin typeface="+mj-lt"/>
              </a:rPr>
              <a:t>Year Group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1F11133-44ED-4B5D-94DE-F9F2AB75FD49}"/>
              </a:ext>
            </a:extLst>
          </p:cNvPr>
          <p:cNvSpPr/>
          <p:nvPr/>
        </p:nvSpPr>
        <p:spPr>
          <a:xfrm>
            <a:off x="8638207" y="4953477"/>
            <a:ext cx="10903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latin typeface="+mj-lt"/>
              </a:rPr>
              <a:t>Gender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9FD1756-0822-4541-9822-370D163BC80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59"/>
          <a:stretch/>
        </p:blipFill>
        <p:spPr>
          <a:xfrm>
            <a:off x="7713868" y="5429338"/>
            <a:ext cx="3805537" cy="266259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4D6B01E-0456-4E0F-9A5C-CDD8964EA03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07" b="3131"/>
          <a:stretch/>
        </p:blipFill>
        <p:spPr>
          <a:xfrm>
            <a:off x="3544029" y="5462495"/>
            <a:ext cx="3838586" cy="262943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FB5C9F-8DE9-422C-8D16-9888B9FA6D8D}"/>
              </a:ext>
            </a:extLst>
          </p:cNvPr>
          <p:cNvSpPr txBox="1"/>
          <p:nvPr/>
        </p:nvSpPr>
        <p:spPr>
          <a:xfrm>
            <a:off x="4130445" y="2871718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3947FE6-61A1-4611-9B10-7F1EF149EA39}"/>
              </a:ext>
            </a:extLst>
          </p:cNvPr>
          <p:cNvSpPr txBox="1"/>
          <p:nvPr/>
        </p:nvSpPr>
        <p:spPr>
          <a:xfrm>
            <a:off x="5310191" y="2329094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EB005BD-D0F3-4EBA-B598-6A1917650B2E}"/>
              </a:ext>
            </a:extLst>
          </p:cNvPr>
          <p:cNvSpPr txBox="1"/>
          <p:nvPr/>
        </p:nvSpPr>
        <p:spPr>
          <a:xfrm>
            <a:off x="5200313" y="3617881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FCD4462-1C21-4348-8AAA-6E04755ED637}"/>
              </a:ext>
            </a:extLst>
          </p:cNvPr>
          <p:cNvSpPr txBox="1"/>
          <p:nvPr/>
        </p:nvSpPr>
        <p:spPr>
          <a:xfrm>
            <a:off x="5752941" y="3163807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6EC771F-E248-441D-9EA4-4234065AF7FB}"/>
              </a:ext>
            </a:extLst>
          </p:cNvPr>
          <p:cNvSpPr txBox="1"/>
          <p:nvPr/>
        </p:nvSpPr>
        <p:spPr>
          <a:xfrm>
            <a:off x="9491760" y="3154221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2295668-46BB-42D8-AE4A-C41908406A48}"/>
              </a:ext>
            </a:extLst>
          </p:cNvPr>
          <p:cNvSpPr txBox="1"/>
          <p:nvPr/>
        </p:nvSpPr>
        <p:spPr>
          <a:xfrm>
            <a:off x="8344575" y="2507890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45EB73B-EF48-40F4-BB19-902A1C55193E}"/>
              </a:ext>
            </a:extLst>
          </p:cNvPr>
          <p:cNvSpPr txBox="1"/>
          <p:nvPr/>
        </p:nvSpPr>
        <p:spPr>
          <a:xfrm>
            <a:off x="4136839" y="6413114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4626CC7-495E-492F-93CA-B36E8E309584}"/>
              </a:ext>
            </a:extLst>
          </p:cNvPr>
          <p:cNvSpPr txBox="1"/>
          <p:nvPr/>
        </p:nvSpPr>
        <p:spPr>
          <a:xfrm>
            <a:off x="5306047" y="5913294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589CC24-46A3-4227-A893-3EB4B97626B3}"/>
              </a:ext>
            </a:extLst>
          </p:cNvPr>
          <p:cNvSpPr txBox="1"/>
          <p:nvPr/>
        </p:nvSpPr>
        <p:spPr>
          <a:xfrm>
            <a:off x="5653248" y="6822010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A79D15E-C527-4782-9A7C-B64164C4FBBB}"/>
              </a:ext>
            </a:extLst>
          </p:cNvPr>
          <p:cNvSpPr txBox="1"/>
          <p:nvPr/>
        </p:nvSpPr>
        <p:spPr>
          <a:xfrm>
            <a:off x="5115610" y="7251198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033C764-A3B8-4E02-8523-A0A9111D1F79}"/>
              </a:ext>
            </a:extLst>
          </p:cNvPr>
          <p:cNvSpPr/>
          <p:nvPr/>
        </p:nvSpPr>
        <p:spPr>
          <a:xfrm>
            <a:off x="508194" y="646030"/>
            <a:ext cx="62343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54: Before/now pie charts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41803"/>
      </p:ext>
    </p:extLst>
  </p:cSld>
  <p:clrMapOvr>
    <a:masterClrMapping/>
  </p:clrMapOvr>
</p:sld>
</file>

<file path=ppt/slides/slide3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09196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DATA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D53F6D8-7C06-43D2-AD8E-6E74AA8363EE}"/>
              </a:ext>
            </a:extLst>
          </p:cNvPr>
          <p:cNvSpPr/>
          <p:nvPr/>
        </p:nvSpPr>
        <p:spPr>
          <a:xfrm>
            <a:off x="489279" y="1369117"/>
            <a:ext cx="3988855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200" b="1" dirty="0">
                <a:latin typeface="Century Gothic" panose="020B0502020202020204" pitchFamily="34" charset="0"/>
              </a:rPr>
              <a:t>Running club </a:t>
            </a:r>
            <a:br>
              <a:rPr lang="en-GB" sz="3200" b="1" dirty="0">
                <a:latin typeface="Century Gothic" panose="020B0502020202020204" pitchFamily="34" charset="0"/>
              </a:rPr>
            </a:br>
            <a:r>
              <a:rPr lang="en-GB" sz="3200" b="1" dirty="0">
                <a:latin typeface="Century Gothic" panose="020B0502020202020204" pitchFamily="34" charset="0"/>
              </a:rPr>
              <a:t>(start of term)</a:t>
            </a:r>
          </a:p>
          <a:p>
            <a:pPr>
              <a:spcAft>
                <a:spcPts val="600"/>
              </a:spcAft>
            </a:pPr>
            <a:r>
              <a:rPr lang="en-GB" sz="3600" dirty="0">
                <a:latin typeface="Century Gothic" panose="020B0502020202020204" pitchFamily="34" charset="0"/>
              </a:rPr>
              <a:t>12 children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FA52A53-2AC2-4B73-BE87-3D6C1C1C967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05"/>
          <a:stretch/>
        </p:blipFill>
        <p:spPr>
          <a:xfrm>
            <a:off x="7713868" y="1935396"/>
            <a:ext cx="3838586" cy="266259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D9AD17F-6BFB-447E-A381-54AC092C86A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95"/>
          <a:stretch/>
        </p:blipFill>
        <p:spPr>
          <a:xfrm>
            <a:off x="3460762" y="1904236"/>
            <a:ext cx="3921853" cy="2662595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6D55610A-BBF2-4164-BCAA-11AD186F86C3}"/>
              </a:ext>
            </a:extLst>
          </p:cNvPr>
          <p:cNvSpPr/>
          <p:nvPr/>
        </p:nvSpPr>
        <p:spPr>
          <a:xfrm>
            <a:off x="474289" y="4912704"/>
            <a:ext cx="3988855" cy="1823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500"/>
              </a:spcAft>
            </a:pPr>
            <a:r>
              <a:rPr lang="en-GB" sz="3200" b="1" dirty="0">
                <a:latin typeface="Century Gothic" panose="020B0502020202020204" pitchFamily="34" charset="0"/>
              </a:rPr>
              <a:t>Running club</a:t>
            </a:r>
            <a:br>
              <a:rPr lang="en-GB" sz="3200" b="1" dirty="0">
                <a:latin typeface="Century Gothic" panose="020B0502020202020204" pitchFamily="34" charset="0"/>
              </a:rPr>
            </a:br>
            <a:r>
              <a:rPr lang="en-GB" sz="3200" b="1" dirty="0">
                <a:latin typeface="Century Gothic" panose="020B0502020202020204" pitchFamily="34" charset="0"/>
              </a:rPr>
              <a:t>(end of term)</a:t>
            </a:r>
          </a:p>
          <a:p>
            <a:pPr>
              <a:spcAft>
                <a:spcPts val="600"/>
              </a:spcAft>
            </a:pPr>
            <a:r>
              <a:rPr lang="en-GB" sz="3600" dirty="0">
                <a:latin typeface="Century Gothic" panose="020B0502020202020204" pitchFamily="34" charset="0"/>
              </a:rPr>
              <a:t>16 children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F1F6B16-D583-4AF6-A44B-9EE4DCA63FBD}"/>
              </a:ext>
            </a:extLst>
          </p:cNvPr>
          <p:cNvSpPr/>
          <p:nvPr/>
        </p:nvSpPr>
        <p:spPr>
          <a:xfrm>
            <a:off x="365260" y="1312118"/>
            <a:ext cx="11461479" cy="3326615"/>
          </a:xfrm>
          <a:prstGeom prst="rect">
            <a:avLst/>
          </a:prstGeom>
          <a:noFill/>
          <a:ln w="571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7F42D4-B0F9-40C9-A2F5-84AF0EB27693}"/>
              </a:ext>
            </a:extLst>
          </p:cNvPr>
          <p:cNvSpPr/>
          <p:nvPr/>
        </p:nvSpPr>
        <p:spPr>
          <a:xfrm>
            <a:off x="4397151" y="1377345"/>
            <a:ext cx="15529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latin typeface="+mj-lt"/>
              </a:rPr>
              <a:t>Year Group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25FDDB9-1C9E-4E90-9AE3-43E5F259E31F}"/>
              </a:ext>
            </a:extLst>
          </p:cNvPr>
          <p:cNvSpPr/>
          <p:nvPr/>
        </p:nvSpPr>
        <p:spPr>
          <a:xfrm>
            <a:off x="8638207" y="1383791"/>
            <a:ext cx="10903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latin typeface="+mj-lt"/>
              </a:rPr>
              <a:t>Gender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786E7C0-A719-48BA-BA6B-E15F8AF0AB3E}"/>
              </a:ext>
            </a:extLst>
          </p:cNvPr>
          <p:cNvSpPr/>
          <p:nvPr/>
        </p:nvSpPr>
        <p:spPr>
          <a:xfrm>
            <a:off x="365259" y="4851476"/>
            <a:ext cx="11461479" cy="3326615"/>
          </a:xfrm>
          <a:prstGeom prst="rect">
            <a:avLst/>
          </a:prstGeom>
          <a:noFill/>
          <a:ln w="571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0E82410-20C1-458D-94B2-A21591189AFF}"/>
              </a:ext>
            </a:extLst>
          </p:cNvPr>
          <p:cNvSpPr/>
          <p:nvPr/>
        </p:nvSpPr>
        <p:spPr>
          <a:xfrm>
            <a:off x="4397151" y="4947031"/>
            <a:ext cx="15529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latin typeface="+mj-lt"/>
              </a:rPr>
              <a:t>Year Group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1F11133-44ED-4B5D-94DE-F9F2AB75FD49}"/>
              </a:ext>
            </a:extLst>
          </p:cNvPr>
          <p:cNvSpPr/>
          <p:nvPr/>
        </p:nvSpPr>
        <p:spPr>
          <a:xfrm>
            <a:off x="8638207" y="4953477"/>
            <a:ext cx="10903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latin typeface="+mj-lt"/>
              </a:rPr>
              <a:t>Gender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9FD1756-0822-4541-9822-370D163BC80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59"/>
          <a:stretch/>
        </p:blipFill>
        <p:spPr>
          <a:xfrm>
            <a:off x="7713868" y="5429338"/>
            <a:ext cx="3805537" cy="266259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4D6B01E-0456-4E0F-9A5C-CDD8964EA03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07" b="3131"/>
          <a:stretch/>
        </p:blipFill>
        <p:spPr>
          <a:xfrm>
            <a:off x="3544029" y="5462495"/>
            <a:ext cx="3838586" cy="262943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FB5C9F-8DE9-422C-8D16-9888B9FA6D8D}"/>
              </a:ext>
            </a:extLst>
          </p:cNvPr>
          <p:cNvSpPr txBox="1"/>
          <p:nvPr/>
        </p:nvSpPr>
        <p:spPr>
          <a:xfrm>
            <a:off x="4130445" y="2871718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3947FE6-61A1-4611-9B10-7F1EF149EA39}"/>
              </a:ext>
            </a:extLst>
          </p:cNvPr>
          <p:cNvSpPr txBox="1"/>
          <p:nvPr/>
        </p:nvSpPr>
        <p:spPr>
          <a:xfrm>
            <a:off x="5310191" y="2329094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EB005BD-D0F3-4EBA-B598-6A1917650B2E}"/>
              </a:ext>
            </a:extLst>
          </p:cNvPr>
          <p:cNvSpPr txBox="1"/>
          <p:nvPr/>
        </p:nvSpPr>
        <p:spPr>
          <a:xfrm>
            <a:off x="5200313" y="3617881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FCD4462-1C21-4348-8AAA-6E04755ED637}"/>
              </a:ext>
            </a:extLst>
          </p:cNvPr>
          <p:cNvSpPr txBox="1"/>
          <p:nvPr/>
        </p:nvSpPr>
        <p:spPr>
          <a:xfrm>
            <a:off x="5752941" y="3163807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6EC771F-E248-441D-9EA4-4234065AF7FB}"/>
              </a:ext>
            </a:extLst>
          </p:cNvPr>
          <p:cNvSpPr txBox="1"/>
          <p:nvPr/>
        </p:nvSpPr>
        <p:spPr>
          <a:xfrm>
            <a:off x="9491760" y="3154221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2295668-46BB-42D8-AE4A-C41908406A48}"/>
              </a:ext>
            </a:extLst>
          </p:cNvPr>
          <p:cNvSpPr txBox="1"/>
          <p:nvPr/>
        </p:nvSpPr>
        <p:spPr>
          <a:xfrm>
            <a:off x="8344575" y="2507890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45EB73B-EF48-40F4-BB19-902A1C55193E}"/>
              </a:ext>
            </a:extLst>
          </p:cNvPr>
          <p:cNvSpPr txBox="1"/>
          <p:nvPr/>
        </p:nvSpPr>
        <p:spPr>
          <a:xfrm>
            <a:off x="4136839" y="6413114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4626CC7-495E-492F-93CA-B36E8E309584}"/>
              </a:ext>
            </a:extLst>
          </p:cNvPr>
          <p:cNvSpPr txBox="1"/>
          <p:nvPr/>
        </p:nvSpPr>
        <p:spPr>
          <a:xfrm>
            <a:off x="5306047" y="5913294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589CC24-46A3-4227-A893-3EB4B97626B3}"/>
              </a:ext>
            </a:extLst>
          </p:cNvPr>
          <p:cNvSpPr txBox="1"/>
          <p:nvPr/>
        </p:nvSpPr>
        <p:spPr>
          <a:xfrm>
            <a:off x="5653248" y="6822010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A79D15E-C527-4782-9A7C-B64164C4FBBB}"/>
              </a:ext>
            </a:extLst>
          </p:cNvPr>
          <p:cNvSpPr txBox="1"/>
          <p:nvPr/>
        </p:nvSpPr>
        <p:spPr>
          <a:xfrm>
            <a:off x="5115610" y="7251198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6F64F58-4DCB-4C60-B0DE-B60ECF04378C}"/>
              </a:ext>
            </a:extLst>
          </p:cNvPr>
          <p:cNvSpPr txBox="1"/>
          <p:nvPr/>
        </p:nvSpPr>
        <p:spPr>
          <a:xfrm>
            <a:off x="9536730" y="6413113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678F4DDF-C84E-48CC-AC3F-D3EB9E0ECA26}"/>
              </a:ext>
            </a:extLst>
          </p:cNvPr>
          <p:cNvSpPr txBox="1"/>
          <p:nvPr/>
        </p:nvSpPr>
        <p:spPr>
          <a:xfrm>
            <a:off x="8309849" y="6413112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B0C74ECE-8526-4D51-9952-2AF37589A114}"/>
              </a:ext>
            </a:extLst>
          </p:cNvPr>
          <p:cNvSpPr/>
          <p:nvPr/>
        </p:nvSpPr>
        <p:spPr>
          <a:xfrm>
            <a:off x="508194" y="646030"/>
            <a:ext cx="62343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54: Before/now pie charts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617363"/>
      </p:ext>
    </p:extLst>
  </p:cSld>
  <p:clrMapOvr>
    <a:masterClrMapping/>
  </p:clrMapOvr>
</p:sld>
</file>

<file path=ppt/slides/slide3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09196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DATA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D53F6D8-7C06-43D2-AD8E-6E74AA8363EE}"/>
              </a:ext>
            </a:extLst>
          </p:cNvPr>
          <p:cNvSpPr/>
          <p:nvPr/>
        </p:nvSpPr>
        <p:spPr>
          <a:xfrm>
            <a:off x="489279" y="1369117"/>
            <a:ext cx="3988855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200" b="1" dirty="0">
                <a:latin typeface="Century Gothic" panose="020B0502020202020204" pitchFamily="34" charset="0"/>
              </a:rPr>
              <a:t>Running club </a:t>
            </a:r>
            <a:br>
              <a:rPr lang="en-GB" sz="3200" b="1" dirty="0">
                <a:latin typeface="Century Gothic" panose="020B0502020202020204" pitchFamily="34" charset="0"/>
              </a:rPr>
            </a:br>
            <a:r>
              <a:rPr lang="en-GB" sz="3200" b="1" dirty="0">
                <a:latin typeface="Century Gothic" panose="020B0502020202020204" pitchFamily="34" charset="0"/>
              </a:rPr>
              <a:t>(start of term)</a:t>
            </a:r>
          </a:p>
          <a:p>
            <a:pPr>
              <a:spcAft>
                <a:spcPts val="600"/>
              </a:spcAft>
            </a:pPr>
            <a:r>
              <a:rPr lang="en-GB" sz="3600" dirty="0">
                <a:latin typeface="Century Gothic" panose="020B0502020202020204" pitchFamily="34" charset="0"/>
              </a:rPr>
              <a:t>12 children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FA52A53-2AC2-4B73-BE87-3D6C1C1C967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05"/>
          <a:stretch/>
        </p:blipFill>
        <p:spPr>
          <a:xfrm>
            <a:off x="7713868" y="1935396"/>
            <a:ext cx="3838586" cy="266259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D9AD17F-6BFB-447E-A381-54AC092C86A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95"/>
          <a:stretch/>
        </p:blipFill>
        <p:spPr>
          <a:xfrm>
            <a:off x="3460762" y="1904236"/>
            <a:ext cx="3921853" cy="2662595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6D55610A-BBF2-4164-BCAA-11AD186F86C3}"/>
              </a:ext>
            </a:extLst>
          </p:cNvPr>
          <p:cNvSpPr/>
          <p:nvPr/>
        </p:nvSpPr>
        <p:spPr>
          <a:xfrm>
            <a:off x="474289" y="4912704"/>
            <a:ext cx="3988855" cy="1823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500"/>
              </a:spcAft>
            </a:pPr>
            <a:r>
              <a:rPr lang="en-GB" sz="3200" b="1" dirty="0">
                <a:latin typeface="Century Gothic" panose="020B0502020202020204" pitchFamily="34" charset="0"/>
              </a:rPr>
              <a:t>Running club</a:t>
            </a:r>
            <a:br>
              <a:rPr lang="en-GB" sz="3200" b="1" dirty="0">
                <a:latin typeface="Century Gothic" panose="020B0502020202020204" pitchFamily="34" charset="0"/>
              </a:rPr>
            </a:br>
            <a:r>
              <a:rPr lang="en-GB" sz="3200" b="1" dirty="0">
                <a:latin typeface="Century Gothic" panose="020B0502020202020204" pitchFamily="34" charset="0"/>
              </a:rPr>
              <a:t>(end of term)</a:t>
            </a:r>
          </a:p>
          <a:p>
            <a:pPr>
              <a:spcAft>
                <a:spcPts val="600"/>
              </a:spcAft>
            </a:pPr>
            <a:r>
              <a:rPr lang="en-GB" sz="3600" dirty="0">
                <a:latin typeface="Century Gothic" panose="020B0502020202020204" pitchFamily="34" charset="0"/>
              </a:rPr>
              <a:t>16 children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F1F6B16-D583-4AF6-A44B-9EE4DCA63FBD}"/>
              </a:ext>
            </a:extLst>
          </p:cNvPr>
          <p:cNvSpPr/>
          <p:nvPr/>
        </p:nvSpPr>
        <p:spPr>
          <a:xfrm>
            <a:off x="365260" y="1312118"/>
            <a:ext cx="11461479" cy="3326615"/>
          </a:xfrm>
          <a:prstGeom prst="rect">
            <a:avLst/>
          </a:prstGeom>
          <a:noFill/>
          <a:ln w="571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7F42D4-B0F9-40C9-A2F5-84AF0EB27693}"/>
              </a:ext>
            </a:extLst>
          </p:cNvPr>
          <p:cNvSpPr/>
          <p:nvPr/>
        </p:nvSpPr>
        <p:spPr>
          <a:xfrm>
            <a:off x="4397151" y="1377345"/>
            <a:ext cx="15529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latin typeface="+mj-lt"/>
              </a:rPr>
              <a:t>Year Group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25FDDB9-1C9E-4E90-9AE3-43E5F259E31F}"/>
              </a:ext>
            </a:extLst>
          </p:cNvPr>
          <p:cNvSpPr/>
          <p:nvPr/>
        </p:nvSpPr>
        <p:spPr>
          <a:xfrm>
            <a:off x="8638207" y="1383791"/>
            <a:ext cx="10903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latin typeface="+mj-lt"/>
              </a:rPr>
              <a:t>Gender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786E7C0-A719-48BA-BA6B-E15F8AF0AB3E}"/>
              </a:ext>
            </a:extLst>
          </p:cNvPr>
          <p:cNvSpPr/>
          <p:nvPr/>
        </p:nvSpPr>
        <p:spPr>
          <a:xfrm>
            <a:off x="365259" y="4851476"/>
            <a:ext cx="11461479" cy="3326615"/>
          </a:xfrm>
          <a:prstGeom prst="rect">
            <a:avLst/>
          </a:prstGeom>
          <a:noFill/>
          <a:ln w="571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0E82410-20C1-458D-94B2-A21591189AFF}"/>
              </a:ext>
            </a:extLst>
          </p:cNvPr>
          <p:cNvSpPr/>
          <p:nvPr/>
        </p:nvSpPr>
        <p:spPr>
          <a:xfrm>
            <a:off x="4397151" y="4947031"/>
            <a:ext cx="15529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latin typeface="+mj-lt"/>
              </a:rPr>
              <a:t>Year Group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1F11133-44ED-4B5D-94DE-F9F2AB75FD49}"/>
              </a:ext>
            </a:extLst>
          </p:cNvPr>
          <p:cNvSpPr/>
          <p:nvPr/>
        </p:nvSpPr>
        <p:spPr>
          <a:xfrm>
            <a:off x="8638207" y="4953477"/>
            <a:ext cx="10903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latin typeface="+mj-lt"/>
              </a:rPr>
              <a:t>Gender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9FD1756-0822-4541-9822-370D163BC80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59"/>
          <a:stretch/>
        </p:blipFill>
        <p:spPr>
          <a:xfrm>
            <a:off x="7713868" y="5429338"/>
            <a:ext cx="3805537" cy="266259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4D6B01E-0456-4E0F-9A5C-CDD8964EA03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07" b="3131"/>
          <a:stretch/>
        </p:blipFill>
        <p:spPr>
          <a:xfrm>
            <a:off x="3544029" y="5462495"/>
            <a:ext cx="3838586" cy="262943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FB5C9F-8DE9-422C-8D16-9888B9FA6D8D}"/>
              </a:ext>
            </a:extLst>
          </p:cNvPr>
          <p:cNvSpPr txBox="1"/>
          <p:nvPr/>
        </p:nvSpPr>
        <p:spPr>
          <a:xfrm>
            <a:off x="4130445" y="2871718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3947FE6-61A1-4611-9B10-7F1EF149EA39}"/>
              </a:ext>
            </a:extLst>
          </p:cNvPr>
          <p:cNvSpPr txBox="1"/>
          <p:nvPr/>
        </p:nvSpPr>
        <p:spPr>
          <a:xfrm>
            <a:off x="5310191" y="2329094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EB005BD-D0F3-4EBA-B598-6A1917650B2E}"/>
              </a:ext>
            </a:extLst>
          </p:cNvPr>
          <p:cNvSpPr txBox="1"/>
          <p:nvPr/>
        </p:nvSpPr>
        <p:spPr>
          <a:xfrm>
            <a:off x="5200313" y="3617881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FCD4462-1C21-4348-8AAA-6E04755ED637}"/>
              </a:ext>
            </a:extLst>
          </p:cNvPr>
          <p:cNvSpPr txBox="1"/>
          <p:nvPr/>
        </p:nvSpPr>
        <p:spPr>
          <a:xfrm>
            <a:off x="5752941" y="3163807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6EC771F-E248-441D-9EA4-4234065AF7FB}"/>
              </a:ext>
            </a:extLst>
          </p:cNvPr>
          <p:cNvSpPr txBox="1"/>
          <p:nvPr/>
        </p:nvSpPr>
        <p:spPr>
          <a:xfrm>
            <a:off x="9491760" y="3154221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2295668-46BB-42D8-AE4A-C41908406A48}"/>
              </a:ext>
            </a:extLst>
          </p:cNvPr>
          <p:cNvSpPr txBox="1"/>
          <p:nvPr/>
        </p:nvSpPr>
        <p:spPr>
          <a:xfrm>
            <a:off x="8344575" y="2507890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45EB73B-EF48-40F4-BB19-902A1C55193E}"/>
              </a:ext>
            </a:extLst>
          </p:cNvPr>
          <p:cNvSpPr txBox="1"/>
          <p:nvPr/>
        </p:nvSpPr>
        <p:spPr>
          <a:xfrm>
            <a:off x="4136839" y="6413114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4626CC7-495E-492F-93CA-B36E8E309584}"/>
              </a:ext>
            </a:extLst>
          </p:cNvPr>
          <p:cNvSpPr txBox="1"/>
          <p:nvPr/>
        </p:nvSpPr>
        <p:spPr>
          <a:xfrm>
            <a:off x="5306047" y="5913294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589CC24-46A3-4227-A893-3EB4B97626B3}"/>
              </a:ext>
            </a:extLst>
          </p:cNvPr>
          <p:cNvSpPr txBox="1"/>
          <p:nvPr/>
        </p:nvSpPr>
        <p:spPr>
          <a:xfrm>
            <a:off x="5653248" y="6822010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A79D15E-C527-4782-9A7C-B64164C4FBBB}"/>
              </a:ext>
            </a:extLst>
          </p:cNvPr>
          <p:cNvSpPr txBox="1"/>
          <p:nvPr/>
        </p:nvSpPr>
        <p:spPr>
          <a:xfrm>
            <a:off x="5115610" y="7251198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6F64F58-4DCB-4C60-B0DE-B60ECF04378C}"/>
              </a:ext>
            </a:extLst>
          </p:cNvPr>
          <p:cNvSpPr txBox="1"/>
          <p:nvPr/>
        </p:nvSpPr>
        <p:spPr>
          <a:xfrm>
            <a:off x="9536730" y="6413113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678F4DDF-C84E-48CC-AC3F-D3EB9E0ECA26}"/>
              </a:ext>
            </a:extLst>
          </p:cNvPr>
          <p:cNvSpPr txBox="1"/>
          <p:nvPr/>
        </p:nvSpPr>
        <p:spPr>
          <a:xfrm>
            <a:off x="8309849" y="6413112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2236454D-9CC7-447C-8524-FC79619E09C0}"/>
              </a:ext>
            </a:extLst>
          </p:cNvPr>
          <p:cNvSpPr/>
          <p:nvPr/>
        </p:nvSpPr>
        <p:spPr>
          <a:xfrm>
            <a:off x="508194" y="646030"/>
            <a:ext cx="62343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54: Before/now pie charts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563610"/>
      </p:ext>
    </p:extLst>
  </p:cSld>
  <p:clrMapOvr>
    <a:masterClrMapping/>
  </p:clrMapOvr>
</p:sld>
</file>

<file path=ppt/slides/slide3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09196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DATA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D53F6D8-7C06-43D2-AD8E-6E74AA8363EE}"/>
              </a:ext>
            </a:extLst>
          </p:cNvPr>
          <p:cNvSpPr/>
          <p:nvPr/>
        </p:nvSpPr>
        <p:spPr>
          <a:xfrm>
            <a:off x="489279" y="1369117"/>
            <a:ext cx="3988855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200" b="1" dirty="0">
                <a:latin typeface="Century Gothic" panose="020B0502020202020204" pitchFamily="34" charset="0"/>
              </a:rPr>
              <a:t>Running club </a:t>
            </a:r>
            <a:br>
              <a:rPr lang="en-GB" sz="3200" b="1" dirty="0">
                <a:latin typeface="Century Gothic" panose="020B0502020202020204" pitchFamily="34" charset="0"/>
              </a:rPr>
            </a:br>
            <a:r>
              <a:rPr lang="en-GB" sz="3200" b="1" dirty="0">
                <a:latin typeface="Century Gothic" panose="020B0502020202020204" pitchFamily="34" charset="0"/>
              </a:rPr>
              <a:t>(start of term)</a:t>
            </a:r>
          </a:p>
          <a:p>
            <a:pPr>
              <a:spcAft>
                <a:spcPts val="600"/>
              </a:spcAft>
            </a:pPr>
            <a:r>
              <a:rPr lang="en-GB" sz="3600" dirty="0">
                <a:latin typeface="Century Gothic" panose="020B0502020202020204" pitchFamily="34" charset="0"/>
              </a:rPr>
              <a:t>12 children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FA52A53-2AC2-4B73-BE87-3D6C1C1C967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05"/>
          <a:stretch/>
        </p:blipFill>
        <p:spPr>
          <a:xfrm>
            <a:off x="7713868" y="1935396"/>
            <a:ext cx="3838586" cy="266259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D9AD17F-6BFB-447E-A381-54AC092C86A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95"/>
          <a:stretch/>
        </p:blipFill>
        <p:spPr>
          <a:xfrm>
            <a:off x="3460762" y="1904236"/>
            <a:ext cx="3921853" cy="2662595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6D55610A-BBF2-4164-BCAA-11AD186F86C3}"/>
              </a:ext>
            </a:extLst>
          </p:cNvPr>
          <p:cNvSpPr/>
          <p:nvPr/>
        </p:nvSpPr>
        <p:spPr>
          <a:xfrm>
            <a:off x="474289" y="5182524"/>
            <a:ext cx="3291833" cy="2639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500"/>
              </a:spcAft>
            </a:pPr>
            <a:r>
              <a:rPr lang="en-GB" sz="3200" b="1" dirty="0">
                <a:latin typeface="Century Gothic" panose="020B0502020202020204" pitchFamily="34" charset="0"/>
              </a:rPr>
              <a:t>4 more boys</a:t>
            </a:r>
          </a:p>
          <a:p>
            <a:pPr>
              <a:spcAft>
                <a:spcPts val="1500"/>
              </a:spcAft>
            </a:pPr>
            <a:r>
              <a:rPr lang="en-GB" sz="3200" b="1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</a:rPr>
              <a:t>2 boys from Y4</a:t>
            </a:r>
          </a:p>
          <a:p>
            <a:pPr>
              <a:spcAft>
                <a:spcPts val="1500"/>
              </a:spcAft>
            </a:pPr>
            <a:r>
              <a:rPr lang="en-GB" sz="32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1 boy from Y5</a:t>
            </a:r>
          </a:p>
          <a:p>
            <a:pPr>
              <a:spcAft>
                <a:spcPts val="1500"/>
              </a:spcAft>
            </a:pPr>
            <a:r>
              <a:rPr lang="en-GB" sz="3200" b="1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</a:rPr>
              <a:t>1 boy from Y6</a:t>
            </a:r>
            <a:endParaRPr lang="en-GB" sz="3600" dirty="0">
              <a:solidFill>
                <a:schemeClr val="accent4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F1F6B16-D583-4AF6-A44B-9EE4DCA63FBD}"/>
              </a:ext>
            </a:extLst>
          </p:cNvPr>
          <p:cNvSpPr/>
          <p:nvPr/>
        </p:nvSpPr>
        <p:spPr>
          <a:xfrm>
            <a:off x="365260" y="1312118"/>
            <a:ext cx="11461479" cy="3326615"/>
          </a:xfrm>
          <a:prstGeom prst="rect">
            <a:avLst/>
          </a:prstGeom>
          <a:noFill/>
          <a:ln w="571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7F42D4-B0F9-40C9-A2F5-84AF0EB27693}"/>
              </a:ext>
            </a:extLst>
          </p:cNvPr>
          <p:cNvSpPr/>
          <p:nvPr/>
        </p:nvSpPr>
        <p:spPr>
          <a:xfrm>
            <a:off x="4397151" y="1377345"/>
            <a:ext cx="15529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latin typeface="+mj-lt"/>
              </a:rPr>
              <a:t>Year Group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25FDDB9-1C9E-4E90-9AE3-43E5F259E31F}"/>
              </a:ext>
            </a:extLst>
          </p:cNvPr>
          <p:cNvSpPr/>
          <p:nvPr/>
        </p:nvSpPr>
        <p:spPr>
          <a:xfrm>
            <a:off x="8638207" y="1383791"/>
            <a:ext cx="10903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latin typeface="+mj-lt"/>
              </a:rPr>
              <a:t>Gender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786E7C0-A719-48BA-BA6B-E15F8AF0AB3E}"/>
              </a:ext>
            </a:extLst>
          </p:cNvPr>
          <p:cNvSpPr/>
          <p:nvPr/>
        </p:nvSpPr>
        <p:spPr>
          <a:xfrm>
            <a:off x="365259" y="4851476"/>
            <a:ext cx="11461479" cy="3326615"/>
          </a:xfrm>
          <a:prstGeom prst="rect">
            <a:avLst/>
          </a:prstGeom>
          <a:noFill/>
          <a:ln w="571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0E82410-20C1-458D-94B2-A21591189AFF}"/>
              </a:ext>
            </a:extLst>
          </p:cNvPr>
          <p:cNvSpPr/>
          <p:nvPr/>
        </p:nvSpPr>
        <p:spPr>
          <a:xfrm>
            <a:off x="4397151" y="4947031"/>
            <a:ext cx="15529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latin typeface="+mj-lt"/>
              </a:rPr>
              <a:t>Year Group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1F11133-44ED-4B5D-94DE-F9F2AB75FD49}"/>
              </a:ext>
            </a:extLst>
          </p:cNvPr>
          <p:cNvSpPr/>
          <p:nvPr/>
        </p:nvSpPr>
        <p:spPr>
          <a:xfrm>
            <a:off x="8638207" y="4953477"/>
            <a:ext cx="10903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latin typeface="+mj-lt"/>
              </a:rPr>
              <a:t>Gender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9FD1756-0822-4541-9822-370D163BC80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59"/>
          <a:stretch/>
        </p:blipFill>
        <p:spPr>
          <a:xfrm>
            <a:off x="7713868" y="5429338"/>
            <a:ext cx="3805537" cy="266259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4D6B01E-0456-4E0F-9A5C-CDD8964EA03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07" b="3131"/>
          <a:stretch/>
        </p:blipFill>
        <p:spPr>
          <a:xfrm>
            <a:off x="3544029" y="5462495"/>
            <a:ext cx="3838586" cy="262943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FB5C9F-8DE9-422C-8D16-9888B9FA6D8D}"/>
              </a:ext>
            </a:extLst>
          </p:cNvPr>
          <p:cNvSpPr txBox="1"/>
          <p:nvPr/>
        </p:nvSpPr>
        <p:spPr>
          <a:xfrm>
            <a:off x="4130445" y="2871718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3947FE6-61A1-4611-9B10-7F1EF149EA39}"/>
              </a:ext>
            </a:extLst>
          </p:cNvPr>
          <p:cNvSpPr txBox="1"/>
          <p:nvPr/>
        </p:nvSpPr>
        <p:spPr>
          <a:xfrm>
            <a:off x="5310191" y="2329094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EB005BD-D0F3-4EBA-B598-6A1917650B2E}"/>
              </a:ext>
            </a:extLst>
          </p:cNvPr>
          <p:cNvSpPr txBox="1"/>
          <p:nvPr/>
        </p:nvSpPr>
        <p:spPr>
          <a:xfrm>
            <a:off x="5200313" y="3617881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FCD4462-1C21-4348-8AAA-6E04755ED637}"/>
              </a:ext>
            </a:extLst>
          </p:cNvPr>
          <p:cNvSpPr txBox="1"/>
          <p:nvPr/>
        </p:nvSpPr>
        <p:spPr>
          <a:xfrm>
            <a:off x="5752941" y="3163807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6EC771F-E248-441D-9EA4-4234065AF7FB}"/>
              </a:ext>
            </a:extLst>
          </p:cNvPr>
          <p:cNvSpPr txBox="1"/>
          <p:nvPr/>
        </p:nvSpPr>
        <p:spPr>
          <a:xfrm>
            <a:off x="9491760" y="3154221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2295668-46BB-42D8-AE4A-C41908406A48}"/>
              </a:ext>
            </a:extLst>
          </p:cNvPr>
          <p:cNvSpPr txBox="1"/>
          <p:nvPr/>
        </p:nvSpPr>
        <p:spPr>
          <a:xfrm>
            <a:off x="8344575" y="2507890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45EB73B-EF48-40F4-BB19-902A1C55193E}"/>
              </a:ext>
            </a:extLst>
          </p:cNvPr>
          <p:cNvSpPr txBox="1"/>
          <p:nvPr/>
        </p:nvSpPr>
        <p:spPr>
          <a:xfrm>
            <a:off x="4136839" y="6413114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4626CC7-495E-492F-93CA-B36E8E309584}"/>
              </a:ext>
            </a:extLst>
          </p:cNvPr>
          <p:cNvSpPr txBox="1"/>
          <p:nvPr/>
        </p:nvSpPr>
        <p:spPr>
          <a:xfrm>
            <a:off x="5306047" y="5913294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589CC24-46A3-4227-A893-3EB4B97626B3}"/>
              </a:ext>
            </a:extLst>
          </p:cNvPr>
          <p:cNvSpPr txBox="1"/>
          <p:nvPr/>
        </p:nvSpPr>
        <p:spPr>
          <a:xfrm>
            <a:off x="5653248" y="6822010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A79D15E-C527-4782-9A7C-B64164C4FBBB}"/>
              </a:ext>
            </a:extLst>
          </p:cNvPr>
          <p:cNvSpPr txBox="1"/>
          <p:nvPr/>
        </p:nvSpPr>
        <p:spPr>
          <a:xfrm>
            <a:off x="5115610" y="7251198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6F64F58-4DCB-4C60-B0DE-B60ECF04378C}"/>
              </a:ext>
            </a:extLst>
          </p:cNvPr>
          <p:cNvSpPr txBox="1"/>
          <p:nvPr/>
        </p:nvSpPr>
        <p:spPr>
          <a:xfrm>
            <a:off x="9536730" y="6413113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678F4DDF-C84E-48CC-AC3F-D3EB9E0ECA26}"/>
              </a:ext>
            </a:extLst>
          </p:cNvPr>
          <p:cNvSpPr txBox="1"/>
          <p:nvPr/>
        </p:nvSpPr>
        <p:spPr>
          <a:xfrm>
            <a:off x="8309849" y="6413112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2106CABB-4492-492D-B769-F85A13F428D0}"/>
              </a:ext>
            </a:extLst>
          </p:cNvPr>
          <p:cNvSpPr/>
          <p:nvPr/>
        </p:nvSpPr>
        <p:spPr>
          <a:xfrm>
            <a:off x="508194" y="646030"/>
            <a:ext cx="62343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54: Before/now pie charts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9123143"/>
      </p:ext>
    </p:extLst>
  </p:cSld>
  <p:clrMapOvr>
    <a:masterClrMapping/>
  </p:clrMapOvr>
</p:sld>
</file>

<file path=ppt/slides/slide3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85074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55: Bike race line graphs (question 1)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09196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DATA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8FA0785-DDE5-4584-BAA2-B5D30C37AEBF}"/>
              </a:ext>
            </a:extLst>
          </p:cNvPr>
          <p:cNvSpPr/>
          <p:nvPr/>
        </p:nvSpPr>
        <p:spPr>
          <a:xfrm>
            <a:off x="7114431" y="3570651"/>
            <a:ext cx="4255546" cy="1361007"/>
          </a:xfrm>
          <a:custGeom>
            <a:avLst/>
            <a:gdLst>
              <a:gd name="connsiteX0" fmla="*/ 0 w 2245568"/>
              <a:gd name="connsiteY0" fmla="*/ 655580 h 655580"/>
              <a:gd name="connsiteX1" fmla="*/ 80865 w 2245568"/>
              <a:gd name="connsiteY1" fmla="*/ 543612 h 655580"/>
              <a:gd name="connsiteX2" fmla="*/ 192833 w 2245568"/>
              <a:gd name="connsiteY2" fmla="*/ 506290 h 655580"/>
              <a:gd name="connsiteX3" fmla="*/ 223935 w 2245568"/>
              <a:gd name="connsiteY3" fmla="*/ 437865 h 655580"/>
              <a:gd name="connsiteX4" fmla="*/ 323461 w 2245568"/>
              <a:gd name="connsiteY4" fmla="*/ 394323 h 655580"/>
              <a:gd name="connsiteX5" fmla="*/ 385665 w 2245568"/>
              <a:gd name="connsiteY5" fmla="*/ 332118 h 655580"/>
              <a:gd name="connsiteX6" fmla="*/ 491412 w 2245568"/>
              <a:gd name="connsiteY6" fmla="*/ 313457 h 655580"/>
              <a:gd name="connsiteX7" fmla="*/ 646923 w 2245568"/>
              <a:gd name="connsiteY7" fmla="*/ 344559 h 655580"/>
              <a:gd name="connsiteX8" fmla="*/ 758890 w 2245568"/>
              <a:gd name="connsiteY8" fmla="*/ 325898 h 655580"/>
              <a:gd name="connsiteX9" fmla="*/ 864637 w 2245568"/>
              <a:gd name="connsiteY9" fmla="*/ 363221 h 655580"/>
              <a:gd name="connsiteX10" fmla="*/ 939282 w 2245568"/>
              <a:gd name="connsiteY10" fmla="*/ 344559 h 655580"/>
              <a:gd name="connsiteX11" fmla="*/ 995265 w 2245568"/>
              <a:gd name="connsiteY11" fmla="*/ 363221 h 655580"/>
              <a:gd name="connsiteX12" fmla="*/ 1088572 w 2245568"/>
              <a:gd name="connsiteY12" fmla="*/ 39759 h 655580"/>
              <a:gd name="connsiteX13" fmla="*/ 1163217 w 2245568"/>
              <a:gd name="connsiteY13" fmla="*/ 8657 h 655580"/>
              <a:gd name="connsiteX14" fmla="*/ 1206759 w 2245568"/>
              <a:gd name="connsiteY14" fmla="*/ 70861 h 655580"/>
              <a:gd name="connsiteX15" fmla="*/ 1268963 w 2245568"/>
              <a:gd name="connsiteY15" fmla="*/ 313457 h 655580"/>
              <a:gd name="connsiteX16" fmla="*/ 1362270 w 2245568"/>
              <a:gd name="connsiteY16" fmla="*/ 381882 h 655580"/>
              <a:gd name="connsiteX17" fmla="*/ 1455576 w 2245568"/>
              <a:gd name="connsiteY17" fmla="*/ 381882 h 655580"/>
              <a:gd name="connsiteX18" fmla="*/ 1542661 w 2245568"/>
              <a:gd name="connsiteY18" fmla="*/ 444086 h 655580"/>
              <a:gd name="connsiteX19" fmla="*/ 1642188 w 2245568"/>
              <a:gd name="connsiteY19" fmla="*/ 456527 h 655580"/>
              <a:gd name="connsiteX20" fmla="*/ 1716833 w 2245568"/>
              <a:gd name="connsiteY20" fmla="*/ 487629 h 655580"/>
              <a:gd name="connsiteX21" fmla="*/ 1816359 w 2245568"/>
              <a:gd name="connsiteY21" fmla="*/ 518731 h 655580"/>
              <a:gd name="connsiteX22" fmla="*/ 1940768 w 2245568"/>
              <a:gd name="connsiteY22" fmla="*/ 425425 h 655580"/>
              <a:gd name="connsiteX23" fmla="*/ 2052735 w 2245568"/>
              <a:gd name="connsiteY23" fmla="*/ 294796 h 655580"/>
              <a:gd name="connsiteX24" fmla="*/ 2133600 w 2245568"/>
              <a:gd name="connsiteY24" fmla="*/ 220151 h 655580"/>
              <a:gd name="connsiteX25" fmla="*/ 2245568 w 2245568"/>
              <a:gd name="connsiteY25" fmla="*/ 157947 h 655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245568" h="655580">
                <a:moveTo>
                  <a:pt x="0" y="655580"/>
                </a:moveTo>
                <a:cubicBezTo>
                  <a:pt x="24363" y="612037"/>
                  <a:pt x="48726" y="568494"/>
                  <a:pt x="80865" y="543612"/>
                </a:cubicBezTo>
                <a:cubicBezTo>
                  <a:pt x="113004" y="518730"/>
                  <a:pt x="168988" y="523914"/>
                  <a:pt x="192833" y="506290"/>
                </a:cubicBezTo>
                <a:cubicBezTo>
                  <a:pt x="216678" y="488666"/>
                  <a:pt x="202164" y="456526"/>
                  <a:pt x="223935" y="437865"/>
                </a:cubicBezTo>
                <a:cubicBezTo>
                  <a:pt x="245706" y="419204"/>
                  <a:pt x="296506" y="411947"/>
                  <a:pt x="323461" y="394323"/>
                </a:cubicBezTo>
                <a:cubicBezTo>
                  <a:pt x="350416" y="376699"/>
                  <a:pt x="357673" y="345596"/>
                  <a:pt x="385665" y="332118"/>
                </a:cubicBezTo>
                <a:cubicBezTo>
                  <a:pt x="413657" y="318640"/>
                  <a:pt x="447869" y="311383"/>
                  <a:pt x="491412" y="313457"/>
                </a:cubicBezTo>
                <a:cubicBezTo>
                  <a:pt x="534955" y="315530"/>
                  <a:pt x="602343" y="342486"/>
                  <a:pt x="646923" y="344559"/>
                </a:cubicBezTo>
                <a:cubicBezTo>
                  <a:pt x="691503" y="346632"/>
                  <a:pt x="722604" y="322788"/>
                  <a:pt x="758890" y="325898"/>
                </a:cubicBezTo>
                <a:cubicBezTo>
                  <a:pt x="795176" y="329008"/>
                  <a:pt x="834572" y="360111"/>
                  <a:pt x="864637" y="363221"/>
                </a:cubicBezTo>
                <a:cubicBezTo>
                  <a:pt x="894702" y="366331"/>
                  <a:pt x="917511" y="344559"/>
                  <a:pt x="939282" y="344559"/>
                </a:cubicBezTo>
                <a:cubicBezTo>
                  <a:pt x="961053" y="344559"/>
                  <a:pt x="970383" y="414021"/>
                  <a:pt x="995265" y="363221"/>
                </a:cubicBezTo>
                <a:cubicBezTo>
                  <a:pt x="1020147" y="312421"/>
                  <a:pt x="1060580" y="98853"/>
                  <a:pt x="1088572" y="39759"/>
                </a:cubicBezTo>
                <a:cubicBezTo>
                  <a:pt x="1116564" y="-19335"/>
                  <a:pt x="1143519" y="3473"/>
                  <a:pt x="1163217" y="8657"/>
                </a:cubicBezTo>
                <a:cubicBezTo>
                  <a:pt x="1182915" y="13841"/>
                  <a:pt x="1189135" y="20061"/>
                  <a:pt x="1206759" y="70861"/>
                </a:cubicBezTo>
                <a:cubicBezTo>
                  <a:pt x="1224383" y="121661"/>
                  <a:pt x="1243045" y="261620"/>
                  <a:pt x="1268963" y="313457"/>
                </a:cubicBezTo>
                <a:cubicBezTo>
                  <a:pt x="1294882" y="365294"/>
                  <a:pt x="1331168" y="370478"/>
                  <a:pt x="1362270" y="381882"/>
                </a:cubicBezTo>
                <a:cubicBezTo>
                  <a:pt x="1393372" y="393286"/>
                  <a:pt x="1425511" y="371515"/>
                  <a:pt x="1455576" y="381882"/>
                </a:cubicBezTo>
                <a:cubicBezTo>
                  <a:pt x="1485641" y="392249"/>
                  <a:pt x="1511559" y="431645"/>
                  <a:pt x="1542661" y="444086"/>
                </a:cubicBezTo>
                <a:cubicBezTo>
                  <a:pt x="1573763" y="456527"/>
                  <a:pt x="1613159" y="449270"/>
                  <a:pt x="1642188" y="456527"/>
                </a:cubicBezTo>
                <a:cubicBezTo>
                  <a:pt x="1671217" y="463784"/>
                  <a:pt x="1687804" y="477262"/>
                  <a:pt x="1716833" y="487629"/>
                </a:cubicBezTo>
                <a:cubicBezTo>
                  <a:pt x="1745862" y="497996"/>
                  <a:pt x="1779037" y="529098"/>
                  <a:pt x="1816359" y="518731"/>
                </a:cubicBezTo>
                <a:cubicBezTo>
                  <a:pt x="1853681" y="508364"/>
                  <a:pt x="1901372" y="462748"/>
                  <a:pt x="1940768" y="425425"/>
                </a:cubicBezTo>
                <a:cubicBezTo>
                  <a:pt x="1980164" y="388102"/>
                  <a:pt x="2020596" y="329008"/>
                  <a:pt x="2052735" y="294796"/>
                </a:cubicBezTo>
                <a:cubicBezTo>
                  <a:pt x="2084874" y="260584"/>
                  <a:pt x="2101461" y="242959"/>
                  <a:pt x="2133600" y="220151"/>
                </a:cubicBezTo>
                <a:cubicBezTo>
                  <a:pt x="2165739" y="197343"/>
                  <a:pt x="2205653" y="177645"/>
                  <a:pt x="2245568" y="157947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8E9DD83-3CA8-48E8-BACF-77A3B35BAAA6}"/>
              </a:ext>
            </a:extLst>
          </p:cNvPr>
          <p:cNvSpPr/>
          <p:nvPr/>
        </p:nvSpPr>
        <p:spPr>
          <a:xfrm>
            <a:off x="1240189" y="3675791"/>
            <a:ext cx="4251712" cy="1141977"/>
          </a:xfrm>
          <a:custGeom>
            <a:avLst/>
            <a:gdLst>
              <a:gd name="connsiteX0" fmla="*/ 0 w 2243545"/>
              <a:gd name="connsiteY0" fmla="*/ 186146 h 550076"/>
              <a:gd name="connsiteX1" fmla="*/ 150222 w 2243545"/>
              <a:gd name="connsiteY1" fmla="*/ 166551 h 550076"/>
              <a:gd name="connsiteX2" fmla="*/ 222068 w 2243545"/>
              <a:gd name="connsiteY2" fmla="*/ 199209 h 550076"/>
              <a:gd name="connsiteX3" fmla="*/ 342900 w 2243545"/>
              <a:gd name="connsiteY3" fmla="*/ 182880 h 550076"/>
              <a:gd name="connsiteX4" fmla="*/ 411480 w 2243545"/>
              <a:gd name="connsiteY4" fmla="*/ 146957 h 550076"/>
              <a:gd name="connsiteX5" fmla="*/ 551905 w 2243545"/>
              <a:gd name="connsiteY5" fmla="*/ 140426 h 550076"/>
              <a:gd name="connsiteX6" fmla="*/ 640080 w 2243545"/>
              <a:gd name="connsiteY6" fmla="*/ 163286 h 550076"/>
              <a:gd name="connsiteX7" fmla="*/ 702128 w 2243545"/>
              <a:gd name="connsiteY7" fmla="*/ 156754 h 550076"/>
              <a:gd name="connsiteX8" fmla="*/ 777240 w 2243545"/>
              <a:gd name="connsiteY8" fmla="*/ 156754 h 550076"/>
              <a:gd name="connsiteX9" fmla="*/ 836022 w 2243545"/>
              <a:gd name="connsiteY9" fmla="*/ 137160 h 550076"/>
              <a:gd name="connsiteX10" fmla="*/ 937260 w 2243545"/>
              <a:gd name="connsiteY10" fmla="*/ 143691 h 550076"/>
              <a:gd name="connsiteX11" fmla="*/ 1005840 w 2243545"/>
              <a:gd name="connsiteY11" fmla="*/ 274320 h 550076"/>
              <a:gd name="connsiteX12" fmla="*/ 1045028 w 2243545"/>
              <a:gd name="connsiteY12" fmla="*/ 466997 h 550076"/>
              <a:gd name="connsiteX13" fmla="*/ 1094014 w 2243545"/>
              <a:gd name="connsiteY13" fmla="*/ 525780 h 550076"/>
              <a:gd name="connsiteX14" fmla="*/ 1185454 w 2243545"/>
              <a:gd name="connsiteY14" fmla="*/ 545374 h 550076"/>
              <a:gd name="connsiteX15" fmla="*/ 1234440 w 2243545"/>
              <a:gd name="connsiteY15" fmla="*/ 545374 h 550076"/>
              <a:gd name="connsiteX16" fmla="*/ 1309551 w 2243545"/>
              <a:gd name="connsiteY16" fmla="*/ 493123 h 550076"/>
              <a:gd name="connsiteX17" fmla="*/ 1342208 w 2243545"/>
              <a:gd name="connsiteY17" fmla="*/ 349431 h 550076"/>
              <a:gd name="connsiteX18" fmla="*/ 1368334 w 2243545"/>
              <a:gd name="connsiteY18" fmla="*/ 297180 h 550076"/>
              <a:gd name="connsiteX19" fmla="*/ 1489165 w 2243545"/>
              <a:gd name="connsiteY19" fmla="*/ 271054 h 550076"/>
              <a:gd name="connsiteX20" fmla="*/ 1613262 w 2243545"/>
              <a:gd name="connsiteY20" fmla="*/ 290649 h 550076"/>
              <a:gd name="connsiteX21" fmla="*/ 1724297 w 2243545"/>
              <a:gd name="connsiteY21" fmla="*/ 271054 h 550076"/>
              <a:gd name="connsiteX22" fmla="*/ 1822268 w 2243545"/>
              <a:gd name="connsiteY22" fmla="*/ 297180 h 550076"/>
              <a:gd name="connsiteX23" fmla="*/ 1835331 w 2243545"/>
              <a:gd name="connsiteY23" fmla="*/ 297180 h 550076"/>
              <a:gd name="connsiteX24" fmla="*/ 1900645 w 2243545"/>
              <a:gd name="connsiteY24" fmla="*/ 290649 h 550076"/>
              <a:gd name="connsiteX25" fmla="*/ 1992085 w 2243545"/>
              <a:gd name="connsiteY25" fmla="*/ 316774 h 550076"/>
              <a:gd name="connsiteX26" fmla="*/ 2050868 w 2243545"/>
              <a:gd name="connsiteY26" fmla="*/ 316774 h 550076"/>
              <a:gd name="connsiteX27" fmla="*/ 2090057 w 2243545"/>
              <a:gd name="connsiteY27" fmla="*/ 326571 h 550076"/>
              <a:gd name="connsiteX28" fmla="*/ 2155371 w 2243545"/>
              <a:gd name="connsiteY28" fmla="*/ 329837 h 550076"/>
              <a:gd name="connsiteX29" fmla="*/ 2243545 w 2243545"/>
              <a:gd name="connsiteY29" fmla="*/ 0 h 550076"/>
              <a:gd name="connsiteX30" fmla="*/ 2243545 w 2243545"/>
              <a:gd name="connsiteY30" fmla="*/ 0 h 550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2243545" h="550076">
                <a:moveTo>
                  <a:pt x="0" y="186146"/>
                </a:moveTo>
                <a:cubicBezTo>
                  <a:pt x="56605" y="175260"/>
                  <a:pt x="113211" y="164374"/>
                  <a:pt x="150222" y="166551"/>
                </a:cubicBezTo>
                <a:cubicBezTo>
                  <a:pt x="187233" y="168728"/>
                  <a:pt x="189955" y="196488"/>
                  <a:pt x="222068" y="199209"/>
                </a:cubicBezTo>
                <a:cubicBezTo>
                  <a:pt x="254181" y="201930"/>
                  <a:pt x="311331" y="191589"/>
                  <a:pt x="342900" y="182880"/>
                </a:cubicBezTo>
                <a:cubicBezTo>
                  <a:pt x="374469" y="174171"/>
                  <a:pt x="376646" y="154033"/>
                  <a:pt x="411480" y="146957"/>
                </a:cubicBezTo>
                <a:cubicBezTo>
                  <a:pt x="446314" y="139881"/>
                  <a:pt x="513805" y="137705"/>
                  <a:pt x="551905" y="140426"/>
                </a:cubicBezTo>
                <a:cubicBezTo>
                  <a:pt x="590005" y="143147"/>
                  <a:pt x="615043" y="160565"/>
                  <a:pt x="640080" y="163286"/>
                </a:cubicBezTo>
                <a:cubicBezTo>
                  <a:pt x="665117" y="166007"/>
                  <a:pt x="679268" y="157843"/>
                  <a:pt x="702128" y="156754"/>
                </a:cubicBezTo>
                <a:cubicBezTo>
                  <a:pt x="724988" y="155665"/>
                  <a:pt x="754924" y="160020"/>
                  <a:pt x="777240" y="156754"/>
                </a:cubicBezTo>
                <a:cubicBezTo>
                  <a:pt x="799556" y="153488"/>
                  <a:pt x="809352" y="139337"/>
                  <a:pt x="836022" y="137160"/>
                </a:cubicBezTo>
                <a:cubicBezTo>
                  <a:pt x="862692" y="134983"/>
                  <a:pt x="908957" y="120831"/>
                  <a:pt x="937260" y="143691"/>
                </a:cubicBezTo>
                <a:cubicBezTo>
                  <a:pt x="965563" y="166551"/>
                  <a:pt x="987879" y="220436"/>
                  <a:pt x="1005840" y="274320"/>
                </a:cubicBezTo>
                <a:cubicBezTo>
                  <a:pt x="1023801" y="328204"/>
                  <a:pt x="1030332" y="425087"/>
                  <a:pt x="1045028" y="466997"/>
                </a:cubicBezTo>
                <a:cubicBezTo>
                  <a:pt x="1059724" y="508907"/>
                  <a:pt x="1070610" y="512717"/>
                  <a:pt x="1094014" y="525780"/>
                </a:cubicBezTo>
                <a:cubicBezTo>
                  <a:pt x="1117418" y="538843"/>
                  <a:pt x="1162050" y="542108"/>
                  <a:pt x="1185454" y="545374"/>
                </a:cubicBezTo>
                <a:cubicBezTo>
                  <a:pt x="1208858" y="548640"/>
                  <a:pt x="1213757" y="554082"/>
                  <a:pt x="1234440" y="545374"/>
                </a:cubicBezTo>
                <a:cubicBezTo>
                  <a:pt x="1255123" y="536666"/>
                  <a:pt x="1291590" y="525780"/>
                  <a:pt x="1309551" y="493123"/>
                </a:cubicBezTo>
                <a:cubicBezTo>
                  <a:pt x="1327512" y="460466"/>
                  <a:pt x="1332411" y="382088"/>
                  <a:pt x="1342208" y="349431"/>
                </a:cubicBezTo>
                <a:cubicBezTo>
                  <a:pt x="1352005" y="316774"/>
                  <a:pt x="1343841" y="310243"/>
                  <a:pt x="1368334" y="297180"/>
                </a:cubicBezTo>
                <a:cubicBezTo>
                  <a:pt x="1392827" y="284117"/>
                  <a:pt x="1448344" y="272142"/>
                  <a:pt x="1489165" y="271054"/>
                </a:cubicBezTo>
                <a:cubicBezTo>
                  <a:pt x="1529986" y="269966"/>
                  <a:pt x="1574073" y="290649"/>
                  <a:pt x="1613262" y="290649"/>
                </a:cubicBezTo>
                <a:cubicBezTo>
                  <a:pt x="1652451" y="290649"/>
                  <a:pt x="1689463" y="269966"/>
                  <a:pt x="1724297" y="271054"/>
                </a:cubicBezTo>
                <a:cubicBezTo>
                  <a:pt x="1759131" y="272143"/>
                  <a:pt x="1822268" y="297180"/>
                  <a:pt x="1822268" y="297180"/>
                </a:cubicBezTo>
                <a:cubicBezTo>
                  <a:pt x="1840774" y="301534"/>
                  <a:pt x="1822268" y="298268"/>
                  <a:pt x="1835331" y="297180"/>
                </a:cubicBezTo>
                <a:cubicBezTo>
                  <a:pt x="1848394" y="296092"/>
                  <a:pt x="1874519" y="287383"/>
                  <a:pt x="1900645" y="290649"/>
                </a:cubicBezTo>
                <a:cubicBezTo>
                  <a:pt x="1926771" y="293915"/>
                  <a:pt x="1967048" y="312420"/>
                  <a:pt x="1992085" y="316774"/>
                </a:cubicBezTo>
                <a:cubicBezTo>
                  <a:pt x="2017122" y="321128"/>
                  <a:pt x="2034539" y="315141"/>
                  <a:pt x="2050868" y="316774"/>
                </a:cubicBezTo>
                <a:cubicBezTo>
                  <a:pt x="2067197" y="318407"/>
                  <a:pt x="2072640" y="324394"/>
                  <a:pt x="2090057" y="326571"/>
                </a:cubicBezTo>
                <a:cubicBezTo>
                  <a:pt x="2107474" y="328748"/>
                  <a:pt x="2129790" y="384265"/>
                  <a:pt x="2155371" y="329837"/>
                </a:cubicBezTo>
                <a:cubicBezTo>
                  <a:pt x="2180952" y="275409"/>
                  <a:pt x="2243545" y="0"/>
                  <a:pt x="2243545" y="0"/>
                </a:cubicBezTo>
                <a:lnTo>
                  <a:pt x="2243545" y="0"/>
                </a:lnTo>
              </a:path>
            </a:pathLst>
          </a:cu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3BB038D1-F85B-4A84-9BF2-ADB3FB366F81}"/>
              </a:ext>
            </a:extLst>
          </p:cNvPr>
          <p:cNvGrpSpPr/>
          <p:nvPr/>
        </p:nvGrpSpPr>
        <p:grpSpPr>
          <a:xfrm>
            <a:off x="295054" y="3128751"/>
            <a:ext cx="5627666" cy="3461790"/>
            <a:chOff x="340560" y="2349897"/>
            <a:chExt cx="2969609" cy="1701531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5559F64-0D5A-4256-A43E-9B1786F82FC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4436" y="3847747"/>
              <a:ext cx="2252910" cy="0"/>
            </a:xfrm>
            <a:prstGeom prst="line">
              <a:avLst/>
            </a:prstGeom>
            <a:ln w="3810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D4A75A8-C807-485A-811E-4773CD27A6D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31335" y="3854279"/>
              <a:ext cx="768" cy="39428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1F48DE0-CDA8-4E90-BC39-843E2BF0584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8967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66ED1C48-FE8D-4C36-8FB7-5809304E8C9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60891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09179733-6424-44CF-AC3A-40AC4CD647D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2411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6EB30759-43FD-4CA5-B015-443E9E682B6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9227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3B32836-9C3A-498D-942F-16BC9FDF55B3}"/>
                </a:ext>
              </a:extLst>
            </p:cNvPr>
            <p:cNvSpPr/>
            <p:nvPr/>
          </p:nvSpPr>
          <p:spPr>
            <a:xfrm>
              <a:off x="648187" y="3858321"/>
              <a:ext cx="346977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start</a:t>
              </a:r>
              <a:endParaRPr lang="en-GB" sz="2000" dirty="0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9121E0A9-0826-4E1C-B8A4-7E3A06A4491B}"/>
                </a:ext>
              </a:extLst>
            </p:cNvPr>
            <p:cNvSpPr/>
            <p:nvPr/>
          </p:nvSpPr>
          <p:spPr>
            <a:xfrm>
              <a:off x="1211808" y="3869895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10km</a:t>
              </a:r>
              <a:endParaRPr lang="en-GB" sz="2000" dirty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122F858-0040-4525-B69D-7B0C7C9FF063}"/>
                </a:ext>
              </a:extLst>
            </p:cNvPr>
            <p:cNvSpPr/>
            <p:nvPr/>
          </p:nvSpPr>
          <p:spPr>
            <a:xfrm>
              <a:off x="1778931" y="3865931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20km</a:t>
              </a:r>
              <a:endParaRPr lang="en-GB" sz="2000" dirty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A70D0283-BD3E-4758-AD00-83B2CB9DC164}"/>
                </a:ext>
              </a:extLst>
            </p:cNvPr>
            <p:cNvSpPr/>
            <p:nvPr/>
          </p:nvSpPr>
          <p:spPr>
            <a:xfrm>
              <a:off x="2338310" y="3865931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30km</a:t>
              </a:r>
              <a:endParaRPr lang="en-GB" sz="2000" dirty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D3FD3E94-18DE-4221-9031-5F878CBDFB1A}"/>
                </a:ext>
              </a:extLst>
            </p:cNvPr>
            <p:cNvSpPr/>
            <p:nvPr/>
          </p:nvSpPr>
          <p:spPr>
            <a:xfrm>
              <a:off x="2902288" y="3865930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40km</a:t>
              </a:r>
              <a:endParaRPr lang="en-GB" sz="2000" dirty="0"/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5D2E792-AB61-49B7-B068-435836F62122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817102" y="2424353"/>
              <a:ext cx="0" cy="33131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087BB83-338E-4831-A3A4-BB5F079B053F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804674" y="3117587"/>
              <a:ext cx="0" cy="33131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1FBAB0B5-3B16-4EF5-8FB5-555F07574A0E}"/>
                </a:ext>
              </a:extLst>
            </p:cNvPr>
            <p:cNvSpPr/>
            <p:nvPr/>
          </p:nvSpPr>
          <p:spPr>
            <a:xfrm>
              <a:off x="575943" y="3042798"/>
              <a:ext cx="232784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</a:t>
              </a:r>
              <a:endParaRPr lang="en-GB" dirty="0">
                <a:solidFill>
                  <a:prstClr val="black"/>
                </a:solidFill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A450C1D-D589-4747-9194-6642E10A3995}"/>
                </a:ext>
              </a:extLst>
            </p:cNvPr>
            <p:cNvSpPr/>
            <p:nvPr/>
          </p:nvSpPr>
          <p:spPr>
            <a:xfrm>
              <a:off x="583475" y="2349897"/>
              <a:ext cx="232784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r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40</a:t>
              </a:r>
              <a:endParaRPr lang="en-GB" dirty="0">
                <a:solidFill>
                  <a:prstClr val="black"/>
                </a:solidFill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9236DCAB-3F1F-4383-88D3-1BF35204EC67}"/>
                </a:ext>
              </a:extLst>
            </p:cNvPr>
            <p:cNvSpPr/>
            <p:nvPr/>
          </p:nvSpPr>
          <p:spPr>
            <a:xfrm>
              <a:off x="418268" y="2696611"/>
              <a:ext cx="198104" cy="8017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P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 err="1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D</a:t>
              </a:r>
              <a:endParaRPr lang="en-GB" sz="2400" dirty="0">
                <a:solidFill>
                  <a:prstClr val="black"/>
                </a:solidFill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D39DE99B-DC69-4962-A35D-20A8F3831190}"/>
                </a:ext>
              </a:extLst>
            </p:cNvPr>
            <p:cNvSpPr/>
            <p:nvPr/>
          </p:nvSpPr>
          <p:spPr>
            <a:xfrm>
              <a:off x="340560" y="3466571"/>
              <a:ext cx="489930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(km/h)</a:t>
              </a:r>
              <a:endParaRPr lang="en-GB" sz="2000" dirty="0">
                <a:solidFill>
                  <a:prstClr val="black"/>
                </a:solidFill>
              </a:endParaRPr>
            </a:p>
          </p:txBody>
        </p: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23EC6418-7339-45CE-A1B6-C6138A9F06DD}"/>
                </a:ext>
              </a:extLst>
            </p:cNvPr>
            <p:cNvCxnSpPr>
              <a:cxnSpLocks/>
            </p:cNvCxnSpPr>
            <p:nvPr/>
          </p:nvCxnSpPr>
          <p:spPr>
            <a:xfrm>
              <a:off x="833668" y="2440919"/>
              <a:ext cx="0" cy="1406828"/>
            </a:xfrm>
            <a:prstGeom prst="line">
              <a:avLst/>
            </a:prstGeom>
            <a:ln w="3810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26E9F9F7-11F0-402A-91BF-BAAF02D26819}"/>
              </a:ext>
            </a:extLst>
          </p:cNvPr>
          <p:cNvGrpSpPr/>
          <p:nvPr/>
        </p:nvGrpSpPr>
        <p:grpSpPr>
          <a:xfrm>
            <a:off x="6188931" y="3112194"/>
            <a:ext cx="5582696" cy="3468199"/>
            <a:chOff x="356380" y="2350151"/>
            <a:chExt cx="2945879" cy="1704681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E724603E-9E7E-4553-A39A-0DCED54078D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4436" y="3847747"/>
              <a:ext cx="2252910" cy="0"/>
            </a:xfrm>
            <a:prstGeom prst="line">
              <a:avLst/>
            </a:prstGeom>
            <a:ln w="3810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48EF7CC8-582C-4371-9A05-FC4D8BA671D5}"/>
                </a:ext>
              </a:extLst>
            </p:cNvPr>
            <p:cNvCxnSpPr>
              <a:cxnSpLocks/>
            </p:cNvCxnSpPr>
            <p:nvPr/>
          </p:nvCxnSpPr>
          <p:spPr>
            <a:xfrm>
              <a:off x="833668" y="2440919"/>
              <a:ext cx="0" cy="1406828"/>
            </a:xfrm>
            <a:prstGeom prst="line">
              <a:avLst/>
            </a:prstGeom>
            <a:ln w="3810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CB808772-B4BF-4D50-8C91-1B00F029BED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31335" y="3854279"/>
              <a:ext cx="768" cy="39428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927689C8-264A-4CC4-85AE-D41A8D3CEBE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8967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3FB2C632-4F61-4B01-AA62-63413A47D62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60891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8085903D-C951-478E-8E93-B48BDF22260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2411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E2A60619-82A9-40E5-8F45-C3E22C37615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9227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7F4ABD83-1656-4FE5-9441-76111DDA7630}"/>
                </a:ext>
              </a:extLst>
            </p:cNvPr>
            <p:cNvSpPr/>
            <p:nvPr/>
          </p:nvSpPr>
          <p:spPr>
            <a:xfrm>
              <a:off x="657232" y="3865930"/>
              <a:ext cx="346977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start</a:t>
              </a:r>
              <a:endParaRPr lang="en-GB" dirty="0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3FD6EB40-F5ED-4E50-A4EE-0CA07FD4C63E}"/>
                </a:ext>
              </a:extLst>
            </p:cNvPr>
            <p:cNvSpPr/>
            <p:nvPr/>
          </p:nvSpPr>
          <p:spPr>
            <a:xfrm>
              <a:off x="1211808" y="3869895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10km</a:t>
              </a:r>
              <a:endParaRPr lang="en-GB" sz="2000" dirty="0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7DA0B79C-42CC-44D3-9B0B-4E1C393231B5}"/>
                </a:ext>
              </a:extLst>
            </p:cNvPr>
            <p:cNvSpPr/>
            <p:nvPr/>
          </p:nvSpPr>
          <p:spPr>
            <a:xfrm>
              <a:off x="1778931" y="3873299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20km</a:t>
              </a:r>
              <a:endParaRPr lang="en-GB" sz="2000" dirty="0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42CC2049-ED14-49EB-8635-B8E268A1C324}"/>
                </a:ext>
              </a:extLst>
            </p:cNvPr>
            <p:cNvSpPr/>
            <p:nvPr/>
          </p:nvSpPr>
          <p:spPr>
            <a:xfrm>
              <a:off x="2338310" y="3873299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30km</a:t>
              </a:r>
              <a:endParaRPr lang="en-GB" sz="2000" dirty="0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47AB00D7-774F-4296-9D8E-B22FAF085ABF}"/>
                </a:ext>
              </a:extLst>
            </p:cNvPr>
            <p:cNvSpPr/>
            <p:nvPr/>
          </p:nvSpPr>
          <p:spPr>
            <a:xfrm>
              <a:off x="2894378" y="3873298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40km</a:t>
              </a:r>
              <a:endParaRPr lang="en-GB" sz="2000" dirty="0"/>
            </a:p>
          </p:txBody>
        </p: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768B340C-1A78-4FCF-9588-A9FD3A50D737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817102" y="2424353"/>
              <a:ext cx="0" cy="33131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99172504-1638-4258-9ABA-5CC309E87B18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804674" y="3117587"/>
              <a:ext cx="0" cy="33131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42DC97D8-426F-4B33-985F-27991F88F454}"/>
                </a:ext>
              </a:extLst>
            </p:cNvPr>
            <p:cNvSpPr/>
            <p:nvPr/>
          </p:nvSpPr>
          <p:spPr>
            <a:xfrm>
              <a:off x="584318" y="3049304"/>
              <a:ext cx="232784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</a:t>
              </a:r>
              <a:endParaRPr lang="en-GB" sz="2000" dirty="0">
                <a:solidFill>
                  <a:prstClr val="black"/>
                </a:solidFill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8DDD5C49-D514-4E5A-BCB0-8D12C3FCFEBC}"/>
                </a:ext>
              </a:extLst>
            </p:cNvPr>
            <p:cNvSpPr/>
            <p:nvPr/>
          </p:nvSpPr>
          <p:spPr>
            <a:xfrm>
              <a:off x="584318" y="2350151"/>
              <a:ext cx="232784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r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40</a:t>
              </a:r>
              <a:endParaRPr lang="en-GB" sz="1400" dirty="0">
                <a:solidFill>
                  <a:prstClr val="black"/>
                </a:solidFill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09FAA35D-BFAA-4F8A-A9C1-F2A5C2F260C2}"/>
                </a:ext>
              </a:extLst>
            </p:cNvPr>
            <p:cNvSpPr/>
            <p:nvPr/>
          </p:nvSpPr>
          <p:spPr>
            <a:xfrm>
              <a:off x="418268" y="2696611"/>
              <a:ext cx="198104" cy="8017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P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 err="1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D</a:t>
              </a:r>
              <a:endParaRPr lang="en-GB" sz="2400" dirty="0">
                <a:solidFill>
                  <a:prstClr val="black"/>
                </a:solidFill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5FD589CF-7573-4704-9CED-207163E5B8C0}"/>
                </a:ext>
              </a:extLst>
            </p:cNvPr>
            <p:cNvSpPr/>
            <p:nvPr/>
          </p:nvSpPr>
          <p:spPr>
            <a:xfrm>
              <a:off x="356380" y="3473939"/>
              <a:ext cx="489930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(km/h)</a:t>
              </a:r>
              <a:endParaRPr lang="en-GB" dirty="0">
                <a:solidFill>
                  <a:prstClr val="black"/>
                </a:solidFill>
              </a:endParaRPr>
            </a:p>
          </p:txBody>
        </p:sp>
      </p:grpSp>
      <p:sp>
        <p:nvSpPr>
          <p:cNvPr id="50" name="Rectangle 49">
            <a:extLst>
              <a:ext uri="{FF2B5EF4-FFF2-40B4-BE49-F238E27FC236}">
                <a16:creationId xmlns:a16="http://schemas.microsoft.com/office/drawing/2014/main" id="{7C7AFADE-62A4-4261-ADA3-9A7E6D9C6048}"/>
              </a:ext>
            </a:extLst>
          </p:cNvPr>
          <p:cNvSpPr/>
          <p:nvPr/>
        </p:nvSpPr>
        <p:spPr>
          <a:xfrm>
            <a:off x="332833" y="2753579"/>
            <a:ext cx="5662519" cy="3968931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B322D6C8-547D-423E-9463-C446C5245D3F}"/>
              </a:ext>
            </a:extLst>
          </p:cNvPr>
          <p:cNvSpPr/>
          <p:nvPr/>
        </p:nvSpPr>
        <p:spPr>
          <a:xfrm>
            <a:off x="6215093" y="2753579"/>
            <a:ext cx="5662519" cy="39689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1691ACF-CC14-4FDA-A6D5-B69CEA26C909}"/>
              </a:ext>
            </a:extLst>
          </p:cNvPr>
          <p:cNvSpPr/>
          <p:nvPr/>
        </p:nvSpPr>
        <p:spPr>
          <a:xfrm>
            <a:off x="469471" y="6977394"/>
            <a:ext cx="65376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3600" b="1" i="1" dirty="0">
                <a:latin typeface="Century Gothic" panose="020B0502020202020204" pitchFamily="34" charset="0"/>
              </a:rPr>
              <a:t>‘I started the race quickly.’</a:t>
            </a:r>
          </a:p>
        </p:txBody>
      </p:sp>
    </p:spTree>
    <p:extLst>
      <p:ext uri="{BB962C8B-B14F-4D97-AF65-F5344CB8AC3E}">
        <p14:creationId xmlns:p14="http://schemas.microsoft.com/office/powerpoint/2010/main" val="1215270274"/>
      </p:ext>
    </p:extLst>
  </p:cSld>
  <p:clrMapOvr>
    <a:masterClrMapping/>
  </p:clrMapOvr>
</p:sld>
</file>

<file path=ppt/slides/slide3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09196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DATA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8FA0785-DDE5-4584-BAA2-B5D30C37AEBF}"/>
              </a:ext>
            </a:extLst>
          </p:cNvPr>
          <p:cNvSpPr/>
          <p:nvPr/>
        </p:nvSpPr>
        <p:spPr>
          <a:xfrm>
            <a:off x="7114431" y="3570651"/>
            <a:ext cx="4255546" cy="1361007"/>
          </a:xfrm>
          <a:custGeom>
            <a:avLst/>
            <a:gdLst>
              <a:gd name="connsiteX0" fmla="*/ 0 w 2245568"/>
              <a:gd name="connsiteY0" fmla="*/ 655580 h 655580"/>
              <a:gd name="connsiteX1" fmla="*/ 80865 w 2245568"/>
              <a:gd name="connsiteY1" fmla="*/ 543612 h 655580"/>
              <a:gd name="connsiteX2" fmla="*/ 192833 w 2245568"/>
              <a:gd name="connsiteY2" fmla="*/ 506290 h 655580"/>
              <a:gd name="connsiteX3" fmla="*/ 223935 w 2245568"/>
              <a:gd name="connsiteY3" fmla="*/ 437865 h 655580"/>
              <a:gd name="connsiteX4" fmla="*/ 323461 w 2245568"/>
              <a:gd name="connsiteY4" fmla="*/ 394323 h 655580"/>
              <a:gd name="connsiteX5" fmla="*/ 385665 w 2245568"/>
              <a:gd name="connsiteY5" fmla="*/ 332118 h 655580"/>
              <a:gd name="connsiteX6" fmla="*/ 491412 w 2245568"/>
              <a:gd name="connsiteY6" fmla="*/ 313457 h 655580"/>
              <a:gd name="connsiteX7" fmla="*/ 646923 w 2245568"/>
              <a:gd name="connsiteY7" fmla="*/ 344559 h 655580"/>
              <a:gd name="connsiteX8" fmla="*/ 758890 w 2245568"/>
              <a:gd name="connsiteY8" fmla="*/ 325898 h 655580"/>
              <a:gd name="connsiteX9" fmla="*/ 864637 w 2245568"/>
              <a:gd name="connsiteY9" fmla="*/ 363221 h 655580"/>
              <a:gd name="connsiteX10" fmla="*/ 939282 w 2245568"/>
              <a:gd name="connsiteY10" fmla="*/ 344559 h 655580"/>
              <a:gd name="connsiteX11" fmla="*/ 995265 w 2245568"/>
              <a:gd name="connsiteY11" fmla="*/ 363221 h 655580"/>
              <a:gd name="connsiteX12" fmla="*/ 1088572 w 2245568"/>
              <a:gd name="connsiteY12" fmla="*/ 39759 h 655580"/>
              <a:gd name="connsiteX13" fmla="*/ 1163217 w 2245568"/>
              <a:gd name="connsiteY13" fmla="*/ 8657 h 655580"/>
              <a:gd name="connsiteX14" fmla="*/ 1206759 w 2245568"/>
              <a:gd name="connsiteY14" fmla="*/ 70861 h 655580"/>
              <a:gd name="connsiteX15" fmla="*/ 1268963 w 2245568"/>
              <a:gd name="connsiteY15" fmla="*/ 313457 h 655580"/>
              <a:gd name="connsiteX16" fmla="*/ 1362270 w 2245568"/>
              <a:gd name="connsiteY16" fmla="*/ 381882 h 655580"/>
              <a:gd name="connsiteX17" fmla="*/ 1455576 w 2245568"/>
              <a:gd name="connsiteY17" fmla="*/ 381882 h 655580"/>
              <a:gd name="connsiteX18" fmla="*/ 1542661 w 2245568"/>
              <a:gd name="connsiteY18" fmla="*/ 444086 h 655580"/>
              <a:gd name="connsiteX19" fmla="*/ 1642188 w 2245568"/>
              <a:gd name="connsiteY19" fmla="*/ 456527 h 655580"/>
              <a:gd name="connsiteX20" fmla="*/ 1716833 w 2245568"/>
              <a:gd name="connsiteY20" fmla="*/ 487629 h 655580"/>
              <a:gd name="connsiteX21" fmla="*/ 1816359 w 2245568"/>
              <a:gd name="connsiteY21" fmla="*/ 518731 h 655580"/>
              <a:gd name="connsiteX22" fmla="*/ 1940768 w 2245568"/>
              <a:gd name="connsiteY22" fmla="*/ 425425 h 655580"/>
              <a:gd name="connsiteX23" fmla="*/ 2052735 w 2245568"/>
              <a:gd name="connsiteY23" fmla="*/ 294796 h 655580"/>
              <a:gd name="connsiteX24" fmla="*/ 2133600 w 2245568"/>
              <a:gd name="connsiteY24" fmla="*/ 220151 h 655580"/>
              <a:gd name="connsiteX25" fmla="*/ 2245568 w 2245568"/>
              <a:gd name="connsiteY25" fmla="*/ 157947 h 655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245568" h="655580">
                <a:moveTo>
                  <a:pt x="0" y="655580"/>
                </a:moveTo>
                <a:cubicBezTo>
                  <a:pt x="24363" y="612037"/>
                  <a:pt x="48726" y="568494"/>
                  <a:pt x="80865" y="543612"/>
                </a:cubicBezTo>
                <a:cubicBezTo>
                  <a:pt x="113004" y="518730"/>
                  <a:pt x="168988" y="523914"/>
                  <a:pt x="192833" y="506290"/>
                </a:cubicBezTo>
                <a:cubicBezTo>
                  <a:pt x="216678" y="488666"/>
                  <a:pt x="202164" y="456526"/>
                  <a:pt x="223935" y="437865"/>
                </a:cubicBezTo>
                <a:cubicBezTo>
                  <a:pt x="245706" y="419204"/>
                  <a:pt x="296506" y="411947"/>
                  <a:pt x="323461" y="394323"/>
                </a:cubicBezTo>
                <a:cubicBezTo>
                  <a:pt x="350416" y="376699"/>
                  <a:pt x="357673" y="345596"/>
                  <a:pt x="385665" y="332118"/>
                </a:cubicBezTo>
                <a:cubicBezTo>
                  <a:pt x="413657" y="318640"/>
                  <a:pt x="447869" y="311383"/>
                  <a:pt x="491412" y="313457"/>
                </a:cubicBezTo>
                <a:cubicBezTo>
                  <a:pt x="534955" y="315530"/>
                  <a:pt x="602343" y="342486"/>
                  <a:pt x="646923" y="344559"/>
                </a:cubicBezTo>
                <a:cubicBezTo>
                  <a:pt x="691503" y="346632"/>
                  <a:pt x="722604" y="322788"/>
                  <a:pt x="758890" y="325898"/>
                </a:cubicBezTo>
                <a:cubicBezTo>
                  <a:pt x="795176" y="329008"/>
                  <a:pt x="834572" y="360111"/>
                  <a:pt x="864637" y="363221"/>
                </a:cubicBezTo>
                <a:cubicBezTo>
                  <a:pt x="894702" y="366331"/>
                  <a:pt x="917511" y="344559"/>
                  <a:pt x="939282" y="344559"/>
                </a:cubicBezTo>
                <a:cubicBezTo>
                  <a:pt x="961053" y="344559"/>
                  <a:pt x="970383" y="414021"/>
                  <a:pt x="995265" y="363221"/>
                </a:cubicBezTo>
                <a:cubicBezTo>
                  <a:pt x="1020147" y="312421"/>
                  <a:pt x="1060580" y="98853"/>
                  <a:pt x="1088572" y="39759"/>
                </a:cubicBezTo>
                <a:cubicBezTo>
                  <a:pt x="1116564" y="-19335"/>
                  <a:pt x="1143519" y="3473"/>
                  <a:pt x="1163217" y="8657"/>
                </a:cubicBezTo>
                <a:cubicBezTo>
                  <a:pt x="1182915" y="13841"/>
                  <a:pt x="1189135" y="20061"/>
                  <a:pt x="1206759" y="70861"/>
                </a:cubicBezTo>
                <a:cubicBezTo>
                  <a:pt x="1224383" y="121661"/>
                  <a:pt x="1243045" y="261620"/>
                  <a:pt x="1268963" y="313457"/>
                </a:cubicBezTo>
                <a:cubicBezTo>
                  <a:pt x="1294882" y="365294"/>
                  <a:pt x="1331168" y="370478"/>
                  <a:pt x="1362270" y="381882"/>
                </a:cubicBezTo>
                <a:cubicBezTo>
                  <a:pt x="1393372" y="393286"/>
                  <a:pt x="1425511" y="371515"/>
                  <a:pt x="1455576" y="381882"/>
                </a:cubicBezTo>
                <a:cubicBezTo>
                  <a:pt x="1485641" y="392249"/>
                  <a:pt x="1511559" y="431645"/>
                  <a:pt x="1542661" y="444086"/>
                </a:cubicBezTo>
                <a:cubicBezTo>
                  <a:pt x="1573763" y="456527"/>
                  <a:pt x="1613159" y="449270"/>
                  <a:pt x="1642188" y="456527"/>
                </a:cubicBezTo>
                <a:cubicBezTo>
                  <a:pt x="1671217" y="463784"/>
                  <a:pt x="1687804" y="477262"/>
                  <a:pt x="1716833" y="487629"/>
                </a:cubicBezTo>
                <a:cubicBezTo>
                  <a:pt x="1745862" y="497996"/>
                  <a:pt x="1779037" y="529098"/>
                  <a:pt x="1816359" y="518731"/>
                </a:cubicBezTo>
                <a:cubicBezTo>
                  <a:pt x="1853681" y="508364"/>
                  <a:pt x="1901372" y="462748"/>
                  <a:pt x="1940768" y="425425"/>
                </a:cubicBezTo>
                <a:cubicBezTo>
                  <a:pt x="1980164" y="388102"/>
                  <a:pt x="2020596" y="329008"/>
                  <a:pt x="2052735" y="294796"/>
                </a:cubicBezTo>
                <a:cubicBezTo>
                  <a:pt x="2084874" y="260584"/>
                  <a:pt x="2101461" y="242959"/>
                  <a:pt x="2133600" y="220151"/>
                </a:cubicBezTo>
                <a:cubicBezTo>
                  <a:pt x="2165739" y="197343"/>
                  <a:pt x="2205653" y="177645"/>
                  <a:pt x="2245568" y="157947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8E9DD83-3CA8-48E8-BACF-77A3B35BAAA6}"/>
              </a:ext>
            </a:extLst>
          </p:cNvPr>
          <p:cNvSpPr/>
          <p:nvPr/>
        </p:nvSpPr>
        <p:spPr>
          <a:xfrm>
            <a:off x="1240189" y="3675791"/>
            <a:ext cx="4251712" cy="1141977"/>
          </a:xfrm>
          <a:custGeom>
            <a:avLst/>
            <a:gdLst>
              <a:gd name="connsiteX0" fmla="*/ 0 w 2243545"/>
              <a:gd name="connsiteY0" fmla="*/ 186146 h 550076"/>
              <a:gd name="connsiteX1" fmla="*/ 150222 w 2243545"/>
              <a:gd name="connsiteY1" fmla="*/ 166551 h 550076"/>
              <a:gd name="connsiteX2" fmla="*/ 222068 w 2243545"/>
              <a:gd name="connsiteY2" fmla="*/ 199209 h 550076"/>
              <a:gd name="connsiteX3" fmla="*/ 342900 w 2243545"/>
              <a:gd name="connsiteY3" fmla="*/ 182880 h 550076"/>
              <a:gd name="connsiteX4" fmla="*/ 411480 w 2243545"/>
              <a:gd name="connsiteY4" fmla="*/ 146957 h 550076"/>
              <a:gd name="connsiteX5" fmla="*/ 551905 w 2243545"/>
              <a:gd name="connsiteY5" fmla="*/ 140426 h 550076"/>
              <a:gd name="connsiteX6" fmla="*/ 640080 w 2243545"/>
              <a:gd name="connsiteY6" fmla="*/ 163286 h 550076"/>
              <a:gd name="connsiteX7" fmla="*/ 702128 w 2243545"/>
              <a:gd name="connsiteY7" fmla="*/ 156754 h 550076"/>
              <a:gd name="connsiteX8" fmla="*/ 777240 w 2243545"/>
              <a:gd name="connsiteY8" fmla="*/ 156754 h 550076"/>
              <a:gd name="connsiteX9" fmla="*/ 836022 w 2243545"/>
              <a:gd name="connsiteY9" fmla="*/ 137160 h 550076"/>
              <a:gd name="connsiteX10" fmla="*/ 937260 w 2243545"/>
              <a:gd name="connsiteY10" fmla="*/ 143691 h 550076"/>
              <a:gd name="connsiteX11" fmla="*/ 1005840 w 2243545"/>
              <a:gd name="connsiteY11" fmla="*/ 274320 h 550076"/>
              <a:gd name="connsiteX12" fmla="*/ 1045028 w 2243545"/>
              <a:gd name="connsiteY12" fmla="*/ 466997 h 550076"/>
              <a:gd name="connsiteX13" fmla="*/ 1094014 w 2243545"/>
              <a:gd name="connsiteY13" fmla="*/ 525780 h 550076"/>
              <a:gd name="connsiteX14" fmla="*/ 1185454 w 2243545"/>
              <a:gd name="connsiteY14" fmla="*/ 545374 h 550076"/>
              <a:gd name="connsiteX15" fmla="*/ 1234440 w 2243545"/>
              <a:gd name="connsiteY15" fmla="*/ 545374 h 550076"/>
              <a:gd name="connsiteX16" fmla="*/ 1309551 w 2243545"/>
              <a:gd name="connsiteY16" fmla="*/ 493123 h 550076"/>
              <a:gd name="connsiteX17" fmla="*/ 1342208 w 2243545"/>
              <a:gd name="connsiteY17" fmla="*/ 349431 h 550076"/>
              <a:gd name="connsiteX18" fmla="*/ 1368334 w 2243545"/>
              <a:gd name="connsiteY18" fmla="*/ 297180 h 550076"/>
              <a:gd name="connsiteX19" fmla="*/ 1489165 w 2243545"/>
              <a:gd name="connsiteY19" fmla="*/ 271054 h 550076"/>
              <a:gd name="connsiteX20" fmla="*/ 1613262 w 2243545"/>
              <a:gd name="connsiteY20" fmla="*/ 290649 h 550076"/>
              <a:gd name="connsiteX21" fmla="*/ 1724297 w 2243545"/>
              <a:gd name="connsiteY21" fmla="*/ 271054 h 550076"/>
              <a:gd name="connsiteX22" fmla="*/ 1822268 w 2243545"/>
              <a:gd name="connsiteY22" fmla="*/ 297180 h 550076"/>
              <a:gd name="connsiteX23" fmla="*/ 1835331 w 2243545"/>
              <a:gd name="connsiteY23" fmla="*/ 297180 h 550076"/>
              <a:gd name="connsiteX24" fmla="*/ 1900645 w 2243545"/>
              <a:gd name="connsiteY24" fmla="*/ 290649 h 550076"/>
              <a:gd name="connsiteX25" fmla="*/ 1992085 w 2243545"/>
              <a:gd name="connsiteY25" fmla="*/ 316774 h 550076"/>
              <a:gd name="connsiteX26" fmla="*/ 2050868 w 2243545"/>
              <a:gd name="connsiteY26" fmla="*/ 316774 h 550076"/>
              <a:gd name="connsiteX27" fmla="*/ 2090057 w 2243545"/>
              <a:gd name="connsiteY27" fmla="*/ 326571 h 550076"/>
              <a:gd name="connsiteX28" fmla="*/ 2155371 w 2243545"/>
              <a:gd name="connsiteY28" fmla="*/ 329837 h 550076"/>
              <a:gd name="connsiteX29" fmla="*/ 2243545 w 2243545"/>
              <a:gd name="connsiteY29" fmla="*/ 0 h 550076"/>
              <a:gd name="connsiteX30" fmla="*/ 2243545 w 2243545"/>
              <a:gd name="connsiteY30" fmla="*/ 0 h 550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2243545" h="550076">
                <a:moveTo>
                  <a:pt x="0" y="186146"/>
                </a:moveTo>
                <a:cubicBezTo>
                  <a:pt x="56605" y="175260"/>
                  <a:pt x="113211" y="164374"/>
                  <a:pt x="150222" y="166551"/>
                </a:cubicBezTo>
                <a:cubicBezTo>
                  <a:pt x="187233" y="168728"/>
                  <a:pt x="189955" y="196488"/>
                  <a:pt x="222068" y="199209"/>
                </a:cubicBezTo>
                <a:cubicBezTo>
                  <a:pt x="254181" y="201930"/>
                  <a:pt x="311331" y="191589"/>
                  <a:pt x="342900" y="182880"/>
                </a:cubicBezTo>
                <a:cubicBezTo>
                  <a:pt x="374469" y="174171"/>
                  <a:pt x="376646" y="154033"/>
                  <a:pt x="411480" y="146957"/>
                </a:cubicBezTo>
                <a:cubicBezTo>
                  <a:pt x="446314" y="139881"/>
                  <a:pt x="513805" y="137705"/>
                  <a:pt x="551905" y="140426"/>
                </a:cubicBezTo>
                <a:cubicBezTo>
                  <a:pt x="590005" y="143147"/>
                  <a:pt x="615043" y="160565"/>
                  <a:pt x="640080" y="163286"/>
                </a:cubicBezTo>
                <a:cubicBezTo>
                  <a:pt x="665117" y="166007"/>
                  <a:pt x="679268" y="157843"/>
                  <a:pt x="702128" y="156754"/>
                </a:cubicBezTo>
                <a:cubicBezTo>
                  <a:pt x="724988" y="155665"/>
                  <a:pt x="754924" y="160020"/>
                  <a:pt x="777240" y="156754"/>
                </a:cubicBezTo>
                <a:cubicBezTo>
                  <a:pt x="799556" y="153488"/>
                  <a:pt x="809352" y="139337"/>
                  <a:pt x="836022" y="137160"/>
                </a:cubicBezTo>
                <a:cubicBezTo>
                  <a:pt x="862692" y="134983"/>
                  <a:pt x="908957" y="120831"/>
                  <a:pt x="937260" y="143691"/>
                </a:cubicBezTo>
                <a:cubicBezTo>
                  <a:pt x="965563" y="166551"/>
                  <a:pt x="987879" y="220436"/>
                  <a:pt x="1005840" y="274320"/>
                </a:cubicBezTo>
                <a:cubicBezTo>
                  <a:pt x="1023801" y="328204"/>
                  <a:pt x="1030332" y="425087"/>
                  <a:pt x="1045028" y="466997"/>
                </a:cubicBezTo>
                <a:cubicBezTo>
                  <a:pt x="1059724" y="508907"/>
                  <a:pt x="1070610" y="512717"/>
                  <a:pt x="1094014" y="525780"/>
                </a:cubicBezTo>
                <a:cubicBezTo>
                  <a:pt x="1117418" y="538843"/>
                  <a:pt x="1162050" y="542108"/>
                  <a:pt x="1185454" y="545374"/>
                </a:cubicBezTo>
                <a:cubicBezTo>
                  <a:pt x="1208858" y="548640"/>
                  <a:pt x="1213757" y="554082"/>
                  <a:pt x="1234440" y="545374"/>
                </a:cubicBezTo>
                <a:cubicBezTo>
                  <a:pt x="1255123" y="536666"/>
                  <a:pt x="1291590" y="525780"/>
                  <a:pt x="1309551" y="493123"/>
                </a:cubicBezTo>
                <a:cubicBezTo>
                  <a:pt x="1327512" y="460466"/>
                  <a:pt x="1332411" y="382088"/>
                  <a:pt x="1342208" y="349431"/>
                </a:cubicBezTo>
                <a:cubicBezTo>
                  <a:pt x="1352005" y="316774"/>
                  <a:pt x="1343841" y="310243"/>
                  <a:pt x="1368334" y="297180"/>
                </a:cubicBezTo>
                <a:cubicBezTo>
                  <a:pt x="1392827" y="284117"/>
                  <a:pt x="1448344" y="272142"/>
                  <a:pt x="1489165" y="271054"/>
                </a:cubicBezTo>
                <a:cubicBezTo>
                  <a:pt x="1529986" y="269966"/>
                  <a:pt x="1574073" y="290649"/>
                  <a:pt x="1613262" y="290649"/>
                </a:cubicBezTo>
                <a:cubicBezTo>
                  <a:pt x="1652451" y="290649"/>
                  <a:pt x="1689463" y="269966"/>
                  <a:pt x="1724297" y="271054"/>
                </a:cubicBezTo>
                <a:cubicBezTo>
                  <a:pt x="1759131" y="272143"/>
                  <a:pt x="1822268" y="297180"/>
                  <a:pt x="1822268" y="297180"/>
                </a:cubicBezTo>
                <a:cubicBezTo>
                  <a:pt x="1840774" y="301534"/>
                  <a:pt x="1822268" y="298268"/>
                  <a:pt x="1835331" y="297180"/>
                </a:cubicBezTo>
                <a:cubicBezTo>
                  <a:pt x="1848394" y="296092"/>
                  <a:pt x="1874519" y="287383"/>
                  <a:pt x="1900645" y="290649"/>
                </a:cubicBezTo>
                <a:cubicBezTo>
                  <a:pt x="1926771" y="293915"/>
                  <a:pt x="1967048" y="312420"/>
                  <a:pt x="1992085" y="316774"/>
                </a:cubicBezTo>
                <a:cubicBezTo>
                  <a:pt x="2017122" y="321128"/>
                  <a:pt x="2034539" y="315141"/>
                  <a:pt x="2050868" y="316774"/>
                </a:cubicBezTo>
                <a:cubicBezTo>
                  <a:pt x="2067197" y="318407"/>
                  <a:pt x="2072640" y="324394"/>
                  <a:pt x="2090057" y="326571"/>
                </a:cubicBezTo>
                <a:cubicBezTo>
                  <a:pt x="2107474" y="328748"/>
                  <a:pt x="2129790" y="384265"/>
                  <a:pt x="2155371" y="329837"/>
                </a:cubicBezTo>
                <a:cubicBezTo>
                  <a:pt x="2180952" y="275409"/>
                  <a:pt x="2243545" y="0"/>
                  <a:pt x="2243545" y="0"/>
                </a:cubicBezTo>
                <a:lnTo>
                  <a:pt x="2243545" y="0"/>
                </a:lnTo>
              </a:path>
            </a:pathLst>
          </a:cu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3BB038D1-F85B-4A84-9BF2-ADB3FB366F81}"/>
              </a:ext>
            </a:extLst>
          </p:cNvPr>
          <p:cNvGrpSpPr/>
          <p:nvPr/>
        </p:nvGrpSpPr>
        <p:grpSpPr>
          <a:xfrm>
            <a:off x="295054" y="3128751"/>
            <a:ext cx="5627666" cy="3461790"/>
            <a:chOff x="340560" y="2349897"/>
            <a:chExt cx="2969609" cy="1701531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5559F64-0D5A-4256-A43E-9B1786F82FC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4436" y="3847747"/>
              <a:ext cx="2252910" cy="0"/>
            </a:xfrm>
            <a:prstGeom prst="line">
              <a:avLst/>
            </a:prstGeom>
            <a:ln w="3810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D4A75A8-C807-485A-811E-4773CD27A6D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31335" y="3854279"/>
              <a:ext cx="768" cy="39428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1F48DE0-CDA8-4E90-BC39-843E2BF0584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8967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66ED1C48-FE8D-4C36-8FB7-5809304E8C9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60891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09179733-6424-44CF-AC3A-40AC4CD647D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2411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6EB30759-43FD-4CA5-B015-443E9E682B6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9227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3B32836-9C3A-498D-942F-16BC9FDF55B3}"/>
                </a:ext>
              </a:extLst>
            </p:cNvPr>
            <p:cNvSpPr/>
            <p:nvPr/>
          </p:nvSpPr>
          <p:spPr>
            <a:xfrm>
              <a:off x="648187" y="3858321"/>
              <a:ext cx="346977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start</a:t>
              </a:r>
              <a:endParaRPr lang="en-GB" sz="2000" dirty="0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9121E0A9-0826-4E1C-B8A4-7E3A06A4491B}"/>
                </a:ext>
              </a:extLst>
            </p:cNvPr>
            <p:cNvSpPr/>
            <p:nvPr/>
          </p:nvSpPr>
          <p:spPr>
            <a:xfrm>
              <a:off x="1211808" y="3869895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10km</a:t>
              </a:r>
              <a:endParaRPr lang="en-GB" sz="2000" dirty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122F858-0040-4525-B69D-7B0C7C9FF063}"/>
                </a:ext>
              </a:extLst>
            </p:cNvPr>
            <p:cNvSpPr/>
            <p:nvPr/>
          </p:nvSpPr>
          <p:spPr>
            <a:xfrm>
              <a:off x="1778931" y="3865931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20km</a:t>
              </a:r>
              <a:endParaRPr lang="en-GB" sz="2000" dirty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A70D0283-BD3E-4758-AD00-83B2CB9DC164}"/>
                </a:ext>
              </a:extLst>
            </p:cNvPr>
            <p:cNvSpPr/>
            <p:nvPr/>
          </p:nvSpPr>
          <p:spPr>
            <a:xfrm>
              <a:off x="2338310" y="3865931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30km</a:t>
              </a:r>
              <a:endParaRPr lang="en-GB" sz="2000" dirty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D3FD3E94-18DE-4221-9031-5F878CBDFB1A}"/>
                </a:ext>
              </a:extLst>
            </p:cNvPr>
            <p:cNvSpPr/>
            <p:nvPr/>
          </p:nvSpPr>
          <p:spPr>
            <a:xfrm>
              <a:off x="2902288" y="3865930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40km</a:t>
              </a:r>
              <a:endParaRPr lang="en-GB" sz="2000" dirty="0"/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5D2E792-AB61-49B7-B068-435836F62122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817102" y="2424353"/>
              <a:ext cx="0" cy="33131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087BB83-338E-4831-A3A4-BB5F079B053F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804674" y="3117587"/>
              <a:ext cx="0" cy="33131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1FBAB0B5-3B16-4EF5-8FB5-555F07574A0E}"/>
                </a:ext>
              </a:extLst>
            </p:cNvPr>
            <p:cNvSpPr/>
            <p:nvPr/>
          </p:nvSpPr>
          <p:spPr>
            <a:xfrm>
              <a:off x="575943" y="3042798"/>
              <a:ext cx="232784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</a:t>
              </a:r>
              <a:endParaRPr lang="en-GB" dirty="0">
                <a:solidFill>
                  <a:prstClr val="black"/>
                </a:solidFill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A450C1D-D589-4747-9194-6642E10A3995}"/>
                </a:ext>
              </a:extLst>
            </p:cNvPr>
            <p:cNvSpPr/>
            <p:nvPr/>
          </p:nvSpPr>
          <p:spPr>
            <a:xfrm>
              <a:off x="583475" y="2349897"/>
              <a:ext cx="232784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r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40</a:t>
              </a:r>
              <a:endParaRPr lang="en-GB" dirty="0">
                <a:solidFill>
                  <a:prstClr val="black"/>
                </a:solidFill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9236DCAB-3F1F-4383-88D3-1BF35204EC67}"/>
                </a:ext>
              </a:extLst>
            </p:cNvPr>
            <p:cNvSpPr/>
            <p:nvPr/>
          </p:nvSpPr>
          <p:spPr>
            <a:xfrm>
              <a:off x="418268" y="2696611"/>
              <a:ext cx="198104" cy="8017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P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 err="1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D</a:t>
              </a:r>
              <a:endParaRPr lang="en-GB" sz="2400" dirty="0">
                <a:solidFill>
                  <a:prstClr val="black"/>
                </a:solidFill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D39DE99B-DC69-4962-A35D-20A8F3831190}"/>
                </a:ext>
              </a:extLst>
            </p:cNvPr>
            <p:cNvSpPr/>
            <p:nvPr/>
          </p:nvSpPr>
          <p:spPr>
            <a:xfrm>
              <a:off x="340560" y="3466571"/>
              <a:ext cx="489930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(km/h)</a:t>
              </a:r>
              <a:endParaRPr lang="en-GB" sz="2000" dirty="0">
                <a:solidFill>
                  <a:prstClr val="black"/>
                </a:solidFill>
              </a:endParaRPr>
            </a:p>
          </p:txBody>
        </p: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23EC6418-7339-45CE-A1B6-C6138A9F06DD}"/>
                </a:ext>
              </a:extLst>
            </p:cNvPr>
            <p:cNvCxnSpPr>
              <a:cxnSpLocks/>
            </p:cNvCxnSpPr>
            <p:nvPr/>
          </p:nvCxnSpPr>
          <p:spPr>
            <a:xfrm>
              <a:off x="833668" y="2440919"/>
              <a:ext cx="0" cy="1406828"/>
            </a:xfrm>
            <a:prstGeom prst="line">
              <a:avLst/>
            </a:prstGeom>
            <a:ln w="3810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26E9F9F7-11F0-402A-91BF-BAAF02D26819}"/>
              </a:ext>
            </a:extLst>
          </p:cNvPr>
          <p:cNvGrpSpPr/>
          <p:nvPr/>
        </p:nvGrpSpPr>
        <p:grpSpPr>
          <a:xfrm>
            <a:off x="6188931" y="3112194"/>
            <a:ext cx="5582696" cy="3468199"/>
            <a:chOff x="356380" y="2350151"/>
            <a:chExt cx="2945879" cy="1704681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E724603E-9E7E-4553-A39A-0DCED54078D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4436" y="3847747"/>
              <a:ext cx="2252910" cy="0"/>
            </a:xfrm>
            <a:prstGeom prst="line">
              <a:avLst/>
            </a:prstGeom>
            <a:ln w="3810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48EF7CC8-582C-4371-9A05-FC4D8BA671D5}"/>
                </a:ext>
              </a:extLst>
            </p:cNvPr>
            <p:cNvCxnSpPr>
              <a:cxnSpLocks/>
            </p:cNvCxnSpPr>
            <p:nvPr/>
          </p:nvCxnSpPr>
          <p:spPr>
            <a:xfrm>
              <a:off x="833668" y="2440919"/>
              <a:ext cx="0" cy="1406828"/>
            </a:xfrm>
            <a:prstGeom prst="line">
              <a:avLst/>
            </a:prstGeom>
            <a:ln w="3810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CB808772-B4BF-4D50-8C91-1B00F029BED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31335" y="3854279"/>
              <a:ext cx="768" cy="39428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927689C8-264A-4CC4-85AE-D41A8D3CEBE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8967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3FB2C632-4F61-4B01-AA62-63413A47D62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60891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8085903D-C951-478E-8E93-B48BDF22260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2411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E2A60619-82A9-40E5-8F45-C3E22C37615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9227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7F4ABD83-1656-4FE5-9441-76111DDA7630}"/>
                </a:ext>
              </a:extLst>
            </p:cNvPr>
            <p:cNvSpPr/>
            <p:nvPr/>
          </p:nvSpPr>
          <p:spPr>
            <a:xfrm>
              <a:off x="657232" y="3865930"/>
              <a:ext cx="346977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start</a:t>
              </a:r>
              <a:endParaRPr lang="en-GB" dirty="0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3FD6EB40-F5ED-4E50-A4EE-0CA07FD4C63E}"/>
                </a:ext>
              </a:extLst>
            </p:cNvPr>
            <p:cNvSpPr/>
            <p:nvPr/>
          </p:nvSpPr>
          <p:spPr>
            <a:xfrm>
              <a:off x="1211808" y="3869895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10km</a:t>
              </a:r>
              <a:endParaRPr lang="en-GB" sz="2000" dirty="0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7DA0B79C-42CC-44D3-9B0B-4E1C393231B5}"/>
                </a:ext>
              </a:extLst>
            </p:cNvPr>
            <p:cNvSpPr/>
            <p:nvPr/>
          </p:nvSpPr>
          <p:spPr>
            <a:xfrm>
              <a:off x="1778931" y="3873299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20km</a:t>
              </a:r>
              <a:endParaRPr lang="en-GB" sz="2000" dirty="0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42CC2049-ED14-49EB-8635-B8E268A1C324}"/>
                </a:ext>
              </a:extLst>
            </p:cNvPr>
            <p:cNvSpPr/>
            <p:nvPr/>
          </p:nvSpPr>
          <p:spPr>
            <a:xfrm>
              <a:off x="2338310" y="3873299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30km</a:t>
              </a:r>
              <a:endParaRPr lang="en-GB" sz="2000" dirty="0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47AB00D7-774F-4296-9D8E-B22FAF085ABF}"/>
                </a:ext>
              </a:extLst>
            </p:cNvPr>
            <p:cNvSpPr/>
            <p:nvPr/>
          </p:nvSpPr>
          <p:spPr>
            <a:xfrm>
              <a:off x="2894378" y="3873298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40km</a:t>
              </a:r>
              <a:endParaRPr lang="en-GB" sz="2000" dirty="0"/>
            </a:p>
          </p:txBody>
        </p: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768B340C-1A78-4FCF-9588-A9FD3A50D737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817102" y="2424353"/>
              <a:ext cx="0" cy="33131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99172504-1638-4258-9ABA-5CC309E87B18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804674" y="3117587"/>
              <a:ext cx="0" cy="33131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42DC97D8-426F-4B33-985F-27991F88F454}"/>
                </a:ext>
              </a:extLst>
            </p:cNvPr>
            <p:cNvSpPr/>
            <p:nvPr/>
          </p:nvSpPr>
          <p:spPr>
            <a:xfrm>
              <a:off x="584318" y="3049304"/>
              <a:ext cx="232784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</a:t>
              </a:r>
              <a:endParaRPr lang="en-GB" sz="2000" dirty="0">
                <a:solidFill>
                  <a:prstClr val="black"/>
                </a:solidFill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8DDD5C49-D514-4E5A-BCB0-8D12C3FCFEBC}"/>
                </a:ext>
              </a:extLst>
            </p:cNvPr>
            <p:cNvSpPr/>
            <p:nvPr/>
          </p:nvSpPr>
          <p:spPr>
            <a:xfrm>
              <a:off x="584318" y="2350151"/>
              <a:ext cx="232784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r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40</a:t>
              </a:r>
              <a:endParaRPr lang="en-GB" sz="1400" dirty="0">
                <a:solidFill>
                  <a:prstClr val="black"/>
                </a:solidFill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09FAA35D-BFAA-4F8A-A9C1-F2A5C2F260C2}"/>
                </a:ext>
              </a:extLst>
            </p:cNvPr>
            <p:cNvSpPr/>
            <p:nvPr/>
          </p:nvSpPr>
          <p:spPr>
            <a:xfrm>
              <a:off x="418268" y="2696611"/>
              <a:ext cx="198104" cy="8017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P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 err="1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D</a:t>
              </a:r>
              <a:endParaRPr lang="en-GB" sz="2400" dirty="0">
                <a:solidFill>
                  <a:prstClr val="black"/>
                </a:solidFill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5FD589CF-7573-4704-9CED-207163E5B8C0}"/>
                </a:ext>
              </a:extLst>
            </p:cNvPr>
            <p:cNvSpPr/>
            <p:nvPr/>
          </p:nvSpPr>
          <p:spPr>
            <a:xfrm>
              <a:off x="356380" y="3473939"/>
              <a:ext cx="489930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(km/h)</a:t>
              </a:r>
              <a:endParaRPr lang="en-GB" dirty="0">
                <a:solidFill>
                  <a:prstClr val="black"/>
                </a:solidFill>
              </a:endParaRPr>
            </a:p>
          </p:txBody>
        </p:sp>
      </p:grpSp>
      <p:sp>
        <p:nvSpPr>
          <p:cNvPr id="50" name="Rectangle 49">
            <a:extLst>
              <a:ext uri="{FF2B5EF4-FFF2-40B4-BE49-F238E27FC236}">
                <a16:creationId xmlns:a16="http://schemas.microsoft.com/office/drawing/2014/main" id="{7C7AFADE-62A4-4261-ADA3-9A7E6D9C6048}"/>
              </a:ext>
            </a:extLst>
          </p:cNvPr>
          <p:cNvSpPr/>
          <p:nvPr/>
        </p:nvSpPr>
        <p:spPr>
          <a:xfrm>
            <a:off x="332833" y="2753579"/>
            <a:ext cx="5662519" cy="3968931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B322D6C8-547D-423E-9463-C446C5245D3F}"/>
              </a:ext>
            </a:extLst>
          </p:cNvPr>
          <p:cNvSpPr/>
          <p:nvPr/>
        </p:nvSpPr>
        <p:spPr>
          <a:xfrm>
            <a:off x="6215093" y="2753579"/>
            <a:ext cx="5662519" cy="39689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1691ACF-CC14-4FDA-A6D5-B69CEA26C909}"/>
              </a:ext>
            </a:extLst>
          </p:cNvPr>
          <p:cNvSpPr/>
          <p:nvPr/>
        </p:nvSpPr>
        <p:spPr>
          <a:xfrm>
            <a:off x="469471" y="6977394"/>
            <a:ext cx="65376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3600" b="1" i="1" dirty="0">
                <a:latin typeface="Century Gothic" panose="020B0502020202020204" pitchFamily="34" charset="0"/>
              </a:rPr>
              <a:t>‘I started the race quickly.’</a:t>
            </a:r>
          </a:p>
        </p:txBody>
      </p: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FAEF11DD-16C9-40EB-A444-F9BBF980F21D}"/>
              </a:ext>
            </a:extLst>
          </p:cNvPr>
          <p:cNvCxnSpPr>
            <a:cxnSpLocks/>
          </p:cNvCxnSpPr>
          <p:nvPr/>
        </p:nvCxnSpPr>
        <p:spPr>
          <a:xfrm flipH="1">
            <a:off x="1524873" y="2415693"/>
            <a:ext cx="171208" cy="1575884"/>
          </a:xfrm>
          <a:prstGeom prst="straightConnector1">
            <a:avLst/>
          </a:prstGeom>
          <a:ln w="57150" cap="rnd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EC18437D-EA66-4E8B-A435-F130D1E8EE9E}"/>
              </a:ext>
            </a:extLst>
          </p:cNvPr>
          <p:cNvCxnSpPr>
            <a:cxnSpLocks/>
          </p:cNvCxnSpPr>
          <p:nvPr/>
        </p:nvCxnSpPr>
        <p:spPr>
          <a:xfrm flipH="1">
            <a:off x="7376718" y="2390604"/>
            <a:ext cx="304187" cy="2237477"/>
          </a:xfrm>
          <a:prstGeom prst="straightConnector1">
            <a:avLst/>
          </a:prstGeom>
          <a:ln w="5715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A27D5992-E5D6-4EB5-96A6-1F65844464A0}"/>
              </a:ext>
            </a:extLst>
          </p:cNvPr>
          <p:cNvSpPr/>
          <p:nvPr/>
        </p:nvSpPr>
        <p:spPr>
          <a:xfrm>
            <a:off x="376520" y="1744273"/>
            <a:ext cx="52693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High speed at the start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547CCE3A-6F77-4FE6-8705-4C865DCDCC30}"/>
              </a:ext>
            </a:extLst>
          </p:cNvPr>
          <p:cNvSpPr/>
          <p:nvPr/>
        </p:nvSpPr>
        <p:spPr>
          <a:xfrm>
            <a:off x="6406678" y="1747726"/>
            <a:ext cx="51667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  <a:latin typeface="Century Gothic" panose="020B0502020202020204" pitchFamily="34" charset="0"/>
              </a:rPr>
              <a:t>Low speed at the start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59" name="Picture 4" descr="Image result for tick cross">
            <a:extLst>
              <a:ext uri="{FF2B5EF4-FFF2-40B4-BE49-F238E27FC236}">
                <a16:creationId xmlns:a16="http://schemas.microsoft.com/office/drawing/2014/main" id="{932AFBD2-F560-4D19-A155-FB50AF46E7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5" r="50064" b="-9011"/>
          <a:stretch/>
        </p:blipFill>
        <p:spPr bwMode="auto">
          <a:xfrm>
            <a:off x="5509681" y="1349663"/>
            <a:ext cx="582344" cy="661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4" descr="Image result for tick cross">
            <a:extLst>
              <a:ext uri="{FF2B5EF4-FFF2-40B4-BE49-F238E27FC236}">
                <a16:creationId xmlns:a16="http://schemas.microsoft.com/office/drawing/2014/main" id="{AD400E7C-0A69-4D4B-9C34-C01D886B17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23" t="23232" r="6053"/>
          <a:stretch/>
        </p:blipFill>
        <p:spPr bwMode="auto">
          <a:xfrm>
            <a:off x="11432412" y="1454145"/>
            <a:ext cx="534472" cy="466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7E0FB905-7031-471E-A025-EABC189DA4F6}"/>
              </a:ext>
            </a:extLst>
          </p:cNvPr>
          <p:cNvSpPr/>
          <p:nvPr/>
        </p:nvSpPr>
        <p:spPr>
          <a:xfrm>
            <a:off x="508194" y="646030"/>
            <a:ext cx="85074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55: Bike race line graphs (question 1)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021538"/>
      </p:ext>
    </p:extLst>
  </p:cSld>
  <p:clrMapOvr>
    <a:masterClrMapping/>
  </p:clrMapOvr>
</p:sld>
</file>

<file path=ppt/slides/slide3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09196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DATA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8FA0785-DDE5-4584-BAA2-B5D30C37AEBF}"/>
              </a:ext>
            </a:extLst>
          </p:cNvPr>
          <p:cNvSpPr/>
          <p:nvPr/>
        </p:nvSpPr>
        <p:spPr>
          <a:xfrm>
            <a:off x="7114431" y="3570651"/>
            <a:ext cx="4255546" cy="1361007"/>
          </a:xfrm>
          <a:custGeom>
            <a:avLst/>
            <a:gdLst>
              <a:gd name="connsiteX0" fmla="*/ 0 w 2245568"/>
              <a:gd name="connsiteY0" fmla="*/ 655580 h 655580"/>
              <a:gd name="connsiteX1" fmla="*/ 80865 w 2245568"/>
              <a:gd name="connsiteY1" fmla="*/ 543612 h 655580"/>
              <a:gd name="connsiteX2" fmla="*/ 192833 w 2245568"/>
              <a:gd name="connsiteY2" fmla="*/ 506290 h 655580"/>
              <a:gd name="connsiteX3" fmla="*/ 223935 w 2245568"/>
              <a:gd name="connsiteY3" fmla="*/ 437865 h 655580"/>
              <a:gd name="connsiteX4" fmla="*/ 323461 w 2245568"/>
              <a:gd name="connsiteY4" fmla="*/ 394323 h 655580"/>
              <a:gd name="connsiteX5" fmla="*/ 385665 w 2245568"/>
              <a:gd name="connsiteY5" fmla="*/ 332118 h 655580"/>
              <a:gd name="connsiteX6" fmla="*/ 491412 w 2245568"/>
              <a:gd name="connsiteY6" fmla="*/ 313457 h 655580"/>
              <a:gd name="connsiteX7" fmla="*/ 646923 w 2245568"/>
              <a:gd name="connsiteY7" fmla="*/ 344559 h 655580"/>
              <a:gd name="connsiteX8" fmla="*/ 758890 w 2245568"/>
              <a:gd name="connsiteY8" fmla="*/ 325898 h 655580"/>
              <a:gd name="connsiteX9" fmla="*/ 864637 w 2245568"/>
              <a:gd name="connsiteY9" fmla="*/ 363221 h 655580"/>
              <a:gd name="connsiteX10" fmla="*/ 939282 w 2245568"/>
              <a:gd name="connsiteY10" fmla="*/ 344559 h 655580"/>
              <a:gd name="connsiteX11" fmla="*/ 995265 w 2245568"/>
              <a:gd name="connsiteY11" fmla="*/ 363221 h 655580"/>
              <a:gd name="connsiteX12" fmla="*/ 1088572 w 2245568"/>
              <a:gd name="connsiteY12" fmla="*/ 39759 h 655580"/>
              <a:gd name="connsiteX13" fmla="*/ 1163217 w 2245568"/>
              <a:gd name="connsiteY13" fmla="*/ 8657 h 655580"/>
              <a:gd name="connsiteX14" fmla="*/ 1206759 w 2245568"/>
              <a:gd name="connsiteY14" fmla="*/ 70861 h 655580"/>
              <a:gd name="connsiteX15" fmla="*/ 1268963 w 2245568"/>
              <a:gd name="connsiteY15" fmla="*/ 313457 h 655580"/>
              <a:gd name="connsiteX16" fmla="*/ 1362270 w 2245568"/>
              <a:gd name="connsiteY16" fmla="*/ 381882 h 655580"/>
              <a:gd name="connsiteX17" fmla="*/ 1455576 w 2245568"/>
              <a:gd name="connsiteY17" fmla="*/ 381882 h 655580"/>
              <a:gd name="connsiteX18" fmla="*/ 1542661 w 2245568"/>
              <a:gd name="connsiteY18" fmla="*/ 444086 h 655580"/>
              <a:gd name="connsiteX19" fmla="*/ 1642188 w 2245568"/>
              <a:gd name="connsiteY19" fmla="*/ 456527 h 655580"/>
              <a:gd name="connsiteX20" fmla="*/ 1716833 w 2245568"/>
              <a:gd name="connsiteY20" fmla="*/ 487629 h 655580"/>
              <a:gd name="connsiteX21" fmla="*/ 1816359 w 2245568"/>
              <a:gd name="connsiteY21" fmla="*/ 518731 h 655580"/>
              <a:gd name="connsiteX22" fmla="*/ 1940768 w 2245568"/>
              <a:gd name="connsiteY22" fmla="*/ 425425 h 655580"/>
              <a:gd name="connsiteX23" fmla="*/ 2052735 w 2245568"/>
              <a:gd name="connsiteY23" fmla="*/ 294796 h 655580"/>
              <a:gd name="connsiteX24" fmla="*/ 2133600 w 2245568"/>
              <a:gd name="connsiteY24" fmla="*/ 220151 h 655580"/>
              <a:gd name="connsiteX25" fmla="*/ 2245568 w 2245568"/>
              <a:gd name="connsiteY25" fmla="*/ 157947 h 655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245568" h="655580">
                <a:moveTo>
                  <a:pt x="0" y="655580"/>
                </a:moveTo>
                <a:cubicBezTo>
                  <a:pt x="24363" y="612037"/>
                  <a:pt x="48726" y="568494"/>
                  <a:pt x="80865" y="543612"/>
                </a:cubicBezTo>
                <a:cubicBezTo>
                  <a:pt x="113004" y="518730"/>
                  <a:pt x="168988" y="523914"/>
                  <a:pt x="192833" y="506290"/>
                </a:cubicBezTo>
                <a:cubicBezTo>
                  <a:pt x="216678" y="488666"/>
                  <a:pt x="202164" y="456526"/>
                  <a:pt x="223935" y="437865"/>
                </a:cubicBezTo>
                <a:cubicBezTo>
                  <a:pt x="245706" y="419204"/>
                  <a:pt x="296506" y="411947"/>
                  <a:pt x="323461" y="394323"/>
                </a:cubicBezTo>
                <a:cubicBezTo>
                  <a:pt x="350416" y="376699"/>
                  <a:pt x="357673" y="345596"/>
                  <a:pt x="385665" y="332118"/>
                </a:cubicBezTo>
                <a:cubicBezTo>
                  <a:pt x="413657" y="318640"/>
                  <a:pt x="447869" y="311383"/>
                  <a:pt x="491412" y="313457"/>
                </a:cubicBezTo>
                <a:cubicBezTo>
                  <a:pt x="534955" y="315530"/>
                  <a:pt x="602343" y="342486"/>
                  <a:pt x="646923" y="344559"/>
                </a:cubicBezTo>
                <a:cubicBezTo>
                  <a:pt x="691503" y="346632"/>
                  <a:pt x="722604" y="322788"/>
                  <a:pt x="758890" y="325898"/>
                </a:cubicBezTo>
                <a:cubicBezTo>
                  <a:pt x="795176" y="329008"/>
                  <a:pt x="834572" y="360111"/>
                  <a:pt x="864637" y="363221"/>
                </a:cubicBezTo>
                <a:cubicBezTo>
                  <a:pt x="894702" y="366331"/>
                  <a:pt x="917511" y="344559"/>
                  <a:pt x="939282" y="344559"/>
                </a:cubicBezTo>
                <a:cubicBezTo>
                  <a:pt x="961053" y="344559"/>
                  <a:pt x="970383" y="414021"/>
                  <a:pt x="995265" y="363221"/>
                </a:cubicBezTo>
                <a:cubicBezTo>
                  <a:pt x="1020147" y="312421"/>
                  <a:pt x="1060580" y="98853"/>
                  <a:pt x="1088572" y="39759"/>
                </a:cubicBezTo>
                <a:cubicBezTo>
                  <a:pt x="1116564" y="-19335"/>
                  <a:pt x="1143519" y="3473"/>
                  <a:pt x="1163217" y="8657"/>
                </a:cubicBezTo>
                <a:cubicBezTo>
                  <a:pt x="1182915" y="13841"/>
                  <a:pt x="1189135" y="20061"/>
                  <a:pt x="1206759" y="70861"/>
                </a:cubicBezTo>
                <a:cubicBezTo>
                  <a:pt x="1224383" y="121661"/>
                  <a:pt x="1243045" y="261620"/>
                  <a:pt x="1268963" y="313457"/>
                </a:cubicBezTo>
                <a:cubicBezTo>
                  <a:pt x="1294882" y="365294"/>
                  <a:pt x="1331168" y="370478"/>
                  <a:pt x="1362270" y="381882"/>
                </a:cubicBezTo>
                <a:cubicBezTo>
                  <a:pt x="1393372" y="393286"/>
                  <a:pt x="1425511" y="371515"/>
                  <a:pt x="1455576" y="381882"/>
                </a:cubicBezTo>
                <a:cubicBezTo>
                  <a:pt x="1485641" y="392249"/>
                  <a:pt x="1511559" y="431645"/>
                  <a:pt x="1542661" y="444086"/>
                </a:cubicBezTo>
                <a:cubicBezTo>
                  <a:pt x="1573763" y="456527"/>
                  <a:pt x="1613159" y="449270"/>
                  <a:pt x="1642188" y="456527"/>
                </a:cubicBezTo>
                <a:cubicBezTo>
                  <a:pt x="1671217" y="463784"/>
                  <a:pt x="1687804" y="477262"/>
                  <a:pt x="1716833" y="487629"/>
                </a:cubicBezTo>
                <a:cubicBezTo>
                  <a:pt x="1745862" y="497996"/>
                  <a:pt x="1779037" y="529098"/>
                  <a:pt x="1816359" y="518731"/>
                </a:cubicBezTo>
                <a:cubicBezTo>
                  <a:pt x="1853681" y="508364"/>
                  <a:pt x="1901372" y="462748"/>
                  <a:pt x="1940768" y="425425"/>
                </a:cubicBezTo>
                <a:cubicBezTo>
                  <a:pt x="1980164" y="388102"/>
                  <a:pt x="2020596" y="329008"/>
                  <a:pt x="2052735" y="294796"/>
                </a:cubicBezTo>
                <a:cubicBezTo>
                  <a:pt x="2084874" y="260584"/>
                  <a:pt x="2101461" y="242959"/>
                  <a:pt x="2133600" y="220151"/>
                </a:cubicBezTo>
                <a:cubicBezTo>
                  <a:pt x="2165739" y="197343"/>
                  <a:pt x="2205653" y="177645"/>
                  <a:pt x="2245568" y="157947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8E9DD83-3CA8-48E8-BACF-77A3B35BAAA6}"/>
              </a:ext>
            </a:extLst>
          </p:cNvPr>
          <p:cNvSpPr/>
          <p:nvPr/>
        </p:nvSpPr>
        <p:spPr>
          <a:xfrm>
            <a:off x="1240189" y="3675791"/>
            <a:ext cx="4251712" cy="1141977"/>
          </a:xfrm>
          <a:custGeom>
            <a:avLst/>
            <a:gdLst>
              <a:gd name="connsiteX0" fmla="*/ 0 w 2243545"/>
              <a:gd name="connsiteY0" fmla="*/ 186146 h 550076"/>
              <a:gd name="connsiteX1" fmla="*/ 150222 w 2243545"/>
              <a:gd name="connsiteY1" fmla="*/ 166551 h 550076"/>
              <a:gd name="connsiteX2" fmla="*/ 222068 w 2243545"/>
              <a:gd name="connsiteY2" fmla="*/ 199209 h 550076"/>
              <a:gd name="connsiteX3" fmla="*/ 342900 w 2243545"/>
              <a:gd name="connsiteY3" fmla="*/ 182880 h 550076"/>
              <a:gd name="connsiteX4" fmla="*/ 411480 w 2243545"/>
              <a:gd name="connsiteY4" fmla="*/ 146957 h 550076"/>
              <a:gd name="connsiteX5" fmla="*/ 551905 w 2243545"/>
              <a:gd name="connsiteY5" fmla="*/ 140426 h 550076"/>
              <a:gd name="connsiteX6" fmla="*/ 640080 w 2243545"/>
              <a:gd name="connsiteY6" fmla="*/ 163286 h 550076"/>
              <a:gd name="connsiteX7" fmla="*/ 702128 w 2243545"/>
              <a:gd name="connsiteY7" fmla="*/ 156754 h 550076"/>
              <a:gd name="connsiteX8" fmla="*/ 777240 w 2243545"/>
              <a:gd name="connsiteY8" fmla="*/ 156754 h 550076"/>
              <a:gd name="connsiteX9" fmla="*/ 836022 w 2243545"/>
              <a:gd name="connsiteY9" fmla="*/ 137160 h 550076"/>
              <a:gd name="connsiteX10" fmla="*/ 937260 w 2243545"/>
              <a:gd name="connsiteY10" fmla="*/ 143691 h 550076"/>
              <a:gd name="connsiteX11" fmla="*/ 1005840 w 2243545"/>
              <a:gd name="connsiteY11" fmla="*/ 274320 h 550076"/>
              <a:gd name="connsiteX12" fmla="*/ 1045028 w 2243545"/>
              <a:gd name="connsiteY12" fmla="*/ 466997 h 550076"/>
              <a:gd name="connsiteX13" fmla="*/ 1094014 w 2243545"/>
              <a:gd name="connsiteY13" fmla="*/ 525780 h 550076"/>
              <a:gd name="connsiteX14" fmla="*/ 1185454 w 2243545"/>
              <a:gd name="connsiteY14" fmla="*/ 545374 h 550076"/>
              <a:gd name="connsiteX15" fmla="*/ 1234440 w 2243545"/>
              <a:gd name="connsiteY15" fmla="*/ 545374 h 550076"/>
              <a:gd name="connsiteX16" fmla="*/ 1309551 w 2243545"/>
              <a:gd name="connsiteY16" fmla="*/ 493123 h 550076"/>
              <a:gd name="connsiteX17" fmla="*/ 1342208 w 2243545"/>
              <a:gd name="connsiteY17" fmla="*/ 349431 h 550076"/>
              <a:gd name="connsiteX18" fmla="*/ 1368334 w 2243545"/>
              <a:gd name="connsiteY18" fmla="*/ 297180 h 550076"/>
              <a:gd name="connsiteX19" fmla="*/ 1489165 w 2243545"/>
              <a:gd name="connsiteY19" fmla="*/ 271054 h 550076"/>
              <a:gd name="connsiteX20" fmla="*/ 1613262 w 2243545"/>
              <a:gd name="connsiteY20" fmla="*/ 290649 h 550076"/>
              <a:gd name="connsiteX21" fmla="*/ 1724297 w 2243545"/>
              <a:gd name="connsiteY21" fmla="*/ 271054 h 550076"/>
              <a:gd name="connsiteX22" fmla="*/ 1822268 w 2243545"/>
              <a:gd name="connsiteY22" fmla="*/ 297180 h 550076"/>
              <a:gd name="connsiteX23" fmla="*/ 1835331 w 2243545"/>
              <a:gd name="connsiteY23" fmla="*/ 297180 h 550076"/>
              <a:gd name="connsiteX24" fmla="*/ 1900645 w 2243545"/>
              <a:gd name="connsiteY24" fmla="*/ 290649 h 550076"/>
              <a:gd name="connsiteX25" fmla="*/ 1992085 w 2243545"/>
              <a:gd name="connsiteY25" fmla="*/ 316774 h 550076"/>
              <a:gd name="connsiteX26" fmla="*/ 2050868 w 2243545"/>
              <a:gd name="connsiteY26" fmla="*/ 316774 h 550076"/>
              <a:gd name="connsiteX27" fmla="*/ 2090057 w 2243545"/>
              <a:gd name="connsiteY27" fmla="*/ 326571 h 550076"/>
              <a:gd name="connsiteX28" fmla="*/ 2155371 w 2243545"/>
              <a:gd name="connsiteY28" fmla="*/ 329837 h 550076"/>
              <a:gd name="connsiteX29" fmla="*/ 2243545 w 2243545"/>
              <a:gd name="connsiteY29" fmla="*/ 0 h 550076"/>
              <a:gd name="connsiteX30" fmla="*/ 2243545 w 2243545"/>
              <a:gd name="connsiteY30" fmla="*/ 0 h 550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2243545" h="550076">
                <a:moveTo>
                  <a:pt x="0" y="186146"/>
                </a:moveTo>
                <a:cubicBezTo>
                  <a:pt x="56605" y="175260"/>
                  <a:pt x="113211" y="164374"/>
                  <a:pt x="150222" y="166551"/>
                </a:cubicBezTo>
                <a:cubicBezTo>
                  <a:pt x="187233" y="168728"/>
                  <a:pt x="189955" y="196488"/>
                  <a:pt x="222068" y="199209"/>
                </a:cubicBezTo>
                <a:cubicBezTo>
                  <a:pt x="254181" y="201930"/>
                  <a:pt x="311331" y="191589"/>
                  <a:pt x="342900" y="182880"/>
                </a:cubicBezTo>
                <a:cubicBezTo>
                  <a:pt x="374469" y="174171"/>
                  <a:pt x="376646" y="154033"/>
                  <a:pt x="411480" y="146957"/>
                </a:cubicBezTo>
                <a:cubicBezTo>
                  <a:pt x="446314" y="139881"/>
                  <a:pt x="513805" y="137705"/>
                  <a:pt x="551905" y="140426"/>
                </a:cubicBezTo>
                <a:cubicBezTo>
                  <a:pt x="590005" y="143147"/>
                  <a:pt x="615043" y="160565"/>
                  <a:pt x="640080" y="163286"/>
                </a:cubicBezTo>
                <a:cubicBezTo>
                  <a:pt x="665117" y="166007"/>
                  <a:pt x="679268" y="157843"/>
                  <a:pt x="702128" y="156754"/>
                </a:cubicBezTo>
                <a:cubicBezTo>
                  <a:pt x="724988" y="155665"/>
                  <a:pt x="754924" y="160020"/>
                  <a:pt x="777240" y="156754"/>
                </a:cubicBezTo>
                <a:cubicBezTo>
                  <a:pt x="799556" y="153488"/>
                  <a:pt x="809352" y="139337"/>
                  <a:pt x="836022" y="137160"/>
                </a:cubicBezTo>
                <a:cubicBezTo>
                  <a:pt x="862692" y="134983"/>
                  <a:pt x="908957" y="120831"/>
                  <a:pt x="937260" y="143691"/>
                </a:cubicBezTo>
                <a:cubicBezTo>
                  <a:pt x="965563" y="166551"/>
                  <a:pt x="987879" y="220436"/>
                  <a:pt x="1005840" y="274320"/>
                </a:cubicBezTo>
                <a:cubicBezTo>
                  <a:pt x="1023801" y="328204"/>
                  <a:pt x="1030332" y="425087"/>
                  <a:pt x="1045028" y="466997"/>
                </a:cubicBezTo>
                <a:cubicBezTo>
                  <a:pt x="1059724" y="508907"/>
                  <a:pt x="1070610" y="512717"/>
                  <a:pt x="1094014" y="525780"/>
                </a:cubicBezTo>
                <a:cubicBezTo>
                  <a:pt x="1117418" y="538843"/>
                  <a:pt x="1162050" y="542108"/>
                  <a:pt x="1185454" y="545374"/>
                </a:cubicBezTo>
                <a:cubicBezTo>
                  <a:pt x="1208858" y="548640"/>
                  <a:pt x="1213757" y="554082"/>
                  <a:pt x="1234440" y="545374"/>
                </a:cubicBezTo>
                <a:cubicBezTo>
                  <a:pt x="1255123" y="536666"/>
                  <a:pt x="1291590" y="525780"/>
                  <a:pt x="1309551" y="493123"/>
                </a:cubicBezTo>
                <a:cubicBezTo>
                  <a:pt x="1327512" y="460466"/>
                  <a:pt x="1332411" y="382088"/>
                  <a:pt x="1342208" y="349431"/>
                </a:cubicBezTo>
                <a:cubicBezTo>
                  <a:pt x="1352005" y="316774"/>
                  <a:pt x="1343841" y="310243"/>
                  <a:pt x="1368334" y="297180"/>
                </a:cubicBezTo>
                <a:cubicBezTo>
                  <a:pt x="1392827" y="284117"/>
                  <a:pt x="1448344" y="272142"/>
                  <a:pt x="1489165" y="271054"/>
                </a:cubicBezTo>
                <a:cubicBezTo>
                  <a:pt x="1529986" y="269966"/>
                  <a:pt x="1574073" y="290649"/>
                  <a:pt x="1613262" y="290649"/>
                </a:cubicBezTo>
                <a:cubicBezTo>
                  <a:pt x="1652451" y="290649"/>
                  <a:pt x="1689463" y="269966"/>
                  <a:pt x="1724297" y="271054"/>
                </a:cubicBezTo>
                <a:cubicBezTo>
                  <a:pt x="1759131" y="272143"/>
                  <a:pt x="1822268" y="297180"/>
                  <a:pt x="1822268" y="297180"/>
                </a:cubicBezTo>
                <a:cubicBezTo>
                  <a:pt x="1840774" y="301534"/>
                  <a:pt x="1822268" y="298268"/>
                  <a:pt x="1835331" y="297180"/>
                </a:cubicBezTo>
                <a:cubicBezTo>
                  <a:pt x="1848394" y="296092"/>
                  <a:pt x="1874519" y="287383"/>
                  <a:pt x="1900645" y="290649"/>
                </a:cubicBezTo>
                <a:cubicBezTo>
                  <a:pt x="1926771" y="293915"/>
                  <a:pt x="1967048" y="312420"/>
                  <a:pt x="1992085" y="316774"/>
                </a:cubicBezTo>
                <a:cubicBezTo>
                  <a:pt x="2017122" y="321128"/>
                  <a:pt x="2034539" y="315141"/>
                  <a:pt x="2050868" y="316774"/>
                </a:cubicBezTo>
                <a:cubicBezTo>
                  <a:pt x="2067197" y="318407"/>
                  <a:pt x="2072640" y="324394"/>
                  <a:pt x="2090057" y="326571"/>
                </a:cubicBezTo>
                <a:cubicBezTo>
                  <a:pt x="2107474" y="328748"/>
                  <a:pt x="2129790" y="384265"/>
                  <a:pt x="2155371" y="329837"/>
                </a:cubicBezTo>
                <a:cubicBezTo>
                  <a:pt x="2180952" y="275409"/>
                  <a:pt x="2243545" y="0"/>
                  <a:pt x="2243545" y="0"/>
                </a:cubicBezTo>
                <a:lnTo>
                  <a:pt x="2243545" y="0"/>
                </a:lnTo>
              </a:path>
            </a:pathLst>
          </a:cu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3BB038D1-F85B-4A84-9BF2-ADB3FB366F81}"/>
              </a:ext>
            </a:extLst>
          </p:cNvPr>
          <p:cNvGrpSpPr/>
          <p:nvPr/>
        </p:nvGrpSpPr>
        <p:grpSpPr>
          <a:xfrm>
            <a:off x="295054" y="3128751"/>
            <a:ext cx="5627666" cy="3461790"/>
            <a:chOff x="340560" y="2349897"/>
            <a:chExt cx="2969609" cy="1701531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5559F64-0D5A-4256-A43E-9B1786F82FC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4436" y="3847747"/>
              <a:ext cx="2252910" cy="0"/>
            </a:xfrm>
            <a:prstGeom prst="line">
              <a:avLst/>
            </a:prstGeom>
            <a:ln w="3810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D4A75A8-C807-485A-811E-4773CD27A6D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31335" y="3854279"/>
              <a:ext cx="768" cy="39428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1F48DE0-CDA8-4E90-BC39-843E2BF0584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8967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66ED1C48-FE8D-4C36-8FB7-5809304E8C9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60891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09179733-6424-44CF-AC3A-40AC4CD647D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2411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6EB30759-43FD-4CA5-B015-443E9E682B6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9227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3B32836-9C3A-498D-942F-16BC9FDF55B3}"/>
                </a:ext>
              </a:extLst>
            </p:cNvPr>
            <p:cNvSpPr/>
            <p:nvPr/>
          </p:nvSpPr>
          <p:spPr>
            <a:xfrm>
              <a:off x="648187" y="3858321"/>
              <a:ext cx="346977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start</a:t>
              </a:r>
              <a:endParaRPr lang="en-GB" sz="2000" dirty="0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9121E0A9-0826-4E1C-B8A4-7E3A06A4491B}"/>
                </a:ext>
              </a:extLst>
            </p:cNvPr>
            <p:cNvSpPr/>
            <p:nvPr/>
          </p:nvSpPr>
          <p:spPr>
            <a:xfrm>
              <a:off x="1211808" y="3869895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10km</a:t>
              </a:r>
              <a:endParaRPr lang="en-GB" sz="2000" dirty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122F858-0040-4525-B69D-7B0C7C9FF063}"/>
                </a:ext>
              </a:extLst>
            </p:cNvPr>
            <p:cNvSpPr/>
            <p:nvPr/>
          </p:nvSpPr>
          <p:spPr>
            <a:xfrm>
              <a:off x="1778931" y="3865931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20km</a:t>
              </a:r>
              <a:endParaRPr lang="en-GB" sz="2000" dirty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A70D0283-BD3E-4758-AD00-83B2CB9DC164}"/>
                </a:ext>
              </a:extLst>
            </p:cNvPr>
            <p:cNvSpPr/>
            <p:nvPr/>
          </p:nvSpPr>
          <p:spPr>
            <a:xfrm>
              <a:off x="2338310" y="3865931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30km</a:t>
              </a:r>
              <a:endParaRPr lang="en-GB" sz="2000" dirty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D3FD3E94-18DE-4221-9031-5F878CBDFB1A}"/>
                </a:ext>
              </a:extLst>
            </p:cNvPr>
            <p:cNvSpPr/>
            <p:nvPr/>
          </p:nvSpPr>
          <p:spPr>
            <a:xfrm>
              <a:off x="2902288" y="3865930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40km</a:t>
              </a:r>
              <a:endParaRPr lang="en-GB" sz="2000" dirty="0"/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5D2E792-AB61-49B7-B068-435836F62122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817102" y="2424353"/>
              <a:ext cx="0" cy="33131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087BB83-338E-4831-A3A4-BB5F079B053F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804674" y="3117587"/>
              <a:ext cx="0" cy="33131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1FBAB0B5-3B16-4EF5-8FB5-555F07574A0E}"/>
                </a:ext>
              </a:extLst>
            </p:cNvPr>
            <p:cNvSpPr/>
            <p:nvPr/>
          </p:nvSpPr>
          <p:spPr>
            <a:xfrm>
              <a:off x="575943" y="3042798"/>
              <a:ext cx="232784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</a:t>
              </a:r>
              <a:endParaRPr lang="en-GB" dirty="0">
                <a:solidFill>
                  <a:prstClr val="black"/>
                </a:solidFill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A450C1D-D589-4747-9194-6642E10A3995}"/>
                </a:ext>
              </a:extLst>
            </p:cNvPr>
            <p:cNvSpPr/>
            <p:nvPr/>
          </p:nvSpPr>
          <p:spPr>
            <a:xfrm>
              <a:off x="583475" y="2349897"/>
              <a:ext cx="232784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r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40</a:t>
              </a:r>
              <a:endParaRPr lang="en-GB" dirty="0">
                <a:solidFill>
                  <a:prstClr val="black"/>
                </a:solidFill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9236DCAB-3F1F-4383-88D3-1BF35204EC67}"/>
                </a:ext>
              </a:extLst>
            </p:cNvPr>
            <p:cNvSpPr/>
            <p:nvPr/>
          </p:nvSpPr>
          <p:spPr>
            <a:xfrm>
              <a:off x="418268" y="2696611"/>
              <a:ext cx="198104" cy="8017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P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 err="1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D</a:t>
              </a:r>
              <a:endParaRPr lang="en-GB" sz="2400" dirty="0">
                <a:solidFill>
                  <a:prstClr val="black"/>
                </a:solidFill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D39DE99B-DC69-4962-A35D-20A8F3831190}"/>
                </a:ext>
              </a:extLst>
            </p:cNvPr>
            <p:cNvSpPr/>
            <p:nvPr/>
          </p:nvSpPr>
          <p:spPr>
            <a:xfrm>
              <a:off x="340560" y="3466571"/>
              <a:ext cx="489930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(km/h)</a:t>
              </a:r>
              <a:endParaRPr lang="en-GB" sz="2000" dirty="0">
                <a:solidFill>
                  <a:prstClr val="black"/>
                </a:solidFill>
              </a:endParaRPr>
            </a:p>
          </p:txBody>
        </p: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23EC6418-7339-45CE-A1B6-C6138A9F06DD}"/>
                </a:ext>
              </a:extLst>
            </p:cNvPr>
            <p:cNvCxnSpPr>
              <a:cxnSpLocks/>
            </p:cNvCxnSpPr>
            <p:nvPr/>
          </p:nvCxnSpPr>
          <p:spPr>
            <a:xfrm>
              <a:off x="833668" y="2440919"/>
              <a:ext cx="0" cy="1406828"/>
            </a:xfrm>
            <a:prstGeom prst="line">
              <a:avLst/>
            </a:prstGeom>
            <a:ln w="3810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26E9F9F7-11F0-402A-91BF-BAAF02D26819}"/>
              </a:ext>
            </a:extLst>
          </p:cNvPr>
          <p:cNvGrpSpPr/>
          <p:nvPr/>
        </p:nvGrpSpPr>
        <p:grpSpPr>
          <a:xfrm>
            <a:off x="6188931" y="3112194"/>
            <a:ext cx="5582696" cy="3468199"/>
            <a:chOff x="356380" y="2350151"/>
            <a:chExt cx="2945879" cy="1704681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E724603E-9E7E-4553-A39A-0DCED54078D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4436" y="3847747"/>
              <a:ext cx="2252910" cy="0"/>
            </a:xfrm>
            <a:prstGeom prst="line">
              <a:avLst/>
            </a:prstGeom>
            <a:ln w="3810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48EF7CC8-582C-4371-9A05-FC4D8BA671D5}"/>
                </a:ext>
              </a:extLst>
            </p:cNvPr>
            <p:cNvCxnSpPr>
              <a:cxnSpLocks/>
            </p:cNvCxnSpPr>
            <p:nvPr/>
          </p:nvCxnSpPr>
          <p:spPr>
            <a:xfrm>
              <a:off x="833668" y="2440919"/>
              <a:ext cx="0" cy="1406828"/>
            </a:xfrm>
            <a:prstGeom prst="line">
              <a:avLst/>
            </a:prstGeom>
            <a:ln w="3810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CB808772-B4BF-4D50-8C91-1B00F029BED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31335" y="3854279"/>
              <a:ext cx="768" cy="39428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927689C8-264A-4CC4-85AE-D41A8D3CEBE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8967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3FB2C632-4F61-4B01-AA62-63413A47D62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60891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8085903D-C951-478E-8E93-B48BDF22260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2411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E2A60619-82A9-40E5-8F45-C3E22C37615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9227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7F4ABD83-1656-4FE5-9441-76111DDA7630}"/>
                </a:ext>
              </a:extLst>
            </p:cNvPr>
            <p:cNvSpPr/>
            <p:nvPr/>
          </p:nvSpPr>
          <p:spPr>
            <a:xfrm>
              <a:off x="657232" y="3865930"/>
              <a:ext cx="346977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start</a:t>
              </a:r>
              <a:endParaRPr lang="en-GB" dirty="0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3FD6EB40-F5ED-4E50-A4EE-0CA07FD4C63E}"/>
                </a:ext>
              </a:extLst>
            </p:cNvPr>
            <p:cNvSpPr/>
            <p:nvPr/>
          </p:nvSpPr>
          <p:spPr>
            <a:xfrm>
              <a:off x="1211808" y="3869895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10km</a:t>
              </a:r>
              <a:endParaRPr lang="en-GB" sz="2000" dirty="0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7DA0B79C-42CC-44D3-9B0B-4E1C393231B5}"/>
                </a:ext>
              </a:extLst>
            </p:cNvPr>
            <p:cNvSpPr/>
            <p:nvPr/>
          </p:nvSpPr>
          <p:spPr>
            <a:xfrm>
              <a:off x="1778931" y="3873299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20km</a:t>
              </a:r>
              <a:endParaRPr lang="en-GB" sz="2000" dirty="0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42CC2049-ED14-49EB-8635-B8E268A1C324}"/>
                </a:ext>
              </a:extLst>
            </p:cNvPr>
            <p:cNvSpPr/>
            <p:nvPr/>
          </p:nvSpPr>
          <p:spPr>
            <a:xfrm>
              <a:off x="2338310" y="3873299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30km</a:t>
              </a:r>
              <a:endParaRPr lang="en-GB" sz="2000" dirty="0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47AB00D7-774F-4296-9D8E-B22FAF085ABF}"/>
                </a:ext>
              </a:extLst>
            </p:cNvPr>
            <p:cNvSpPr/>
            <p:nvPr/>
          </p:nvSpPr>
          <p:spPr>
            <a:xfrm>
              <a:off x="2894378" y="3873298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40km</a:t>
              </a:r>
              <a:endParaRPr lang="en-GB" sz="2000" dirty="0"/>
            </a:p>
          </p:txBody>
        </p: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768B340C-1A78-4FCF-9588-A9FD3A50D737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817102" y="2424353"/>
              <a:ext cx="0" cy="33131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99172504-1638-4258-9ABA-5CC309E87B18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804674" y="3117587"/>
              <a:ext cx="0" cy="33131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42DC97D8-426F-4B33-985F-27991F88F454}"/>
                </a:ext>
              </a:extLst>
            </p:cNvPr>
            <p:cNvSpPr/>
            <p:nvPr/>
          </p:nvSpPr>
          <p:spPr>
            <a:xfrm>
              <a:off x="584318" y="3049304"/>
              <a:ext cx="232784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</a:t>
              </a:r>
              <a:endParaRPr lang="en-GB" sz="2000" dirty="0">
                <a:solidFill>
                  <a:prstClr val="black"/>
                </a:solidFill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8DDD5C49-D514-4E5A-BCB0-8D12C3FCFEBC}"/>
                </a:ext>
              </a:extLst>
            </p:cNvPr>
            <p:cNvSpPr/>
            <p:nvPr/>
          </p:nvSpPr>
          <p:spPr>
            <a:xfrm>
              <a:off x="584318" y="2350151"/>
              <a:ext cx="232784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r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40</a:t>
              </a:r>
              <a:endParaRPr lang="en-GB" sz="1400" dirty="0">
                <a:solidFill>
                  <a:prstClr val="black"/>
                </a:solidFill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09FAA35D-BFAA-4F8A-A9C1-F2A5C2F260C2}"/>
                </a:ext>
              </a:extLst>
            </p:cNvPr>
            <p:cNvSpPr/>
            <p:nvPr/>
          </p:nvSpPr>
          <p:spPr>
            <a:xfrm>
              <a:off x="418268" y="2696611"/>
              <a:ext cx="198104" cy="8017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P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 err="1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D</a:t>
              </a:r>
              <a:endParaRPr lang="en-GB" sz="2400" dirty="0">
                <a:solidFill>
                  <a:prstClr val="black"/>
                </a:solidFill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5FD589CF-7573-4704-9CED-207163E5B8C0}"/>
                </a:ext>
              </a:extLst>
            </p:cNvPr>
            <p:cNvSpPr/>
            <p:nvPr/>
          </p:nvSpPr>
          <p:spPr>
            <a:xfrm>
              <a:off x="356380" y="3473939"/>
              <a:ext cx="489930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(km/h)</a:t>
              </a:r>
              <a:endParaRPr lang="en-GB" dirty="0">
                <a:solidFill>
                  <a:prstClr val="black"/>
                </a:solidFill>
              </a:endParaRPr>
            </a:p>
          </p:txBody>
        </p:sp>
      </p:grpSp>
      <p:sp>
        <p:nvSpPr>
          <p:cNvPr id="50" name="Rectangle 49">
            <a:extLst>
              <a:ext uri="{FF2B5EF4-FFF2-40B4-BE49-F238E27FC236}">
                <a16:creationId xmlns:a16="http://schemas.microsoft.com/office/drawing/2014/main" id="{7C7AFADE-62A4-4261-ADA3-9A7E6D9C6048}"/>
              </a:ext>
            </a:extLst>
          </p:cNvPr>
          <p:cNvSpPr/>
          <p:nvPr/>
        </p:nvSpPr>
        <p:spPr>
          <a:xfrm>
            <a:off x="332833" y="2753579"/>
            <a:ext cx="5662519" cy="3968931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B322D6C8-547D-423E-9463-C446C5245D3F}"/>
              </a:ext>
            </a:extLst>
          </p:cNvPr>
          <p:cNvSpPr/>
          <p:nvPr/>
        </p:nvSpPr>
        <p:spPr>
          <a:xfrm>
            <a:off x="6215093" y="2753579"/>
            <a:ext cx="5662519" cy="39689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1691ACF-CC14-4FDA-A6D5-B69CEA26C909}"/>
              </a:ext>
            </a:extLst>
          </p:cNvPr>
          <p:cNvSpPr/>
          <p:nvPr/>
        </p:nvSpPr>
        <p:spPr>
          <a:xfrm>
            <a:off x="469470" y="6977394"/>
            <a:ext cx="1077103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3600" b="1" i="1" dirty="0">
                <a:latin typeface="Century Gothic" panose="020B0502020202020204" pitchFamily="34" charset="0"/>
              </a:rPr>
              <a:t>‘There was a big uphill climb half-way through the race.’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84AE81C3-E0B0-4D2F-A8DE-A4A7D6407794}"/>
              </a:ext>
            </a:extLst>
          </p:cNvPr>
          <p:cNvSpPr/>
          <p:nvPr/>
        </p:nvSpPr>
        <p:spPr>
          <a:xfrm>
            <a:off x="508194" y="646030"/>
            <a:ext cx="85074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55: Bike race line graphs (question 1)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11737"/>
      </p:ext>
    </p:extLst>
  </p:cSld>
  <p:clrMapOvr>
    <a:masterClrMapping/>
  </p:clrMapOvr>
</p:sld>
</file>

<file path=ppt/slides/slide3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09196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DATA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8FA0785-DDE5-4584-BAA2-B5D30C37AEBF}"/>
              </a:ext>
            </a:extLst>
          </p:cNvPr>
          <p:cNvSpPr/>
          <p:nvPr/>
        </p:nvSpPr>
        <p:spPr>
          <a:xfrm>
            <a:off x="7114431" y="3570651"/>
            <a:ext cx="4255546" cy="1361007"/>
          </a:xfrm>
          <a:custGeom>
            <a:avLst/>
            <a:gdLst>
              <a:gd name="connsiteX0" fmla="*/ 0 w 2245568"/>
              <a:gd name="connsiteY0" fmla="*/ 655580 h 655580"/>
              <a:gd name="connsiteX1" fmla="*/ 80865 w 2245568"/>
              <a:gd name="connsiteY1" fmla="*/ 543612 h 655580"/>
              <a:gd name="connsiteX2" fmla="*/ 192833 w 2245568"/>
              <a:gd name="connsiteY2" fmla="*/ 506290 h 655580"/>
              <a:gd name="connsiteX3" fmla="*/ 223935 w 2245568"/>
              <a:gd name="connsiteY3" fmla="*/ 437865 h 655580"/>
              <a:gd name="connsiteX4" fmla="*/ 323461 w 2245568"/>
              <a:gd name="connsiteY4" fmla="*/ 394323 h 655580"/>
              <a:gd name="connsiteX5" fmla="*/ 385665 w 2245568"/>
              <a:gd name="connsiteY5" fmla="*/ 332118 h 655580"/>
              <a:gd name="connsiteX6" fmla="*/ 491412 w 2245568"/>
              <a:gd name="connsiteY6" fmla="*/ 313457 h 655580"/>
              <a:gd name="connsiteX7" fmla="*/ 646923 w 2245568"/>
              <a:gd name="connsiteY7" fmla="*/ 344559 h 655580"/>
              <a:gd name="connsiteX8" fmla="*/ 758890 w 2245568"/>
              <a:gd name="connsiteY8" fmla="*/ 325898 h 655580"/>
              <a:gd name="connsiteX9" fmla="*/ 864637 w 2245568"/>
              <a:gd name="connsiteY9" fmla="*/ 363221 h 655580"/>
              <a:gd name="connsiteX10" fmla="*/ 939282 w 2245568"/>
              <a:gd name="connsiteY10" fmla="*/ 344559 h 655580"/>
              <a:gd name="connsiteX11" fmla="*/ 995265 w 2245568"/>
              <a:gd name="connsiteY11" fmla="*/ 363221 h 655580"/>
              <a:gd name="connsiteX12" fmla="*/ 1088572 w 2245568"/>
              <a:gd name="connsiteY12" fmla="*/ 39759 h 655580"/>
              <a:gd name="connsiteX13" fmla="*/ 1163217 w 2245568"/>
              <a:gd name="connsiteY13" fmla="*/ 8657 h 655580"/>
              <a:gd name="connsiteX14" fmla="*/ 1206759 w 2245568"/>
              <a:gd name="connsiteY14" fmla="*/ 70861 h 655580"/>
              <a:gd name="connsiteX15" fmla="*/ 1268963 w 2245568"/>
              <a:gd name="connsiteY15" fmla="*/ 313457 h 655580"/>
              <a:gd name="connsiteX16" fmla="*/ 1362270 w 2245568"/>
              <a:gd name="connsiteY16" fmla="*/ 381882 h 655580"/>
              <a:gd name="connsiteX17" fmla="*/ 1455576 w 2245568"/>
              <a:gd name="connsiteY17" fmla="*/ 381882 h 655580"/>
              <a:gd name="connsiteX18" fmla="*/ 1542661 w 2245568"/>
              <a:gd name="connsiteY18" fmla="*/ 444086 h 655580"/>
              <a:gd name="connsiteX19" fmla="*/ 1642188 w 2245568"/>
              <a:gd name="connsiteY19" fmla="*/ 456527 h 655580"/>
              <a:gd name="connsiteX20" fmla="*/ 1716833 w 2245568"/>
              <a:gd name="connsiteY20" fmla="*/ 487629 h 655580"/>
              <a:gd name="connsiteX21" fmla="*/ 1816359 w 2245568"/>
              <a:gd name="connsiteY21" fmla="*/ 518731 h 655580"/>
              <a:gd name="connsiteX22" fmla="*/ 1940768 w 2245568"/>
              <a:gd name="connsiteY22" fmla="*/ 425425 h 655580"/>
              <a:gd name="connsiteX23" fmla="*/ 2052735 w 2245568"/>
              <a:gd name="connsiteY23" fmla="*/ 294796 h 655580"/>
              <a:gd name="connsiteX24" fmla="*/ 2133600 w 2245568"/>
              <a:gd name="connsiteY24" fmla="*/ 220151 h 655580"/>
              <a:gd name="connsiteX25" fmla="*/ 2245568 w 2245568"/>
              <a:gd name="connsiteY25" fmla="*/ 157947 h 655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245568" h="655580">
                <a:moveTo>
                  <a:pt x="0" y="655580"/>
                </a:moveTo>
                <a:cubicBezTo>
                  <a:pt x="24363" y="612037"/>
                  <a:pt x="48726" y="568494"/>
                  <a:pt x="80865" y="543612"/>
                </a:cubicBezTo>
                <a:cubicBezTo>
                  <a:pt x="113004" y="518730"/>
                  <a:pt x="168988" y="523914"/>
                  <a:pt x="192833" y="506290"/>
                </a:cubicBezTo>
                <a:cubicBezTo>
                  <a:pt x="216678" y="488666"/>
                  <a:pt x="202164" y="456526"/>
                  <a:pt x="223935" y="437865"/>
                </a:cubicBezTo>
                <a:cubicBezTo>
                  <a:pt x="245706" y="419204"/>
                  <a:pt x="296506" y="411947"/>
                  <a:pt x="323461" y="394323"/>
                </a:cubicBezTo>
                <a:cubicBezTo>
                  <a:pt x="350416" y="376699"/>
                  <a:pt x="357673" y="345596"/>
                  <a:pt x="385665" y="332118"/>
                </a:cubicBezTo>
                <a:cubicBezTo>
                  <a:pt x="413657" y="318640"/>
                  <a:pt x="447869" y="311383"/>
                  <a:pt x="491412" y="313457"/>
                </a:cubicBezTo>
                <a:cubicBezTo>
                  <a:pt x="534955" y="315530"/>
                  <a:pt x="602343" y="342486"/>
                  <a:pt x="646923" y="344559"/>
                </a:cubicBezTo>
                <a:cubicBezTo>
                  <a:pt x="691503" y="346632"/>
                  <a:pt x="722604" y="322788"/>
                  <a:pt x="758890" y="325898"/>
                </a:cubicBezTo>
                <a:cubicBezTo>
                  <a:pt x="795176" y="329008"/>
                  <a:pt x="834572" y="360111"/>
                  <a:pt x="864637" y="363221"/>
                </a:cubicBezTo>
                <a:cubicBezTo>
                  <a:pt x="894702" y="366331"/>
                  <a:pt x="917511" y="344559"/>
                  <a:pt x="939282" y="344559"/>
                </a:cubicBezTo>
                <a:cubicBezTo>
                  <a:pt x="961053" y="344559"/>
                  <a:pt x="970383" y="414021"/>
                  <a:pt x="995265" y="363221"/>
                </a:cubicBezTo>
                <a:cubicBezTo>
                  <a:pt x="1020147" y="312421"/>
                  <a:pt x="1060580" y="98853"/>
                  <a:pt x="1088572" y="39759"/>
                </a:cubicBezTo>
                <a:cubicBezTo>
                  <a:pt x="1116564" y="-19335"/>
                  <a:pt x="1143519" y="3473"/>
                  <a:pt x="1163217" y="8657"/>
                </a:cubicBezTo>
                <a:cubicBezTo>
                  <a:pt x="1182915" y="13841"/>
                  <a:pt x="1189135" y="20061"/>
                  <a:pt x="1206759" y="70861"/>
                </a:cubicBezTo>
                <a:cubicBezTo>
                  <a:pt x="1224383" y="121661"/>
                  <a:pt x="1243045" y="261620"/>
                  <a:pt x="1268963" y="313457"/>
                </a:cubicBezTo>
                <a:cubicBezTo>
                  <a:pt x="1294882" y="365294"/>
                  <a:pt x="1331168" y="370478"/>
                  <a:pt x="1362270" y="381882"/>
                </a:cubicBezTo>
                <a:cubicBezTo>
                  <a:pt x="1393372" y="393286"/>
                  <a:pt x="1425511" y="371515"/>
                  <a:pt x="1455576" y="381882"/>
                </a:cubicBezTo>
                <a:cubicBezTo>
                  <a:pt x="1485641" y="392249"/>
                  <a:pt x="1511559" y="431645"/>
                  <a:pt x="1542661" y="444086"/>
                </a:cubicBezTo>
                <a:cubicBezTo>
                  <a:pt x="1573763" y="456527"/>
                  <a:pt x="1613159" y="449270"/>
                  <a:pt x="1642188" y="456527"/>
                </a:cubicBezTo>
                <a:cubicBezTo>
                  <a:pt x="1671217" y="463784"/>
                  <a:pt x="1687804" y="477262"/>
                  <a:pt x="1716833" y="487629"/>
                </a:cubicBezTo>
                <a:cubicBezTo>
                  <a:pt x="1745862" y="497996"/>
                  <a:pt x="1779037" y="529098"/>
                  <a:pt x="1816359" y="518731"/>
                </a:cubicBezTo>
                <a:cubicBezTo>
                  <a:pt x="1853681" y="508364"/>
                  <a:pt x="1901372" y="462748"/>
                  <a:pt x="1940768" y="425425"/>
                </a:cubicBezTo>
                <a:cubicBezTo>
                  <a:pt x="1980164" y="388102"/>
                  <a:pt x="2020596" y="329008"/>
                  <a:pt x="2052735" y="294796"/>
                </a:cubicBezTo>
                <a:cubicBezTo>
                  <a:pt x="2084874" y="260584"/>
                  <a:pt x="2101461" y="242959"/>
                  <a:pt x="2133600" y="220151"/>
                </a:cubicBezTo>
                <a:cubicBezTo>
                  <a:pt x="2165739" y="197343"/>
                  <a:pt x="2205653" y="177645"/>
                  <a:pt x="2245568" y="157947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8E9DD83-3CA8-48E8-BACF-77A3B35BAAA6}"/>
              </a:ext>
            </a:extLst>
          </p:cNvPr>
          <p:cNvSpPr/>
          <p:nvPr/>
        </p:nvSpPr>
        <p:spPr>
          <a:xfrm>
            <a:off x="1240189" y="3675791"/>
            <a:ext cx="4251712" cy="1141977"/>
          </a:xfrm>
          <a:custGeom>
            <a:avLst/>
            <a:gdLst>
              <a:gd name="connsiteX0" fmla="*/ 0 w 2243545"/>
              <a:gd name="connsiteY0" fmla="*/ 186146 h 550076"/>
              <a:gd name="connsiteX1" fmla="*/ 150222 w 2243545"/>
              <a:gd name="connsiteY1" fmla="*/ 166551 h 550076"/>
              <a:gd name="connsiteX2" fmla="*/ 222068 w 2243545"/>
              <a:gd name="connsiteY2" fmla="*/ 199209 h 550076"/>
              <a:gd name="connsiteX3" fmla="*/ 342900 w 2243545"/>
              <a:gd name="connsiteY3" fmla="*/ 182880 h 550076"/>
              <a:gd name="connsiteX4" fmla="*/ 411480 w 2243545"/>
              <a:gd name="connsiteY4" fmla="*/ 146957 h 550076"/>
              <a:gd name="connsiteX5" fmla="*/ 551905 w 2243545"/>
              <a:gd name="connsiteY5" fmla="*/ 140426 h 550076"/>
              <a:gd name="connsiteX6" fmla="*/ 640080 w 2243545"/>
              <a:gd name="connsiteY6" fmla="*/ 163286 h 550076"/>
              <a:gd name="connsiteX7" fmla="*/ 702128 w 2243545"/>
              <a:gd name="connsiteY7" fmla="*/ 156754 h 550076"/>
              <a:gd name="connsiteX8" fmla="*/ 777240 w 2243545"/>
              <a:gd name="connsiteY8" fmla="*/ 156754 h 550076"/>
              <a:gd name="connsiteX9" fmla="*/ 836022 w 2243545"/>
              <a:gd name="connsiteY9" fmla="*/ 137160 h 550076"/>
              <a:gd name="connsiteX10" fmla="*/ 937260 w 2243545"/>
              <a:gd name="connsiteY10" fmla="*/ 143691 h 550076"/>
              <a:gd name="connsiteX11" fmla="*/ 1005840 w 2243545"/>
              <a:gd name="connsiteY11" fmla="*/ 274320 h 550076"/>
              <a:gd name="connsiteX12" fmla="*/ 1045028 w 2243545"/>
              <a:gd name="connsiteY12" fmla="*/ 466997 h 550076"/>
              <a:gd name="connsiteX13" fmla="*/ 1094014 w 2243545"/>
              <a:gd name="connsiteY13" fmla="*/ 525780 h 550076"/>
              <a:gd name="connsiteX14" fmla="*/ 1185454 w 2243545"/>
              <a:gd name="connsiteY14" fmla="*/ 545374 h 550076"/>
              <a:gd name="connsiteX15" fmla="*/ 1234440 w 2243545"/>
              <a:gd name="connsiteY15" fmla="*/ 545374 h 550076"/>
              <a:gd name="connsiteX16" fmla="*/ 1309551 w 2243545"/>
              <a:gd name="connsiteY16" fmla="*/ 493123 h 550076"/>
              <a:gd name="connsiteX17" fmla="*/ 1342208 w 2243545"/>
              <a:gd name="connsiteY17" fmla="*/ 349431 h 550076"/>
              <a:gd name="connsiteX18" fmla="*/ 1368334 w 2243545"/>
              <a:gd name="connsiteY18" fmla="*/ 297180 h 550076"/>
              <a:gd name="connsiteX19" fmla="*/ 1489165 w 2243545"/>
              <a:gd name="connsiteY19" fmla="*/ 271054 h 550076"/>
              <a:gd name="connsiteX20" fmla="*/ 1613262 w 2243545"/>
              <a:gd name="connsiteY20" fmla="*/ 290649 h 550076"/>
              <a:gd name="connsiteX21" fmla="*/ 1724297 w 2243545"/>
              <a:gd name="connsiteY21" fmla="*/ 271054 h 550076"/>
              <a:gd name="connsiteX22" fmla="*/ 1822268 w 2243545"/>
              <a:gd name="connsiteY22" fmla="*/ 297180 h 550076"/>
              <a:gd name="connsiteX23" fmla="*/ 1835331 w 2243545"/>
              <a:gd name="connsiteY23" fmla="*/ 297180 h 550076"/>
              <a:gd name="connsiteX24" fmla="*/ 1900645 w 2243545"/>
              <a:gd name="connsiteY24" fmla="*/ 290649 h 550076"/>
              <a:gd name="connsiteX25" fmla="*/ 1992085 w 2243545"/>
              <a:gd name="connsiteY25" fmla="*/ 316774 h 550076"/>
              <a:gd name="connsiteX26" fmla="*/ 2050868 w 2243545"/>
              <a:gd name="connsiteY26" fmla="*/ 316774 h 550076"/>
              <a:gd name="connsiteX27" fmla="*/ 2090057 w 2243545"/>
              <a:gd name="connsiteY27" fmla="*/ 326571 h 550076"/>
              <a:gd name="connsiteX28" fmla="*/ 2155371 w 2243545"/>
              <a:gd name="connsiteY28" fmla="*/ 329837 h 550076"/>
              <a:gd name="connsiteX29" fmla="*/ 2243545 w 2243545"/>
              <a:gd name="connsiteY29" fmla="*/ 0 h 550076"/>
              <a:gd name="connsiteX30" fmla="*/ 2243545 w 2243545"/>
              <a:gd name="connsiteY30" fmla="*/ 0 h 550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2243545" h="550076">
                <a:moveTo>
                  <a:pt x="0" y="186146"/>
                </a:moveTo>
                <a:cubicBezTo>
                  <a:pt x="56605" y="175260"/>
                  <a:pt x="113211" y="164374"/>
                  <a:pt x="150222" y="166551"/>
                </a:cubicBezTo>
                <a:cubicBezTo>
                  <a:pt x="187233" y="168728"/>
                  <a:pt x="189955" y="196488"/>
                  <a:pt x="222068" y="199209"/>
                </a:cubicBezTo>
                <a:cubicBezTo>
                  <a:pt x="254181" y="201930"/>
                  <a:pt x="311331" y="191589"/>
                  <a:pt x="342900" y="182880"/>
                </a:cubicBezTo>
                <a:cubicBezTo>
                  <a:pt x="374469" y="174171"/>
                  <a:pt x="376646" y="154033"/>
                  <a:pt x="411480" y="146957"/>
                </a:cubicBezTo>
                <a:cubicBezTo>
                  <a:pt x="446314" y="139881"/>
                  <a:pt x="513805" y="137705"/>
                  <a:pt x="551905" y="140426"/>
                </a:cubicBezTo>
                <a:cubicBezTo>
                  <a:pt x="590005" y="143147"/>
                  <a:pt x="615043" y="160565"/>
                  <a:pt x="640080" y="163286"/>
                </a:cubicBezTo>
                <a:cubicBezTo>
                  <a:pt x="665117" y="166007"/>
                  <a:pt x="679268" y="157843"/>
                  <a:pt x="702128" y="156754"/>
                </a:cubicBezTo>
                <a:cubicBezTo>
                  <a:pt x="724988" y="155665"/>
                  <a:pt x="754924" y="160020"/>
                  <a:pt x="777240" y="156754"/>
                </a:cubicBezTo>
                <a:cubicBezTo>
                  <a:pt x="799556" y="153488"/>
                  <a:pt x="809352" y="139337"/>
                  <a:pt x="836022" y="137160"/>
                </a:cubicBezTo>
                <a:cubicBezTo>
                  <a:pt x="862692" y="134983"/>
                  <a:pt x="908957" y="120831"/>
                  <a:pt x="937260" y="143691"/>
                </a:cubicBezTo>
                <a:cubicBezTo>
                  <a:pt x="965563" y="166551"/>
                  <a:pt x="987879" y="220436"/>
                  <a:pt x="1005840" y="274320"/>
                </a:cubicBezTo>
                <a:cubicBezTo>
                  <a:pt x="1023801" y="328204"/>
                  <a:pt x="1030332" y="425087"/>
                  <a:pt x="1045028" y="466997"/>
                </a:cubicBezTo>
                <a:cubicBezTo>
                  <a:pt x="1059724" y="508907"/>
                  <a:pt x="1070610" y="512717"/>
                  <a:pt x="1094014" y="525780"/>
                </a:cubicBezTo>
                <a:cubicBezTo>
                  <a:pt x="1117418" y="538843"/>
                  <a:pt x="1162050" y="542108"/>
                  <a:pt x="1185454" y="545374"/>
                </a:cubicBezTo>
                <a:cubicBezTo>
                  <a:pt x="1208858" y="548640"/>
                  <a:pt x="1213757" y="554082"/>
                  <a:pt x="1234440" y="545374"/>
                </a:cubicBezTo>
                <a:cubicBezTo>
                  <a:pt x="1255123" y="536666"/>
                  <a:pt x="1291590" y="525780"/>
                  <a:pt x="1309551" y="493123"/>
                </a:cubicBezTo>
                <a:cubicBezTo>
                  <a:pt x="1327512" y="460466"/>
                  <a:pt x="1332411" y="382088"/>
                  <a:pt x="1342208" y="349431"/>
                </a:cubicBezTo>
                <a:cubicBezTo>
                  <a:pt x="1352005" y="316774"/>
                  <a:pt x="1343841" y="310243"/>
                  <a:pt x="1368334" y="297180"/>
                </a:cubicBezTo>
                <a:cubicBezTo>
                  <a:pt x="1392827" y="284117"/>
                  <a:pt x="1448344" y="272142"/>
                  <a:pt x="1489165" y="271054"/>
                </a:cubicBezTo>
                <a:cubicBezTo>
                  <a:pt x="1529986" y="269966"/>
                  <a:pt x="1574073" y="290649"/>
                  <a:pt x="1613262" y="290649"/>
                </a:cubicBezTo>
                <a:cubicBezTo>
                  <a:pt x="1652451" y="290649"/>
                  <a:pt x="1689463" y="269966"/>
                  <a:pt x="1724297" y="271054"/>
                </a:cubicBezTo>
                <a:cubicBezTo>
                  <a:pt x="1759131" y="272143"/>
                  <a:pt x="1822268" y="297180"/>
                  <a:pt x="1822268" y="297180"/>
                </a:cubicBezTo>
                <a:cubicBezTo>
                  <a:pt x="1840774" y="301534"/>
                  <a:pt x="1822268" y="298268"/>
                  <a:pt x="1835331" y="297180"/>
                </a:cubicBezTo>
                <a:cubicBezTo>
                  <a:pt x="1848394" y="296092"/>
                  <a:pt x="1874519" y="287383"/>
                  <a:pt x="1900645" y="290649"/>
                </a:cubicBezTo>
                <a:cubicBezTo>
                  <a:pt x="1926771" y="293915"/>
                  <a:pt x="1967048" y="312420"/>
                  <a:pt x="1992085" y="316774"/>
                </a:cubicBezTo>
                <a:cubicBezTo>
                  <a:pt x="2017122" y="321128"/>
                  <a:pt x="2034539" y="315141"/>
                  <a:pt x="2050868" y="316774"/>
                </a:cubicBezTo>
                <a:cubicBezTo>
                  <a:pt x="2067197" y="318407"/>
                  <a:pt x="2072640" y="324394"/>
                  <a:pt x="2090057" y="326571"/>
                </a:cubicBezTo>
                <a:cubicBezTo>
                  <a:pt x="2107474" y="328748"/>
                  <a:pt x="2129790" y="384265"/>
                  <a:pt x="2155371" y="329837"/>
                </a:cubicBezTo>
                <a:cubicBezTo>
                  <a:pt x="2180952" y="275409"/>
                  <a:pt x="2243545" y="0"/>
                  <a:pt x="2243545" y="0"/>
                </a:cubicBezTo>
                <a:lnTo>
                  <a:pt x="2243545" y="0"/>
                </a:lnTo>
              </a:path>
            </a:pathLst>
          </a:cu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3BB038D1-F85B-4A84-9BF2-ADB3FB366F81}"/>
              </a:ext>
            </a:extLst>
          </p:cNvPr>
          <p:cNvGrpSpPr/>
          <p:nvPr/>
        </p:nvGrpSpPr>
        <p:grpSpPr>
          <a:xfrm>
            <a:off x="295054" y="3128751"/>
            <a:ext cx="5627666" cy="3461790"/>
            <a:chOff x="340560" y="2349897"/>
            <a:chExt cx="2969609" cy="1701531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5559F64-0D5A-4256-A43E-9B1786F82FC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4436" y="3847747"/>
              <a:ext cx="2252910" cy="0"/>
            </a:xfrm>
            <a:prstGeom prst="line">
              <a:avLst/>
            </a:prstGeom>
            <a:ln w="3810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D4A75A8-C807-485A-811E-4773CD27A6D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31335" y="3854279"/>
              <a:ext cx="768" cy="39428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1F48DE0-CDA8-4E90-BC39-843E2BF0584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8967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66ED1C48-FE8D-4C36-8FB7-5809304E8C9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60891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09179733-6424-44CF-AC3A-40AC4CD647D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2411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6EB30759-43FD-4CA5-B015-443E9E682B6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9227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3B32836-9C3A-498D-942F-16BC9FDF55B3}"/>
                </a:ext>
              </a:extLst>
            </p:cNvPr>
            <p:cNvSpPr/>
            <p:nvPr/>
          </p:nvSpPr>
          <p:spPr>
            <a:xfrm>
              <a:off x="648187" y="3858321"/>
              <a:ext cx="346977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start</a:t>
              </a:r>
              <a:endParaRPr lang="en-GB" sz="2000" dirty="0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9121E0A9-0826-4E1C-B8A4-7E3A06A4491B}"/>
                </a:ext>
              </a:extLst>
            </p:cNvPr>
            <p:cNvSpPr/>
            <p:nvPr/>
          </p:nvSpPr>
          <p:spPr>
            <a:xfrm>
              <a:off x="1211808" y="3869895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10km</a:t>
              </a:r>
              <a:endParaRPr lang="en-GB" sz="2000" dirty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122F858-0040-4525-B69D-7B0C7C9FF063}"/>
                </a:ext>
              </a:extLst>
            </p:cNvPr>
            <p:cNvSpPr/>
            <p:nvPr/>
          </p:nvSpPr>
          <p:spPr>
            <a:xfrm>
              <a:off x="1778931" y="3865931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20km</a:t>
              </a:r>
              <a:endParaRPr lang="en-GB" sz="2000" dirty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A70D0283-BD3E-4758-AD00-83B2CB9DC164}"/>
                </a:ext>
              </a:extLst>
            </p:cNvPr>
            <p:cNvSpPr/>
            <p:nvPr/>
          </p:nvSpPr>
          <p:spPr>
            <a:xfrm>
              <a:off x="2338310" y="3865931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30km</a:t>
              </a:r>
              <a:endParaRPr lang="en-GB" sz="2000" dirty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D3FD3E94-18DE-4221-9031-5F878CBDFB1A}"/>
                </a:ext>
              </a:extLst>
            </p:cNvPr>
            <p:cNvSpPr/>
            <p:nvPr/>
          </p:nvSpPr>
          <p:spPr>
            <a:xfrm>
              <a:off x="2902288" y="3865930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40km</a:t>
              </a:r>
              <a:endParaRPr lang="en-GB" sz="2000" dirty="0"/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5D2E792-AB61-49B7-B068-435836F62122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817102" y="2424353"/>
              <a:ext cx="0" cy="33131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087BB83-338E-4831-A3A4-BB5F079B053F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804674" y="3117587"/>
              <a:ext cx="0" cy="33131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1FBAB0B5-3B16-4EF5-8FB5-555F07574A0E}"/>
                </a:ext>
              </a:extLst>
            </p:cNvPr>
            <p:cNvSpPr/>
            <p:nvPr/>
          </p:nvSpPr>
          <p:spPr>
            <a:xfrm>
              <a:off x="575943" y="3042798"/>
              <a:ext cx="232784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</a:t>
              </a:r>
              <a:endParaRPr lang="en-GB" dirty="0">
                <a:solidFill>
                  <a:prstClr val="black"/>
                </a:solidFill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A450C1D-D589-4747-9194-6642E10A3995}"/>
                </a:ext>
              </a:extLst>
            </p:cNvPr>
            <p:cNvSpPr/>
            <p:nvPr/>
          </p:nvSpPr>
          <p:spPr>
            <a:xfrm>
              <a:off x="583475" y="2349897"/>
              <a:ext cx="232784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r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40</a:t>
              </a:r>
              <a:endParaRPr lang="en-GB" dirty="0">
                <a:solidFill>
                  <a:prstClr val="black"/>
                </a:solidFill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9236DCAB-3F1F-4383-88D3-1BF35204EC67}"/>
                </a:ext>
              </a:extLst>
            </p:cNvPr>
            <p:cNvSpPr/>
            <p:nvPr/>
          </p:nvSpPr>
          <p:spPr>
            <a:xfrm>
              <a:off x="418268" y="2696611"/>
              <a:ext cx="198104" cy="8017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P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 err="1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D</a:t>
              </a:r>
              <a:endParaRPr lang="en-GB" sz="2400" dirty="0">
                <a:solidFill>
                  <a:prstClr val="black"/>
                </a:solidFill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D39DE99B-DC69-4962-A35D-20A8F3831190}"/>
                </a:ext>
              </a:extLst>
            </p:cNvPr>
            <p:cNvSpPr/>
            <p:nvPr/>
          </p:nvSpPr>
          <p:spPr>
            <a:xfrm>
              <a:off x="340560" y="3466571"/>
              <a:ext cx="489930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(km/h)</a:t>
              </a:r>
              <a:endParaRPr lang="en-GB" sz="2000" dirty="0">
                <a:solidFill>
                  <a:prstClr val="black"/>
                </a:solidFill>
              </a:endParaRPr>
            </a:p>
          </p:txBody>
        </p: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23EC6418-7339-45CE-A1B6-C6138A9F06DD}"/>
                </a:ext>
              </a:extLst>
            </p:cNvPr>
            <p:cNvCxnSpPr>
              <a:cxnSpLocks/>
            </p:cNvCxnSpPr>
            <p:nvPr/>
          </p:nvCxnSpPr>
          <p:spPr>
            <a:xfrm>
              <a:off x="833668" y="2440919"/>
              <a:ext cx="0" cy="1406828"/>
            </a:xfrm>
            <a:prstGeom prst="line">
              <a:avLst/>
            </a:prstGeom>
            <a:ln w="3810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26E9F9F7-11F0-402A-91BF-BAAF02D26819}"/>
              </a:ext>
            </a:extLst>
          </p:cNvPr>
          <p:cNvGrpSpPr/>
          <p:nvPr/>
        </p:nvGrpSpPr>
        <p:grpSpPr>
          <a:xfrm>
            <a:off x="6188931" y="3112194"/>
            <a:ext cx="5582696" cy="3468199"/>
            <a:chOff x="356380" y="2350151"/>
            <a:chExt cx="2945879" cy="1704681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E724603E-9E7E-4553-A39A-0DCED54078D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4436" y="3847747"/>
              <a:ext cx="2252910" cy="0"/>
            </a:xfrm>
            <a:prstGeom prst="line">
              <a:avLst/>
            </a:prstGeom>
            <a:ln w="3810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48EF7CC8-582C-4371-9A05-FC4D8BA671D5}"/>
                </a:ext>
              </a:extLst>
            </p:cNvPr>
            <p:cNvCxnSpPr>
              <a:cxnSpLocks/>
            </p:cNvCxnSpPr>
            <p:nvPr/>
          </p:nvCxnSpPr>
          <p:spPr>
            <a:xfrm>
              <a:off x="833668" y="2440919"/>
              <a:ext cx="0" cy="1406828"/>
            </a:xfrm>
            <a:prstGeom prst="line">
              <a:avLst/>
            </a:prstGeom>
            <a:ln w="3810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CB808772-B4BF-4D50-8C91-1B00F029BED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31335" y="3854279"/>
              <a:ext cx="768" cy="39428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927689C8-264A-4CC4-85AE-D41A8D3CEBE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8967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3FB2C632-4F61-4B01-AA62-63413A47D62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60891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8085903D-C951-478E-8E93-B48BDF22260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2411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E2A60619-82A9-40E5-8F45-C3E22C37615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9227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7F4ABD83-1656-4FE5-9441-76111DDA7630}"/>
                </a:ext>
              </a:extLst>
            </p:cNvPr>
            <p:cNvSpPr/>
            <p:nvPr/>
          </p:nvSpPr>
          <p:spPr>
            <a:xfrm>
              <a:off x="657232" y="3865930"/>
              <a:ext cx="346977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start</a:t>
              </a:r>
              <a:endParaRPr lang="en-GB" dirty="0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3FD6EB40-F5ED-4E50-A4EE-0CA07FD4C63E}"/>
                </a:ext>
              </a:extLst>
            </p:cNvPr>
            <p:cNvSpPr/>
            <p:nvPr/>
          </p:nvSpPr>
          <p:spPr>
            <a:xfrm>
              <a:off x="1211808" y="3869895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10km</a:t>
              </a:r>
              <a:endParaRPr lang="en-GB" sz="2000" dirty="0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7DA0B79C-42CC-44D3-9B0B-4E1C393231B5}"/>
                </a:ext>
              </a:extLst>
            </p:cNvPr>
            <p:cNvSpPr/>
            <p:nvPr/>
          </p:nvSpPr>
          <p:spPr>
            <a:xfrm>
              <a:off x="1778931" y="3873299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20km</a:t>
              </a:r>
              <a:endParaRPr lang="en-GB" sz="2000" dirty="0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42CC2049-ED14-49EB-8635-B8E268A1C324}"/>
                </a:ext>
              </a:extLst>
            </p:cNvPr>
            <p:cNvSpPr/>
            <p:nvPr/>
          </p:nvSpPr>
          <p:spPr>
            <a:xfrm>
              <a:off x="2338310" y="3873299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30km</a:t>
              </a:r>
              <a:endParaRPr lang="en-GB" sz="2000" dirty="0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47AB00D7-774F-4296-9D8E-B22FAF085ABF}"/>
                </a:ext>
              </a:extLst>
            </p:cNvPr>
            <p:cNvSpPr/>
            <p:nvPr/>
          </p:nvSpPr>
          <p:spPr>
            <a:xfrm>
              <a:off x="2894378" y="3873298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40km</a:t>
              </a:r>
              <a:endParaRPr lang="en-GB" sz="2000" dirty="0"/>
            </a:p>
          </p:txBody>
        </p: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768B340C-1A78-4FCF-9588-A9FD3A50D737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817102" y="2424353"/>
              <a:ext cx="0" cy="33131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99172504-1638-4258-9ABA-5CC309E87B18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804674" y="3117587"/>
              <a:ext cx="0" cy="33131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42DC97D8-426F-4B33-985F-27991F88F454}"/>
                </a:ext>
              </a:extLst>
            </p:cNvPr>
            <p:cNvSpPr/>
            <p:nvPr/>
          </p:nvSpPr>
          <p:spPr>
            <a:xfrm>
              <a:off x="584318" y="3049304"/>
              <a:ext cx="232784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</a:t>
              </a:r>
              <a:endParaRPr lang="en-GB" sz="2000" dirty="0">
                <a:solidFill>
                  <a:prstClr val="black"/>
                </a:solidFill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8DDD5C49-D514-4E5A-BCB0-8D12C3FCFEBC}"/>
                </a:ext>
              </a:extLst>
            </p:cNvPr>
            <p:cNvSpPr/>
            <p:nvPr/>
          </p:nvSpPr>
          <p:spPr>
            <a:xfrm>
              <a:off x="584318" y="2350151"/>
              <a:ext cx="232784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r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40</a:t>
              </a:r>
              <a:endParaRPr lang="en-GB" sz="1400" dirty="0">
                <a:solidFill>
                  <a:prstClr val="black"/>
                </a:solidFill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09FAA35D-BFAA-4F8A-A9C1-F2A5C2F260C2}"/>
                </a:ext>
              </a:extLst>
            </p:cNvPr>
            <p:cNvSpPr/>
            <p:nvPr/>
          </p:nvSpPr>
          <p:spPr>
            <a:xfrm>
              <a:off x="418268" y="2696611"/>
              <a:ext cx="198104" cy="8017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P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 err="1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D</a:t>
              </a:r>
              <a:endParaRPr lang="en-GB" sz="2400" dirty="0">
                <a:solidFill>
                  <a:prstClr val="black"/>
                </a:solidFill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5FD589CF-7573-4704-9CED-207163E5B8C0}"/>
                </a:ext>
              </a:extLst>
            </p:cNvPr>
            <p:cNvSpPr/>
            <p:nvPr/>
          </p:nvSpPr>
          <p:spPr>
            <a:xfrm>
              <a:off x="356380" y="3473939"/>
              <a:ext cx="489930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(km/h)</a:t>
              </a:r>
              <a:endParaRPr lang="en-GB" dirty="0">
                <a:solidFill>
                  <a:prstClr val="black"/>
                </a:solidFill>
              </a:endParaRPr>
            </a:p>
          </p:txBody>
        </p:sp>
      </p:grpSp>
      <p:sp>
        <p:nvSpPr>
          <p:cNvPr id="50" name="Rectangle 49">
            <a:extLst>
              <a:ext uri="{FF2B5EF4-FFF2-40B4-BE49-F238E27FC236}">
                <a16:creationId xmlns:a16="http://schemas.microsoft.com/office/drawing/2014/main" id="{7C7AFADE-62A4-4261-ADA3-9A7E6D9C6048}"/>
              </a:ext>
            </a:extLst>
          </p:cNvPr>
          <p:cNvSpPr/>
          <p:nvPr/>
        </p:nvSpPr>
        <p:spPr>
          <a:xfrm>
            <a:off x="332833" y="2753579"/>
            <a:ext cx="5662519" cy="3968931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B322D6C8-547D-423E-9463-C446C5245D3F}"/>
              </a:ext>
            </a:extLst>
          </p:cNvPr>
          <p:cNvSpPr/>
          <p:nvPr/>
        </p:nvSpPr>
        <p:spPr>
          <a:xfrm>
            <a:off x="6215093" y="2753579"/>
            <a:ext cx="5662519" cy="39689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1691ACF-CC14-4FDA-A6D5-B69CEA26C909}"/>
              </a:ext>
            </a:extLst>
          </p:cNvPr>
          <p:cNvSpPr/>
          <p:nvPr/>
        </p:nvSpPr>
        <p:spPr>
          <a:xfrm>
            <a:off x="469470" y="6977394"/>
            <a:ext cx="1077103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3600" b="1" i="1" dirty="0">
                <a:latin typeface="Century Gothic" panose="020B0502020202020204" pitchFamily="34" charset="0"/>
              </a:rPr>
              <a:t>‘There was a big uphill climb half-way through the race.’</a:t>
            </a:r>
          </a:p>
        </p:txBody>
      </p: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FAEF11DD-16C9-40EB-A444-F9BBF980F21D}"/>
              </a:ext>
            </a:extLst>
          </p:cNvPr>
          <p:cNvCxnSpPr>
            <a:cxnSpLocks/>
          </p:cNvCxnSpPr>
          <p:nvPr/>
        </p:nvCxnSpPr>
        <p:spPr>
          <a:xfrm>
            <a:off x="3028048" y="2314058"/>
            <a:ext cx="382418" cy="2449563"/>
          </a:xfrm>
          <a:prstGeom prst="straightConnector1">
            <a:avLst/>
          </a:prstGeom>
          <a:ln w="57150" cap="rnd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EC18437D-EA66-4E8B-A435-F130D1E8EE9E}"/>
              </a:ext>
            </a:extLst>
          </p:cNvPr>
          <p:cNvCxnSpPr>
            <a:cxnSpLocks/>
            <a:stCxn id="57" idx="2"/>
          </p:cNvCxnSpPr>
          <p:nvPr/>
        </p:nvCxnSpPr>
        <p:spPr>
          <a:xfrm>
            <a:off x="9014826" y="2375884"/>
            <a:ext cx="256448" cy="1172762"/>
          </a:xfrm>
          <a:prstGeom prst="straightConnector1">
            <a:avLst/>
          </a:prstGeom>
          <a:ln w="5715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A27D5992-E5D6-4EB5-96A6-1F65844464A0}"/>
              </a:ext>
            </a:extLst>
          </p:cNvPr>
          <p:cNvSpPr/>
          <p:nvPr/>
        </p:nvSpPr>
        <p:spPr>
          <a:xfrm>
            <a:off x="376520" y="1744273"/>
            <a:ext cx="53030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Slower here due to the hill</a:t>
            </a:r>
            <a:endParaRPr lang="en-GB" sz="1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547CCE3A-6F77-4FE6-8705-4C865DCDCC30}"/>
              </a:ext>
            </a:extLst>
          </p:cNvPr>
          <p:cNvSpPr/>
          <p:nvPr/>
        </p:nvSpPr>
        <p:spPr>
          <a:xfrm>
            <a:off x="6152039" y="1298666"/>
            <a:ext cx="572557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entury Gothic" panose="020B0502020202020204" pitchFamily="34" charset="0"/>
              </a:rPr>
              <a:t>Not likely to have a higher speed when cycling uphill</a:t>
            </a:r>
            <a:endParaRPr lang="en-GB" sz="3200" dirty="0">
              <a:solidFill>
                <a:srgbClr val="FF0000"/>
              </a:solidFill>
            </a:endParaRPr>
          </a:p>
        </p:txBody>
      </p:sp>
      <p:pic>
        <p:nvPicPr>
          <p:cNvPr id="59" name="Picture 4" descr="Image result for tick cross">
            <a:extLst>
              <a:ext uri="{FF2B5EF4-FFF2-40B4-BE49-F238E27FC236}">
                <a16:creationId xmlns:a16="http://schemas.microsoft.com/office/drawing/2014/main" id="{31514EFD-A7CB-44E2-BBCB-000E81564AD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5" r="50064" b="-9011"/>
          <a:stretch/>
        </p:blipFill>
        <p:spPr bwMode="auto">
          <a:xfrm>
            <a:off x="4457831" y="1261426"/>
            <a:ext cx="582344" cy="661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4" descr="Image result for tick cross">
            <a:extLst>
              <a:ext uri="{FF2B5EF4-FFF2-40B4-BE49-F238E27FC236}">
                <a16:creationId xmlns:a16="http://schemas.microsoft.com/office/drawing/2014/main" id="{C3418CE6-C417-445C-9CB6-9FF661832A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23" t="23232" r="6053"/>
          <a:stretch/>
        </p:blipFill>
        <p:spPr bwMode="auto">
          <a:xfrm>
            <a:off x="11453424" y="1606830"/>
            <a:ext cx="534472" cy="466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1801A5F2-EB1D-4019-A335-345DCCC0BCF9}"/>
              </a:ext>
            </a:extLst>
          </p:cNvPr>
          <p:cNvSpPr/>
          <p:nvPr/>
        </p:nvSpPr>
        <p:spPr>
          <a:xfrm>
            <a:off x="508194" y="646030"/>
            <a:ext cx="85074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55: Bike race line graphs (question 1)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955194"/>
      </p:ext>
    </p:extLst>
  </p:cSld>
  <p:clrMapOvr>
    <a:masterClrMapping/>
  </p:clrMapOvr>
</p:sld>
</file>

<file path=ppt/slides/slide3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09196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DATA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8FA0785-DDE5-4584-BAA2-B5D30C37AEBF}"/>
              </a:ext>
            </a:extLst>
          </p:cNvPr>
          <p:cNvSpPr/>
          <p:nvPr/>
        </p:nvSpPr>
        <p:spPr>
          <a:xfrm>
            <a:off x="7114431" y="3570651"/>
            <a:ext cx="4255546" cy="1361007"/>
          </a:xfrm>
          <a:custGeom>
            <a:avLst/>
            <a:gdLst>
              <a:gd name="connsiteX0" fmla="*/ 0 w 2245568"/>
              <a:gd name="connsiteY0" fmla="*/ 655580 h 655580"/>
              <a:gd name="connsiteX1" fmla="*/ 80865 w 2245568"/>
              <a:gd name="connsiteY1" fmla="*/ 543612 h 655580"/>
              <a:gd name="connsiteX2" fmla="*/ 192833 w 2245568"/>
              <a:gd name="connsiteY2" fmla="*/ 506290 h 655580"/>
              <a:gd name="connsiteX3" fmla="*/ 223935 w 2245568"/>
              <a:gd name="connsiteY3" fmla="*/ 437865 h 655580"/>
              <a:gd name="connsiteX4" fmla="*/ 323461 w 2245568"/>
              <a:gd name="connsiteY4" fmla="*/ 394323 h 655580"/>
              <a:gd name="connsiteX5" fmla="*/ 385665 w 2245568"/>
              <a:gd name="connsiteY5" fmla="*/ 332118 h 655580"/>
              <a:gd name="connsiteX6" fmla="*/ 491412 w 2245568"/>
              <a:gd name="connsiteY6" fmla="*/ 313457 h 655580"/>
              <a:gd name="connsiteX7" fmla="*/ 646923 w 2245568"/>
              <a:gd name="connsiteY7" fmla="*/ 344559 h 655580"/>
              <a:gd name="connsiteX8" fmla="*/ 758890 w 2245568"/>
              <a:gd name="connsiteY8" fmla="*/ 325898 h 655580"/>
              <a:gd name="connsiteX9" fmla="*/ 864637 w 2245568"/>
              <a:gd name="connsiteY9" fmla="*/ 363221 h 655580"/>
              <a:gd name="connsiteX10" fmla="*/ 939282 w 2245568"/>
              <a:gd name="connsiteY10" fmla="*/ 344559 h 655580"/>
              <a:gd name="connsiteX11" fmla="*/ 995265 w 2245568"/>
              <a:gd name="connsiteY11" fmla="*/ 363221 h 655580"/>
              <a:gd name="connsiteX12" fmla="*/ 1088572 w 2245568"/>
              <a:gd name="connsiteY12" fmla="*/ 39759 h 655580"/>
              <a:gd name="connsiteX13" fmla="*/ 1163217 w 2245568"/>
              <a:gd name="connsiteY13" fmla="*/ 8657 h 655580"/>
              <a:gd name="connsiteX14" fmla="*/ 1206759 w 2245568"/>
              <a:gd name="connsiteY14" fmla="*/ 70861 h 655580"/>
              <a:gd name="connsiteX15" fmla="*/ 1268963 w 2245568"/>
              <a:gd name="connsiteY15" fmla="*/ 313457 h 655580"/>
              <a:gd name="connsiteX16" fmla="*/ 1362270 w 2245568"/>
              <a:gd name="connsiteY16" fmla="*/ 381882 h 655580"/>
              <a:gd name="connsiteX17" fmla="*/ 1455576 w 2245568"/>
              <a:gd name="connsiteY17" fmla="*/ 381882 h 655580"/>
              <a:gd name="connsiteX18" fmla="*/ 1542661 w 2245568"/>
              <a:gd name="connsiteY18" fmla="*/ 444086 h 655580"/>
              <a:gd name="connsiteX19" fmla="*/ 1642188 w 2245568"/>
              <a:gd name="connsiteY19" fmla="*/ 456527 h 655580"/>
              <a:gd name="connsiteX20" fmla="*/ 1716833 w 2245568"/>
              <a:gd name="connsiteY20" fmla="*/ 487629 h 655580"/>
              <a:gd name="connsiteX21" fmla="*/ 1816359 w 2245568"/>
              <a:gd name="connsiteY21" fmla="*/ 518731 h 655580"/>
              <a:gd name="connsiteX22" fmla="*/ 1940768 w 2245568"/>
              <a:gd name="connsiteY22" fmla="*/ 425425 h 655580"/>
              <a:gd name="connsiteX23" fmla="*/ 2052735 w 2245568"/>
              <a:gd name="connsiteY23" fmla="*/ 294796 h 655580"/>
              <a:gd name="connsiteX24" fmla="*/ 2133600 w 2245568"/>
              <a:gd name="connsiteY24" fmla="*/ 220151 h 655580"/>
              <a:gd name="connsiteX25" fmla="*/ 2245568 w 2245568"/>
              <a:gd name="connsiteY25" fmla="*/ 157947 h 655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245568" h="655580">
                <a:moveTo>
                  <a:pt x="0" y="655580"/>
                </a:moveTo>
                <a:cubicBezTo>
                  <a:pt x="24363" y="612037"/>
                  <a:pt x="48726" y="568494"/>
                  <a:pt x="80865" y="543612"/>
                </a:cubicBezTo>
                <a:cubicBezTo>
                  <a:pt x="113004" y="518730"/>
                  <a:pt x="168988" y="523914"/>
                  <a:pt x="192833" y="506290"/>
                </a:cubicBezTo>
                <a:cubicBezTo>
                  <a:pt x="216678" y="488666"/>
                  <a:pt x="202164" y="456526"/>
                  <a:pt x="223935" y="437865"/>
                </a:cubicBezTo>
                <a:cubicBezTo>
                  <a:pt x="245706" y="419204"/>
                  <a:pt x="296506" y="411947"/>
                  <a:pt x="323461" y="394323"/>
                </a:cubicBezTo>
                <a:cubicBezTo>
                  <a:pt x="350416" y="376699"/>
                  <a:pt x="357673" y="345596"/>
                  <a:pt x="385665" y="332118"/>
                </a:cubicBezTo>
                <a:cubicBezTo>
                  <a:pt x="413657" y="318640"/>
                  <a:pt x="447869" y="311383"/>
                  <a:pt x="491412" y="313457"/>
                </a:cubicBezTo>
                <a:cubicBezTo>
                  <a:pt x="534955" y="315530"/>
                  <a:pt x="602343" y="342486"/>
                  <a:pt x="646923" y="344559"/>
                </a:cubicBezTo>
                <a:cubicBezTo>
                  <a:pt x="691503" y="346632"/>
                  <a:pt x="722604" y="322788"/>
                  <a:pt x="758890" y="325898"/>
                </a:cubicBezTo>
                <a:cubicBezTo>
                  <a:pt x="795176" y="329008"/>
                  <a:pt x="834572" y="360111"/>
                  <a:pt x="864637" y="363221"/>
                </a:cubicBezTo>
                <a:cubicBezTo>
                  <a:pt x="894702" y="366331"/>
                  <a:pt x="917511" y="344559"/>
                  <a:pt x="939282" y="344559"/>
                </a:cubicBezTo>
                <a:cubicBezTo>
                  <a:pt x="961053" y="344559"/>
                  <a:pt x="970383" y="414021"/>
                  <a:pt x="995265" y="363221"/>
                </a:cubicBezTo>
                <a:cubicBezTo>
                  <a:pt x="1020147" y="312421"/>
                  <a:pt x="1060580" y="98853"/>
                  <a:pt x="1088572" y="39759"/>
                </a:cubicBezTo>
                <a:cubicBezTo>
                  <a:pt x="1116564" y="-19335"/>
                  <a:pt x="1143519" y="3473"/>
                  <a:pt x="1163217" y="8657"/>
                </a:cubicBezTo>
                <a:cubicBezTo>
                  <a:pt x="1182915" y="13841"/>
                  <a:pt x="1189135" y="20061"/>
                  <a:pt x="1206759" y="70861"/>
                </a:cubicBezTo>
                <a:cubicBezTo>
                  <a:pt x="1224383" y="121661"/>
                  <a:pt x="1243045" y="261620"/>
                  <a:pt x="1268963" y="313457"/>
                </a:cubicBezTo>
                <a:cubicBezTo>
                  <a:pt x="1294882" y="365294"/>
                  <a:pt x="1331168" y="370478"/>
                  <a:pt x="1362270" y="381882"/>
                </a:cubicBezTo>
                <a:cubicBezTo>
                  <a:pt x="1393372" y="393286"/>
                  <a:pt x="1425511" y="371515"/>
                  <a:pt x="1455576" y="381882"/>
                </a:cubicBezTo>
                <a:cubicBezTo>
                  <a:pt x="1485641" y="392249"/>
                  <a:pt x="1511559" y="431645"/>
                  <a:pt x="1542661" y="444086"/>
                </a:cubicBezTo>
                <a:cubicBezTo>
                  <a:pt x="1573763" y="456527"/>
                  <a:pt x="1613159" y="449270"/>
                  <a:pt x="1642188" y="456527"/>
                </a:cubicBezTo>
                <a:cubicBezTo>
                  <a:pt x="1671217" y="463784"/>
                  <a:pt x="1687804" y="477262"/>
                  <a:pt x="1716833" y="487629"/>
                </a:cubicBezTo>
                <a:cubicBezTo>
                  <a:pt x="1745862" y="497996"/>
                  <a:pt x="1779037" y="529098"/>
                  <a:pt x="1816359" y="518731"/>
                </a:cubicBezTo>
                <a:cubicBezTo>
                  <a:pt x="1853681" y="508364"/>
                  <a:pt x="1901372" y="462748"/>
                  <a:pt x="1940768" y="425425"/>
                </a:cubicBezTo>
                <a:cubicBezTo>
                  <a:pt x="1980164" y="388102"/>
                  <a:pt x="2020596" y="329008"/>
                  <a:pt x="2052735" y="294796"/>
                </a:cubicBezTo>
                <a:cubicBezTo>
                  <a:pt x="2084874" y="260584"/>
                  <a:pt x="2101461" y="242959"/>
                  <a:pt x="2133600" y="220151"/>
                </a:cubicBezTo>
                <a:cubicBezTo>
                  <a:pt x="2165739" y="197343"/>
                  <a:pt x="2205653" y="177645"/>
                  <a:pt x="2245568" y="157947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8E9DD83-3CA8-48E8-BACF-77A3B35BAAA6}"/>
              </a:ext>
            </a:extLst>
          </p:cNvPr>
          <p:cNvSpPr/>
          <p:nvPr/>
        </p:nvSpPr>
        <p:spPr>
          <a:xfrm>
            <a:off x="1240189" y="3675791"/>
            <a:ext cx="4251712" cy="1141977"/>
          </a:xfrm>
          <a:custGeom>
            <a:avLst/>
            <a:gdLst>
              <a:gd name="connsiteX0" fmla="*/ 0 w 2243545"/>
              <a:gd name="connsiteY0" fmla="*/ 186146 h 550076"/>
              <a:gd name="connsiteX1" fmla="*/ 150222 w 2243545"/>
              <a:gd name="connsiteY1" fmla="*/ 166551 h 550076"/>
              <a:gd name="connsiteX2" fmla="*/ 222068 w 2243545"/>
              <a:gd name="connsiteY2" fmla="*/ 199209 h 550076"/>
              <a:gd name="connsiteX3" fmla="*/ 342900 w 2243545"/>
              <a:gd name="connsiteY3" fmla="*/ 182880 h 550076"/>
              <a:gd name="connsiteX4" fmla="*/ 411480 w 2243545"/>
              <a:gd name="connsiteY4" fmla="*/ 146957 h 550076"/>
              <a:gd name="connsiteX5" fmla="*/ 551905 w 2243545"/>
              <a:gd name="connsiteY5" fmla="*/ 140426 h 550076"/>
              <a:gd name="connsiteX6" fmla="*/ 640080 w 2243545"/>
              <a:gd name="connsiteY6" fmla="*/ 163286 h 550076"/>
              <a:gd name="connsiteX7" fmla="*/ 702128 w 2243545"/>
              <a:gd name="connsiteY7" fmla="*/ 156754 h 550076"/>
              <a:gd name="connsiteX8" fmla="*/ 777240 w 2243545"/>
              <a:gd name="connsiteY8" fmla="*/ 156754 h 550076"/>
              <a:gd name="connsiteX9" fmla="*/ 836022 w 2243545"/>
              <a:gd name="connsiteY9" fmla="*/ 137160 h 550076"/>
              <a:gd name="connsiteX10" fmla="*/ 937260 w 2243545"/>
              <a:gd name="connsiteY10" fmla="*/ 143691 h 550076"/>
              <a:gd name="connsiteX11" fmla="*/ 1005840 w 2243545"/>
              <a:gd name="connsiteY11" fmla="*/ 274320 h 550076"/>
              <a:gd name="connsiteX12" fmla="*/ 1045028 w 2243545"/>
              <a:gd name="connsiteY12" fmla="*/ 466997 h 550076"/>
              <a:gd name="connsiteX13" fmla="*/ 1094014 w 2243545"/>
              <a:gd name="connsiteY13" fmla="*/ 525780 h 550076"/>
              <a:gd name="connsiteX14" fmla="*/ 1185454 w 2243545"/>
              <a:gd name="connsiteY14" fmla="*/ 545374 h 550076"/>
              <a:gd name="connsiteX15" fmla="*/ 1234440 w 2243545"/>
              <a:gd name="connsiteY15" fmla="*/ 545374 h 550076"/>
              <a:gd name="connsiteX16" fmla="*/ 1309551 w 2243545"/>
              <a:gd name="connsiteY16" fmla="*/ 493123 h 550076"/>
              <a:gd name="connsiteX17" fmla="*/ 1342208 w 2243545"/>
              <a:gd name="connsiteY17" fmla="*/ 349431 h 550076"/>
              <a:gd name="connsiteX18" fmla="*/ 1368334 w 2243545"/>
              <a:gd name="connsiteY18" fmla="*/ 297180 h 550076"/>
              <a:gd name="connsiteX19" fmla="*/ 1489165 w 2243545"/>
              <a:gd name="connsiteY19" fmla="*/ 271054 h 550076"/>
              <a:gd name="connsiteX20" fmla="*/ 1613262 w 2243545"/>
              <a:gd name="connsiteY20" fmla="*/ 290649 h 550076"/>
              <a:gd name="connsiteX21" fmla="*/ 1724297 w 2243545"/>
              <a:gd name="connsiteY21" fmla="*/ 271054 h 550076"/>
              <a:gd name="connsiteX22" fmla="*/ 1822268 w 2243545"/>
              <a:gd name="connsiteY22" fmla="*/ 297180 h 550076"/>
              <a:gd name="connsiteX23" fmla="*/ 1835331 w 2243545"/>
              <a:gd name="connsiteY23" fmla="*/ 297180 h 550076"/>
              <a:gd name="connsiteX24" fmla="*/ 1900645 w 2243545"/>
              <a:gd name="connsiteY24" fmla="*/ 290649 h 550076"/>
              <a:gd name="connsiteX25" fmla="*/ 1992085 w 2243545"/>
              <a:gd name="connsiteY25" fmla="*/ 316774 h 550076"/>
              <a:gd name="connsiteX26" fmla="*/ 2050868 w 2243545"/>
              <a:gd name="connsiteY26" fmla="*/ 316774 h 550076"/>
              <a:gd name="connsiteX27" fmla="*/ 2090057 w 2243545"/>
              <a:gd name="connsiteY27" fmla="*/ 326571 h 550076"/>
              <a:gd name="connsiteX28" fmla="*/ 2155371 w 2243545"/>
              <a:gd name="connsiteY28" fmla="*/ 329837 h 550076"/>
              <a:gd name="connsiteX29" fmla="*/ 2243545 w 2243545"/>
              <a:gd name="connsiteY29" fmla="*/ 0 h 550076"/>
              <a:gd name="connsiteX30" fmla="*/ 2243545 w 2243545"/>
              <a:gd name="connsiteY30" fmla="*/ 0 h 550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2243545" h="550076">
                <a:moveTo>
                  <a:pt x="0" y="186146"/>
                </a:moveTo>
                <a:cubicBezTo>
                  <a:pt x="56605" y="175260"/>
                  <a:pt x="113211" y="164374"/>
                  <a:pt x="150222" y="166551"/>
                </a:cubicBezTo>
                <a:cubicBezTo>
                  <a:pt x="187233" y="168728"/>
                  <a:pt x="189955" y="196488"/>
                  <a:pt x="222068" y="199209"/>
                </a:cubicBezTo>
                <a:cubicBezTo>
                  <a:pt x="254181" y="201930"/>
                  <a:pt x="311331" y="191589"/>
                  <a:pt x="342900" y="182880"/>
                </a:cubicBezTo>
                <a:cubicBezTo>
                  <a:pt x="374469" y="174171"/>
                  <a:pt x="376646" y="154033"/>
                  <a:pt x="411480" y="146957"/>
                </a:cubicBezTo>
                <a:cubicBezTo>
                  <a:pt x="446314" y="139881"/>
                  <a:pt x="513805" y="137705"/>
                  <a:pt x="551905" y="140426"/>
                </a:cubicBezTo>
                <a:cubicBezTo>
                  <a:pt x="590005" y="143147"/>
                  <a:pt x="615043" y="160565"/>
                  <a:pt x="640080" y="163286"/>
                </a:cubicBezTo>
                <a:cubicBezTo>
                  <a:pt x="665117" y="166007"/>
                  <a:pt x="679268" y="157843"/>
                  <a:pt x="702128" y="156754"/>
                </a:cubicBezTo>
                <a:cubicBezTo>
                  <a:pt x="724988" y="155665"/>
                  <a:pt x="754924" y="160020"/>
                  <a:pt x="777240" y="156754"/>
                </a:cubicBezTo>
                <a:cubicBezTo>
                  <a:pt x="799556" y="153488"/>
                  <a:pt x="809352" y="139337"/>
                  <a:pt x="836022" y="137160"/>
                </a:cubicBezTo>
                <a:cubicBezTo>
                  <a:pt x="862692" y="134983"/>
                  <a:pt x="908957" y="120831"/>
                  <a:pt x="937260" y="143691"/>
                </a:cubicBezTo>
                <a:cubicBezTo>
                  <a:pt x="965563" y="166551"/>
                  <a:pt x="987879" y="220436"/>
                  <a:pt x="1005840" y="274320"/>
                </a:cubicBezTo>
                <a:cubicBezTo>
                  <a:pt x="1023801" y="328204"/>
                  <a:pt x="1030332" y="425087"/>
                  <a:pt x="1045028" y="466997"/>
                </a:cubicBezTo>
                <a:cubicBezTo>
                  <a:pt x="1059724" y="508907"/>
                  <a:pt x="1070610" y="512717"/>
                  <a:pt x="1094014" y="525780"/>
                </a:cubicBezTo>
                <a:cubicBezTo>
                  <a:pt x="1117418" y="538843"/>
                  <a:pt x="1162050" y="542108"/>
                  <a:pt x="1185454" y="545374"/>
                </a:cubicBezTo>
                <a:cubicBezTo>
                  <a:pt x="1208858" y="548640"/>
                  <a:pt x="1213757" y="554082"/>
                  <a:pt x="1234440" y="545374"/>
                </a:cubicBezTo>
                <a:cubicBezTo>
                  <a:pt x="1255123" y="536666"/>
                  <a:pt x="1291590" y="525780"/>
                  <a:pt x="1309551" y="493123"/>
                </a:cubicBezTo>
                <a:cubicBezTo>
                  <a:pt x="1327512" y="460466"/>
                  <a:pt x="1332411" y="382088"/>
                  <a:pt x="1342208" y="349431"/>
                </a:cubicBezTo>
                <a:cubicBezTo>
                  <a:pt x="1352005" y="316774"/>
                  <a:pt x="1343841" y="310243"/>
                  <a:pt x="1368334" y="297180"/>
                </a:cubicBezTo>
                <a:cubicBezTo>
                  <a:pt x="1392827" y="284117"/>
                  <a:pt x="1448344" y="272142"/>
                  <a:pt x="1489165" y="271054"/>
                </a:cubicBezTo>
                <a:cubicBezTo>
                  <a:pt x="1529986" y="269966"/>
                  <a:pt x="1574073" y="290649"/>
                  <a:pt x="1613262" y="290649"/>
                </a:cubicBezTo>
                <a:cubicBezTo>
                  <a:pt x="1652451" y="290649"/>
                  <a:pt x="1689463" y="269966"/>
                  <a:pt x="1724297" y="271054"/>
                </a:cubicBezTo>
                <a:cubicBezTo>
                  <a:pt x="1759131" y="272143"/>
                  <a:pt x="1822268" y="297180"/>
                  <a:pt x="1822268" y="297180"/>
                </a:cubicBezTo>
                <a:cubicBezTo>
                  <a:pt x="1840774" y="301534"/>
                  <a:pt x="1822268" y="298268"/>
                  <a:pt x="1835331" y="297180"/>
                </a:cubicBezTo>
                <a:cubicBezTo>
                  <a:pt x="1848394" y="296092"/>
                  <a:pt x="1874519" y="287383"/>
                  <a:pt x="1900645" y="290649"/>
                </a:cubicBezTo>
                <a:cubicBezTo>
                  <a:pt x="1926771" y="293915"/>
                  <a:pt x="1967048" y="312420"/>
                  <a:pt x="1992085" y="316774"/>
                </a:cubicBezTo>
                <a:cubicBezTo>
                  <a:pt x="2017122" y="321128"/>
                  <a:pt x="2034539" y="315141"/>
                  <a:pt x="2050868" y="316774"/>
                </a:cubicBezTo>
                <a:cubicBezTo>
                  <a:pt x="2067197" y="318407"/>
                  <a:pt x="2072640" y="324394"/>
                  <a:pt x="2090057" y="326571"/>
                </a:cubicBezTo>
                <a:cubicBezTo>
                  <a:pt x="2107474" y="328748"/>
                  <a:pt x="2129790" y="384265"/>
                  <a:pt x="2155371" y="329837"/>
                </a:cubicBezTo>
                <a:cubicBezTo>
                  <a:pt x="2180952" y="275409"/>
                  <a:pt x="2243545" y="0"/>
                  <a:pt x="2243545" y="0"/>
                </a:cubicBezTo>
                <a:lnTo>
                  <a:pt x="2243545" y="0"/>
                </a:lnTo>
              </a:path>
            </a:pathLst>
          </a:cu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3BB038D1-F85B-4A84-9BF2-ADB3FB366F81}"/>
              </a:ext>
            </a:extLst>
          </p:cNvPr>
          <p:cNvGrpSpPr/>
          <p:nvPr/>
        </p:nvGrpSpPr>
        <p:grpSpPr>
          <a:xfrm>
            <a:off x="295054" y="3128751"/>
            <a:ext cx="5627666" cy="3461790"/>
            <a:chOff x="340560" y="2349897"/>
            <a:chExt cx="2969609" cy="1701531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5559F64-0D5A-4256-A43E-9B1786F82FC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4436" y="3847747"/>
              <a:ext cx="2252910" cy="0"/>
            </a:xfrm>
            <a:prstGeom prst="line">
              <a:avLst/>
            </a:prstGeom>
            <a:ln w="3810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D4A75A8-C807-485A-811E-4773CD27A6D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31335" y="3854279"/>
              <a:ext cx="768" cy="39428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1F48DE0-CDA8-4E90-BC39-843E2BF0584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8967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66ED1C48-FE8D-4C36-8FB7-5809304E8C9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60891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09179733-6424-44CF-AC3A-40AC4CD647D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2411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6EB30759-43FD-4CA5-B015-443E9E682B6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9227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3B32836-9C3A-498D-942F-16BC9FDF55B3}"/>
                </a:ext>
              </a:extLst>
            </p:cNvPr>
            <p:cNvSpPr/>
            <p:nvPr/>
          </p:nvSpPr>
          <p:spPr>
            <a:xfrm>
              <a:off x="648187" y="3858321"/>
              <a:ext cx="346977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start</a:t>
              </a:r>
              <a:endParaRPr lang="en-GB" sz="2000" dirty="0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9121E0A9-0826-4E1C-B8A4-7E3A06A4491B}"/>
                </a:ext>
              </a:extLst>
            </p:cNvPr>
            <p:cNvSpPr/>
            <p:nvPr/>
          </p:nvSpPr>
          <p:spPr>
            <a:xfrm>
              <a:off x="1211808" y="3869895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10km</a:t>
              </a:r>
              <a:endParaRPr lang="en-GB" sz="2000" dirty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122F858-0040-4525-B69D-7B0C7C9FF063}"/>
                </a:ext>
              </a:extLst>
            </p:cNvPr>
            <p:cNvSpPr/>
            <p:nvPr/>
          </p:nvSpPr>
          <p:spPr>
            <a:xfrm>
              <a:off x="1778931" y="3865931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20km</a:t>
              </a:r>
              <a:endParaRPr lang="en-GB" sz="2000" dirty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A70D0283-BD3E-4758-AD00-83B2CB9DC164}"/>
                </a:ext>
              </a:extLst>
            </p:cNvPr>
            <p:cNvSpPr/>
            <p:nvPr/>
          </p:nvSpPr>
          <p:spPr>
            <a:xfrm>
              <a:off x="2338310" y="3865931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30km</a:t>
              </a:r>
              <a:endParaRPr lang="en-GB" sz="2000" dirty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D3FD3E94-18DE-4221-9031-5F878CBDFB1A}"/>
                </a:ext>
              </a:extLst>
            </p:cNvPr>
            <p:cNvSpPr/>
            <p:nvPr/>
          </p:nvSpPr>
          <p:spPr>
            <a:xfrm>
              <a:off x="2902288" y="3865930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40km</a:t>
              </a:r>
              <a:endParaRPr lang="en-GB" sz="2000" dirty="0"/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5D2E792-AB61-49B7-B068-435836F62122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817102" y="2424353"/>
              <a:ext cx="0" cy="33131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087BB83-338E-4831-A3A4-BB5F079B053F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804674" y="3117587"/>
              <a:ext cx="0" cy="33131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1FBAB0B5-3B16-4EF5-8FB5-555F07574A0E}"/>
                </a:ext>
              </a:extLst>
            </p:cNvPr>
            <p:cNvSpPr/>
            <p:nvPr/>
          </p:nvSpPr>
          <p:spPr>
            <a:xfrm>
              <a:off x="575943" y="3042798"/>
              <a:ext cx="232784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</a:t>
              </a:r>
              <a:endParaRPr lang="en-GB" dirty="0">
                <a:solidFill>
                  <a:prstClr val="black"/>
                </a:solidFill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A450C1D-D589-4747-9194-6642E10A3995}"/>
                </a:ext>
              </a:extLst>
            </p:cNvPr>
            <p:cNvSpPr/>
            <p:nvPr/>
          </p:nvSpPr>
          <p:spPr>
            <a:xfrm>
              <a:off x="583475" y="2349897"/>
              <a:ext cx="232784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r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40</a:t>
              </a:r>
              <a:endParaRPr lang="en-GB" dirty="0">
                <a:solidFill>
                  <a:prstClr val="black"/>
                </a:solidFill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9236DCAB-3F1F-4383-88D3-1BF35204EC67}"/>
                </a:ext>
              </a:extLst>
            </p:cNvPr>
            <p:cNvSpPr/>
            <p:nvPr/>
          </p:nvSpPr>
          <p:spPr>
            <a:xfrm>
              <a:off x="418268" y="2696611"/>
              <a:ext cx="198104" cy="8017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P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 err="1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D</a:t>
              </a:r>
              <a:endParaRPr lang="en-GB" sz="2400" dirty="0">
                <a:solidFill>
                  <a:prstClr val="black"/>
                </a:solidFill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D39DE99B-DC69-4962-A35D-20A8F3831190}"/>
                </a:ext>
              </a:extLst>
            </p:cNvPr>
            <p:cNvSpPr/>
            <p:nvPr/>
          </p:nvSpPr>
          <p:spPr>
            <a:xfrm>
              <a:off x="340560" y="3466571"/>
              <a:ext cx="489930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(km/h)</a:t>
              </a:r>
              <a:endParaRPr lang="en-GB" sz="2000" dirty="0">
                <a:solidFill>
                  <a:prstClr val="black"/>
                </a:solidFill>
              </a:endParaRPr>
            </a:p>
          </p:txBody>
        </p: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23EC6418-7339-45CE-A1B6-C6138A9F06DD}"/>
                </a:ext>
              </a:extLst>
            </p:cNvPr>
            <p:cNvCxnSpPr>
              <a:cxnSpLocks/>
            </p:cNvCxnSpPr>
            <p:nvPr/>
          </p:nvCxnSpPr>
          <p:spPr>
            <a:xfrm>
              <a:off x="833668" y="2440919"/>
              <a:ext cx="0" cy="1406828"/>
            </a:xfrm>
            <a:prstGeom prst="line">
              <a:avLst/>
            </a:prstGeom>
            <a:ln w="3810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26E9F9F7-11F0-402A-91BF-BAAF02D26819}"/>
              </a:ext>
            </a:extLst>
          </p:cNvPr>
          <p:cNvGrpSpPr/>
          <p:nvPr/>
        </p:nvGrpSpPr>
        <p:grpSpPr>
          <a:xfrm>
            <a:off x="6188931" y="3112194"/>
            <a:ext cx="5582696" cy="3468199"/>
            <a:chOff x="356380" y="2350151"/>
            <a:chExt cx="2945879" cy="1704681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E724603E-9E7E-4553-A39A-0DCED54078D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4436" y="3847747"/>
              <a:ext cx="2252910" cy="0"/>
            </a:xfrm>
            <a:prstGeom prst="line">
              <a:avLst/>
            </a:prstGeom>
            <a:ln w="3810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48EF7CC8-582C-4371-9A05-FC4D8BA671D5}"/>
                </a:ext>
              </a:extLst>
            </p:cNvPr>
            <p:cNvCxnSpPr>
              <a:cxnSpLocks/>
            </p:cNvCxnSpPr>
            <p:nvPr/>
          </p:nvCxnSpPr>
          <p:spPr>
            <a:xfrm>
              <a:off x="833668" y="2440919"/>
              <a:ext cx="0" cy="1406828"/>
            </a:xfrm>
            <a:prstGeom prst="line">
              <a:avLst/>
            </a:prstGeom>
            <a:ln w="3810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CB808772-B4BF-4D50-8C91-1B00F029BED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31335" y="3854279"/>
              <a:ext cx="768" cy="39428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927689C8-264A-4CC4-85AE-D41A8D3CEBE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8967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3FB2C632-4F61-4B01-AA62-63413A47D62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60891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8085903D-C951-478E-8E93-B48BDF22260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2411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E2A60619-82A9-40E5-8F45-C3E22C37615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9227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7F4ABD83-1656-4FE5-9441-76111DDA7630}"/>
                </a:ext>
              </a:extLst>
            </p:cNvPr>
            <p:cNvSpPr/>
            <p:nvPr/>
          </p:nvSpPr>
          <p:spPr>
            <a:xfrm>
              <a:off x="657232" y="3865930"/>
              <a:ext cx="346977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start</a:t>
              </a:r>
              <a:endParaRPr lang="en-GB" dirty="0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3FD6EB40-F5ED-4E50-A4EE-0CA07FD4C63E}"/>
                </a:ext>
              </a:extLst>
            </p:cNvPr>
            <p:cNvSpPr/>
            <p:nvPr/>
          </p:nvSpPr>
          <p:spPr>
            <a:xfrm>
              <a:off x="1211808" y="3869895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10km</a:t>
              </a:r>
              <a:endParaRPr lang="en-GB" sz="2000" dirty="0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7DA0B79C-42CC-44D3-9B0B-4E1C393231B5}"/>
                </a:ext>
              </a:extLst>
            </p:cNvPr>
            <p:cNvSpPr/>
            <p:nvPr/>
          </p:nvSpPr>
          <p:spPr>
            <a:xfrm>
              <a:off x="1778931" y="3873299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20km</a:t>
              </a:r>
              <a:endParaRPr lang="en-GB" sz="2000" dirty="0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42CC2049-ED14-49EB-8635-B8E268A1C324}"/>
                </a:ext>
              </a:extLst>
            </p:cNvPr>
            <p:cNvSpPr/>
            <p:nvPr/>
          </p:nvSpPr>
          <p:spPr>
            <a:xfrm>
              <a:off x="2338310" y="3873299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30km</a:t>
              </a:r>
              <a:endParaRPr lang="en-GB" sz="2000" dirty="0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47AB00D7-774F-4296-9D8E-B22FAF085ABF}"/>
                </a:ext>
              </a:extLst>
            </p:cNvPr>
            <p:cNvSpPr/>
            <p:nvPr/>
          </p:nvSpPr>
          <p:spPr>
            <a:xfrm>
              <a:off x="2894378" y="3873298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40km</a:t>
              </a:r>
              <a:endParaRPr lang="en-GB" sz="2000" dirty="0"/>
            </a:p>
          </p:txBody>
        </p: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768B340C-1A78-4FCF-9588-A9FD3A50D737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817102" y="2424353"/>
              <a:ext cx="0" cy="33131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99172504-1638-4258-9ABA-5CC309E87B18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804674" y="3117587"/>
              <a:ext cx="0" cy="33131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42DC97D8-426F-4B33-985F-27991F88F454}"/>
                </a:ext>
              </a:extLst>
            </p:cNvPr>
            <p:cNvSpPr/>
            <p:nvPr/>
          </p:nvSpPr>
          <p:spPr>
            <a:xfrm>
              <a:off x="584318" y="3049304"/>
              <a:ext cx="232784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</a:t>
              </a:r>
              <a:endParaRPr lang="en-GB" sz="2000" dirty="0">
                <a:solidFill>
                  <a:prstClr val="black"/>
                </a:solidFill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8DDD5C49-D514-4E5A-BCB0-8D12C3FCFEBC}"/>
                </a:ext>
              </a:extLst>
            </p:cNvPr>
            <p:cNvSpPr/>
            <p:nvPr/>
          </p:nvSpPr>
          <p:spPr>
            <a:xfrm>
              <a:off x="584318" y="2350151"/>
              <a:ext cx="232784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r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40</a:t>
              </a:r>
              <a:endParaRPr lang="en-GB" sz="1400" dirty="0">
                <a:solidFill>
                  <a:prstClr val="black"/>
                </a:solidFill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09FAA35D-BFAA-4F8A-A9C1-F2A5C2F260C2}"/>
                </a:ext>
              </a:extLst>
            </p:cNvPr>
            <p:cNvSpPr/>
            <p:nvPr/>
          </p:nvSpPr>
          <p:spPr>
            <a:xfrm>
              <a:off x="418268" y="2696611"/>
              <a:ext cx="198104" cy="8017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P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 err="1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D</a:t>
              </a:r>
              <a:endParaRPr lang="en-GB" sz="2400" dirty="0">
                <a:solidFill>
                  <a:prstClr val="black"/>
                </a:solidFill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5FD589CF-7573-4704-9CED-207163E5B8C0}"/>
                </a:ext>
              </a:extLst>
            </p:cNvPr>
            <p:cNvSpPr/>
            <p:nvPr/>
          </p:nvSpPr>
          <p:spPr>
            <a:xfrm>
              <a:off x="356380" y="3473939"/>
              <a:ext cx="489930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(km/h)</a:t>
              </a:r>
              <a:endParaRPr lang="en-GB" dirty="0">
                <a:solidFill>
                  <a:prstClr val="black"/>
                </a:solidFill>
              </a:endParaRPr>
            </a:p>
          </p:txBody>
        </p:sp>
      </p:grpSp>
      <p:sp>
        <p:nvSpPr>
          <p:cNvPr id="50" name="Rectangle 49">
            <a:extLst>
              <a:ext uri="{FF2B5EF4-FFF2-40B4-BE49-F238E27FC236}">
                <a16:creationId xmlns:a16="http://schemas.microsoft.com/office/drawing/2014/main" id="{7C7AFADE-62A4-4261-ADA3-9A7E6D9C6048}"/>
              </a:ext>
            </a:extLst>
          </p:cNvPr>
          <p:cNvSpPr/>
          <p:nvPr/>
        </p:nvSpPr>
        <p:spPr>
          <a:xfrm>
            <a:off x="332833" y="2753579"/>
            <a:ext cx="5662519" cy="3968931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B322D6C8-547D-423E-9463-C446C5245D3F}"/>
              </a:ext>
            </a:extLst>
          </p:cNvPr>
          <p:cNvSpPr/>
          <p:nvPr/>
        </p:nvSpPr>
        <p:spPr>
          <a:xfrm>
            <a:off x="6215093" y="2753579"/>
            <a:ext cx="5662519" cy="39689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1691ACF-CC14-4FDA-A6D5-B69CEA26C909}"/>
              </a:ext>
            </a:extLst>
          </p:cNvPr>
          <p:cNvSpPr/>
          <p:nvPr/>
        </p:nvSpPr>
        <p:spPr>
          <a:xfrm>
            <a:off x="469470" y="6977394"/>
            <a:ext cx="107710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3600" b="1" i="1" dirty="0">
                <a:latin typeface="Century Gothic" panose="020B0502020202020204" pitchFamily="34" charset="0"/>
              </a:rPr>
              <a:t>‘I slowed down for the last 5km but I did a sprint finish.’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C9BEF62D-8A19-47B9-B88B-167D9EADED6D}"/>
              </a:ext>
            </a:extLst>
          </p:cNvPr>
          <p:cNvSpPr/>
          <p:nvPr/>
        </p:nvSpPr>
        <p:spPr>
          <a:xfrm>
            <a:off x="508194" y="646030"/>
            <a:ext cx="85074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55: Bike race line graphs (question 1)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150991"/>
      </p:ext>
    </p:extLst>
  </p:cSld>
  <p:clrMapOvr>
    <a:masterClrMapping/>
  </p:clrMapOvr>
</p:sld>
</file>

<file path=ppt/slides/slide3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09196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DATA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8FA0785-DDE5-4584-BAA2-B5D30C37AEBF}"/>
              </a:ext>
            </a:extLst>
          </p:cNvPr>
          <p:cNvSpPr/>
          <p:nvPr/>
        </p:nvSpPr>
        <p:spPr>
          <a:xfrm>
            <a:off x="7114431" y="3570651"/>
            <a:ext cx="4255546" cy="1361007"/>
          </a:xfrm>
          <a:custGeom>
            <a:avLst/>
            <a:gdLst>
              <a:gd name="connsiteX0" fmla="*/ 0 w 2245568"/>
              <a:gd name="connsiteY0" fmla="*/ 655580 h 655580"/>
              <a:gd name="connsiteX1" fmla="*/ 80865 w 2245568"/>
              <a:gd name="connsiteY1" fmla="*/ 543612 h 655580"/>
              <a:gd name="connsiteX2" fmla="*/ 192833 w 2245568"/>
              <a:gd name="connsiteY2" fmla="*/ 506290 h 655580"/>
              <a:gd name="connsiteX3" fmla="*/ 223935 w 2245568"/>
              <a:gd name="connsiteY3" fmla="*/ 437865 h 655580"/>
              <a:gd name="connsiteX4" fmla="*/ 323461 w 2245568"/>
              <a:gd name="connsiteY4" fmla="*/ 394323 h 655580"/>
              <a:gd name="connsiteX5" fmla="*/ 385665 w 2245568"/>
              <a:gd name="connsiteY5" fmla="*/ 332118 h 655580"/>
              <a:gd name="connsiteX6" fmla="*/ 491412 w 2245568"/>
              <a:gd name="connsiteY6" fmla="*/ 313457 h 655580"/>
              <a:gd name="connsiteX7" fmla="*/ 646923 w 2245568"/>
              <a:gd name="connsiteY7" fmla="*/ 344559 h 655580"/>
              <a:gd name="connsiteX8" fmla="*/ 758890 w 2245568"/>
              <a:gd name="connsiteY8" fmla="*/ 325898 h 655580"/>
              <a:gd name="connsiteX9" fmla="*/ 864637 w 2245568"/>
              <a:gd name="connsiteY9" fmla="*/ 363221 h 655580"/>
              <a:gd name="connsiteX10" fmla="*/ 939282 w 2245568"/>
              <a:gd name="connsiteY10" fmla="*/ 344559 h 655580"/>
              <a:gd name="connsiteX11" fmla="*/ 995265 w 2245568"/>
              <a:gd name="connsiteY11" fmla="*/ 363221 h 655580"/>
              <a:gd name="connsiteX12" fmla="*/ 1088572 w 2245568"/>
              <a:gd name="connsiteY12" fmla="*/ 39759 h 655580"/>
              <a:gd name="connsiteX13" fmla="*/ 1163217 w 2245568"/>
              <a:gd name="connsiteY13" fmla="*/ 8657 h 655580"/>
              <a:gd name="connsiteX14" fmla="*/ 1206759 w 2245568"/>
              <a:gd name="connsiteY14" fmla="*/ 70861 h 655580"/>
              <a:gd name="connsiteX15" fmla="*/ 1268963 w 2245568"/>
              <a:gd name="connsiteY15" fmla="*/ 313457 h 655580"/>
              <a:gd name="connsiteX16" fmla="*/ 1362270 w 2245568"/>
              <a:gd name="connsiteY16" fmla="*/ 381882 h 655580"/>
              <a:gd name="connsiteX17" fmla="*/ 1455576 w 2245568"/>
              <a:gd name="connsiteY17" fmla="*/ 381882 h 655580"/>
              <a:gd name="connsiteX18" fmla="*/ 1542661 w 2245568"/>
              <a:gd name="connsiteY18" fmla="*/ 444086 h 655580"/>
              <a:gd name="connsiteX19" fmla="*/ 1642188 w 2245568"/>
              <a:gd name="connsiteY19" fmla="*/ 456527 h 655580"/>
              <a:gd name="connsiteX20" fmla="*/ 1716833 w 2245568"/>
              <a:gd name="connsiteY20" fmla="*/ 487629 h 655580"/>
              <a:gd name="connsiteX21" fmla="*/ 1816359 w 2245568"/>
              <a:gd name="connsiteY21" fmla="*/ 518731 h 655580"/>
              <a:gd name="connsiteX22" fmla="*/ 1940768 w 2245568"/>
              <a:gd name="connsiteY22" fmla="*/ 425425 h 655580"/>
              <a:gd name="connsiteX23" fmla="*/ 2052735 w 2245568"/>
              <a:gd name="connsiteY23" fmla="*/ 294796 h 655580"/>
              <a:gd name="connsiteX24" fmla="*/ 2133600 w 2245568"/>
              <a:gd name="connsiteY24" fmla="*/ 220151 h 655580"/>
              <a:gd name="connsiteX25" fmla="*/ 2245568 w 2245568"/>
              <a:gd name="connsiteY25" fmla="*/ 157947 h 655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245568" h="655580">
                <a:moveTo>
                  <a:pt x="0" y="655580"/>
                </a:moveTo>
                <a:cubicBezTo>
                  <a:pt x="24363" y="612037"/>
                  <a:pt x="48726" y="568494"/>
                  <a:pt x="80865" y="543612"/>
                </a:cubicBezTo>
                <a:cubicBezTo>
                  <a:pt x="113004" y="518730"/>
                  <a:pt x="168988" y="523914"/>
                  <a:pt x="192833" y="506290"/>
                </a:cubicBezTo>
                <a:cubicBezTo>
                  <a:pt x="216678" y="488666"/>
                  <a:pt x="202164" y="456526"/>
                  <a:pt x="223935" y="437865"/>
                </a:cubicBezTo>
                <a:cubicBezTo>
                  <a:pt x="245706" y="419204"/>
                  <a:pt x="296506" y="411947"/>
                  <a:pt x="323461" y="394323"/>
                </a:cubicBezTo>
                <a:cubicBezTo>
                  <a:pt x="350416" y="376699"/>
                  <a:pt x="357673" y="345596"/>
                  <a:pt x="385665" y="332118"/>
                </a:cubicBezTo>
                <a:cubicBezTo>
                  <a:pt x="413657" y="318640"/>
                  <a:pt x="447869" y="311383"/>
                  <a:pt x="491412" y="313457"/>
                </a:cubicBezTo>
                <a:cubicBezTo>
                  <a:pt x="534955" y="315530"/>
                  <a:pt x="602343" y="342486"/>
                  <a:pt x="646923" y="344559"/>
                </a:cubicBezTo>
                <a:cubicBezTo>
                  <a:pt x="691503" y="346632"/>
                  <a:pt x="722604" y="322788"/>
                  <a:pt x="758890" y="325898"/>
                </a:cubicBezTo>
                <a:cubicBezTo>
                  <a:pt x="795176" y="329008"/>
                  <a:pt x="834572" y="360111"/>
                  <a:pt x="864637" y="363221"/>
                </a:cubicBezTo>
                <a:cubicBezTo>
                  <a:pt x="894702" y="366331"/>
                  <a:pt x="917511" y="344559"/>
                  <a:pt x="939282" y="344559"/>
                </a:cubicBezTo>
                <a:cubicBezTo>
                  <a:pt x="961053" y="344559"/>
                  <a:pt x="970383" y="414021"/>
                  <a:pt x="995265" y="363221"/>
                </a:cubicBezTo>
                <a:cubicBezTo>
                  <a:pt x="1020147" y="312421"/>
                  <a:pt x="1060580" y="98853"/>
                  <a:pt x="1088572" y="39759"/>
                </a:cubicBezTo>
                <a:cubicBezTo>
                  <a:pt x="1116564" y="-19335"/>
                  <a:pt x="1143519" y="3473"/>
                  <a:pt x="1163217" y="8657"/>
                </a:cubicBezTo>
                <a:cubicBezTo>
                  <a:pt x="1182915" y="13841"/>
                  <a:pt x="1189135" y="20061"/>
                  <a:pt x="1206759" y="70861"/>
                </a:cubicBezTo>
                <a:cubicBezTo>
                  <a:pt x="1224383" y="121661"/>
                  <a:pt x="1243045" y="261620"/>
                  <a:pt x="1268963" y="313457"/>
                </a:cubicBezTo>
                <a:cubicBezTo>
                  <a:pt x="1294882" y="365294"/>
                  <a:pt x="1331168" y="370478"/>
                  <a:pt x="1362270" y="381882"/>
                </a:cubicBezTo>
                <a:cubicBezTo>
                  <a:pt x="1393372" y="393286"/>
                  <a:pt x="1425511" y="371515"/>
                  <a:pt x="1455576" y="381882"/>
                </a:cubicBezTo>
                <a:cubicBezTo>
                  <a:pt x="1485641" y="392249"/>
                  <a:pt x="1511559" y="431645"/>
                  <a:pt x="1542661" y="444086"/>
                </a:cubicBezTo>
                <a:cubicBezTo>
                  <a:pt x="1573763" y="456527"/>
                  <a:pt x="1613159" y="449270"/>
                  <a:pt x="1642188" y="456527"/>
                </a:cubicBezTo>
                <a:cubicBezTo>
                  <a:pt x="1671217" y="463784"/>
                  <a:pt x="1687804" y="477262"/>
                  <a:pt x="1716833" y="487629"/>
                </a:cubicBezTo>
                <a:cubicBezTo>
                  <a:pt x="1745862" y="497996"/>
                  <a:pt x="1779037" y="529098"/>
                  <a:pt x="1816359" y="518731"/>
                </a:cubicBezTo>
                <a:cubicBezTo>
                  <a:pt x="1853681" y="508364"/>
                  <a:pt x="1901372" y="462748"/>
                  <a:pt x="1940768" y="425425"/>
                </a:cubicBezTo>
                <a:cubicBezTo>
                  <a:pt x="1980164" y="388102"/>
                  <a:pt x="2020596" y="329008"/>
                  <a:pt x="2052735" y="294796"/>
                </a:cubicBezTo>
                <a:cubicBezTo>
                  <a:pt x="2084874" y="260584"/>
                  <a:pt x="2101461" y="242959"/>
                  <a:pt x="2133600" y="220151"/>
                </a:cubicBezTo>
                <a:cubicBezTo>
                  <a:pt x="2165739" y="197343"/>
                  <a:pt x="2205653" y="177645"/>
                  <a:pt x="2245568" y="157947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8E9DD83-3CA8-48E8-BACF-77A3B35BAAA6}"/>
              </a:ext>
            </a:extLst>
          </p:cNvPr>
          <p:cNvSpPr/>
          <p:nvPr/>
        </p:nvSpPr>
        <p:spPr>
          <a:xfrm>
            <a:off x="1240189" y="3675791"/>
            <a:ext cx="4251712" cy="1141977"/>
          </a:xfrm>
          <a:custGeom>
            <a:avLst/>
            <a:gdLst>
              <a:gd name="connsiteX0" fmla="*/ 0 w 2243545"/>
              <a:gd name="connsiteY0" fmla="*/ 186146 h 550076"/>
              <a:gd name="connsiteX1" fmla="*/ 150222 w 2243545"/>
              <a:gd name="connsiteY1" fmla="*/ 166551 h 550076"/>
              <a:gd name="connsiteX2" fmla="*/ 222068 w 2243545"/>
              <a:gd name="connsiteY2" fmla="*/ 199209 h 550076"/>
              <a:gd name="connsiteX3" fmla="*/ 342900 w 2243545"/>
              <a:gd name="connsiteY3" fmla="*/ 182880 h 550076"/>
              <a:gd name="connsiteX4" fmla="*/ 411480 w 2243545"/>
              <a:gd name="connsiteY4" fmla="*/ 146957 h 550076"/>
              <a:gd name="connsiteX5" fmla="*/ 551905 w 2243545"/>
              <a:gd name="connsiteY5" fmla="*/ 140426 h 550076"/>
              <a:gd name="connsiteX6" fmla="*/ 640080 w 2243545"/>
              <a:gd name="connsiteY6" fmla="*/ 163286 h 550076"/>
              <a:gd name="connsiteX7" fmla="*/ 702128 w 2243545"/>
              <a:gd name="connsiteY7" fmla="*/ 156754 h 550076"/>
              <a:gd name="connsiteX8" fmla="*/ 777240 w 2243545"/>
              <a:gd name="connsiteY8" fmla="*/ 156754 h 550076"/>
              <a:gd name="connsiteX9" fmla="*/ 836022 w 2243545"/>
              <a:gd name="connsiteY9" fmla="*/ 137160 h 550076"/>
              <a:gd name="connsiteX10" fmla="*/ 937260 w 2243545"/>
              <a:gd name="connsiteY10" fmla="*/ 143691 h 550076"/>
              <a:gd name="connsiteX11" fmla="*/ 1005840 w 2243545"/>
              <a:gd name="connsiteY11" fmla="*/ 274320 h 550076"/>
              <a:gd name="connsiteX12" fmla="*/ 1045028 w 2243545"/>
              <a:gd name="connsiteY12" fmla="*/ 466997 h 550076"/>
              <a:gd name="connsiteX13" fmla="*/ 1094014 w 2243545"/>
              <a:gd name="connsiteY13" fmla="*/ 525780 h 550076"/>
              <a:gd name="connsiteX14" fmla="*/ 1185454 w 2243545"/>
              <a:gd name="connsiteY14" fmla="*/ 545374 h 550076"/>
              <a:gd name="connsiteX15" fmla="*/ 1234440 w 2243545"/>
              <a:gd name="connsiteY15" fmla="*/ 545374 h 550076"/>
              <a:gd name="connsiteX16" fmla="*/ 1309551 w 2243545"/>
              <a:gd name="connsiteY16" fmla="*/ 493123 h 550076"/>
              <a:gd name="connsiteX17" fmla="*/ 1342208 w 2243545"/>
              <a:gd name="connsiteY17" fmla="*/ 349431 h 550076"/>
              <a:gd name="connsiteX18" fmla="*/ 1368334 w 2243545"/>
              <a:gd name="connsiteY18" fmla="*/ 297180 h 550076"/>
              <a:gd name="connsiteX19" fmla="*/ 1489165 w 2243545"/>
              <a:gd name="connsiteY19" fmla="*/ 271054 h 550076"/>
              <a:gd name="connsiteX20" fmla="*/ 1613262 w 2243545"/>
              <a:gd name="connsiteY20" fmla="*/ 290649 h 550076"/>
              <a:gd name="connsiteX21" fmla="*/ 1724297 w 2243545"/>
              <a:gd name="connsiteY21" fmla="*/ 271054 h 550076"/>
              <a:gd name="connsiteX22" fmla="*/ 1822268 w 2243545"/>
              <a:gd name="connsiteY22" fmla="*/ 297180 h 550076"/>
              <a:gd name="connsiteX23" fmla="*/ 1835331 w 2243545"/>
              <a:gd name="connsiteY23" fmla="*/ 297180 h 550076"/>
              <a:gd name="connsiteX24" fmla="*/ 1900645 w 2243545"/>
              <a:gd name="connsiteY24" fmla="*/ 290649 h 550076"/>
              <a:gd name="connsiteX25" fmla="*/ 1992085 w 2243545"/>
              <a:gd name="connsiteY25" fmla="*/ 316774 h 550076"/>
              <a:gd name="connsiteX26" fmla="*/ 2050868 w 2243545"/>
              <a:gd name="connsiteY26" fmla="*/ 316774 h 550076"/>
              <a:gd name="connsiteX27" fmla="*/ 2090057 w 2243545"/>
              <a:gd name="connsiteY27" fmla="*/ 326571 h 550076"/>
              <a:gd name="connsiteX28" fmla="*/ 2155371 w 2243545"/>
              <a:gd name="connsiteY28" fmla="*/ 329837 h 550076"/>
              <a:gd name="connsiteX29" fmla="*/ 2243545 w 2243545"/>
              <a:gd name="connsiteY29" fmla="*/ 0 h 550076"/>
              <a:gd name="connsiteX30" fmla="*/ 2243545 w 2243545"/>
              <a:gd name="connsiteY30" fmla="*/ 0 h 550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2243545" h="550076">
                <a:moveTo>
                  <a:pt x="0" y="186146"/>
                </a:moveTo>
                <a:cubicBezTo>
                  <a:pt x="56605" y="175260"/>
                  <a:pt x="113211" y="164374"/>
                  <a:pt x="150222" y="166551"/>
                </a:cubicBezTo>
                <a:cubicBezTo>
                  <a:pt x="187233" y="168728"/>
                  <a:pt x="189955" y="196488"/>
                  <a:pt x="222068" y="199209"/>
                </a:cubicBezTo>
                <a:cubicBezTo>
                  <a:pt x="254181" y="201930"/>
                  <a:pt x="311331" y="191589"/>
                  <a:pt x="342900" y="182880"/>
                </a:cubicBezTo>
                <a:cubicBezTo>
                  <a:pt x="374469" y="174171"/>
                  <a:pt x="376646" y="154033"/>
                  <a:pt x="411480" y="146957"/>
                </a:cubicBezTo>
                <a:cubicBezTo>
                  <a:pt x="446314" y="139881"/>
                  <a:pt x="513805" y="137705"/>
                  <a:pt x="551905" y="140426"/>
                </a:cubicBezTo>
                <a:cubicBezTo>
                  <a:pt x="590005" y="143147"/>
                  <a:pt x="615043" y="160565"/>
                  <a:pt x="640080" y="163286"/>
                </a:cubicBezTo>
                <a:cubicBezTo>
                  <a:pt x="665117" y="166007"/>
                  <a:pt x="679268" y="157843"/>
                  <a:pt x="702128" y="156754"/>
                </a:cubicBezTo>
                <a:cubicBezTo>
                  <a:pt x="724988" y="155665"/>
                  <a:pt x="754924" y="160020"/>
                  <a:pt x="777240" y="156754"/>
                </a:cubicBezTo>
                <a:cubicBezTo>
                  <a:pt x="799556" y="153488"/>
                  <a:pt x="809352" y="139337"/>
                  <a:pt x="836022" y="137160"/>
                </a:cubicBezTo>
                <a:cubicBezTo>
                  <a:pt x="862692" y="134983"/>
                  <a:pt x="908957" y="120831"/>
                  <a:pt x="937260" y="143691"/>
                </a:cubicBezTo>
                <a:cubicBezTo>
                  <a:pt x="965563" y="166551"/>
                  <a:pt x="987879" y="220436"/>
                  <a:pt x="1005840" y="274320"/>
                </a:cubicBezTo>
                <a:cubicBezTo>
                  <a:pt x="1023801" y="328204"/>
                  <a:pt x="1030332" y="425087"/>
                  <a:pt x="1045028" y="466997"/>
                </a:cubicBezTo>
                <a:cubicBezTo>
                  <a:pt x="1059724" y="508907"/>
                  <a:pt x="1070610" y="512717"/>
                  <a:pt x="1094014" y="525780"/>
                </a:cubicBezTo>
                <a:cubicBezTo>
                  <a:pt x="1117418" y="538843"/>
                  <a:pt x="1162050" y="542108"/>
                  <a:pt x="1185454" y="545374"/>
                </a:cubicBezTo>
                <a:cubicBezTo>
                  <a:pt x="1208858" y="548640"/>
                  <a:pt x="1213757" y="554082"/>
                  <a:pt x="1234440" y="545374"/>
                </a:cubicBezTo>
                <a:cubicBezTo>
                  <a:pt x="1255123" y="536666"/>
                  <a:pt x="1291590" y="525780"/>
                  <a:pt x="1309551" y="493123"/>
                </a:cubicBezTo>
                <a:cubicBezTo>
                  <a:pt x="1327512" y="460466"/>
                  <a:pt x="1332411" y="382088"/>
                  <a:pt x="1342208" y="349431"/>
                </a:cubicBezTo>
                <a:cubicBezTo>
                  <a:pt x="1352005" y="316774"/>
                  <a:pt x="1343841" y="310243"/>
                  <a:pt x="1368334" y="297180"/>
                </a:cubicBezTo>
                <a:cubicBezTo>
                  <a:pt x="1392827" y="284117"/>
                  <a:pt x="1448344" y="272142"/>
                  <a:pt x="1489165" y="271054"/>
                </a:cubicBezTo>
                <a:cubicBezTo>
                  <a:pt x="1529986" y="269966"/>
                  <a:pt x="1574073" y="290649"/>
                  <a:pt x="1613262" y="290649"/>
                </a:cubicBezTo>
                <a:cubicBezTo>
                  <a:pt x="1652451" y="290649"/>
                  <a:pt x="1689463" y="269966"/>
                  <a:pt x="1724297" y="271054"/>
                </a:cubicBezTo>
                <a:cubicBezTo>
                  <a:pt x="1759131" y="272143"/>
                  <a:pt x="1822268" y="297180"/>
                  <a:pt x="1822268" y="297180"/>
                </a:cubicBezTo>
                <a:cubicBezTo>
                  <a:pt x="1840774" y="301534"/>
                  <a:pt x="1822268" y="298268"/>
                  <a:pt x="1835331" y="297180"/>
                </a:cubicBezTo>
                <a:cubicBezTo>
                  <a:pt x="1848394" y="296092"/>
                  <a:pt x="1874519" y="287383"/>
                  <a:pt x="1900645" y="290649"/>
                </a:cubicBezTo>
                <a:cubicBezTo>
                  <a:pt x="1926771" y="293915"/>
                  <a:pt x="1967048" y="312420"/>
                  <a:pt x="1992085" y="316774"/>
                </a:cubicBezTo>
                <a:cubicBezTo>
                  <a:pt x="2017122" y="321128"/>
                  <a:pt x="2034539" y="315141"/>
                  <a:pt x="2050868" y="316774"/>
                </a:cubicBezTo>
                <a:cubicBezTo>
                  <a:pt x="2067197" y="318407"/>
                  <a:pt x="2072640" y="324394"/>
                  <a:pt x="2090057" y="326571"/>
                </a:cubicBezTo>
                <a:cubicBezTo>
                  <a:pt x="2107474" y="328748"/>
                  <a:pt x="2129790" y="384265"/>
                  <a:pt x="2155371" y="329837"/>
                </a:cubicBezTo>
                <a:cubicBezTo>
                  <a:pt x="2180952" y="275409"/>
                  <a:pt x="2243545" y="0"/>
                  <a:pt x="2243545" y="0"/>
                </a:cubicBezTo>
                <a:lnTo>
                  <a:pt x="2243545" y="0"/>
                </a:lnTo>
              </a:path>
            </a:pathLst>
          </a:cu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3BB038D1-F85B-4A84-9BF2-ADB3FB366F81}"/>
              </a:ext>
            </a:extLst>
          </p:cNvPr>
          <p:cNvGrpSpPr/>
          <p:nvPr/>
        </p:nvGrpSpPr>
        <p:grpSpPr>
          <a:xfrm>
            <a:off x="295054" y="3128751"/>
            <a:ext cx="5627666" cy="3461790"/>
            <a:chOff x="340560" y="2349897"/>
            <a:chExt cx="2969609" cy="1701531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5559F64-0D5A-4256-A43E-9B1786F82FC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4436" y="3847747"/>
              <a:ext cx="2252910" cy="0"/>
            </a:xfrm>
            <a:prstGeom prst="line">
              <a:avLst/>
            </a:prstGeom>
            <a:ln w="3810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D4A75A8-C807-485A-811E-4773CD27A6D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31335" y="3854279"/>
              <a:ext cx="768" cy="39428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1F48DE0-CDA8-4E90-BC39-843E2BF0584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8967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66ED1C48-FE8D-4C36-8FB7-5809304E8C9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60891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09179733-6424-44CF-AC3A-40AC4CD647D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2411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6EB30759-43FD-4CA5-B015-443E9E682B6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9227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3B32836-9C3A-498D-942F-16BC9FDF55B3}"/>
                </a:ext>
              </a:extLst>
            </p:cNvPr>
            <p:cNvSpPr/>
            <p:nvPr/>
          </p:nvSpPr>
          <p:spPr>
            <a:xfrm>
              <a:off x="648187" y="3858321"/>
              <a:ext cx="346977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start</a:t>
              </a:r>
              <a:endParaRPr lang="en-GB" sz="2000" dirty="0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9121E0A9-0826-4E1C-B8A4-7E3A06A4491B}"/>
                </a:ext>
              </a:extLst>
            </p:cNvPr>
            <p:cNvSpPr/>
            <p:nvPr/>
          </p:nvSpPr>
          <p:spPr>
            <a:xfrm>
              <a:off x="1211808" y="3869895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10km</a:t>
              </a:r>
              <a:endParaRPr lang="en-GB" sz="2000" dirty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122F858-0040-4525-B69D-7B0C7C9FF063}"/>
                </a:ext>
              </a:extLst>
            </p:cNvPr>
            <p:cNvSpPr/>
            <p:nvPr/>
          </p:nvSpPr>
          <p:spPr>
            <a:xfrm>
              <a:off x="1778931" y="3865931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20km</a:t>
              </a:r>
              <a:endParaRPr lang="en-GB" sz="2000" dirty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A70D0283-BD3E-4758-AD00-83B2CB9DC164}"/>
                </a:ext>
              </a:extLst>
            </p:cNvPr>
            <p:cNvSpPr/>
            <p:nvPr/>
          </p:nvSpPr>
          <p:spPr>
            <a:xfrm>
              <a:off x="2338310" y="3865931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30km</a:t>
              </a:r>
              <a:endParaRPr lang="en-GB" sz="2000" dirty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D3FD3E94-18DE-4221-9031-5F878CBDFB1A}"/>
                </a:ext>
              </a:extLst>
            </p:cNvPr>
            <p:cNvSpPr/>
            <p:nvPr/>
          </p:nvSpPr>
          <p:spPr>
            <a:xfrm>
              <a:off x="2902288" y="3865930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40km</a:t>
              </a:r>
              <a:endParaRPr lang="en-GB" sz="2000" dirty="0"/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5D2E792-AB61-49B7-B068-435836F62122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817102" y="2424353"/>
              <a:ext cx="0" cy="33131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087BB83-338E-4831-A3A4-BB5F079B053F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804674" y="3117587"/>
              <a:ext cx="0" cy="33131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1FBAB0B5-3B16-4EF5-8FB5-555F07574A0E}"/>
                </a:ext>
              </a:extLst>
            </p:cNvPr>
            <p:cNvSpPr/>
            <p:nvPr/>
          </p:nvSpPr>
          <p:spPr>
            <a:xfrm>
              <a:off x="575943" y="3042798"/>
              <a:ext cx="232784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</a:t>
              </a:r>
              <a:endParaRPr lang="en-GB" dirty="0">
                <a:solidFill>
                  <a:prstClr val="black"/>
                </a:solidFill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A450C1D-D589-4747-9194-6642E10A3995}"/>
                </a:ext>
              </a:extLst>
            </p:cNvPr>
            <p:cNvSpPr/>
            <p:nvPr/>
          </p:nvSpPr>
          <p:spPr>
            <a:xfrm>
              <a:off x="583475" y="2349897"/>
              <a:ext cx="232784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r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40</a:t>
              </a:r>
              <a:endParaRPr lang="en-GB" dirty="0">
                <a:solidFill>
                  <a:prstClr val="black"/>
                </a:solidFill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9236DCAB-3F1F-4383-88D3-1BF35204EC67}"/>
                </a:ext>
              </a:extLst>
            </p:cNvPr>
            <p:cNvSpPr/>
            <p:nvPr/>
          </p:nvSpPr>
          <p:spPr>
            <a:xfrm>
              <a:off x="418268" y="2696611"/>
              <a:ext cx="198104" cy="8017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P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 err="1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D</a:t>
              </a:r>
              <a:endParaRPr lang="en-GB" sz="2400" dirty="0">
                <a:solidFill>
                  <a:prstClr val="black"/>
                </a:solidFill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D39DE99B-DC69-4962-A35D-20A8F3831190}"/>
                </a:ext>
              </a:extLst>
            </p:cNvPr>
            <p:cNvSpPr/>
            <p:nvPr/>
          </p:nvSpPr>
          <p:spPr>
            <a:xfrm>
              <a:off x="340560" y="3466571"/>
              <a:ext cx="489930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(km/h)</a:t>
              </a:r>
              <a:endParaRPr lang="en-GB" sz="2000" dirty="0">
                <a:solidFill>
                  <a:prstClr val="black"/>
                </a:solidFill>
              </a:endParaRPr>
            </a:p>
          </p:txBody>
        </p: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23EC6418-7339-45CE-A1B6-C6138A9F06DD}"/>
                </a:ext>
              </a:extLst>
            </p:cNvPr>
            <p:cNvCxnSpPr>
              <a:cxnSpLocks/>
            </p:cNvCxnSpPr>
            <p:nvPr/>
          </p:nvCxnSpPr>
          <p:spPr>
            <a:xfrm>
              <a:off x="833668" y="2440919"/>
              <a:ext cx="0" cy="1406828"/>
            </a:xfrm>
            <a:prstGeom prst="line">
              <a:avLst/>
            </a:prstGeom>
            <a:ln w="3810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26E9F9F7-11F0-402A-91BF-BAAF02D26819}"/>
              </a:ext>
            </a:extLst>
          </p:cNvPr>
          <p:cNvGrpSpPr/>
          <p:nvPr/>
        </p:nvGrpSpPr>
        <p:grpSpPr>
          <a:xfrm>
            <a:off x="6188931" y="3112194"/>
            <a:ext cx="5582696" cy="3468199"/>
            <a:chOff x="356380" y="2350151"/>
            <a:chExt cx="2945879" cy="1704681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E724603E-9E7E-4553-A39A-0DCED54078D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4436" y="3847747"/>
              <a:ext cx="2252910" cy="0"/>
            </a:xfrm>
            <a:prstGeom prst="line">
              <a:avLst/>
            </a:prstGeom>
            <a:ln w="3810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48EF7CC8-582C-4371-9A05-FC4D8BA671D5}"/>
                </a:ext>
              </a:extLst>
            </p:cNvPr>
            <p:cNvCxnSpPr>
              <a:cxnSpLocks/>
            </p:cNvCxnSpPr>
            <p:nvPr/>
          </p:nvCxnSpPr>
          <p:spPr>
            <a:xfrm>
              <a:off x="833668" y="2440919"/>
              <a:ext cx="0" cy="1406828"/>
            </a:xfrm>
            <a:prstGeom prst="line">
              <a:avLst/>
            </a:prstGeom>
            <a:ln w="3810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CB808772-B4BF-4D50-8C91-1B00F029BED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31335" y="3854279"/>
              <a:ext cx="768" cy="39428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927689C8-264A-4CC4-85AE-D41A8D3CEBE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8967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3FB2C632-4F61-4B01-AA62-63413A47D62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60891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8085903D-C951-478E-8E93-B48BDF22260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2411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E2A60619-82A9-40E5-8F45-C3E22C37615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9227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7F4ABD83-1656-4FE5-9441-76111DDA7630}"/>
                </a:ext>
              </a:extLst>
            </p:cNvPr>
            <p:cNvSpPr/>
            <p:nvPr/>
          </p:nvSpPr>
          <p:spPr>
            <a:xfrm>
              <a:off x="657232" y="3865930"/>
              <a:ext cx="346977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start</a:t>
              </a:r>
              <a:endParaRPr lang="en-GB" dirty="0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3FD6EB40-F5ED-4E50-A4EE-0CA07FD4C63E}"/>
                </a:ext>
              </a:extLst>
            </p:cNvPr>
            <p:cNvSpPr/>
            <p:nvPr/>
          </p:nvSpPr>
          <p:spPr>
            <a:xfrm>
              <a:off x="1211808" y="3869895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10km</a:t>
              </a:r>
              <a:endParaRPr lang="en-GB" sz="2000" dirty="0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7DA0B79C-42CC-44D3-9B0B-4E1C393231B5}"/>
                </a:ext>
              </a:extLst>
            </p:cNvPr>
            <p:cNvSpPr/>
            <p:nvPr/>
          </p:nvSpPr>
          <p:spPr>
            <a:xfrm>
              <a:off x="1778931" y="3873299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20km</a:t>
              </a:r>
              <a:endParaRPr lang="en-GB" sz="2000" dirty="0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42CC2049-ED14-49EB-8635-B8E268A1C324}"/>
                </a:ext>
              </a:extLst>
            </p:cNvPr>
            <p:cNvSpPr/>
            <p:nvPr/>
          </p:nvSpPr>
          <p:spPr>
            <a:xfrm>
              <a:off x="2338310" y="3873299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30km</a:t>
              </a:r>
              <a:endParaRPr lang="en-GB" sz="2000" dirty="0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47AB00D7-774F-4296-9D8E-B22FAF085ABF}"/>
                </a:ext>
              </a:extLst>
            </p:cNvPr>
            <p:cNvSpPr/>
            <p:nvPr/>
          </p:nvSpPr>
          <p:spPr>
            <a:xfrm>
              <a:off x="2894378" y="3873298"/>
              <a:ext cx="407881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40km</a:t>
              </a:r>
              <a:endParaRPr lang="en-GB" sz="2000" dirty="0"/>
            </a:p>
          </p:txBody>
        </p: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768B340C-1A78-4FCF-9588-A9FD3A50D737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817102" y="2424353"/>
              <a:ext cx="0" cy="33131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99172504-1638-4258-9ABA-5CC309E87B18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804674" y="3117587"/>
              <a:ext cx="0" cy="33131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42DC97D8-426F-4B33-985F-27991F88F454}"/>
                </a:ext>
              </a:extLst>
            </p:cNvPr>
            <p:cNvSpPr/>
            <p:nvPr/>
          </p:nvSpPr>
          <p:spPr>
            <a:xfrm>
              <a:off x="584318" y="3049304"/>
              <a:ext cx="232784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</a:t>
              </a:r>
              <a:endParaRPr lang="en-GB" sz="2000" dirty="0">
                <a:solidFill>
                  <a:prstClr val="black"/>
                </a:solidFill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8DDD5C49-D514-4E5A-BCB0-8D12C3FCFEBC}"/>
                </a:ext>
              </a:extLst>
            </p:cNvPr>
            <p:cNvSpPr/>
            <p:nvPr/>
          </p:nvSpPr>
          <p:spPr>
            <a:xfrm>
              <a:off x="584318" y="2350151"/>
              <a:ext cx="232784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r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40</a:t>
              </a:r>
              <a:endParaRPr lang="en-GB" sz="1400" dirty="0">
                <a:solidFill>
                  <a:prstClr val="black"/>
                </a:solidFill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09FAA35D-BFAA-4F8A-A9C1-F2A5C2F260C2}"/>
                </a:ext>
              </a:extLst>
            </p:cNvPr>
            <p:cNvSpPr/>
            <p:nvPr/>
          </p:nvSpPr>
          <p:spPr>
            <a:xfrm>
              <a:off x="418268" y="2696611"/>
              <a:ext cx="198104" cy="8017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P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 err="1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D</a:t>
              </a:r>
              <a:endParaRPr lang="en-GB" sz="2400" dirty="0">
                <a:solidFill>
                  <a:prstClr val="black"/>
                </a:solidFill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5FD589CF-7573-4704-9CED-207163E5B8C0}"/>
                </a:ext>
              </a:extLst>
            </p:cNvPr>
            <p:cNvSpPr/>
            <p:nvPr/>
          </p:nvSpPr>
          <p:spPr>
            <a:xfrm>
              <a:off x="356380" y="3473939"/>
              <a:ext cx="489930" cy="1815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GB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(km/h)</a:t>
              </a:r>
              <a:endParaRPr lang="en-GB" dirty="0">
                <a:solidFill>
                  <a:prstClr val="black"/>
                </a:solidFill>
              </a:endParaRPr>
            </a:p>
          </p:txBody>
        </p:sp>
      </p:grpSp>
      <p:sp>
        <p:nvSpPr>
          <p:cNvPr id="50" name="Rectangle 49">
            <a:extLst>
              <a:ext uri="{FF2B5EF4-FFF2-40B4-BE49-F238E27FC236}">
                <a16:creationId xmlns:a16="http://schemas.microsoft.com/office/drawing/2014/main" id="{7C7AFADE-62A4-4261-ADA3-9A7E6D9C6048}"/>
              </a:ext>
            </a:extLst>
          </p:cNvPr>
          <p:cNvSpPr/>
          <p:nvPr/>
        </p:nvSpPr>
        <p:spPr>
          <a:xfrm>
            <a:off x="332833" y="2753579"/>
            <a:ext cx="5662519" cy="3968931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B322D6C8-547D-423E-9463-C446C5245D3F}"/>
              </a:ext>
            </a:extLst>
          </p:cNvPr>
          <p:cNvSpPr/>
          <p:nvPr/>
        </p:nvSpPr>
        <p:spPr>
          <a:xfrm>
            <a:off x="6215093" y="2753579"/>
            <a:ext cx="5662519" cy="39689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1691ACF-CC14-4FDA-A6D5-B69CEA26C909}"/>
              </a:ext>
            </a:extLst>
          </p:cNvPr>
          <p:cNvSpPr/>
          <p:nvPr/>
        </p:nvSpPr>
        <p:spPr>
          <a:xfrm>
            <a:off x="469470" y="6977394"/>
            <a:ext cx="107710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3600" b="1" i="1" dirty="0">
                <a:latin typeface="Century Gothic" panose="020B0502020202020204" pitchFamily="34" charset="0"/>
              </a:rPr>
              <a:t>‘I slowed down for the last 5km but I did a sprint finish.’</a:t>
            </a:r>
          </a:p>
        </p:txBody>
      </p: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FAEF11DD-16C9-40EB-A444-F9BBF980F21D}"/>
              </a:ext>
            </a:extLst>
          </p:cNvPr>
          <p:cNvCxnSpPr>
            <a:cxnSpLocks/>
          </p:cNvCxnSpPr>
          <p:nvPr/>
        </p:nvCxnSpPr>
        <p:spPr>
          <a:xfrm>
            <a:off x="4092322" y="2498695"/>
            <a:ext cx="1299249" cy="1472897"/>
          </a:xfrm>
          <a:prstGeom prst="straightConnector1">
            <a:avLst/>
          </a:prstGeom>
          <a:ln w="57150" cap="rnd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EC18437D-EA66-4E8B-A435-F130D1E8EE9E}"/>
              </a:ext>
            </a:extLst>
          </p:cNvPr>
          <p:cNvCxnSpPr>
            <a:cxnSpLocks/>
          </p:cNvCxnSpPr>
          <p:nvPr/>
        </p:nvCxnSpPr>
        <p:spPr>
          <a:xfrm>
            <a:off x="9944860" y="2363759"/>
            <a:ext cx="1145828" cy="1681329"/>
          </a:xfrm>
          <a:prstGeom prst="straightConnector1">
            <a:avLst/>
          </a:prstGeom>
          <a:ln w="5715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A27D5992-E5D6-4EB5-96A6-1F65844464A0}"/>
              </a:ext>
            </a:extLst>
          </p:cNvPr>
          <p:cNvSpPr/>
          <p:nvPr/>
        </p:nvSpPr>
        <p:spPr>
          <a:xfrm>
            <a:off x="295054" y="1535491"/>
            <a:ext cx="54246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Sprint finish shown by sudden, short increase in speed</a:t>
            </a:r>
            <a:endParaRPr lang="en-GB" sz="1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547CCE3A-6F77-4FE6-8705-4C865DCDCC30}"/>
              </a:ext>
            </a:extLst>
          </p:cNvPr>
          <p:cNvSpPr/>
          <p:nvPr/>
        </p:nvSpPr>
        <p:spPr>
          <a:xfrm>
            <a:off x="6379417" y="1402884"/>
            <a:ext cx="57255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entury Gothic" panose="020B0502020202020204" pitchFamily="34" charset="0"/>
              </a:rPr>
              <a:t>Increase in speed gradual, so not showing a sprint finish</a:t>
            </a:r>
            <a:endParaRPr lang="en-GB" sz="2800" dirty="0">
              <a:solidFill>
                <a:srgbClr val="FF0000"/>
              </a:solidFill>
            </a:endParaRPr>
          </a:p>
        </p:txBody>
      </p:sp>
      <p:pic>
        <p:nvPicPr>
          <p:cNvPr id="59" name="Picture 4" descr="Image result for tick cross">
            <a:extLst>
              <a:ext uri="{FF2B5EF4-FFF2-40B4-BE49-F238E27FC236}">
                <a16:creationId xmlns:a16="http://schemas.microsoft.com/office/drawing/2014/main" id="{31514EFD-A7CB-44E2-BBCB-000E81564AD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5" r="50064" b="-9011"/>
          <a:stretch/>
        </p:blipFill>
        <p:spPr bwMode="auto">
          <a:xfrm>
            <a:off x="4509538" y="1964263"/>
            <a:ext cx="582344" cy="661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4" descr="Image result for tick cross">
            <a:extLst>
              <a:ext uri="{FF2B5EF4-FFF2-40B4-BE49-F238E27FC236}">
                <a16:creationId xmlns:a16="http://schemas.microsoft.com/office/drawing/2014/main" id="{C3418CE6-C417-445C-9CB6-9FF661832A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23" t="23232" r="6053"/>
          <a:stretch/>
        </p:blipFill>
        <p:spPr bwMode="auto">
          <a:xfrm>
            <a:off x="10908539" y="1935112"/>
            <a:ext cx="534472" cy="466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7AF1E868-070F-44F4-B0E5-8D84557C2CFD}"/>
              </a:ext>
            </a:extLst>
          </p:cNvPr>
          <p:cNvSpPr/>
          <p:nvPr/>
        </p:nvSpPr>
        <p:spPr>
          <a:xfrm>
            <a:off x="508194" y="646030"/>
            <a:ext cx="85074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55: Bike race line graphs (question 1)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313303"/>
      </p:ext>
    </p:extLst>
  </p:cSld>
  <p:clrMapOvr>
    <a:masterClrMapping/>
  </p:clrMapOvr>
</p:sld>
</file>

<file path=ppt/slides/slide3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09196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DATA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07B5EA18-E11F-4D73-A3C7-0F26E4E996F5}"/>
              </a:ext>
            </a:extLst>
          </p:cNvPr>
          <p:cNvSpPr/>
          <p:nvPr/>
        </p:nvSpPr>
        <p:spPr>
          <a:xfrm>
            <a:off x="449709" y="2264102"/>
            <a:ext cx="114075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3600" b="1" i="1" dirty="0">
                <a:solidFill>
                  <a:prstClr val="black"/>
                </a:solidFill>
                <a:latin typeface="Century Gothic" panose="020B0502020202020204" pitchFamily="34" charset="0"/>
              </a:rPr>
              <a:t>‘I started quickly - first 3km of the race was downhill.’ </a:t>
            </a: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998C35EB-BA9F-49C7-9443-1FFA9E5332CC}"/>
              </a:ext>
            </a:extLst>
          </p:cNvPr>
          <p:cNvGrpSpPr/>
          <p:nvPr/>
        </p:nvGrpSpPr>
        <p:grpSpPr>
          <a:xfrm>
            <a:off x="716723" y="3770912"/>
            <a:ext cx="9961566" cy="4331942"/>
            <a:chOff x="612114" y="2440919"/>
            <a:chExt cx="2615502" cy="1602553"/>
          </a:xfrm>
        </p:grpSpPr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0FFF5EC6-26E1-4768-B006-C5006B220CF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4436" y="3847747"/>
              <a:ext cx="2252910" cy="0"/>
            </a:xfrm>
            <a:prstGeom prst="line">
              <a:avLst/>
            </a:prstGeom>
            <a:ln w="5715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A00FF0E5-E7F3-4BD3-B70A-852A25A5E63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31335" y="3854279"/>
              <a:ext cx="768" cy="39428"/>
            </a:xfrm>
            <a:prstGeom prst="line">
              <a:avLst/>
            </a:prstGeom>
            <a:ln w="5715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B868B190-C1D0-4DED-8F63-9D394340674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8967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458BB28B-5AC6-4AE7-B280-F3C2D804EB1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60891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E718E332-BA7F-4CA9-93FF-F3310E57E67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2411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EC99D0F2-D0F9-4037-9AC8-0F83F173F09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9227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610787A5-7B3B-424B-8DDB-59A5211328F1}"/>
                </a:ext>
              </a:extLst>
            </p:cNvPr>
            <p:cNvSpPr/>
            <p:nvPr/>
          </p:nvSpPr>
          <p:spPr>
            <a:xfrm>
              <a:off x="726510" y="3863931"/>
              <a:ext cx="214314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start</a:t>
              </a:r>
              <a:endParaRPr lang="en-GB" sz="2800" dirty="0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BAAB70E5-60D5-494B-888C-3D4162350959}"/>
                </a:ext>
              </a:extLst>
            </p:cNvPr>
            <p:cNvSpPr/>
            <p:nvPr/>
          </p:nvSpPr>
          <p:spPr>
            <a:xfrm>
              <a:off x="1310840" y="3872684"/>
              <a:ext cx="209263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5km</a:t>
              </a:r>
              <a:endParaRPr lang="en-GB" sz="2800" dirty="0"/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A1F4FA71-B789-4C3B-AFC2-557279A5569F}"/>
                </a:ext>
              </a:extLst>
            </p:cNvPr>
            <p:cNvSpPr/>
            <p:nvPr/>
          </p:nvSpPr>
          <p:spPr>
            <a:xfrm>
              <a:off x="1848847" y="3872684"/>
              <a:ext cx="253877" cy="170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10km</a:t>
              </a:r>
              <a:endParaRPr lang="en-GB" sz="2800" dirty="0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D2B6A7A1-F56A-4CC6-BDB3-E4BDD6A14831}"/>
                </a:ext>
              </a:extLst>
            </p:cNvPr>
            <p:cNvSpPr/>
            <p:nvPr/>
          </p:nvSpPr>
          <p:spPr>
            <a:xfrm>
              <a:off x="2410511" y="3872684"/>
              <a:ext cx="253877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15km</a:t>
              </a:r>
              <a:endParaRPr lang="en-GB" sz="2800" dirty="0"/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2426784E-24BB-46C0-8A32-68A31F416D19}"/>
                </a:ext>
              </a:extLst>
            </p:cNvPr>
            <p:cNvSpPr/>
            <p:nvPr/>
          </p:nvSpPr>
          <p:spPr>
            <a:xfrm>
              <a:off x="2973739" y="3872684"/>
              <a:ext cx="253877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20km</a:t>
              </a:r>
              <a:endParaRPr lang="en-GB" sz="2800" dirty="0"/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A09959A8-BD0D-4387-ACD2-C5D55862A824}"/>
                </a:ext>
              </a:extLst>
            </p:cNvPr>
            <p:cNvSpPr/>
            <p:nvPr/>
          </p:nvSpPr>
          <p:spPr>
            <a:xfrm>
              <a:off x="612114" y="2780151"/>
              <a:ext cx="98571" cy="60345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P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 err="1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D</a:t>
              </a:r>
              <a:endParaRPr lang="en-GB" sz="2400" dirty="0">
                <a:solidFill>
                  <a:prstClr val="black"/>
                </a:solidFill>
              </a:endParaRPr>
            </a:p>
          </p:txBody>
        </p: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CF4A19EE-10A0-473A-A644-5570E2A9FF48}"/>
                </a:ext>
              </a:extLst>
            </p:cNvPr>
            <p:cNvCxnSpPr>
              <a:cxnSpLocks/>
            </p:cNvCxnSpPr>
            <p:nvPr/>
          </p:nvCxnSpPr>
          <p:spPr>
            <a:xfrm>
              <a:off x="833668" y="2440919"/>
              <a:ext cx="0" cy="1406828"/>
            </a:xfrm>
            <a:prstGeom prst="line">
              <a:avLst/>
            </a:prstGeom>
            <a:ln w="5715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59B37003-97D6-4D96-AA49-F36E893F40F3}"/>
              </a:ext>
            </a:extLst>
          </p:cNvPr>
          <p:cNvSpPr/>
          <p:nvPr/>
        </p:nvSpPr>
        <p:spPr>
          <a:xfrm>
            <a:off x="508194" y="1404468"/>
            <a:ext cx="4438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Example Graph: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A017DB2-8902-434A-BC48-9445885F3382}"/>
              </a:ext>
            </a:extLst>
          </p:cNvPr>
          <p:cNvSpPr/>
          <p:nvPr/>
        </p:nvSpPr>
        <p:spPr>
          <a:xfrm>
            <a:off x="508194" y="646030"/>
            <a:ext cx="85074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55: Bike race line graphs (question 2)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5378061"/>
      </p:ext>
    </p:extLst>
  </p:cSld>
  <p:clrMapOvr>
    <a:masterClrMapping/>
  </p:clrMapOvr>
</p:sld>
</file>

<file path=ppt/slides/slide3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8E879EA-1364-4886-BDEC-CB3C942DC949}"/>
              </a:ext>
            </a:extLst>
          </p:cNvPr>
          <p:cNvSpPr/>
          <p:nvPr/>
        </p:nvSpPr>
        <p:spPr>
          <a:xfrm>
            <a:off x="1618937" y="3969504"/>
            <a:ext cx="8559384" cy="1854470"/>
          </a:xfrm>
          <a:custGeom>
            <a:avLst/>
            <a:gdLst>
              <a:gd name="connsiteX0" fmla="*/ 0 w 8559384"/>
              <a:gd name="connsiteY0" fmla="*/ 1681783 h 1854470"/>
              <a:gd name="connsiteX1" fmla="*/ 44971 w 8559384"/>
              <a:gd name="connsiteY1" fmla="*/ 857324 h 1854470"/>
              <a:gd name="connsiteX2" fmla="*/ 164892 w 8559384"/>
              <a:gd name="connsiteY2" fmla="*/ 572511 h 1854470"/>
              <a:gd name="connsiteX3" fmla="*/ 374754 w 8559384"/>
              <a:gd name="connsiteY3" fmla="*/ 407619 h 1854470"/>
              <a:gd name="connsiteX4" fmla="*/ 719528 w 8559384"/>
              <a:gd name="connsiteY4" fmla="*/ 362649 h 1854470"/>
              <a:gd name="connsiteX5" fmla="*/ 929391 w 8559384"/>
              <a:gd name="connsiteY5" fmla="*/ 332668 h 1854470"/>
              <a:gd name="connsiteX6" fmla="*/ 1049312 w 8559384"/>
              <a:gd name="connsiteY6" fmla="*/ 362649 h 1854470"/>
              <a:gd name="connsiteX7" fmla="*/ 1184223 w 8559384"/>
              <a:gd name="connsiteY7" fmla="*/ 437600 h 1854470"/>
              <a:gd name="connsiteX8" fmla="*/ 1499017 w 8559384"/>
              <a:gd name="connsiteY8" fmla="*/ 932275 h 1854470"/>
              <a:gd name="connsiteX9" fmla="*/ 2173574 w 8559384"/>
              <a:gd name="connsiteY9" fmla="*/ 1067186 h 1854470"/>
              <a:gd name="connsiteX10" fmla="*/ 2383436 w 8559384"/>
              <a:gd name="connsiteY10" fmla="*/ 992236 h 1854470"/>
              <a:gd name="connsiteX11" fmla="*/ 2758191 w 8559384"/>
              <a:gd name="connsiteY11" fmla="*/ 1082177 h 1854470"/>
              <a:gd name="connsiteX12" fmla="*/ 3102964 w 8559384"/>
              <a:gd name="connsiteY12" fmla="*/ 962255 h 1854470"/>
              <a:gd name="connsiteX13" fmla="*/ 3387777 w 8559384"/>
              <a:gd name="connsiteY13" fmla="*/ 1067186 h 1854470"/>
              <a:gd name="connsiteX14" fmla="*/ 3447738 w 8559384"/>
              <a:gd name="connsiteY14" fmla="*/ 1142137 h 1854470"/>
              <a:gd name="connsiteX15" fmla="*/ 3747541 w 8559384"/>
              <a:gd name="connsiteY15" fmla="*/ 1082177 h 1854470"/>
              <a:gd name="connsiteX16" fmla="*/ 3912433 w 8559384"/>
              <a:gd name="connsiteY16" fmla="*/ 1112157 h 1854470"/>
              <a:gd name="connsiteX17" fmla="*/ 4152276 w 8559384"/>
              <a:gd name="connsiteY17" fmla="*/ 977246 h 1854470"/>
              <a:gd name="connsiteX18" fmla="*/ 4452079 w 8559384"/>
              <a:gd name="connsiteY18" fmla="*/ 1007226 h 1854470"/>
              <a:gd name="connsiteX19" fmla="*/ 4676932 w 8559384"/>
              <a:gd name="connsiteY19" fmla="*/ 992236 h 1854470"/>
              <a:gd name="connsiteX20" fmla="*/ 5111646 w 8559384"/>
              <a:gd name="connsiteY20" fmla="*/ 1052196 h 1854470"/>
              <a:gd name="connsiteX21" fmla="*/ 5501391 w 8559384"/>
              <a:gd name="connsiteY21" fmla="*/ 992236 h 1854470"/>
              <a:gd name="connsiteX22" fmla="*/ 5771213 w 8559384"/>
              <a:gd name="connsiteY22" fmla="*/ 1097167 h 1854470"/>
              <a:gd name="connsiteX23" fmla="*/ 6071017 w 8559384"/>
              <a:gd name="connsiteY23" fmla="*/ 1067186 h 1854470"/>
              <a:gd name="connsiteX24" fmla="*/ 6265889 w 8559384"/>
              <a:gd name="connsiteY24" fmla="*/ 1157127 h 1854470"/>
              <a:gd name="connsiteX25" fmla="*/ 6505732 w 8559384"/>
              <a:gd name="connsiteY25" fmla="*/ 1501901 h 1854470"/>
              <a:gd name="connsiteX26" fmla="*/ 6700604 w 8559384"/>
              <a:gd name="connsiteY26" fmla="*/ 1696773 h 1854470"/>
              <a:gd name="connsiteX27" fmla="*/ 6970427 w 8559384"/>
              <a:gd name="connsiteY27" fmla="*/ 1786714 h 1854470"/>
              <a:gd name="connsiteX28" fmla="*/ 7255240 w 8559384"/>
              <a:gd name="connsiteY28" fmla="*/ 1801705 h 1854470"/>
              <a:gd name="connsiteX29" fmla="*/ 7480092 w 8559384"/>
              <a:gd name="connsiteY29" fmla="*/ 1831685 h 1854470"/>
              <a:gd name="connsiteX30" fmla="*/ 7659974 w 8559384"/>
              <a:gd name="connsiteY30" fmla="*/ 1426950 h 1854470"/>
              <a:gd name="connsiteX31" fmla="*/ 7779895 w 8559384"/>
              <a:gd name="connsiteY31" fmla="*/ 1142137 h 1854470"/>
              <a:gd name="connsiteX32" fmla="*/ 7884827 w 8559384"/>
              <a:gd name="connsiteY32" fmla="*/ 767383 h 1854470"/>
              <a:gd name="connsiteX33" fmla="*/ 7989758 w 8559384"/>
              <a:gd name="connsiteY33" fmla="*/ 302688 h 1854470"/>
              <a:gd name="connsiteX34" fmla="*/ 8109679 w 8559384"/>
              <a:gd name="connsiteY34" fmla="*/ 17875 h 1854470"/>
              <a:gd name="connsiteX35" fmla="*/ 8244591 w 8559384"/>
              <a:gd name="connsiteY35" fmla="*/ 32865 h 1854470"/>
              <a:gd name="connsiteX36" fmla="*/ 8454453 w 8559384"/>
              <a:gd name="connsiteY36" fmla="*/ 2885 h 1854470"/>
              <a:gd name="connsiteX37" fmla="*/ 8559384 w 8559384"/>
              <a:gd name="connsiteY37" fmla="*/ 2885 h 1854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8559384" h="1854470">
                <a:moveTo>
                  <a:pt x="0" y="1681783"/>
                </a:moveTo>
                <a:cubicBezTo>
                  <a:pt x="8744" y="1361993"/>
                  <a:pt x="17489" y="1042203"/>
                  <a:pt x="44971" y="857324"/>
                </a:cubicBezTo>
                <a:cubicBezTo>
                  <a:pt x="72453" y="672445"/>
                  <a:pt x="109928" y="647462"/>
                  <a:pt x="164892" y="572511"/>
                </a:cubicBezTo>
                <a:cubicBezTo>
                  <a:pt x="219856" y="497560"/>
                  <a:pt x="282315" y="442596"/>
                  <a:pt x="374754" y="407619"/>
                </a:cubicBezTo>
                <a:cubicBezTo>
                  <a:pt x="467193" y="372642"/>
                  <a:pt x="719528" y="362649"/>
                  <a:pt x="719528" y="362649"/>
                </a:cubicBezTo>
                <a:cubicBezTo>
                  <a:pt x="811967" y="350157"/>
                  <a:pt x="874427" y="332668"/>
                  <a:pt x="929391" y="332668"/>
                </a:cubicBezTo>
                <a:cubicBezTo>
                  <a:pt x="984355" y="332668"/>
                  <a:pt x="1006840" y="345160"/>
                  <a:pt x="1049312" y="362649"/>
                </a:cubicBezTo>
                <a:cubicBezTo>
                  <a:pt x="1091784" y="380138"/>
                  <a:pt x="1109272" y="342662"/>
                  <a:pt x="1184223" y="437600"/>
                </a:cubicBezTo>
                <a:cubicBezTo>
                  <a:pt x="1259174" y="532538"/>
                  <a:pt x="1334125" y="827344"/>
                  <a:pt x="1499017" y="932275"/>
                </a:cubicBezTo>
                <a:cubicBezTo>
                  <a:pt x="1663909" y="1037206"/>
                  <a:pt x="2026171" y="1057192"/>
                  <a:pt x="2173574" y="1067186"/>
                </a:cubicBezTo>
                <a:cubicBezTo>
                  <a:pt x="2320977" y="1077179"/>
                  <a:pt x="2286000" y="989738"/>
                  <a:pt x="2383436" y="992236"/>
                </a:cubicBezTo>
                <a:cubicBezTo>
                  <a:pt x="2480872" y="994734"/>
                  <a:pt x="2638270" y="1087174"/>
                  <a:pt x="2758191" y="1082177"/>
                </a:cubicBezTo>
                <a:cubicBezTo>
                  <a:pt x="2878112" y="1077180"/>
                  <a:pt x="2998033" y="964753"/>
                  <a:pt x="3102964" y="962255"/>
                </a:cubicBezTo>
                <a:cubicBezTo>
                  <a:pt x="3207895" y="959756"/>
                  <a:pt x="3330315" y="1037206"/>
                  <a:pt x="3387777" y="1067186"/>
                </a:cubicBezTo>
                <a:cubicBezTo>
                  <a:pt x="3445239" y="1097166"/>
                  <a:pt x="3387777" y="1139638"/>
                  <a:pt x="3447738" y="1142137"/>
                </a:cubicBezTo>
                <a:cubicBezTo>
                  <a:pt x="3507699" y="1144635"/>
                  <a:pt x="3670092" y="1087174"/>
                  <a:pt x="3747541" y="1082177"/>
                </a:cubicBezTo>
                <a:cubicBezTo>
                  <a:pt x="3824990" y="1077180"/>
                  <a:pt x="3844977" y="1129646"/>
                  <a:pt x="3912433" y="1112157"/>
                </a:cubicBezTo>
                <a:cubicBezTo>
                  <a:pt x="3979889" y="1094668"/>
                  <a:pt x="4062335" y="994734"/>
                  <a:pt x="4152276" y="977246"/>
                </a:cubicBezTo>
                <a:cubicBezTo>
                  <a:pt x="4242217" y="959758"/>
                  <a:pt x="4364636" y="1004728"/>
                  <a:pt x="4452079" y="1007226"/>
                </a:cubicBezTo>
                <a:cubicBezTo>
                  <a:pt x="4539522" y="1009724"/>
                  <a:pt x="4567004" y="984741"/>
                  <a:pt x="4676932" y="992236"/>
                </a:cubicBezTo>
                <a:cubicBezTo>
                  <a:pt x="4786860" y="999731"/>
                  <a:pt x="4974236" y="1052196"/>
                  <a:pt x="5111646" y="1052196"/>
                </a:cubicBezTo>
                <a:cubicBezTo>
                  <a:pt x="5249056" y="1052196"/>
                  <a:pt x="5391463" y="984741"/>
                  <a:pt x="5501391" y="992236"/>
                </a:cubicBezTo>
                <a:cubicBezTo>
                  <a:pt x="5611319" y="999731"/>
                  <a:pt x="5676276" y="1084675"/>
                  <a:pt x="5771213" y="1097167"/>
                </a:cubicBezTo>
                <a:cubicBezTo>
                  <a:pt x="5866150" y="1109659"/>
                  <a:pt x="5988571" y="1057193"/>
                  <a:pt x="6071017" y="1067186"/>
                </a:cubicBezTo>
                <a:cubicBezTo>
                  <a:pt x="6153463" y="1077179"/>
                  <a:pt x="6193437" y="1084675"/>
                  <a:pt x="6265889" y="1157127"/>
                </a:cubicBezTo>
                <a:cubicBezTo>
                  <a:pt x="6338341" y="1229579"/>
                  <a:pt x="6433280" y="1411960"/>
                  <a:pt x="6505732" y="1501901"/>
                </a:cubicBezTo>
                <a:cubicBezTo>
                  <a:pt x="6578184" y="1591842"/>
                  <a:pt x="6623155" y="1649304"/>
                  <a:pt x="6700604" y="1696773"/>
                </a:cubicBezTo>
                <a:cubicBezTo>
                  <a:pt x="6778053" y="1744242"/>
                  <a:pt x="6877988" y="1769225"/>
                  <a:pt x="6970427" y="1786714"/>
                </a:cubicBezTo>
                <a:cubicBezTo>
                  <a:pt x="7062866" y="1804203"/>
                  <a:pt x="7170296" y="1794210"/>
                  <a:pt x="7255240" y="1801705"/>
                </a:cubicBezTo>
                <a:cubicBezTo>
                  <a:pt x="7340184" y="1809200"/>
                  <a:pt x="7412636" y="1894144"/>
                  <a:pt x="7480092" y="1831685"/>
                </a:cubicBezTo>
                <a:cubicBezTo>
                  <a:pt x="7547548" y="1769226"/>
                  <a:pt x="7610007" y="1541875"/>
                  <a:pt x="7659974" y="1426950"/>
                </a:cubicBezTo>
                <a:cubicBezTo>
                  <a:pt x="7709941" y="1312025"/>
                  <a:pt x="7742420" y="1252065"/>
                  <a:pt x="7779895" y="1142137"/>
                </a:cubicBezTo>
                <a:cubicBezTo>
                  <a:pt x="7817370" y="1032209"/>
                  <a:pt x="7849850" y="907291"/>
                  <a:pt x="7884827" y="767383"/>
                </a:cubicBezTo>
                <a:cubicBezTo>
                  <a:pt x="7919804" y="627475"/>
                  <a:pt x="7952283" y="427606"/>
                  <a:pt x="7989758" y="302688"/>
                </a:cubicBezTo>
                <a:cubicBezTo>
                  <a:pt x="8027233" y="177770"/>
                  <a:pt x="8067207" y="62846"/>
                  <a:pt x="8109679" y="17875"/>
                </a:cubicBezTo>
                <a:cubicBezTo>
                  <a:pt x="8152151" y="-27096"/>
                  <a:pt x="8187129" y="35363"/>
                  <a:pt x="8244591" y="32865"/>
                </a:cubicBezTo>
                <a:cubicBezTo>
                  <a:pt x="8302053" y="30367"/>
                  <a:pt x="8401988" y="7882"/>
                  <a:pt x="8454453" y="2885"/>
                </a:cubicBezTo>
                <a:cubicBezTo>
                  <a:pt x="8506918" y="-2112"/>
                  <a:pt x="8533151" y="386"/>
                  <a:pt x="8559384" y="2885"/>
                </a:cubicBezTo>
              </a:path>
            </a:pathLst>
          </a:custGeom>
          <a:noFill/>
          <a:ln w="63500" cap="rnd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09196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DATA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07B5EA18-E11F-4D73-A3C7-0F26E4E996F5}"/>
              </a:ext>
            </a:extLst>
          </p:cNvPr>
          <p:cNvSpPr/>
          <p:nvPr/>
        </p:nvSpPr>
        <p:spPr>
          <a:xfrm>
            <a:off x="449709" y="2264102"/>
            <a:ext cx="114075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3600" b="1" i="1" dirty="0">
                <a:solidFill>
                  <a:prstClr val="black"/>
                </a:solidFill>
                <a:latin typeface="Century Gothic" panose="020B0502020202020204" pitchFamily="34" charset="0"/>
              </a:rPr>
              <a:t>‘I started quickly - first 3km of the race was downhill.’ </a:t>
            </a: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998C35EB-BA9F-49C7-9443-1FFA9E5332CC}"/>
              </a:ext>
            </a:extLst>
          </p:cNvPr>
          <p:cNvGrpSpPr/>
          <p:nvPr/>
        </p:nvGrpSpPr>
        <p:grpSpPr>
          <a:xfrm>
            <a:off x="716723" y="3770912"/>
            <a:ext cx="9961566" cy="4331942"/>
            <a:chOff x="612114" y="2440919"/>
            <a:chExt cx="2615502" cy="1602553"/>
          </a:xfrm>
        </p:grpSpPr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0FFF5EC6-26E1-4768-B006-C5006B220CF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4436" y="3847747"/>
              <a:ext cx="2252910" cy="0"/>
            </a:xfrm>
            <a:prstGeom prst="line">
              <a:avLst/>
            </a:prstGeom>
            <a:ln w="5715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A00FF0E5-E7F3-4BD3-B70A-852A25A5E63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31335" y="3854279"/>
              <a:ext cx="768" cy="39428"/>
            </a:xfrm>
            <a:prstGeom prst="line">
              <a:avLst/>
            </a:prstGeom>
            <a:ln w="5715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B868B190-C1D0-4DED-8F63-9D394340674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8967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458BB28B-5AC6-4AE7-B280-F3C2D804EB1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60891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E718E332-BA7F-4CA9-93FF-F3310E57E67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2411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EC99D0F2-D0F9-4037-9AC8-0F83F173F09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9227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610787A5-7B3B-424B-8DDB-59A5211328F1}"/>
                </a:ext>
              </a:extLst>
            </p:cNvPr>
            <p:cNvSpPr/>
            <p:nvPr/>
          </p:nvSpPr>
          <p:spPr>
            <a:xfrm>
              <a:off x="726510" y="3863931"/>
              <a:ext cx="214314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start</a:t>
              </a:r>
              <a:endParaRPr lang="en-GB" sz="2800" dirty="0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BAAB70E5-60D5-494B-888C-3D4162350959}"/>
                </a:ext>
              </a:extLst>
            </p:cNvPr>
            <p:cNvSpPr/>
            <p:nvPr/>
          </p:nvSpPr>
          <p:spPr>
            <a:xfrm>
              <a:off x="1310840" y="3872684"/>
              <a:ext cx="209263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5km</a:t>
              </a:r>
              <a:endParaRPr lang="en-GB" sz="2800" dirty="0"/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A1F4FA71-B789-4C3B-AFC2-557279A5569F}"/>
                </a:ext>
              </a:extLst>
            </p:cNvPr>
            <p:cNvSpPr/>
            <p:nvPr/>
          </p:nvSpPr>
          <p:spPr>
            <a:xfrm>
              <a:off x="1848847" y="3872684"/>
              <a:ext cx="253877" cy="170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10km</a:t>
              </a:r>
              <a:endParaRPr lang="en-GB" sz="2800" dirty="0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D2B6A7A1-F56A-4CC6-BDB3-E4BDD6A14831}"/>
                </a:ext>
              </a:extLst>
            </p:cNvPr>
            <p:cNvSpPr/>
            <p:nvPr/>
          </p:nvSpPr>
          <p:spPr>
            <a:xfrm>
              <a:off x="2410511" y="3872684"/>
              <a:ext cx="253877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15km</a:t>
              </a:r>
              <a:endParaRPr lang="en-GB" sz="2800" dirty="0"/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2426784E-24BB-46C0-8A32-68A31F416D19}"/>
                </a:ext>
              </a:extLst>
            </p:cNvPr>
            <p:cNvSpPr/>
            <p:nvPr/>
          </p:nvSpPr>
          <p:spPr>
            <a:xfrm>
              <a:off x="2973739" y="3872684"/>
              <a:ext cx="253877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20km</a:t>
              </a:r>
              <a:endParaRPr lang="en-GB" sz="2800" dirty="0"/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A09959A8-BD0D-4387-ACD2-C5D55862A824}"/>
                </a:ext>
              </a:extLst>
            </p:cNvPr>
            <p:cNvSpPr/>
            <p:nvPr/>
          </p:nvSpPr>
          <p:spPr>
            <a:xfrm>
              <a:off x="612114" y="2780151"/>
              <a:ext cx="98571" cy="60345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P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 err="1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D</a:t>
              </a:r>
              <a:endParaRPr lang="en-GB" sz="2400" dirty="0">
                <a:solidFill>
                  <a:prstClr val="black"/>
                </a:solidFill>
              </a:endParaRPr>
            </a:p>
          </p:txBody>
        </p: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CF4A19EE-10A0-473A-A644-5570E2A9FF48}"/>
                </a:ext>
              </a:extLst>
            </p:cNvPr>
            <p:cNvCxnSpPr>
              <a:cxnSpLocks/>
            </p:cNvCxnSpPr>
            <p:nvPr/>
          </p:nvCxnSpPr>
          <p:spPr>
            <a:xfrm>
              <a:off x="833668" y="2440919"/>
              <a:ext cx="0" cy="1406828"/>
            </a:xfrm>
            <a:prstGeom prst="line">
              <a:avLst/>
            </a:prstGeom>
            <a:ln w="5715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433CE1C6-08AE-4954-8ED0-16C476E30FC4}"/>
              </a:ext>
            </a:extLst>
          </p:cNvPr>
          <p:cNvSpPr/>
          <p:nvPr/>
        </p:nvSpPr>
        <p:spPr>
          <a:xfrm>
            <a:off x="2803159" y="3754422"/>
            <a:ext cx="8304549" cy="25560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BB5F8E9-26ED-49E2-ADB6-AEF3CC396D84}"/>
              </a:ext>
            </a:extLst>
          </p:cNvPr>
          <p:cNvSpPr/>
          <p:nvPr/>
        </p:nvSpPr>
        <p:spPr>
          <a:xfrm>
            <a:off x="508194" y="1404468"/>
            <a:ext cx="4438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Example Graph: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265FAE3-9F11-4CC5-8FD7-3850E39A57E4}"/>
              </a:ext>
            </a:extLst>
          </p:cNvPr>
          <p:cNvSpPr/>
          <p:nvPr/>
        </p:nvSpPr>
        <p:spPr>
          <a:xfrm>
            <a:off x="508194" y="646030"/>
            <a:ext cx="85074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55: Bike race line graphs (question 2)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1548737"/>
      </p:ext>
    </p:extLst>
  </p:cSld>
  <p:clrMapOvr>
    <a:masterClrMapping/>
  </p:clrMapOvr>
</p:sld>
</file>

<file path=ppt/slides/slide3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8E879EA-1364-4886-BDEC-CB3C942DC949}"/>
              </a:ext>
            </a:extLst>
          </p:cNvPr>
          <p:cNvSpPr/>
          <p:nvPr/>
        </p:nvSpPr>
        <p:spPr>
          <a:xfrm>
            <a:off x="1618937" y="3969504"/>
            <a:ext cx="8559384" cy="1854470"/>
          </a:xfrm>
          <a:custGeom>
            <a:avLst/>
            <a:gdLst>
              <a:gd name="connsiteX0" fmla="*/ 0 w 8559384"/>
              <a:gd name="connsiteY0" fmla="*/ 1681783 h 1854470"/>
              <a:gd name="connsiteX1" fmla="*/ 44971 w 8559384"/>
              <a:gd name="connsiteY1" fmla="*/ 857324 h 1854470"/>
              <a:gd name="connsiteX2" fmla="*/ 164892 w 8559384"/>
              <a:gd name="connsiteY2" fmla="*/ 572511 h 1854470"/>
              <a:gd name="connsiteX3" fmla="*/ 374754 w 8559384"/>
              <a:gd name="connsiteY3" fmla="*/ 407619 h 1854470"/>
              <a:gd name="connsiteX4" fmla="*/ 719528 w 8559384"/>
              <a:gd name="connsiteY4" fmla="*/ 362649 h 1854470"/>
              <a:gd name="connsiteX5" fmla="*/ 929391 w 8559384"/>
              <a:gd name="connsiteY5" fmla="*/ 332668 h 1854470"/>
              <a:gd name="connsiteX6" fmla="*/ 1049312 w 8559384"/>
              <a:gd name="connsiteY6" fmla="*/ 362649 h 1854470"/>
              <a:gd name="connsiteX7" fmla="*/ 1184223 w 8559384"/>
              <a:gd name="connsiteY7" fmla="*/ 437600 h 1854470"/>
              <a:gd name="connsiteX8" fmla="*/ 1499017 w 8559384"/>
              <a:gd name="connsiteY8" fmla="*/ 932275 h 1854470"/>
              <a:gd name="connsiteX9" fmla="*/ 2173574 w 8559384"/>
              <a:gd name="connsiteY9" fmla="*/ 1067186 h 1854470"/>
              <a:gd name="connsiteX10" fmla="*/ 2383436 w 8559384"/>
              <a:gd name="connsiteY10" fmla="*/ 992236 h 1854470"/>
              <a:gd name="connsiteX11" fmla="*/ 2758191 w 8559384"/>
              <a:gd name="connsiteY11" fmla="*/ 1082177 h 1854470"/>
              <a:gd name="connsiteX12" fmla="*/ 3102964 w 8559384"/>
              <a:gd name="connsiteY12" fmla="*/ 962255 h 1854470"/>
              <a:gd name="connsiteX13" fmla="*/ 3387777 w 8559384"/>
              <a:gd name="connsiteY13" fmla="*/ 1067186 h 1854470"/>
              <a:gd name="connsiteX14" fmla="*/ 3447738 w 8559384"/>
              <a:gd name="connsiteY14" fmla="*/ 1142137 h 1854470"/>
              <a:gd name="connsiteX15" fmla="*/ 3747541 w 8559384"/>
              <a:gd name="connsiteY15" fmla="*/ 1082177 h 1854470"/>
              <a:gd name="connsiteX16" fmla="*/ 3912433 w 8559384"/>
              <a:gd name="connsiteY16" fmla="*/ 1112157 h 1854470"/>
              <a:gd name="connsiteX17" fmla="*/ 4152276 w 8559384"/>
              <a:gd name="connsiteY17" fmla="*/ 977246 h 1854470"/>
              <a:gd name="connsiteX18" fmla="*/ 4452079 w 8559384"/>
              <a:gd name="connsiteY18" fmla="*/ 1007226 h 1854470"/>
              <a:gd name="connsiteX19" fmla="*/ 4676932 w 8559384"/>
              <a:gd name="connsiteY19" fmla="*/ 992236 h 1854470"/>
              <a:gd name="connsiteX20" fmla="*/ 5111646 w 8559384"/>
              <a:gd name="connsiteY20" fmla="*/ 1052196 h 1854470"/>
              <a:gd name="connsiteX21" fmla="*/ 5501391 w 8559384"/>
              <a:gd name="connsiteY21" fmla="*/ 992236 h 1854470"/>
              <a:gd name="connsiteX22" fmla="*/ 5771213 w 8559384"/>
              <a:gd name="connsiteY22" fmla="*/ 1097167 h 1854470"/>
              <a:gd name="connsiteX23" fmla="*/ 6071017 w 8559384"/>
              <a:gd name="connsiteY23" fmla="*/ 1067186 h 1854470"/>
              <a:gd name="connsiteX24" fmla="*/ 6265889 w 8559384"/>
              <a:gd name="connsiteY24" fmla="*/ 1157127 h 1854470"/>
              <a:gd name="connsiteX25" fmla="*/ 6505732 w 8559384"/>
              <a:gd name="connsiteY25" fmla="*/ 1501901 h 1854470"/>
              <a:gd name="connsiteX26" fmla="*/ 6700604 w 8559384"/>
              <a:gd name="connsiteY26" fmla="*/ 1696773 h 1854470"/>
              <a:gd name="connsiteX27" fmla="*/ 6970427 w 8559384"/>
              <a:gd name="connsiteY27" fmla="*/ 1786714 h 1854470"/>
              <a:gd name="connsiteX28" fmla="*/ 7255240 w 8559384"/>
              <a:gd name="connsiteY28" fmla="*/ 1801705 h 1854470"/>
              <a:gd name="connsiteX29" fmla="*/ 7480092 w 8559384"/>
              <a:gd name="connsiteY29" fmla="*/ 1831685 h 1854470"/>
              <a:gd name="connsiteX30" fmla="*/ 7659974 w 8559384"/>
              <a:gd name="connsiteY30" fmla="*/ 1426950 h 1854470"/>
              <a:gd name="connsiteX31" fmla="*/ 7779895 w 8559384"/>
              <a:gd name="connsiteY31" fmla="*/ 1142137 h 1854470"/>
              <a:gd name="connsiteX32" fmla="*/ 7884827 w 8559384"/>
              <a:gd name="connsiteY32" fmla="*/ 767383 h 1854470"/>
              <a:gd name="connsiteX33" fmla="*/ 7989758 w 8559384"/>
              <a:gd name="connsiteY33" fmla="*/ 302688 h 1854470"/>
              <a:gd name="connsiteX34" fmla="*/ 8109679 w 8559384"/>
              <a:gd name="connsiteY34" fmla="*/ 17875 h 1854470"/>
              <a:gd name="connsiteX35" fmla="*/ 8244591 w 8559384"/>
              <a:gd name="connsiteY35" fmla="*/ 32865 h 1854470"/>
              <a:gd name="connsiteX36" fmla="*/ 8454453 w 8559384"/>
              <a:gd name="connsiteY36" fmla="*/ 2885 h 1854470"/>
              <a:gd name="connsiteX37" fmla="*/ 8559384 w 8559384"/>
              <a:gd name="connsiteY37" fmla="*/ 2885 h 1854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8559384" h="1854470">
                <a:moveTo>
                  <a:pt x="0" y="1681783"/>
                </a:moveTo>
                <a:cubicBezTo>
                  <a:pt x="8744" y="1361993"/>
                  <a:pt x="17489" y="1042203"/>
                  <a:pt x="44971" y="857324"/>
                </a:cubicBezTo>
                <a:cubicBezTo>
                  <a:pt x="72453" y="672445"/>
                  <a:pt x="109928" y="647462"/>
                  <a:pt x="164892" y="572511"/>
                </a:cubicBezTo>
                <a:cubicBezTo>
                  <a:pt x="219856" y="497560"/>
                  <a:pt x="282315" y="442596"/>
                  <a:pt x="374754" y="407619"/>
                </a:cubicBezTo>
                <a:cubicBezTo>
                  <a:pt x="467193" y="372642"/>
                  <a:pt x="719528" y="362649"/>
                  <a:pt x="719528" y="362649"/>
                </a:cubicBezTo>
                <a:cubicBezTo>
                  <a:pt x="811967" y="350157"/>
                  <a:pt x="874427" y="332668"/>
                  <a:pt x="929391" y="332668"/>
                </a:cubicBezTo>
                <a:cubicBezTo>
                  <a:pt x="984355" y="332668"/>
                  <a:pt x="1006840" y="345160"/>
                  <a:pt x="1049312" y="362649"/>
                </a:cubicBezTo>
                <a:cubicBezTo>
                  <a:pt x="1091784" y="380138"/>
                  <a:pt x="1109272" y="342662"/>
                  <a:pt x="1184223" y="437600"/>
                </a:cubicBezTo>
                <a:cubicBezTo>
                  <a:pt x="1259174" y="532538"/>
                  <a:pt x="1334125" y="827344"/>
                  <a:pt x="1499017" y="932275"/>
                </a:cubicBezTo>
                <a:cubicBezTo>
                  <a:pt x="1663909" y="1037206"/>
                  <a:pt x="2026171" y="1057192"/>
                  <a:pt x="2173574" y="1067186"/>
                </a:cubicBezTo>
                <a:cubicBezTo>
                  <a:pt x="2320977" y="1077179"/>
                  <a:pt x="2286000" y="989738"/>
                  <a:pt x="2383436" y="992236"/>
                </a:cubicBezTo>
                <a:cubicBezTo>
                  <a:pt x="2480872" y="994734"/>
                  <a:pt x="2638270" y="1087174"/>
                  <a:pt x="2758191" y="1082177"/>
                </a:cubicBezTo>
                <a:cubicBezTo>
                  <a:pt x="2878112" y="1077180"/>
                  <a:pt x="2998033" y="964753"/>
                  <a:pt x="3102964" y="962255"/>
                </a:cubicBezTo>
                <a:cubicBezTo>
                  <a:pt x="3207895" y="959756"/>
                  <a:pt x="3330315" y="1037206"/>
                  <a:pt x="3387777" y="1067186"/>
                </a:cubicBezTo>
                <a:cubicBezTo>
                  <a:pt x="3445239" y="1097166"/>
                  <a:pt x="3387777" y="1139638"/>
                  <a:pt x="3447738" y="1142137"/>
                </a:cubicBezTo>
                <a:cubicBezTo>
                  <a:pt x="3507699" y="1144635"/>
                  <a:pt x="3670092" y="1087174"/>
                  <a:pt x="3747541" y="1082177"/>
                </a:cubicBezTo>
                <a:cubicBezTo>
                  <a:pt x="3824990" y="1077180"/>
                  <a:pt x="3844977" y="1129646"/>
                  <a:pt x="3912433" y="1112157"/>
                </a:cubicBezTo>
                <a:cubicBezTo>
                  <a:pt x="3979889" y="1094668"/>
                  <a:pt x="4062335" y="994734"/>
                  <a:pt x="4152276" y="977246"/>
                </a:cubicBezTo>
                <a:cubicBezTo>
                  <a:pt x="4242217" y="959758"/>
                  <a:pt x="4364636" y="1004728"/>
                  <a:pt x="4452079" y="1007226"/>
                </a:cubicBezTo>
                <a:cubicBezTo>
                  <a:pt x="4539522" y="1009724"/>
                  <a:pt x="4567004" y="984741"/>
                  <a:pt x="4676932" y="992236"/>
                </a:cubicBezTo>
                <a:cubicBezTo>
                  <a:pt x="4786860" y="999731"/>
                  <a:pt x="4974236" y="1052196"/>
                  <a:pt x="5111646" y="1052196"/>
                </a:cubicBezTo>
                <a:cubicBezTo>
                  <a:pt x="5249056" y="1052196"/>
                  <a:pt x="5391463" y="984741"/>
                  <a:pt x="5501391" y="992236"/>
                </a:cubicBezTo>
                <a:cubicBezTo>
                  <a:pt x="5611319" y="999731"/>
                  <a:pt x="5676276" y="1084675"/>
                  <a:pt x="5771213" y="1097167"/>
                </a:cubicBezTo>
                <a:cubicBezTo>
                  <a:pt x="5866150" y="1109659"/>
                  <a:pt x="5988571" y="1057193"/>
                  <a:pt x="6071017" y="1067186"/>
                </a:cubicBezTo>
                <a:cubicBezTo>
                  <a:pt x="6153463" y="1077179"/>
                  <a:pt x="6193437" y="1084675"/>
                  <a:pt x="6265889" y="1157127"/>
                </a:cubicBezTo>
                <a:cubicBezTo>
                  <a:pt x="6338341" y="1229579"/>
                  <a:pt x="6433280" y="1411960"/>
                  <a:pt x="6505732" y="1501901"/>
                </a:cubicBezTo>
                <a:cubicBezTo>
                  <a:pt x="6578184" y="1591842"/>
                  <a:pt x="6623155" y="1649304"/>
                  <a:pt x="6700604" y="1696773"/>
                </a:cubicBezTo>
                <a:cubicBezTo>
                  <a:pt x="6778053" y="1744242"/>
                  <a:pt x="6877988" y="1769225"/>
                  <a:pt x="6970427" y="1786714"/>
                </a:cubicBezTo>
                <a:cubicBezTo>
                  <a:pt x="7062866" y="1804203"/>
                  <a:pt x="7170296" y="1794210"/>
                  <a:pt x="7255240" y="1801705"/>
                </a:cubicBezTo>
                <a:cubicBezTo>
                  <a:pt x="7340184" y="1809200"/>
                  <a:pt x="7412636" y="1894144"/>
                  <a:pt x="7480092" y="1831685"/>
                </a:cubicBezTo>
                <a:cubicBezTo>
                  <a:pt x="7547548" y="1769226"/>
                  <a:pt x="7610007" y="1541875"/>
                  <a:pt x="7659974" y="1426950"/>
                </a:cubicBezTo>
                <a:cubicBezTo>
                  <a:pt x="7709941" y="1312025"/>
                  <a:pt x="7742420" y="1252065"/>
                  <a:pt x="7779895" y="1142137"/>
                </a:cubicBezTo>
                <a:cubicBezTo>
                  <a:pt x="7817370" y="1032209"/>
                  <a:pt x="7849850" y="907291"/>
                  <a:pt x="7884827" y="767383"/>
                </a:cubicBezTo>
                <a:cubicBezTo>
                  <a:pt x="7919804" y="627475"/>
                  <a:pt x="7952283" y="427606"/>
                  <a:pt x="7989758" y="302688"/>
                </a:cubicBezTo>
                <a:cubicBezTo>
                  <a:pt x="8027233" y="177770"/>
                  <a:pt x="8067207" y="62846"/>
                  <a:pt x="8109679" y="17875"/>
                </a:cubicBezTo>
                <a:cubicBezTo>
                  <a:pt x="8152151" y="-27096"/>
                  <a:pt x="8187129" y="35363"/>
                  <a:pt x="8244591" y="32865"/>
                </a:cubicBezTo>
                <a:cubicBezTo>
                  <a:pt x="8302053" y="30367"/>
                  <a:pt x="8401988" y="7882"/>
                  <a:pt x="8454453" y="2885"/>
                </a:cubicBezTo>
                <a:cubicBezTo>
                  <a:pt x="8506918" y="-2112"/>
                  <a:pt x="8533151" y="386"/>
                  <a:pt x="8559384" y="2885"/>
                </a:cubicBezTo>
              </a:path>
            </a:pathLst>
          </a:custGeom>
          <a:noFill/>
          <a:ln w="63500" cap="rnd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09196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DATA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07B5EA18-E11F-4D73-A3C7-0F26E4E996F5}"/>
              </a:ext>
            </a:extLst>
          </p:cNvPr>
          <p:cNvSpPr/>
          <p:nvPr/>
        </p:nvSpPr>
        <p:spPr>
          <a:xfrm>
            <a:off x="449709" y="2264102"/>
            <a:ext cx="114075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3600" b="1" i="1" dirty="0">
                <a:solidFill>
                  <a:prstClr val="black"/>
                </a:solidFill>
                <a:latin typeface="Century Gothic" panose="020B0502020202020204" pitchFamily="34" charset="0"/>
              </a:rPr>
              <a:t>‘I slowed down after that, cycling at a similar speed in the middle part of the race.’ </a:t>
            </a: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998C35EB-BA9F-49C7-9443-1FFA9E5332CC}"/>
              </a:ext>
            </a:extLst>
          </p:cNvPr>
          <p:cNvGrpSpPr/>
          <p:nvPr/>
        </p:nvGrpSpPr>
        <p:grpSpPr>
          <a:xfrm>
            <a:off x="716723" y="3770912"/>
            <a:ext cx="9961566" cy="4331942"/>
            <a:chOff x="612114" y="2440919"/>
            <a:chExt cx="2615502" cy="1602553"/>
          </a:xfrm>
        </p:grpSpPr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0FFF5EC6-26E1-4768-B006-C5006B220CF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4436" y="3847747"/>
              <a:ext cx="2252910" cy="0"/>
            </a:xfrm>
            <a:prstGeom prst="line">
              <a:avLst/>
            </a:prstGeom>
            <a:ln w="5715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A00FF0E5-E7F3-4BD3-B70A-852A25A5E63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31335" y="3854279"/>
              <a:ext cx="768" cy="39428"/>
            </a:xfrm>
            <a:prstGeom prst="line">
              <a:avLst/>
            </a:prstGeom>
            <a:ln w="5715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B868B190-C1D0-4DED-8F63-9D394340674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8967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458BB28B-5AC6-4AE7-B280-F3C2D804EB1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60891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E718E332-BA7F-4CA9-93FF-F3310E57E67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2411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EC99D0F2-D0F9-4037-9AC8-0F83F173F09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9227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610787A5-7B3B-424B-8DDB-59A5211328F1}"/>
                </a:ext>
              </a:extLst>
            </p:cNvPr>
            <p:cNvSpPr/>
            <p:nvPr/>
          </p:nvSpPr>
          <p:spPr>
            <a:xfrm>
              <a:off x="726510" y="3863931"/>
              <a:ext cx="214314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start</a:t>
              </a:r>
              <a:endParaRPr lang="en-GB" sz="2800" dirty="0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BAAB70E5-60D5-494B-888C-3D4162350959}"/>
                </a:ext>
              </a:extLst>
            </p:cNvPr>
            <p:cNvSpPr/>
            <p:nvPr/>
          </p:nvSpPr>
          <p:spPr>
            <a:xfrm>
              <a:off x="1310840" y="3872684"/>
              <a:ext cx="209263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5km</a:t>
              </a:r>
              <a:endParaRPr lang="en-GB" sz="2800" dirty="0"/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A1F4FA71-B789-4C3B-AFC2-557279A5569F}"/>
                </a:ext>
              </a:extLst>
            </p:cNvPr>
            <p:cNvSpPr/>
            <p:nvPr/>
          </p:nvSpPr>
          <p:spPr>
            <a:xfrm>
              <a:off x="1848847" y="3872684"/>
              <a:ext cx="253877" cy="170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10km</a:t>
              </a:r>
              <a:endParaRPr lang="en-GB" sz="2800" dirty="0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D2B6A7A1-F56A-4CC6-BDB3-E4BDD6A14831}"/>
                </a:ext>
              </a:extLst>
            </p:cNvPr>
            <p:cNvSpPr/>
            <p:nvPr/>
          </p:nvSpPr>
          <p:spPr>
            <a:xfrm>
              <a:off x="2410511" y="3872684"/>
              <a:ext cx="253877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15km</a:t>
              </a:r>
              <a:endParaRPr lang="en-GB" sz="2800" dirty="0"/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2426784E-24BB-46C0-8A32-68A31F416D19}"/>
                </a:ext>
              </a:extLst>
            </p:cNvPr>
            <p:cNvSpPr/>
            <p:nvPr/>
          </p:nvSpPr>
          <p:spPr>
            <a:xfrm>
              <a:off x="2973739" y="3872684"/>
              <a:ext cx="253877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20km</a:t>
              </a:r>
              <a:endParaRPr lang="en-GB" sz="2800" dirty="0"/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A09959A8-BD0D-4387-ACD2-C5D55862A824}"/>
                </a:ext>
              </a:extLst>
            </p:cNvPr>
            <p:cNvSpPr/>
            <p:nvPr/>
          </p:nvSpPr>
          <p:spPr>
            <a:xfrm>
              <a:off x="612114" y="2780151"/>
              <a:ext cx="98571" cy="60345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P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 err="1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D</a:t>
              </a:r>
              <a:endParaRPr lang="en-GB" sz="2400" dirty="0">
                <a:solidFill>
                  <a:prstClr val="black"/>
                </a:solidFill>
              </a:endParaRPr>
            </a:p>
          </p:txBody>
        </p: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CF4A19EE-10A0-473A-A644-5570E2A9FF48}"/>
                </a:ext>
              </a:extLst>
            </p:cNvPr>
            <p:cNvCxnSpPr>
              <a:cxnSpLocks/>
            </p:cNvCxnSpPr>
            <p:nvPr/>
          </p:nvCxnSpPr>
          <p:spPr>
            <a:xfrm>
              <a:off x="833668" y="2440919"/>
              <a:ext cx="0" cy="1406828"/>
            </a:xfrm>
            <a:prstGeom prst="line">
              <a:avLst/>
            </a:prstGeom>
            <a:ln w="5715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433CE1C6-08AE-4954-8ED0-16C476E30FC4}"/>
              </a:ext>
            </a:extLst>
          </p:cNvPr>
          <p:cNvSpPr/>
          <p:nvPr/>
        </p:nvSpPr>
        <p:spPr>
          <a:xfrm>
            <a:off x="2803159" y="3754422"/>
            <a:ext cx="8304549" cy="25560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72505CB-5351-4B6C-9D37-BEDF8369B286}"/>
              </a:ext>
            </a:extLst>
          </p:cNvPr>
          <p:cNvSpPr/>
          <p:nvPr/>
        </p:nvSpPr>
        <p:spPr>
          <a:xfrm>
            <a:off x="508194" y="1404468"/>
            <a:ext cx="4438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Example Graph: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F3B8069-7047-435E-9C39-FAEAE67A4488}"/>
              </a:ext>
            </a:extLst>
          </p:cNvPr>
          <p:cNvSpPr/>
          <p:nvPr/>
        </p:nvSpPr>
        <p:spPr>
          <a:xfrm>
            <a:off x="508194" y="646030"/>
            <a:ext cx="85074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55: Bike race line graphs (question 2)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558351"/>
      </p:ext>
    </p:extLst>
  </p:cSld>
  <p:clrMapOvr>
    <a:masterClrMapping/>
  </p:clrMapOvr>
</p:sld>
</file>

<file path=ppt/slides/slide3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8E879EA-1364-4886-BDEC-CB3C942DC949}"/>
              </a:ext>
            </a:extLst>
          </p:cNvPr>
          <p:cNvSpPr/>
          <p:nvPr/>
        </p:nvSpPr>
        <p:spPr>
          <a:xfrm>
            <a:off x="1618937" y="3969504"/>
            <a:ext cx="8559384" cy="1854470"/>
          </a:xfrm>
          <a:custGeom>
            <a:avLst/>
            <a:gdLst>
              <a:gd name="connsiteX0" fmla="*/ 0 w 8559384"/>
              <a:gd name="connsiteY0" fmla="*/ 1681783 h 1854470"/>
              <a:gd name="connsiteX1" fmla="*/ 44971 w 8559384"/>
              <a:gd name="connsiteY1" fmla="*/ 857324 h 1854470"/>
              <a:gd name="connsiteX2" fmla="*/ 164892 w 8559384"/>
              <a:gd name="connsiteY2" fmla="*/ 572511 h 1854470"/>
              <a:gd name="connsiteX3" fmla="*/ 374754 w 8559384"/>
              <a:gd name="connsiteY3" fmla="*/ 407619 h 1854470"/>
              <a:gd name="connsiteX4" fmla="*/ 719528 w 8559384"/>
              <a:gd name="connsiteY4" fmla="*/ 362649 h 1854470"/>
              <a:gd name="connsiteX5" fmla="*/ 929391 w 8559384"/>
              <a:gd name="connsiteY5" fmla="*/ 332668 h 1854470"/>
              <a:gd name="connsiteX6" fmla="*/ 1049312 w 8559384"/>
              <a:gd name="connsiteY6" fmla="*/ 362649 h 1854470"/>
              <a:gd name="connsiteX7" fmla="*/ 1184223 w 8559384"/>
              <a:gd name="connsiteY7" fmla="*/ 437600 h 1854470"/>
              <a:gd name="connsiteX8" fmla="*/ 1499017 w 8559384"/>
              <a:gd name="connsiteY8" fmla="*/ 932275 h 1854470"/>
              <a:gd name="connsiteX9" fmla="*/ 2173574 w 8559384"/>
              <a:gd name="connsiteY9" fmla="*/ 1067186 h 1854470"/>
              <a:gd name="connsiteX10" fmla="*/ 2383436 w 8559384"/>
              <a:gd name="connsiteY10" fmla="*/ 992236 h 1854470"/>
              <a:gd name="connsiteX11" fmla="*/ 2758191 w 8559384"/>
              <a:gd name="connsiteY11" fmla="*/ 1082177 h 1854470"/>
              <a:gd name="connsiteX12" fmla="*/ 3102964 w 8559384"/>
              <a:gd name="connsiteY12" fmla="*/ 962255 h 1854470"/>
              <a:gd name="connsiteX13" fmla="*/ 3387777 w 8559384"/>
              <a:gd name="connsiteY13" fmla="*/ 1067186 h 1854470"/>
              <a:gd name="connsiteX14" fmla="*/ 3447738 w 8559384"/>
              <a:gd name="connsiteY14" fmla="*/ 1142137 h 1854470"/>
              <a:gd name="connsiteX15" fmla="*/ 3747541 w 8559384"/>
              <a:gd name="connsiteY15" fmla="*/ 1082177 h 1854470"/>
              <a:gd name="connsiteX16" fmla="*/ 3912433 w 8559384"/>
              <a:gd name="connsiteY16" fmla="*/ 1112157 h 1854470"/>
              <a:gd name="connsiteX17" fmla="*/ 4152276 w 8559384"/>
              <a:gd name="connsiteY17" fmla="*/ 977246 h 1854470"/>
              <a:gd name="connsiteX18" fmla="*/ 4452079 w 8559384"/>
              <a:gd name="connsiteY18" fmla="*/ 1007226 h 1854470"/>
              <a:gd name="connsiteX19" fmla="*/ 4676932 w 8559384"/>
              <a:gd name="connsiteY19" fmla="*/ 992236 h 1854470"/>
              <a:gd name="connsiteX20" fmla="*/ 5111646 w 8559384"/>
              <a:gd name="connsiteY20" fmla="*/ 1052196 h 1854470"/>
              <a:gd name="connsiteX21" fmla="*/ 5501391 w 8559384"/>
              <a:gd name="connsiteY21" fmla="*/ 992236 h 1854470"/>
              <a:gd name="connsiteX22" fmla="*/ 5771213 w 8559384"/>
              <a:gd name="connsiteY22" fmla="*/ 1097167 h 1854470"/>
              <a:gd name="connsiteX23" fmla="*/ 6071017 w 8559384"/>
              <a:gd name="connsiteY23" fmla="*/ 1067186 h 1854470"/>
              <a:gd name="connsiteX24" fmla="*/ 6265889 w 8559384"/>
              <a:gd name="connsiteY24" fmla="*/ 1157127 h 1854470"/>
              <a:gd name="connsiteX25" fmla="*/ 6505732 w 8559384"/>
              <a:gd name="connsiteY25" fmla="*/ 1501901 h 1854470"/>
              <a:gd name="connsiteX26" fmla="*/ 6700604 w 8559384"/>
              <a:gd name="connsiteY26" fmla="*/ 1696773 h 1854470"/>
              <a:gd name="connsiteX27" fmla="*/ 6970427 w 8559384"/>
              <a:gd name="connsiteY27" fmla="*/ 1786714 h 1854470"/>
              <a:gd name="connsiteX28" fmla="*/ 7255240 w 8559384"/>
              <a:gd name="connsiteY28" fmla="*/ 1801705 h 1854470"/>
              <a:gd name="connsiteX29" fmla="*/ 7480092 w 8559384"/>
              <a:gd name="connsiteY29" fmla="*/ 1831685 h 1854470"/>
              <a:gd name="connsiteX30" fmla="*/ 7659974 w 8559384"/>
              <a:gd name="connsiteY30" fmla="*/ 1426950 h 1854470"/>
              <a:gd name="connsiteX31" fmla="*/ 7779895 w 8559384"/>
              <a:gd name="connsiteY31" fmla="*/ 1142137 h 1854470"/>
              <a:gd name="connsiteX32" fmla="*/ 7884827 w 8559384"/>
              <a:gd name="connsiteY32" fmla="*/ 767383 h 1854470"/>
              <a:gd name="connsiteX33" fmla="*/ 7989758 w 8559384"/>
              <a:gd name="connsiteY33" fmla="*/ 302688 h 1854470"/>
              <a:gd name="connsiteX34" fmla="*/ 8109679 w 8559384"/>
              <a:gd name="connsiteY34" fmla="*/ 17875 h 1854470"/>
              <a:gd name="connsiteX35" fmla="*/ 8244591 w 8559384"/>
              <a:gd name="connsiteY35" fmla="*/ 32865 h 1854470"/>
              <a:gd name="connsiteX36" fmla="*/ 8454453 w 8559384"/>
              <a:gd name="connsiteY36" fmla="*/ 2885 h 1854470"/>
              <a:gd name="connsiteX37" fmla="*/ 8559384 w 8559384"/>
              <a:gd name="connsiteY37" fmla="*/ 2885 h 1854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8559384" h="1854470">
                <a:moveTo>
                  <a:pt x="0" y="1681783"/>
                </a:moveTo>
                <a:cubicBezTo>
                  <a:pt x="8744" y="1361993"/>
                  <a:pt x="17489" y="1042203"/>
                  <a:pt x="44971" y="857324"/>
                </a:cubicBezTo>
                <a:cubicBezTo>
                  <a:pt x="72453" y="672445"/>
                  <a:pt x="109928" y="647462"/>
                  <a:pt x="164892" y="572511"/>
                </a:cubicBezTo>
                <a:cubicBezTo>
                  <a:pt x="219856" y="497560"/>
                  <a:pt x="282315" y="442596"/>
                  <a:pt x="374754" y="407619"/>
                </a:cubicBezTo>
                <a:cubicBezTo>
                  <a:pt x="467193" y="372642"/>
                  <a:pt x="719528" y="362649"/>
                  <a:pt x="719528" y="362649"/>
                </a:cubicBezTo>
                <a:cubicBezTo>
                  <a:pt x="811967" y="350157"/>
                  <a:pt x="874427" y="332668"/>
                  <a:pt x="929391" y="332668"/>
                </a:cubicBezTo>
                <a:cubicBezTo>
                  <a:pt x="984355" y="332668"/>
                  <a:pt x="1006840" y="345160"/>
                  <a:pt x="1049312" y="362649"/>
                </a:cubicBezTo>
                <a:cubicBezTo>
                  <a:pt x="1091784" y="380138"/>
                  <a:pt x="1109272" y="342662"/>
                  <a:pt x="1184223" y="437600"/>
                </a:cubicBezTo>
                <a:cubicBezTo>
                  <a:pt x="1259174" y="532538"/>
                  <a:pt x="1334125" y="827344"/>
                  <a:pt x="1499017" y="932275"/>
                </a:cubicBezTo>
                <a:cubicBezTo>
                  <a:pt x="1663909" y="1037206"/>
                  <a:pt x="2026171" y="1057192"/>
                  <a:pt x="2173574" y="1067186"/>
                </a:cubicBezTo>
                <a:cubicBezTo>
                  <a:pt x="2320977" y="1077179"/>
                  <a:pt x="2286000" y="989738"/>
                  <a:pt x="2383436" y="992236"/>
                </a:cubicBezTo>
                <a:cubicBezTo>
                  <a:pt x="2480872" y="994734"/>
                  <a:pt x="2638270" y="1087174"/>
                  <a:pt x="2758191" y="1082177"/>
                </a:cubicBezTo>
                <a:cubicBezTo>
                  <a:pt x="2878112" y="1077180"/>
                  <a:pt x="2998033" y="964753"/>
                  <a:pt x="3102964" y="962255"/>
                </a:cubicBezTo>
                <a:cubicBezTo>
                  <a:pt x="3207895" y="959756"/>
                  <a:pt x="3330315" y="1037206"/>
                  <a:pt x="3387777" y="1067186"/>
                </a:cubicBezTo>
                <a:cubicBezTo>
                  <a:pt x="3445239" y="1097166"/>
                  <a:pt x="3387777" y="1139638"/>
                  <a:pt x="3447738" y="1142137"/>
                </a:cubicBezTo>
                <a:cubicBezTo>
                  <a:pt x="3507699" y="1144635"/>
                  <a:pt x="3670092" y="1087174"/>
                  <a:pt x="3747541" y="1082177"/>
                </a:cubicBezTo>
                <a:cubicBezTo>
                  <a:pt x="3824990" y="1077180"/>
                  <a:pt x="3844977" y="1129646"/>
                  <a:pt x="3912433" y="1112157"/>
                </a:cubicBezTo>
                <a:cubicBezTo>
                  <a:pt x="3979889" y="1094668"/>
                  <a:pt x="4062335" y="994734"/>
                  <a:pt x="4152276" y="977246"/>
                </a:cubicBezTo>
                <a:cubicBezTo>
                  <a:pt x="4242217" y="959758"/>
                  <a:pt x="4364636" y="1004728"/>
                  <a:pt x="4452079" y="1007226"/>
                </a:cubicBezTo>
                <a:cubicBezTo>
                  <a:pt x="4539522" y="1009724"/>
                  <a:pt x="4567004" y="984741"/>
                  <a:pt x="4676932" y="992236"/>
                </a:cubicBezTo>
                <a:cubicBezTo>
                  <a:pt x="4786860" y="999731"/>
                  <a:pt x="4974236" y="1052196"/>
                  <a:pt x="5111646" y="1052196"/>
                </a:cubicBezTo>
                <a:cubicBezTo>
                  <a:pt x="5249056" y="1052196"/>
                  <a:pt x="5391463" y="984741"/>
                  <a:pt x="5501391" y="992236"/>
                </a:cubicBezTo>
                <a:cubicBezTo>
                  <a:pt x="5611319" y="999731"/>
                  <a:pt x="5676276" y="1084675"/>
                  <a:pt x="5771213" y="1097167"/>
                </a:cubicBezTo>
                <a:cubicBezTo>
                  <a:pt x="5866150" y="1109659"/>
                  <a:pt x="5988571" y="1057193"/>
                  <a:pt x="6071017" y="1067186"/>
                </a:cubicBezTo>
                <a:cubicBezTo>
                  <a:pt x="6153463" y="1077179"/>
                  <a:pt x="6193437" y="1084675"/>
                  <a:pt x="6265889" y="1157127"/>
                </a:cubicBezTo>
                <a:cubicBezTo>
                  <a:pt x="6338341" y="1229579"/>
                  <a:pt x="6433280" y="1411960"/>
                  <a:pt x="6505732" y="1501901"/>
                </a:cubicBezTo>
                <a:cubicBezTo>
                  <a:pt x="6578184" y="1591842"/>
                  <a:pt x="6623155" y="1649304"/>
                  <a:pt x="6700604" y="1696773"/>
                </a:cubicBezTo>
                <a:cubicBezTo>
                  <a:pt x="6778053" y="1744242"/>
                  <a:pt x="6877988" y="1769225"/>
                  <a:pt x="6970427" y="1786714"/>
                </a:cubicBezTo>
                <a:cubicBezTo>
                  <a:pt x="7062866" y="1804203"/>
                  <a:pt x="7170296" y="1794210"/>
                  <a:pt x="7255240" y="1801705"/>
                </a:cubicBezTo>
                <a:cubicBezTo>
                  <a:pt x="7340184" y="1809200"/>
                  <a:pt x="7412636" y="1894144"/>
                  <a:pt x="7480092" y="1831685"/>
                </a:cubicBezTo>
                <a:cubicBezTo>
                  <a:pt x="7547548" y="1769226"/>
                  <a:pt x="7610007" y="1541875"/>
                  <a:pt x="7659974" y="1426950"/>
                </a:cubicBezTo>
                <a:cubicBezTo>
                  <a:pt x="7709941" y="1312025"/>
                  <a:pt x="7742420" y="1252065"/>
                  <a:pt x="7779895" y="1142137"/>
                </a:cubicBezTo>
                <a:cubicBezTo>
                  <a:pt x="7817370" y="1032209"/>
                  <a:pt x="7849850" y="907291"/>
                  <a:pt x="7884827" y="767383"/>
                </a:cubicBezTo>
                <a:cubicBezTo>
                  <a:pt x="7919804" y="627475"/>
                  <a:pt x="7952283" y="427606"/>
                  <a:pt x="7989758" y="302688"/>
                </a:cubicBezTo>
                <a:cubicBezTo>
                  <a:pt x="8027233" y="177770"/>
                  <a:pt x="8067207" y="62846"/>
                  <a:pt x="8109679" y="17875"/>
                </a:cubicBezTo>
                <a:cubicBezTo>
                  <a:pt x="8152151" y="-27096"/>
                  <a:pt x="8187129" y="35363"/>
                  <a:pt x="8244591" y="32865"/>
                </a:cubicBezTo>
                <a:cubicBezTo>
                  <a:pt x="8302053" y="30367"/>
                  <a:pt x="8401988" y="7882"/>
                  <a:pt x="8454453" y="2885"/>
                </a:cubicBezTo>
                <a:cubicBezTo>
                  <a:pt x="8506918" y="-2112"/>
                  <a:pt x="8533151" y="386"/>
                  <a:pt x="8559384" y="2885"/>
                </a:cubicBezTo>
              </a:path>
            </a:pathLst>
          </a:custGeom>
          <a:noFill/>
          <a:ln w="63500" cap="rnd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09196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DATA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07B5EA18-E11F-4D73-A3C7-0F26E4E996F5}"/>
              </a:ext>
            </a:extLst>
          </p:cNvPr>
          <p:cNvSpPr/>
          <p:nvPr/>
        </p:nvSpPr>
        <p:spPr>
          <a:xfrm>
            <a:off x="449709" y="2264102"/>
            <a:ext cx="114075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3600" b="1" i="1" dirty="0">
                <a:solidFill>
                  <a:prstClr val="black"/>
                </a:solidFill>
                <a:latin typeface="Century Gothic" panose="020B0502020202020204" pitchFamily="34" charset="0"/>
              </a:rPr>
              <a:t>‘I slowed down after that, cycling at a similar speed in the middle part of the race.’ </a:t>
            </a: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998C35EB-BA9F-49C7-9443-1FFA9E5332CC}"/>
              </a:ext>
            </a:extLst>
          </p:cNvPr>
          <p:cNvGrpSpPr/>
          <p:nvPr/>
        </p:nvGrpSpPr>
        <p:grpSpPr>
          <a:xfrm>
            <a:off x="716723" y="3770912"/>
            <a:ext cx="9961566" cy="4331942"/>
            <a:chOff x="612114" y="2440919"/>
            <a:chExt cx="2615502" cy="1602553"/>
          </a:xfrm>
        </p:grpSpPr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0FFF5EC6-26E1-4768-B006-C5006B220CF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4436" y="3847747"/>
              <a:ext cx="2252910" cy="0"/>
            </a:xfrm>
            <a:prstGeom prst="line">
              <a:avLst/>
            </a:prstGeom>
            <a:ln w="5715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A00FF0E5-E7F3-4BD3-B70A-852A25A5E63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31335" y="3854279"/>
              <a:ext cx="768" cy="39428"/>
            </a:xfrm>
            <a:prstGeom prst="line">
              <a:avLst/>
            </a:prstGeom>
            <a:ln w="5715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B868B190-C1D0-4DED-8F63-9D394340674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8967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458BB28B-5AC6-4AE7-B280-F3C2D804EB1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60891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E718E332-BA7F-4CA9-93FF-F3310E57E67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2411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EC99D0F2-D0F9-4037-9AC8-0F83F173F09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9227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610787A5-7B3B-424B-8DDB-59A5211328F1}"/>
                </a:ext>
              </a:extLst>
            </p:cNvPr>
            <p:cNvSpPr/>
            <p:nvPr/>
          </p:nvSpPr>
          <p:spPr>
            <a:xfrm>
              <a:off x="726510" y="3863931"/>
              <a:ext cx="214314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start</a:t>
              </a:r>
              <a:endParaRPr lang="en-GB" sz="2800" dirty="0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BAAB70E5-60D5-494B-888C-3D4162350959}"/>
                </a:ext>
              </a:extLst>
            </p:cNvPr>
            <p:cNvSpPr/>
            <p:nvPr/>
          </p:nvSpPr>
          <p:spPr>
            <a:xfrm>
              <a:off x="1310840" y="3872684"/>
              <a:ext cx="209263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5km</a:t>
              </a:r>
              <a:endParaRPr lang="en-GB" sz="2800" dirty="0"/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A1F4FA71-B789-4C3B-AFC2-557279A5569F}"/>
                </a:ext>
              </a:extLst>
            </p:cNvPr>
            <p:cNvSpPr/>
            <p:nvPr/>
          </p:nvSpPr>
          <p:spPr>
            <a:xfrm>
              <a:off x="1848847" y="3872684"/>
              <a:ext cx="253877" cy="170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10km</a:t>
              </a:r>
              <a:endParaRPr lang="en-GB" sz="2800" dirty="0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D2B6A7A1-F56A-4CC6-BDB3-E4BDD6A14831}"/>
                </a:ext>
              </a:extLst>
            </p:cNvPr>
            <p:cNvSpPr/>
            <p:nvPr/>
          </p:nvSpPr>
          <p:spPr>
            <a:xfrm>
              <a:off x="2410511" y="3872684"/>
              <a:ext cx="253877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15km</a:t>
              </a:r>
              <a:endParaRPr lang="en-GB" sz="2800" dirty="0"/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2426784E-24BB-46C0-8A32-68A31F416D19}"/>
                </a:ext>
              </a:extLst>
            </p:cNvPr>
            <p:cNvSpPr/>
            <p:nvPr/>
          </p:nvSpPr>
          <p:spPr>
            <a:xfrm>
              <a:off x="2973739" y="3872684"/>
              <a:ext cx="253877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20km</a:t>
              </a:r>
              <a:endParaRPr lang="en-GB" sz="2800" dirty="0"/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A09959A8-BD0D-4387-ACD2-C5D55862A824}"/>
                </a:ext>
              </a:extLst>
            </p:cNvPr>
            <p:cNvSpPr/>
            <p:nvPr/>
          </p:nvSpPr>
          <p:spPr>
            <a:xfrm>
              <a:off x="612114" y="2780151"/>
              <a:ext cx="98571" cy="60345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P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 err="1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D</a:t>
              </a:r>
              <a:endParaRPr lang="en-GB" sz="2400" dirty="0">
                <a:solidFill>
                  <a:prstClr val="black"/>
                </a:solidFill>
              </a:endParaRPr>
            </a:p>
          </p:txBody>
        </p: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CF4A19EE-10A0-473A-A644-5570E2A9FF48}"/>
                </a:ext>
              </a:extLst>
            </p:cNvPr>
            <p:cNvCxnSpPr>
              <a:cxnSpLocks/>
            </p:cNvCxnSpPr>
            <p:nvPr/>
          </p:nvCxnSpPr>
          <p:spPr>
            <a:xfrm>
              <a:off x="833668" y="2440919"/>
              <a:ext cx="0" cy="1406828"/>
            </a:xfrm>
            <a:prstGeom prst="line">
              <a:avLst/>
            </a:prstGeom>
            <a:ln w="5715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433CE1C6-08AE-4954-8ED0-16C476E30FC4}"/>
              </a:ext>
            </a:extLst>
          </p:cNvPr>
          <p:cNvSpPr/>
          <p:nvPr/>
        </p:nvSpPr>
        <p:spPr>
          <a:xfrm>
            <a:off x="7674966" y="3754422"/>
            <a:ext cx="3432742" cy="25560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EECF2FC-0F1E-4CD3-9814-7ED09850C339}"/>
              </a:ext>
            </a:extLst>
          </p:cNvPr>
          <p:cNvSpPr/>
          <p:nvPr/>
        </p:nvSpPr>
        <p:spPr>
          <a:xfrm>
            <a:off x="508194" y="1404468"/>
            <a:ext cx="4438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Example Graph: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38795C0-20CA-4139-B0F4-D3302C62C378}"/>
              </a:ext>
            </a:extLst>
          </p:cNvPr>
          <p:cNvSpPr/>
          <p:nvPr/>
        </p:nvSpPr>
        <p:spPr>
          <a:xfrm>
            <a:off x="508194" y="646030"/>
            <a:ext cx="85074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55: Bike race line graphs (question 2)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760413"/>
      </p:ext>
    </p:extLst>
  </p:cSld>
  <p:clrMapOvr>
    <a:masterClrMapping/>
  </p:clrMapOvr>
</p:sld>
</file>

<file path=ppt/slides/slide3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8E879EA-1364-4886-BDEC-CB3C942DC949}"/>
              </a:ext>
            </a:extLst>
          </p:cNvPr>
          <p:cNvSpPr/>
          <p:nvPr/>
        </p:nvSpPr>
        <p:spPr>
          <a:xfrm>
            <a:off x="1618937" y="3969504"/>
            <a:ext cx="8559384" cy="1854470"/>
          </a:xfrm>
          <a:custGeom>
            <a:avLst/>
            <a:gdLst>
              <a:gd name="connsiteX0" fmla="*/ 0 w 8559384"/>
              <a:gd name="connsiteY0" fmla="*/ 1681783 h 1854470"/>
              <a:gd name="connsiteX1" fmla="*/ 44971 w 8559384"/>
              <a:gd name="connsiteY1" fmla="*/ 857324 h 1854470"/>
              <a:gd name="connsiteX2" fmla="*/ 164892 w 8559384"/>
              <a:gd name="connsiteY2" fmla="*/ 572511 h 1854470"/>
              <a:gd name="connsiteX3" fmla="*/ 374754 w 8559384"/>
              <a:gd name="connsiteY3" fmla="*/ 407619 h 1854470"/>
              <a:gd name="connsiteX4" fmla="*/ 719528 w 8559384"/>
              <a:gd name="connsiteY4" fmla="*/ 362649 h 1854470"/>
              <a:gd name="connsiteX5" fmla="*/ 929391 w 8559384"/>
              <a:gd name="connsiteY5" fmla="*/ 332668 h 1854470"/>
              <a:gd name="connsiteX6" fmla="*/ 1049312 w 8559384"/>
              <a:gd name="connsiteY6" fmla="*/ 362649 h 1854470"/>
              <a:gd name="connsiteX7" fmla="*/ 1184223 w 8559384"/>
              <a:gd name="connsiteY7" fmla="*/ 437600 h 1854470"/>
              <a:gd name="connsiteX8" fmla="*/ 1499017 w 8559384"/>
              <a:gd name="connsiteY8" fmla="*/ 932275 h 1854470"/>
              <a:gd name="connsiteX9" fmla="*/ 2173574 w 8559384"/>
              <a:gd name="connsiteY9" fmla="*/ 1067186 h 1854470"/>
              <a:gd name="connsiteX10" fmla="*/ 2383436 w 8559384"/>
              <a:gd name="connsiteY10" fmla="*/ 992236 h 1854470"/>
              <a:gd name="connsiteX11" fmla="*/ 2758191 w 8559384"/>
              <a:gd name="connsiteY11" fmla="*/ 1082177 h 1854470"/>
              <a:gd name="connsiteX12" fmla="*/ 3102964 w 8559384"/>
              <a:gd name="connsiteY12" fmla="*/ 962255 h 1854470"/>
              <a:gd name="connsiteX13" fmla="*/ 3387777 w 8559384"/>
              <a:gd name="connsiteY13" fmla="*/ 1067186 h 1854470"/>
              <a:gd name="connsiteX14" fmla="*/ 3447738 w 8559384"/>
              <a:gd name="connsiteY14" fmla="*/ 1142137 h 1854470"/>
              <a:gd name="connsiteX15" fmla="*/ 3747541 w 8559384"/>
              <a:gd name="connsiteY15" fmla="*/ 1082177 h 1854470"/>
              <a:gd name="connsiteX16" fmla="*/ 3912433 w 8559384"/>
              <a:gd name="connsiteY16" fmla="*/ 1112157 h 1854470"/>
              <a:gd name="connsiteX17" fmla="*/ 4152276 w 8559384"/>
              <a:gd name="connsiteY17" fmla="*/ 977246 h 1854470"/>
              <a:gd name="connsiteX18" fmla="*/ 4452079 w 8559384"/>
              <a:gd name="connsiteY18" fmla="*/ 1007226 h 1854470"/>
              <a:gd name="connsiteX19" fmla="*/ 4676932 w 8559384"/>
              <a:gd name="connsiteY19" fmla="*/ 992236 h 1854470"/>
              <a:gd name="connsiteX20" fmla="*/ 5111646 w 8559384"/>
              <a:gd name="connsiteY20" fmla="*/ 1052196 h 1854470"/>
              <a:gd name="connsiteX21" fmla="*/ 5501391 w 8559384"/>
              <a:gd name="connsiteY21" fmla="*/ 992236 h 1854470"/>
              <a:gd name="connsiteX22" fmla="*/ 5771213 w 8559384"/>
              <a:gd name="connsiteY22" fmla="*/ 1097167 h 1854470"/>
              <a:gd name="connsiteX23" fmla="*/ 6071017 w 8559384"/>
              <a:gd name="connsiteY23" fmla="*/ 1067186 h 1854470"/>
              <a:gd name="connsiteX24" fmla="*/ 6265889 w 8559384"/>
              <a:gd name="connsiteY24" fmla="*/ 1157127 h 1854470"/>
              <a:gd name="connsiteX25" fmla="*/ 6505732 w 8559384"/>
              <a:gd name="connsiteY25" fmla="*/ 1501901 h 1854470"/>
              <a:gd name="connsiteX26" fmla="*/ 6700604 w 8559384"/>
              <a:gd name="connsiteY26" fmla="*/ 1696773 h 1854470"/>
              <a:gd name="connsiteX27" fmla="*/ 6970427 w 8559384"/>
              <a:gd name="connsiteY27" fmla="*/ 1786714 h 1854470"/>
              <a:gd name="connsiteX28" fmla="*/ 7255240 w 8559384"/>
              <a:gd name="connsiteY28" fmla="*/ 1801705 h 1854470"/>
              <a:gd name="connsiteX29" fmla="*/ 7480092 w 8559384"/>
              <a:gd name="connsiteY29" fmla="*/ 1831685 h 1854470"/>
              <a:gd name="connsiteX30" fmla="*/ 7659974 w 8559384"/>
              <a:gd name="connsiteY30" fmla="*/ 1426950 h 1854470"/>
              <a:gd name="connsiteX31" fmla="*/ 7779895 w 8559384"/>
              <a:gd name="connsiteY31" fmla="*/ 1142137 h 1854470"/>
              <a:gd name="connsiteX32" fmla="*/ 7884827 w 8559384"/>
              <a:gd name="connsiteY32" fmla="*/ 767383 h 1854470"/>
              <a:gd name="connsiteX33" fmla="*/ 7989758 w 8559384"/>
              <a:gd name="connsiteY33" fmla="*/ 302688 h 1854470"/>
              <a:gd name="connsiteX34" fmla="*/ 8109679 w 8559384"/>
              <a:gd name="connsiteY34" fmla="*/ 17875 h 1854470"/>
              <a:gd name="connsiteX35" fmla="*/ 8244591 w 8559384"/>
              <a:gd name="connsiteY35" fmla="*/ 32865 h 1854470"/>
              <a:gd name="connsiteX36" fmla="*/ 8454453 w 8559384"/>
              <a:gd name="connsiteY36" fmla="*/ 2885 h 1854470"/>
              <a:gd name="connsiteX37" fmla="*/ 8559384 w 8559384"/>
              <a:gd name="connsiteY37" fmla="*/ 2885 h 1854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8559384" h="1854470">
                <a:moveTo>
                  <a:pt x="0" y="1681783"/>
                </a:moveTo>
                <a:cubicBezTo>
                  <a:pt x="8744" y="1361993"/>
                  <a:pt x="17489" y="1042203"/>
                  <a:pt x="44971" y="857324"/>
                </a:cubicBezTo>
                <a:cubicBezTo>
                  <a:pt x="72453" y="672445"/>
                  <a:pt x="109928" y="647462"/>
                  <a:pt x="164892" y="572511"/>
                </a:cubicBezTo>
                <a:cubicBezTo>
                  <a:pt x="219856" y="497560"/>
                  <a:pt x="282315" y="442596"/>
                  <a:pt x="374754" y="407619"/>
                </a:cubicBezTo>
                <a:cubicBezTo>
                  <a:pt x="467193" y="372642"/>
                  <a:pt x="719528" y="362649"/>
                  <a:pt x="719528" y="362649"/>
                </a:cubicBezTo>
                <a:cubicBezTo>
                  <a:pt x="811967" y="350157"/>
                  <a:pt x="874427" y="332668"/>
                  <a:pt x="929391" y="332668"/>
                </a:cubicBezTo>
                <a:cubicBezTo>
                  <a:pt x="984355" y="332668"/>
                  <a:pt x="1006840" y="345160"/>
                  <a:pt x="1049312" y="362649"/>
                </a:cubicBezTo>
                <a:cubicBezTo>
                  <a:pt x="1091784" y="380138"/>
                  <a:pt x="1109272" y="342662"/>
                  <a:pt x="1184223" y="437600"/>
                </a:cubicBezTo>
                <a:cubicBezTo>
                  <a:pt x="1259174" y="532538"/>
                  <a:pt x="1334125" y="827344"/>
                  <a:pt x="1499017" y="932275"/>
                </a:cubicBezTo>
                <a:cubicBezTo>
                  <a:pt x="1663909" y="1037206"/>
                  <a:pt x="2026171" y="1057192"/>
                  <a:pt x="2173574" y="1067186"/>
                </a:cubicBezTo>
                <a:cubicBezTo>
                  <a:pt x="2320977" y="1077179"/>
                  <a:pt x="2286000" y="989738"/>
                  <a:pt x="2383436" y="992236"/>
                </a:cubicBezTo>
                <a:cubicBezTo>
                  <a:pt x="2480872" y="994734"/>
                  <a:pt x="2638270" y="1087174"/>
                  <a:pt x="2758191" y="1082177"/>
                </a:cubicBezTo>
                <a:cubicBezTo>
                  <a:pt x="2878112" y="1077180"/>
                  <a:pt x="2998033" y="964753"/>
                  <a:pt x="3102964" y="962255"/>
                </a:cubicBezTo>
                <a:cubicBezTo>
                  <a:pt x="3207895" y="959756"/>
                  <a:pt x="3330315" y="1037206"/>
                  <a:pt x="3387777" y="1067186"/>
                </a:cubicBezTo>
                <a:cubicBezTo>
                  <a:pt x="3445239" y="1097166"/>
                  <a:pt x="3387777" y="1139638"/>
                  <a:pt x="3447738" y="1142137"/>
                </a:cubicBezTo>
                <a:cubicBezTo>
                  <a:pt x="3507699" y="1144635"/>
                  <a:pt x="3670092" y="1087174"/>
                  <a:pt x="3747541" y="1082177"/>
                </a:cubicBezTo>
                <a:cubicBezTo>
                  <a:pt x="3824990" y="1077180"/>
                  <a:pt x="3844977" y="1129646"/>
                  <a:pt x="3912433" y="1112157"/>
                </a:cubicBezTo>
                <a:cubicBezTo>
                  <a:pt x="3979889" y="1094668"/>
                  <a:pt x="4062335" y="994734"/>
                  <a:pt x="4152276" y="977246"/>
                </a:cubicBezTo>
                <a:cubicBezTo>
                  <a:pt x="4242217" y="959758"/>
                  <a:pt x="4364636" y="1004728"/>
                  <a:pt x="4452079" y="1007226"/>
                </a:cubicBezTo>
                <a:cubicBezTo>
                  <a:pt x="4539522" y="1009724"/>
                  <a:pt x="4567004" y="984741"/>
                  <a:pt x="4676932" y="992236"/>
                </a:cubicBezTo>
                <a:cubicBezTo>
                  <a:pt x="4786860" y="999731"/>
                  <a:pt x="4974236" y="1052196"/>
                  <a:pt x="5111646" y="1052196"/>
                </a:cubicBezTo>
                <a:cubicBezTo>
                  <a:pt x="5249056" y="1052196"/>
                  <a:pt x="5391463" y="984741"/>
                  <a:pt x="5501391" y="992236"/>
                </a:cubicBezTo>
                <a:cubicBezTo>
                  <a:pt x="5611319" y="999731"/>
                  <a:pt x="5676276" y="1084675"/>
                  <a:pt x="5771213" y="1097167"/>
                </a:cubicBezTo>
                <a:cubicBezTo>
                  <a:pt x="5866150" y="1109659"/>
                  <a:pt x="5988571" y="1057193"/>
                  <a:pt x="6071017" y="1067186"/>
                </a:cubicBezTo>
                <a:cubicBezTo>
                  <a:pt x="6153463" y="1077179"/>
                  <a:pt x="6193437" y="1084675"/>
                  <a:pt x="6265889" y="1157127"/>
                </a:cubicBezTo>
                <a:cubicBezTo>
                  <a:pt x="6338341" y="1229579"/>
                  <a:pt x="6433280" y="1411960"/>
                  <a:pt x="6505732" y="1501901"/>
                </a:cubicBezTo>
                <a:cubicBezTo>
                  <a:pt x="6578184" y="1591842"/>
                  <a:pt x="6623155" y="1649304"/>
                  <a:pt x="6700604" y="1696773"/>
                </a:cubicBezTo>
                <a:cubicBezTo>
                  <a:pt x="6778053" y="1744242"/>
                  <a:pt x="6877988" y="1769225"/>
                  <a:pt x="6970427" y="1786714"/>
                </a:cubicBezTo>
                <a:cubicBezTo>
                  <a:pt x="7062866" y="1804203"/>
                  <a:pt x="7170296" y="1794210"/>
                  <a:pt x="7255240" y="1801705"/>
                </a:cubicBezTo>
                <a:cubicBezTo>
                  <a:pt x="7340184" y="1809200"/>
                  <a:pt x="7412636" y="1894144"/>
                  <a:pt x="7480092" y="1831685"/>
                </a:cubicBezTo>
                <a:cubicBezTo>
                  <a:pt x="7547548" y="1769226"/>
                  <a:pt x="7610007" y="1541875"/>
                  <a:pt x="7659974" y="1426950"/>
                </a:cubicBezTo>
                <a:cubicBezTo>
                  <a:pt x="7709941" y="1312025"/>
                  <a:pt x="7742420" y="1252065"/>
                  <a:pt x="7779895" y="1142137"/>
                </a:cubicBezTo>
                <a:cubicBezTo>
                  <a:pt x="7817370" y="1032209"/>
                  <a:pt x="7849850" y="907291"/>
                  <a:pt x="7884827" y="767383"/>
                </a:cubicBezTo>
                <a:cubicBezTo>
                  <a:pt x="7919804" y="627475"/>
                  <a:pt x="7952283" y="427606"/>
                  <a:pt x="7989758" y="302688"/>
                </a:cubicBezTo>
                <a:cubicBezTo>
                  <a:pt x="8027233" y="177770"/>
                  <a:pt x="8067207" y="62846"/>
                  <a:pt x="8109679" y="17875"/>
                </a:cubicBezTo>
                <a:cubicBezTo>
                  <a:pt x="8152151" y="-27096"/>
                  <a:pt x="8187129" y="35363"/>
                  <a:pt x="8244591" y="32865"/>
                </a:cubicBezTo>
                <a:cubicBezTo>
                  <a:pt x="8302053" y="30367"/>
                  <a:pt x="8401988" y="7882"/>
                  <a:pt x="8454453" y="2885"/>
                </a:cubicBezTo>
                <a:cubicBezTo>
                  <a:pt x="8506918" y="-2112"/>
                  <a:pt x="8533151" y="386"/>
                  <a:pt x="8559384" y="2885"/>
                </a:cubicBezTo>
              </a:path>
            </a:pathLst>
          </a:custGeom>
          <a:noFill/>
          <a:ln w="63500" cap="rnd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09196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DATA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07B5EA18-E11F-4D73-A3C7-0F26E4E996F5}"/>
              </a:ext>
            </a:extLst>
          </p:cNvPr>
          <p:cNvSpPr/>
          <p:nvPr/>
        </p:nvSpPr>
        <p:spPr>
          <a:xfrm>
            <a:off x="449709" y="2264102"/>
            <a:ext cx="114075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3600" b="1" i="1" dirty="0">
                <a:solidFill>
                  <a:prstClr val="black"/>
                </a:solidFill>
                <a:latin typeface="Century Gothic" panose="020B0502020202020204" pitchFamily="34" charset="0"/>
              </a:rPr>
              <a:t>‘There was a long hill that started 15km into the race.’</a:t>
            </a: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998C35EB-BA9F-49C7-9443-1FFA9E5332CC}"/>
              </a:ext>
            </a:extLst>
          </p:cNvPr>
          <p:cNvGrpSpPr/>
          <p:nvPr/>
        </p:nvGrpSpPr>
        <p:grpSpPr>
          <a:xfrm>
            <a:off x="716723" y="3770912"/>
            <a:ext cx="9961566" cy="4331942"/>
            <a:chOff x="612114" y="2440919"/>
            <a:chExt cx="2615502" cy="1602553"/>
          </a:xfrm>
        </p:grpSpPr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0FFF5EC6-26E1-4768-B006-C5006B220CF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4436" y="3847747"/>
              <a:ext cx="2252910" cy="0"/>
            </a:xfrm>
            <a:prstGeom prst="line">
              <a:avLst/>
            </a:prstGeom>
            <a:ln w="5715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A00FF0E5-E7F3-4BD3-B70A-852A25A5E63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31335" y="3854279"/>
              <a:ext cx="768" cy="39428"/>
            </a:xfrm>
            <a:prstGeom prst="line">
              <a:avLst/>
            </a:prstGeom>
            <a:ln w="5715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B868B190-C1D0-4DED-8F63-9D394340674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8967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458BB28B-5AC6-4AE7-B280-F3C2D804EB1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60891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E718E332-BA7F-4CA9-93FF-F3310E57E67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2411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EC99D0F2-D0F9-4037-9AC8-0F83F173F09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9227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610787A5-7B3B-424B-8DDB-59A5211328F1}"/>
                </a:ext>
              </a:extLst>
            </p:cNvPr>
            <p:cNvSpPr/>
            <p:nvPr/>
          </p:nvSpPr>
          <p:spPr>
            <a:xfrm>
              <a:off x="726510" y="3863931"/>
              <a:ext cx="214314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start</a:t>
              </a:r>
              <a:endParaRPr lang="en-GB" sz="2800" dirty="0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BAAB70E5-60D5-494B-888C-3D4162350959}"/>
                </a:ext>
              </a:extLst>
            </p:cNvPr>
            <p:cNvSpPr/>
            <p:nvPr/>
          </p:nvSpPr>
          <p:spPr>
            <a:xfrm>
              <a:off x="1310840" y="3872684"/>
              <a:ext cx="209263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5km</a:t>
              </a:r>
              <a:endParaRPr lang="en-GB" sz="2800" dirty="0"/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A1F4FA71-B789-4C3B-AFC2-557279A5569F}"/>
                </a:ext>
              </a:extLst>
            </p:cNvPr>
            <p:cNvSpPr/>
            <p:nvPr/>
          </p:nvSpPr>
          <p:spPr>
            <a:xfrm>
              <a:off x="1848847" y="3872684"/>
              <a:ext cx="253877" cy="170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10km</a:t>
              </a:r>
              <a:endParaRPr lang="en-GB" sz="2800" dirty="0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D2B6A7A1-F56A-4CC6-BDB3-E4BDD6A14831}"/>
                </a:ext>
              </a:extLst>
            </p:cNvPr>
            <p:cNvSpPr/>
            <p:nvPr/>
          </p:nvSpPr>
          <p:spPr>
            <a:xfrm>
              <a:off x="2410511" y="3872684"/>
              <a:ext cx="253877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15km</a:t>
              </a:r>
              <a:endParaRPr lang="en-GB" sz="2800" dirty="0"/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2426784E-24BB-46C0-8A32-68A31F416D19}"/>
                </a:ext>
              </a:extLst>
            </p:cNvPr>
            <p:cNvSpPr/>
            <p:nvPr/>
          </p:nvSpPr>
          <p:spPr>
            <a:xfrm>
              <a:off x="2973739" y="3872684"/>
              <a:ext cx="253877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20km</a:t>
              </a:r>
              <a:endParaRPr lang="en-GB" sz="2800" dirty="0"/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A09959A8-BD0D-4387-ACD2-C5D55862A824}"/>
                </a:ext>
              </a:extLst>
            </p:cNvPr>
            <p:cNvSpPr/>
            <p:nvPr/>
          </p:nvSpPr>
          <p:spPr>
            <a:xfrm>
              <a:off x="612114" y="2780151"/>
              <a:ext cx="98571" cy="60345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P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 err="1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D</a:t>
              </a:r>
              <a:endParaRPr lang="en-GB" sz="2400" dirty="0">
                <a:solidFill>
                  <a:prstClr val="black"/>
                </a:solidFill>
              </a:endParaRPr>
            </a:p>
          </p:txBody>
        </p: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CF4A19EE-10A0-473A-A644-5570E2A9FF48}"/>
                </a:ext>
              </a:extLst>
            </p:cNvPr>
            <p:cNvCxnSpPr>
              <a:cxnSpLocks/>
            </p:cNvCxnSpPr>
            <p:nvPr/>
          </p:nvCxnSpPr>
          <p:spPr>
            <a:xfrm>
              <a:off x="833668" y="2440919"/>
              <a:ext cx="0" cy="1406828"/>
            </a:xfrm>
            <a:prstGeom prst="line">
              <a:avLst/>
            </a:prstGeom>
            <a:ln w="5715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433CE1C6-08AE-4954-8ED0-16C476E30FC4}"/>
              </a:ext>
            </a:extLst>
          </p:cNvPr>
          <p:cNvSpPr/>
          <p:nvPr/>
        </p:nvSpPr>
        <p:spPr>
          <a:xfrm>
            <a:off x="7674966" y="3754422"/>
            <a:ext cx="3432742" cy="25560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24F127F-CFF4-43DC-A523-F3A0DEC65E27}"/>
              </a:ext>
            </a:extLst>
          </p:cNvPr>
          <p:cNvSpPr/>
          <p:nvPr/>
        </p:nvSpPr>
        <p:spPr>
          <a:xfrm>
            <a:off x="508194" y="1404468"/>
            <a:ext cx="4438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Example Graph: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70AD64B-4877-4984-95EB-9A7E2BE41C73}"/>
              </a:ext>
            </a:extLst>
          </p:cNvPr>
          <p:cNvSpPr/>
          <p:nvPr/>
        </p:nvSpPr>
        <p:spPr>
          <a:xfrm>
            <a:off x="508194" y="646030"/>
            <a:ext cx="85074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55: Bike race line graphs (question 2)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03383"/>
      </p:ext>
    </p:extLst>
  </p:cSld>
  <p:clrMapOvr>
    <a:masterClrMapping/>
  </p:clrMapOvr>
</p:sld>
</file>

<file path=ppt/slides/slide3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8E879EA-1364-4886-BDEC-CB3C942DC949}"/>
              </a:ext>
            </a:extLst>
          </p:cNvPr>
          <p:cNvSpPr/>
          <p:nvPr/>
        </p:nvSpPr>
        <p:spPr>
          <a:xfrm>
            <a:off x="1618937" y="3969504"/>
            <a:ext cx="8559384" cy="1854470"/>
          </a:xfrm>
          <a:custGeom>
            <a:avLst/>
            <a:gdLst>
              <a:gd name="connsiteX0" fmla="*/ 0 w 8559384"/>
              <a:gd name="connsiteY0" fmla="*/ 1681783 h 1854470"/>
              <a:gd name="connsiteX1" fmla="*/ 44971 w 8559384"/>
              <a:gd name="connsiteY1" fmla="*/ 857324 h 1854470"/>
              <a:gd name="connsiteX2" fmla="*/ 164892 w 8559384"/>
              <a:gd name="connsiteY2" fmla="*/ 572511 h 1854470"/>
              <a:gd name="connsiteX3" fmla="*/ 374754 w 8559384"/>
              <a:gd name="connsiteY3" fmla="*/ 407619 h 1854470"/>
              <a:gd name="connsiteX4" fmla="*/ 719528 w 8559384"/>
              <a:gd name="connsiteY4" fmla="*/ 362649 h 1854470"/>
              <a:gd name="connsiteX5" fmla="*/ 929391 w 8559384"/>
              <a:gd name="connsiteY5" fmla="*/ 332668 h 1854470"/>
              <a:gd name="connsiteX6" fmla="*/ 1049312 w 8559384"/>
              <a:gd name="connsiteY6" fmla="*/ 362649 h 1854470"/>
              <a:gd name="connsiteX7" fmla="*/ 1184223 w 8559384"/>
              <a:gd name="connsiteY7" fmla="*/ 437600 h 1854470"/>
              <a:gd name="connsiteX8" fmla="*/ 1499017 w 8559384"/>
              <a:gd name="connsiteY8" fmla="*/ 932275 h 1854470"/>
              <a:gd name="connsiteX9" fmla="*/ 2173574 w 8559384"/>
              <a:gd name="connsiteY9" fmla="*/ 1067186 h 1854470"/>
              <a:gd name="connsiteX10" fmla="*/ 2383436 w 8559384"/>
              <a:gd name="connsiteY10" fmla="*/ 992236 h 1854470"/>
              <a:gd name="connsiteX11" fmla="*/ 2758191 w 8559384"/>
              <a:gd name="connsiteY11" fmla="*/ 1082177 h 1854470"/>
              <a:gd name="connsiteX12" fmla="*/ 3102964 w 8559384"/>
              <a:gd name="connsiteY12" fmla="*/ 962255 h 1854470"/>
              <a:gd name="connsiteX13" fmla="*/ 3387777 w 8559384"/>
              <a:gd name="connsiteY13" fmla="*/ 1067186 h 1854470"/>
              <a:gd name="connsiteX14" fmla="*/ 3447738 w 8559384"/>
              <a:gd name="connsiteY14" fmla="*/ 1142137 h 1854470"/>
              <a:gd name="connsiteX15" fmla="*/ 3747541 w 8559384"/>
              <a:gd name="connsiteY15" fmla="*/ 1082177 h 1854470"/>
              <a:gd name="connsiteX16" fmla="*/ 3912433 w 8559384"/>
              <a:gd name="connsiteY16" fmla="*/ 1112157 h 1854470"/>
              <a:gd name="connsiteX17" fmla="*/ 4152276 w 8559384"/>
              <a:gd name="connsiteY17" fmla="*/ 977246 h 1854470"/>
              <a:gd name="connsiteX18" fmla="*/ 4452079 w 8559384"/>
              <a:gd name="connsiteY18" fmla="*/ 1007226 h 1854470"/>
              <a:gd name="connsiteX19" fmla="*/ 4676932 w 8559384"/>
              <a:gd name="connsiteY19" fmla="*/ 992236 h 1854470"/>
              <a:gd name="connsiteX20" fmla="*/ 5111646 w 8559384"/>
              <a:gd name="connsiteY20" fmla="*/ 1052196 h 1854470"/>
              <a:gd name="connsiteX21" fmla="*/ 5501391 w 8559384"/>
              <a:gd name="connsiteY21" fmla="*/ 992236 h 1854470"/>
              <a:gd name="connsiteX22" fmla="*/ 5771213 w 8559384"/>
              <a:gd name="connsiteY22" fmla="*/ 1097167 h 1854470"/>
              <a:gd name="connsiteX23" fmla="*/ 6071017 w 8559384"/>
              <a:gd name="connsiteY23" fmla="*/ 1067186 h 1854470"/>
              <a:gd name="connsiteX24" fmla="*/ 6265889 w 8559384"/>
              <a:gd name="connsiteY24" fmla="*/ 1157127 h 1854470"/>
              <a:gd name="connsiteX25" fmla="*/ 6505732 w 8559384"/>
              <a:gd name="connsiteY25" fmla="*/ 1501901 h 1854470"/>
              <a:gd name="connsiteX26" fmla="*/ 6700604 w 8559384"/>
              <a:gd name="connsiteY26" fmla="*/ 1696773 h 1854470"/>
              <a:gd name="connsiteX27" fmla="*/ 6970427 w 8559384"/>
              <a:gd name="connsiteY27" fmla="*/ 1786714 h 1854470"/>
              <a:gd name="connsiteX28" fmla="*/ 7255240 w 8559384"/>
              <a:gd name="connsiteY28" fmla="*/ 1801705 h 1854470"/>
              <a:gd name="connsiteX29" fmla="*/ 7480092 w 8559384"/>
              <a:gd name="connsiteY29" fmla="*/ 1831685 h 1854470"/>
              <a:gd name="connsiteX30" fmla="*/ 7659974 w 8559384"/>
              <a:gd name="connsiteY30" fmla="*/ 1426950 h 1854470"/>
              <a:gd name="connsiteX31" fmla="*/ 7779895 w 8559384"/>
              <a:gd name="connsiteY31" fmla="*/ 1142137 h 1854470"/>
              <a:gd name="connsiteX32" fmla="*/ 7884827 w 8559384"/>
              <a:gd name="connsiteY32" fmla="*/ 767383 h 1854470"/>
              <a:gd name="connsiteX33" fmla="*/ 7989758 w 8559384"/>
              <a:gd name="connsiteY33" fmla="*/ 302688 h 1854470"/>
              <a:gd name="connsiteX34" fmla="*/ 8109679 w 8559384"/>
              <a:gd name="connsiteY34" fmla="*/ 17875 h 1854470"/>
              <a:gd name="connsiteX35" fmla="*/ 8244591 w 8559384"/>
              <a:gd name="connsiteY35" fmla="*/ 32865 h 1854470"/>
              <a:gd name="connsiteX36" fmla="*/ 8454453 w 8559384"/>
              <a:gd name="connsiteY36" fmla="*/ 2885 h 1854470"/>
              <a:gd name="connsiteX37" fmla="*/ 8559384 w 8559384"/>
              <a:gd name="connsiteY37" fmla="*/ 2885 h 1854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8559384" h="1854470">
                <a:moveTo>
                  <a:pt x="0" y="1681783"/>
                </a:moveTo>
                <a:cubicBezTo>
                  <a:pt x="8744" y="1361993"/>
                  <a:pt x="17489" y="1042203"/>
                  <a:pt x="44971" y="857324"/>
                </a:cubicBezTo>
                <a:cubicBezTo>
                  <a:pt x="72453" y="672445"/>
                  <a:pt x="109928" y="647462"/>
                  <a:pt x="164892" y="572511"/>
                </a:cubicBezTo>
                <a:cubicBezTo>
                  <a:pt x="219856" y="497560"/>
                  <a:pt x="282315" y="442596"/>
                  <a:pt x="374754" y="407619"/>
                </a:cubicBezTo>
                <a:cubicBezTo>
                  <a:pt x="467193" y="372642"/>
                  <a:pt x="719528" y="362649"/>
                  <a:pt x="719528" y="362649"/>
                </a:cubicBezTo>
                <a:cubicBezTo>
                  <a:pt x="811967" y="350157"/>
                  <a:pt x="874427" y="332668"/>
                  <a:pt x="929391" y="332668"/>
                </a:cubicBezTo>
                <a:cubicBezTo>
                  <a:pt x="984355" y="332668"/>
                  <a:pt x="1006840" y="345160"/>
                  <a:pt x="1049312" y="362649"/>
                </a:cubicBezTo>
                <a:cubicBezTo>
                  <a:pt x="1091784" y="380138"/>
                  <a:pt x="1109272" y="342662"/>
                  <a:pt x="1184223" y="437600"/>
                </a:cubicBezTo>
                <a:cubicBezTo>
                  <a:pt x="1259174" y="532538"/>
                  <a:pt x="1334125" y="827344"/>
                  <a:pt x="1499017" y="932275"/>
                </a:cubicBezTo>
                <a:cubicBezTo>
                  <a:pt x="1663909" y="1037206"/>
                  <a:pt x="2026171" y="1057192"/>
                  <a:pt x="2173574" y="1067186"/>
                </a:cubicBezTo>
                <a:cubicBezTo>
                  <a:pt x="2320977" y="1077179"/>
                  <a:pt x="2286000" y="989738"/>
                  <a:pt x="2383436" y="992236"/>
                </a:cubicBezTo>
                <a:cubicBezTo>
                  <a:pt x="2480872" y="994734"/>
                  <a:pt x="2638270" y="1087174"/>
                  <a:pt x="2758191" y="1082177"/>
                </a:cubicBezTo>
                <a:cubicBezTo>
                  <a:pt x="2878112" y="1077180"/>
                  <a:pt x="2998033" y="964753"/>
                  <a:pt x="3102964" y="962255"/>
                </a:cubicBezTo>
                <a:cubicBezTo>
                  <a:pt x="3207895" y="959756"/>
                  <a:pt x="3330315" y="1037206"/>
                  <a:pt x="3387777" y="1067186"/>
                </a:cubicBezTo>
                <a:cubicBezTo>
                  <a:pt x="3445239" y="1097166"/>
                  <a:pt x="3387777" y="1139638"/>
                  <a:pt x="3447738" y="1142137"/>
                </a:cubicBezTo>
                <a:cubicBezTo>
                  <a:pt x="3507699" y="1144635"/>
                  <a:pt x="3670092" y="1087174"/>
                  <a:pt x="3747541" y="1082177"/>
                </a:cubicBezTo>
                <a:cubicBezTo>
                  <a:pt x="3824990" y="1077180"/>
                  <a:pt x="3844977" y="1129646"/>
                  <a:pt x="3912433" y="1112157"/>
                </a:cubicBezTo>
                <a:cubicBezTo>
                  <a:pt x="3979889" y="1094668"/>
                  <a:pt x="4062335" y="994734"/>
                  <a:pt x="4152276" y="977246"/>
                </a:cubicBezTo>
                <a:cubicBezTo>
                  <a:pt x="4242217" y="959758"/>
                  <a:pt x="4364636" y="1004728"/>
                  <a:pt x="4452079" y="1007226"/>
                </a:cubicBezTo>
                <a:cubicBezTo>
                  <a:pt x="4539522" y="1009724"/>
                  <a:pt x="4567004" y="984741"/>
                  <a:pt x="4676932" y="992236"/>
                </a:cubicBezTo>
                <a:cubicBezTo>
                  <a:pt x="4786860" y="999731"/>
                  <a:pt x="4974236" y="1052196"/>
                  <a:pt x="5111646" y="1052196"/>
                </a:cubicBezTo>
                <a:cubicBezTo>
                  <a:pt x="5249056" y="1052196"/>
                  <a:pt x="5391463" y="984741"/>
                  <a:pt x="5501391" y="992236"/>
                </a:cubicBezTo>
                <a:cubicBezTo>
                  <a:pt x="5611319" y="999731"/>
                  <a:pt x="5676276" y="1084675"/>
                  <a:pt x="5771213" y="1097167"/>
                </a:cubicBezTo>
                <a:cubicBezTo>
                  <a:pt x="5866150" y="1109659"/>
                  <a:pt x="5988571" y="1057193"/>
                  <a:pt x="6071017" y="1067186"/>
                </a:cubicBezTo>
                <a:cubicBezTo>
                  <a:pt x="6153463" y="1077179"/>
                  <a:pt x="6193437" y="1084675"/>
                  <a:pt x="6265889" y="1157127"/>
                </a:cubicBezTo>
                <a:cubicBezTo>
                  <a:pt x="6338341" y="1229579"/>
                  <a:pt x="6433280" y="1411960"/>
                  <a:pt x="6505732" y="1501901"/>
                </a:cubicBezTo>
                <a:cubicBezTo>
                  <a:pt x="6578184" y="1591842"/>
                  <a:pt x="6623155" y="1649304"/>
                  <a:pt x="6700604" y="1696773"/>
                </a:cubicBezTo>
                <a:cubicBezTo>
                  <a:pt x="6778053" y="1744242"/>
                  <a:pt x="6877988" y="1769225"/>
                  <a:pt x="6970427" y="1786714"/>
                </a:cubicBezTo>
                <a:cubicBezTo>
                  <a:pt x="7062866" y="1804203"/>
                  <a:pt x="7170296" y="1794210"/>
                  <a:pt x="7255240" y="1801705"/>
                </a:cubicBezTo>
                <a:cubicBezTo>
                  <a:pt x="7340184" y="1809200"/>
                  <a:pt x="7412636" y="1894144"/>
                  <a:pt x="7480092" y="1831685"/>
                </a:cubicBezTo>
                <a:cubicBezTo>
                  <a:pt x="7547548" y="1769226"/>
                  <a:pt x="7610007" y="1541875"/>
                  <a:pt x="7659974" y="1426950"/>
                </a:cubicBezTo>
                <a:cubicBezTo>
                  <a:pt x="7709941" y="1312025"/>
                  <a:pt x="7742420" y="1252065"/>
                  <a:pt x="7779895" y="1142137"/>
                </a:cubicBezTo>
                <a:cubicBezTo>
                  <a:pt x="7817370" y="1032209"/>
                  <a:pt x="7849850" y="907291"/>
                  <a:pt x="7884827" y="767383"/>
                </a:cubicBezTo>
                <a:cubicBezTo>
                  <a:pt x="7919804" y="627475"/>
                  <a:pt x="7952283" y="427606"/>
                  <a:pt x="7989758" y="302688"/>
                </a:cubicBezTo>
                <a:cubicBezTo>
                  <a:pt x="8027233" y="177770"/>
                  <a:pt x="8067207" y="62846"/>
                  <a:pt x="8109679" y="17875"/>
                </a:cubicBezTo>
                <a:cubicBezTo>
                  <a:pt x="8152151" y="-27096"/>
                  <a:pt x="8187129" y="35363"/>
                  <a:pt x="8244591" y="32865"/>
                </a:cubicBezTo>
                <a:cubicBezTo>
                  <a:pt x="8302053" y="30367"/>
                  <a:pt x="8401988" y="7882"/>
                  <a:pt x="8454453" y="2885"/>
                </a:cubicBezTo>
                <a:cubicBezTo>
                  <a:pt x="8506918" y="-2112"/>
                  <a:pt x="8533151" y="386"/>
                  <a:pt x="8559384" y="2885"/>
                </a:cubicBezTo>
              </a:path>
            </a:pathLst>
          </a:custGeom>
          <a:noFill/>
          <a:ln w="63500" cap="rnd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09196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DATA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07B5EA18-E11F-4D73-A3C7-0F26E4E996F5}"/>
              </a:ext>
            </a:extLst>
          </p:cNvPr>
          <p:cNvSpPr/>
          <p:nvPr/>
        </p:nvSpPr>
        <p:spPr>
          <a:xfrm>
            <a:off x="449709" y="2264102"/>
            <a:ext cx="114075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3600" b="1" i="1" dirty="0">
                <a:solidFill>
                  <a:prstClr val="black"/>
                </a:solidFill>
                <a:latin typeface="Century Gothic" panose="020B0502020202020204" pitchFamily="34" charset="0"/>
              </a:rPr>
              <a:t>‘There was a long hill that started 15km into the race.’</a:t>
            </a: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998C35EB-BA9F-49C7-9443-1FFA9E5332CC}"/>
              </a:ext>
            </a:extLst>
          </p:cNvPr>
          <p:cNvGrpSpPr/>
          <p:nvPr/>
        </p:nvGrpSpPr>
        <p:grpSpPr>
          <a:xfrm>
            <a:off x="716723" y="3770912"/>
            <a:ext cx="9961566" cy="4331942"/>
            <a:chOff x="612114" y="2440919"/>
            <a:chExt cx="2615502" cy="1602553"/>
          </a:xfrm>
        </p:grpSpPr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0FFF5EC6-26E1-4768-B006-C5006B220CF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4436" y="3847747"/>
              <a:ext cx="2252910" cy="0"/>
            </a:xfrm>
            <a:prstGeom prst="line">
              <a:avLst/>
            </a:prstGeom>
            <a:ln w="5715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A00FF0E5-E7F3-4BD3-B70A-852A25A5E63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31335" y="3854279"/>
              <a:ext cx="768" cy="39428"/>
            </a:xfrm>
            <a:prstGeom prst="line">
              <a:avLst/>
            </a:prstGeom>
            <a:ln w="5715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B868B190-C1D0-4DED-8F63-9D394340674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8967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458BB28B-5AC6-4AE7-B280-F3C2D804EB1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60891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E718E332-BA7F-4CA9-93FF-F3310E57E67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2411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EC99D0F2-D0F9-4037-9AC8-0F83F173F09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9227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610787A5-7B3B-424B-8DDB-59A5211328F1}"/>
                </a:ext>
              </a:extLst>
            </p:cNvPr>
            <p:cNvSpPr/>
            <p:nvPr/>
          </p:nvSpPr>
          <p:spPr>
            <a:xfrm>
              <a:off x="726510" y="3863931"/>
              <a:ext cx="214314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start</a:t>
              </a:r>
              <a:endParaRPr lang="en-GB" sz="2800" dirty="0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BAAB70E5-60D5-494B-888C-3D4162350959}"/>
                </a:ext>
              </a:extLst>
            </p:cNvPr>
            <p:cNvSpPr/>
            <p:nvPr/>
          </p:nvSpPr>
          <p:spPr>
            <a:xfrm>
              <a:off x="1310840" y="3872684"/>
              <a:ext cx="209263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5km</a:t>
              </a:r>
              <a:endParaRPr lang="en-GB" sz="2800" dirty="0"/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A1F4FA71-B789-4C3B-AFC2-557279A5569F}"/>
                </a:ext>
              </a:extLst>
            </p:cNvPr>
            <p:cNvSpPr/>
            <p:nvPr/>
          </p:nvSpPr>
          <p:spPr>
            <a:xfrm>
              <a:off x="1848847" y="3872684"/>
              <a:ext cx="253877" cy="170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10km</a:t>
              </a:r>
              <a:endParaRPr lang="en-GB" sz="2800" dirty="0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D2B6A7A1-F56A-4CC6-BDB3-E4BDD6A14831}"/>
                </a:ext>
              </a:extLst>
            </p:cNvPr>
            <p:cNvSpPr/>
            <p:nvPr/>
          </p:nvSpPr>
          <p:spPr>
            <a:xfrm>
              <a:off x="2410511" y="3872684"/>
              <a:ext cx="253877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15km</a:t>
              </a:r>
              <a:endParaRPr lang="en-GB" sz="2800" dirty="0"/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2426784E-24BB-46C0-8A32-68A31F416D19}"/>
                </a:ext>
              </a:extLst>
            </p:cNvPr>
            <p:cNvSpPr/>
            <p:nvPr/>
          </p:nvSpPr>
          <p:spPr>
            <a:xfrm>
              <a:off x="2973739" y="3872684"/>
              <a:ext cx="253877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20km</a:t>
              </a:r>
              <a:endParaRPr lang="en-GB" sz="2800" dirty="0"/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A09959A8-BD0D-4387-ACD2-C5D55862A824}"/>
                </a:ext>
              </a:extLst>
            </p:cNvPr>
            <p:cNvSpPr/>
            <p:nvPr/>
          </p:nvSpPr>
          <p:spPr>
            <a:xfrm>
              <a:off x="612114" y="2780151"/>
              <a:ext cx="98571" cy="60345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P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 err="1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D</a:t>
              </a:r>
              <a:endParaRPr lang="en-GB" sz="2400" dirty="0">
                <a:solidFill>
                  <a:prstClr val="black"/>
                </a:solidFill>
              </a:endParaRPr>
            </a:p>
          </p:txBody>
        </p: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CF4A19EE-10A0-473A-A644-5570E2A9FF48}"/>
                </a:ext>
              </a:extLst>
            </p:cNvPr>
            <p:cNvCxnSpPr>
              <a:cxnSpLocks/>
            </p:cNvCxnSpPr>
            <p:nvPr/>
          </p:nvCxnSpPr>
          <p:spPr>
            <a:xfrm>
              <a:off x="833668" y="2440919"/>
              <a:ext cx="0" cy="1406828"/>
            </a:xfrm>
            <a:prstGeom prst="line">
              <a:avLst/>
            </a:prstGeom>
            <a:ln w="5715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433CE1C6-08AE-4954-8ED0-16C476E30FC4}"/>
              </a:ext>
            </a:extLst>
          </p:cNvPr>
          <p:cNvSpPr/>
          <p:nvPr/>
        </p:nvSpPr>
        <p:spPr>
          <a:xfrm>
            <a:off x="9084038" y="3754422"/>
            <a:ext cx="2023669" cy="25560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12E24E2-C320-4F33-A3C5-43C9168ECC70}"/>
              </a:ext>
            </a:extLst>
          </p:cNvPr>
          <p:cNvSpPr/>
          <p:nvPr/>
        </p:nvSpPr>
        <p:spPr>
          <a:xfrm>
            <a:off x="508194" y="1404468"/>
            <a:ext cx="4438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Example Graph: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D598529-1D2F-4EDF-8097-9A75F09DB175}"/>
              </a:ext>
            </a:extLst>
          </p:cNvPr>
          <p:cNvSpPr/>
          <p:nvPr/>
        </p:nvSpPr>
        <p:spPr>
          <a:xfrm>
            <a:off x="508194" y="646030"/>
            <a:ext cx="85074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55: Bike race line graphs (question 2)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178753"/>
      </p:ext>
    </p:extLst>
  </p:cSld>
  <p:clrMapOvr>
    <a:masterClrMapping/>
  </p:clrMapOvr>
</p:sld>
</file>

<file path=ppt/slides/slide3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8E879EA-1364-4886-BDEC-CB3C942DC949}"/>
              </a:ext>
            </a:extLst>
          </p:cNvPr>
          <p:cNvSpPr/>
          <p:nvPr/>
        </p:nvSpPr>
        <p:spPr>
          <a:xfrm>
            <a:off x="1618937" y="3969504"/>
            <a:ext cx="8559384" cy="1854470"/>
          </a:xfrm>
          <a:custGeom>
            <a:avLst/>
            <a:gdLst>
              <a:gd name="connsiteX0" fmla="*/ 0 w 8559384"/>
              <a:gd name="connsiteY0" fmla="*/ 1681783 h 1854470"/>
              <a:gd name="connsiteX1" fmla="*/ 44971 w 8559384"/>
              <a:gd name="connsiteY1" fmla="*/ 857324 h 1854470"/>
              <a:gd name="connsiteX2" fmla="*/ 164892 w 8559384"/>
              <a:gd name="connsiteY2" fmla="*/ 572511 h 1854470"/>
              <a:gd name="connsiteX3" fmla="*/ 374754 w 8559384"/>
              <a:gd name="connsiteY3" fmla="*/ 407619 h 1854470"/>
              <a:gd name="connsiteX4" fmla="*/ 719528 w 8559384"/>
              <a:gd name="connsiteY4" fmla="*/ 362649 h 1854470"/>
              <a:gd name="connsiteX5" fmla="*/ 929391 w 8559384"/>
              <a:gd name="connsiteY5" fmla="*/ 332668 h 1854470"/>
              <a:gd name="connsiteX6" fmla="*/ 1049312 w 8559384"/>
              <a:gd name="connsiteY6" fmla="*/ 362649 h 1854470"/>
              <a:gd name="connsiteX7" fmla="*/ 1184223 w 8559384"/>
              <a:gd name="connsiteY7" fmla="*/ 437600 h 1854470"/>
              <a:gd name="connsiteX8" fmla="*/ 1499017 w 8559384"/>
              <a:gd name="connsiteY8" fmla="*/ 932275 h 1854470"/>
              <a:gd name="connsiteX9" fmla="*/ 2173574 w 8559384"/>
              <a:gd name="connsiteY9" fmla="*/ 1067186 h 1854470"/>
              <a:gd name="connsiteX10" fmla="*/ 2383436 w 8559384"/>
              <a:gd name="connsiteY10" fmla="*/ 992236 h 1854470"/>
              <a:gd name="connsiteX11" fmla="*/ 2758191 w 8559384"/>
              <a:gd name="connsiteY11" fmla="*/ 1082177 h 1854470"/>
              <a:gd name="connsiteX12" fmla="*/ 3102964 w 8559384"/>
              <a:gd name="connsiteY12" fmla="*/ 962255 h 1854470"/>
              <a:gd name="connsiteX13" fmla="*/ 3387777 w 8559384"/>
              <a:gd name="connsiteY13" fmla="*/ 1067186 h 1854470"/>
              <a:gd name="connsiteX14" fmla="*/ 3447738 w 8559384"/>
              <a:gd name="connsiteY14" fmla="*/ 1142137 h 1854470"/>
              <a:gd name="connsiteX15" fmla="*/ 3747541 w 8559384"/>
              <a:gd name="connsiteY15" fmla="*/ 1082177 h 1854470"/>
              <a:gd name="connsiteX16" fmla="*/ 3912433 w 8559384"/>
              <a:gd name="connsiteY16" fmla="*/ 1112157 h 1854470"/>
              <a:gd name="connsiteX17" fmla="*/ 4152276 w 8559384"/>
              <a:gd name="connsiteY17" fmla="*/ 977246 h 1854470"/>
              <a:gd name="connsiteX18" fmla="*/ 4452079 w 8559384"/>
              <a:gd name="connsiteY18" fmla="*/ 1007226 h 1854470"/>
              <a:gd name="connsiteX19" fmla="*/ 4676932 w 8559384"/>
              <a:gd name="connsiteY19" fmla="*/ 992236 h 1854470"/>
              <a:gd name="connsiteX20" fmla="*/ 5111646 w 8559384"/>
              <a:gd name="connsiteY20" fmla="*/ 1052196 h 1854470"/>
              <a:gd name="connsiteX21" fmla="*/ 5501391 w 8559384"/>
              <a:gd name="connsiteY21" fmla="*/ 992236 h 1854470"/>
              <a:gd name="connsiteX22" fmla="*/ 5771213 w 8559384"/>
              <a:gd name="connsiteY22" fmla="*/ 1097167 h 1854470"/>
              <a:gd name="connsiteX23" fmla="*/ 6071017 w 8559384"/>
              <a:gd name="connsiteY23" fmla="*/ 1067186 h 1854470"/>
              <a:gd name="connsiteX24" fmla="*/ 6265889 w 8559384"/>
              <a:gd name="connsiteY24" fmla="*/ 1157127 h 1854470"/>
              <a:gd name="connsiteX25" fmla="*/ 6505732 w 8559384"/>
              <a:gd name="connsiteY25" fmla="*/ 1501901 h 1854470"/>
              <a:gd name="connsiteX26" fmla="*/ 6700604 w 8559384"/>
              <a:gd name="connsiteY26" fmla="*/ 1696773 h 1854470"/>
              <a:gd name="connsiteX27" fmla="*/ 6970427 w 8559384"/>
              <a:gd name="connsiteY27" fmla="*/ 1786714 h 1854470"/>
              <a:gd name="connsiteX28" fmla="*/ 7255240 w 8559384"/>
              <a:gd name="connsiteY28" fmla="*/ 1801705 h 1854470"/>
              <a:gd name="connsiteX29" fmla="*/ 7480092 w 8559384"/>
              <a:gd name="connsiteY29" fmla="*/ 1831685 h 1854470"/>
              <a:gd name="connsiteX30" fmla="*/ 7659974 w 8559384"/>
              <a:gd name="connsiteY30" fmla="*/ 1426950 h 1854470"/>
              <a:gd name="connsiteX31" fmla="*/ 7779895 w 8559384"/>
              <a:gd name="connsiteY31" fmla="*/ 1142137 h 1854470"/>
              <a:gd name="connsiteX32" fmla="*/ 7884827 w 8559384"/>
              <a:gd name="connsiteY32" fmla="*/ 767383 h 1854470"/>
              <a:gd name="connsiteX33" fmla="*/ 7989758 w 8559384"/>
              <a:gd name="connsiteY33" fmla="*/ 302688 h 1854470"/>
              <a:gd name="connsiteX34" fmla="*/ 8109679 w 8559384"/>
              <a:gd name="connsiteY34" fmla="*/ 17875 h 1854470"/>
              <a:gd name="connsiteX35" fmla="*/ 8244591 w 8559384"/>
              <a:gd name="connsiteY35" fmla="*/ 32865 h 1854470"/>
              <a:gd name="connsiteX36" fmla="*/ 8454453 w 8559384"/>
              <a:gd name="connsiteY36" fmla="*/ 2885 h 1854470"/>
              <a:gd name="connsiteX37" fmla="*/ 8559384 w 8559384"/>
              <a:gd name="connsiteY37" fmla="*/ 2885 h 1854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8559384" h="1854470">
                <a:moveTo>
                  <a:pt x="0" y="1681783"/>
                </a:moveTo>
                <a:cubicBezTo>
                  <a:pt x="8744" y="1361993"/>
                  <a:pt x="17489" y="1042203"/>
                  <a:pt x="44971" y="857324"/>
                </a:cubicBezTo>
                <a:cubicBezTo>
                  <a:pt x="72453" y="672445"/>
                  <a:pt x="109928" y="647462"/>
                  <a:pt x="164892" y="572511"/>
                </a:cubicBezTo>
                <a:cubicBezTo>
                  <a:pt x="219856" y="497560"/>
                  <a:pt x="282315" y="442596"/>
                  <a:pt x="374754" y="407619"/>
                </a:cubicBezTo>
                <a:cubicBezTo>
                  <a:pt x="467193" y="372642"/>
                  <a:pt x="719528" y="362649"/>
                  <a:pt x="719528" y="362649"/>
                </a:cubicBezTo>
                <a:cubicBezTo>
                  <a:pt x="811967" y="350157"/>
                  <a:pt x="874427" y="332668"/>
                  <a:pt x="929391" y="332668"/>
                </a:cubicBezTo>
                <a:cubicBezTo>
                  <a:pt x="984355" y="332668"/>
                  <a:pt x="1006840" y="345160"/>
                  <a:pt x="1049312" y="362649"/>
                </a:cubicBezTo>
                <a:cubicBezTo>
                  <a:pt x="1091784" y="380138"/>
                  <a:pt x="1109272" y="342662"/>
                  <a:pt x="1184223" y="437600"/>
                </a:cubicBezTo>
                <a:cubicBezTo>
                  <a:pt x="1259174" y="532538"/>
                  <a:pt x="1334125" y="827344"/>
                  <a:pt x="1499017" y="932275"/>
                </a:cubicBezTo>
                <a:cubicBezTo>
                  <a:pt x="1663909" y="1037206"/>
                  <a:pt x="2026171" y="1057192"/>
                  <a:pt x="2173574" y="1067186"/>
                </a:cubicBezTo>
                <a:cubicBezTo>
                  <a:pt x="2320977" y="1077179"/>
                  <a:pt x="2286000" y="989738"/>
                  <a:pt x="2383436" y="992236"/>
                </a:cubicBezTo>
                <a:cubicBezTo>
                  <a:pt x="2480872" y="994734"/>
                  <a:pt x="2638270" y="1087174"/>
                  <a:pt x="2758191" y="1082177"/>
                </a:cubicBezTo>
                <a:cubicBezTo>
                  <a:pt x="2878112" y="1077180"/>
                  <a:pt x="2998033" y="964753"/>
                  <a:pt x="3102964" y="962255"/>
                </a:cubicBezTo>
                <a:cubicBezTo>
                  <a:pt x="3207895" y="959756"/>
                  <a:pt x="3330315" y="1037206"/>
                  <a:pt x="3387777" y="1067186"/>
                </a:cubicBezTo>
                <a:cubicBezTo>
                  <a:pt x="3445239" y="1097166"/>
                  <a:pt x="3387777" y="1139638"/>
                  <a:pt x="3447738" y="1142137"/>
                </a:cubicBezTo>
                <a:cubicBezTo>
                  <a:pt x="3507699" y="1144635"/>
                  <a:pt x="3670092" y="1087174"/>
                  <a:pt x="3747541" y="1082177"/>
                </a:cubicBezTo>
                <a:cubicBezTo>
                  <a:pt x="3824990" y="1077180"/>
                  <a:pt x="3844977" y="1129646"/>
                  <a:pt x="3912433" y="1112157"/>
                </a:cubicBezTo>
                <a:cubicBezTo>
                  <a:pt x="3979889" y="1094668"/>
                  <a:pt x="4062335" y="994734"/>
                  <a:pt x="4152276" y="977246"/>
                </a:cubicBezTo>
                <a:cubicBezTo>
                  <a:pt x="4242217" y="959758"/>
                  <a:pt x="4364636" y="1004728"/>
                  <a:pt x="4452079" y="1007226"/>
                </a:cubicBezTo>
                <a:cubicBezTo>
                  <a:pt x="4539522" y="1009724"/>
                  <a:pt x="4567004" y="984741"/>
                  <a:pt x="4676932" y="992236"/>
                </a:cubicBezTo>
                <a:cubicBezTo>
                  <a:pt x="4786860" y="999731"/>
                  <a:pt x="4974236" y="1052196"/>
                  <a:pt x="5111646" y="1052196"/>
                </a:cubicBezTo>
                <a:cubicBezTo>
                  <a:pt x="5249056" y="1052196"/>
                  <a:pt x="5391463" y="984741"/>
                  <a:pt x="5501391" y="992236"/>
                </a:cubicBezTo>
                <a:cubicBezTo>
                  <a:pt x="5611319" y="999731"/>
                  <a:pt x="5676276" y="1084675"/>
                  <a:pt x="5771213" y="1097167"/>
                </a:cubicBezTo>
                <a:cubicBezTo>
                  <a:pt x="5866150" y="1109659"/>
                  <a:pt x="5988571" y="1057193"/>
                  <a:pt x="6071017" y="1067186"/>
                </a:cubicBezTo>
                <a:cubicBezTo>
                  <a:pt x="6153463" y="1077179"/>
                  <a:pt x="6193437" y="1084675"/>
                  <a:pt x="6265889" y="1157127"/>
                </a:cubicBezTo>
                <a:cubicBezTo>
                  <a:pt x="6338341" y="1229579"/>
                  <a:pt x="6433280" y="1411960"/>
                  <a:pt x="6505732" y="1501901"/>
                </a:cubicBezTo>
                <a:cubicBezTo>
                  <a:pt x="6578184" y="1591842"/>
                  <a:pt x="6623155" y="1649304"/>
                  <a:pt x="6700604" y="1696773"/>
                </a:cubicBezTo>
                <a:cubicBezTo>
                  <a:pt x="6778053" y="1744242"/>
                  <a:pt x="6877988" y="1769225"/>
                  <a:pt x="6970427" y="1786714"/>
                </a:cubicBezTo>
                <a:cubicBezTo>
                  <a:pt x="7062866" y="1804203"/>
                  <a:pt x="7170296" y="1794210"/>
                  <a:pt x="7255240" y="1801705"/>
                </a:cubicBezTo>
                <a:cubicBezTo>
                  <a:pt x="7340184" y="1809200"/>
                  <a:pt x="7412636" y="1894144"/>
                  <a:pt x="7480092" y="1831685"/>
                </a:cubicBezTo>
                <a:cubicBezTo>
                  <a:pt x="7547548" y="1769226"/>
                  <a:pt x="7610007" y="1541875"/>
                  <a:pt x="7659974" y="1426950"/>
                </a:cubicBezTo>
                <a:cubicBezTo>
                  <a:pt x="7709941" y="1312025"/>
                  <a:pt x="7742420" y="1252065"/>
                  <a:pt x="7779895" y="1142137"/>
                </a:cubicBezTo>
                <a:cubicBezTo>
                  <a:pt x="7817370" y="1032209"/>
                  <a:pt x="7849850" y="907291"/>
                  <a:pt x="7884827" y="767383"/>
                </a:cubicBezTo>
                <a:cubicBezTo>
                  <a:pt x="7919804" y="627475"/>
                  <a:pt x="7952283" y="427606"/>
                  <a:pt x="7989758" y="302688"/>
                </a:cubicBezTo>
                <a:cubicBezTo>
                  <a:pt x="8027233" y="177770"/>
                  <a:pt x="8067207" y="62846"/>
                  <a:pt x="8109679" y="17875"/>
                </a:cubicBezTo>
                <a:cubicBezTo>
                  <a:pt x="8152151" y="-27096"/>
                  <a:pt x="8187129" y="35363"/>
                  <a:pt x="8244591" y="32865"/>
                </a:cubicBezTo>
                <a:cubicBezTo>
                  <a:pt x="8302053" y="30367"/>
                  <a:pt x="8401988" y="7882"/>
                  <a:pt x="8454453" y="2885"/>
                </a:cubicBezTo>
                <a:cubicBezTo>
                  <a:pt x="8506918" y="-2112"/>
                  <a:pt x="8533151" y="386"/>
                  <a:pt x="8559384" y="2885"/>
                </a:cubicBezTo>
              </a:path>
            </a:pathLst>
          </a:custGeom>
          <a:noFill/>
          <a:ln w="63500" cap="rnd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09196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DATA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07B5EA18-E11F-4D73-A3C7-0F26E4E996F5}"/>
              </a:ext>
            </a:extLst>
          </p:cNvPr>
          <p:cNvSpPr/>
          <p:nvPr/>
        </p:nvSpPr>
        <p:spPr>
          <a:xfrm>
            <a:off x="449709" y="2264102"/>
            <a:ext cx="114075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3600" b="1" i="1" dirty="0">
                <a:solidFill>
                  <a:prstClr val="black"/>
                </a:solidFill>
                <a:latin typeface="Century Gothic" panose="020B0502020202020204" pitchFamily="34" charset="0"/>
              </a:rPr>
              <a:t>‘The fastest part of my race was the last 2km.’</a:t>
            </a:r>
            <a:endParaRPr lang="en-GB" sz="4000" b="1" i="1" dirty="0">
              <a:latin typeface="Century Gothic" panose="020B0502020202020204" pitchFamily="34" charset="0"/>
            </a:endParaRP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998C35EB-BA9F-49C7-9443-1FFA9E5332CC}"/>
              </a:ext>
            </a:extLst>
          </p:cNvPr>
          <p:cNvGrpSpPr/>
          <p:nvPr/>
        </p:nvGrpSpPr>
        <p:grpSpPr>
          <a:xfrm>
            <a:off x="716723" y="3770912"/>
            <a:ext cx="9961566" cy="4331942"/>
            <a:chOff x="612114" y="2440919"/>
            <a:chExt cx="2615502" cy="1602553"/>
          </a:xfrm>
        </p:grpSpPr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0FFF5EC6-26E1-4768-B006-C5006B220CF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4436" y="3847747"/>
              <a:ext cx="2252910" cy="0"/>
            </a:xfrm>
            <a:prstGeom prst="line">
              <a:avLst/>
            </a:prstGeom>
            <a:ln w="5715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A00FF0E5-E7F3-4BD3-B70A-852A25A5E63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31335" y="3854279"/>
              <a:ext cx="768" cy="39428"/>
            </a:xfrm>
            <a:prstGeom prst="line">
              <a:avLst/>
            </a:prstGeom>
            <a:ln w="5715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B868B190-C1D0-4DED-8F63-9D394340674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8967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458BB28B-5AC6-4AE7-B280-F3C2D804EB1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60891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E718E332-BA7F-4CA9-93FF-F3310E57E67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2411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EC99D0F2-D0F9-4037-9AC8-0F83F173F09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9227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610787A5-7B3B-424B-8DDB-59A5211328F1}"/>
                </a:ext>
              </a:extLst>
            </p:cNvPr>
            <p:cNvSpPr/>
            <p:nvPr/>
          </p:nvSpPr>
          <p:spPr>
            <a:xfrm>
              <a:off x="726510" y="3863931"/>
              <a:ext cx="214314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start</a:t>
              </a:r>
              <a:endParaRPr lang="en-GB" sz="2800" dirty="0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BAAB70E5-60D5-494B-888C-3D4162350959}"/>
                </a:ext>
              </a:extLst>
            </p:cNvPr>
            <p:cNvSpPr/>
            <p:nvPr/>
          </p:nvSpPr>
          <p:spPr>
            <a:xfrm>
              <a:off x="1310840" y="3872684"/>
              <a:ext cx="209263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5km</a:t>
              </a:r>
              <a:endParaRPr lang="en-GB" sz="2800" dirty="0"/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A1F4FA71-B789-4C3B-AFC2-557279A5569F}"/>
                </a:ext>
              </a:extLst>
            </p:cNvPr>
            <p:cNvSpPr/>
            <p:nvPr/>
          </p:nvSpPr>
          <p:spPr>
            <a:xfrm>
              <a:off x="1848847" y="3872684"/>
              <a:ext cx="253877" cy="170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10km</a:t>
              </a:r>
              <a:endParaRPr lang="en-GB" sz="2800" dirty="0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D2B6A7A1-F56A-4CC6-BDB3-E4BDD6A14831}"/>
                </a:ext>
              </a:extLst>
            </p:cNvPr>
            <p:cNvSpPr/>
            <p:nvPr/>
          </p:nvSpPr>
          <p:spPr>
            <a:xfrm>
              <a:off x="2410511" y="3872684"/>
              <a:ext cx="253877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15km</a:t>
              </a:r>
              <a:endParaRPr lang="en-GB" sz="2800" dirty="0"/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2426784E-24BB-46C0-8A32-68A31F416D19}"/>
                </a:ext>
              </a:extLst>
            </p:cNvPr>
            <p:cNvSpPr/>
            <p:nvPr/>
          </p:nvSpPr>
          <p:spPr>
            <a:xfrm>
              <a:off x="2973739" y="3872684"/>
              <a:ext cx="253877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20km</a:t>
              </a:r>
              <a:endParaRPr lang="en-GB" sz="2800" dirty="0"/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A09959A8-BD0D-4387-ACD2-C5D55862A824}"/>
                </a:ext>
              </a:extLst>
            </p:cNvPr>
            <p:cNvSpPr/>
            <p:nvPr/>
          </p:nvSpPr>
          <p:spPr>
            <a:xfrm>
              <a:off x="612114" y="2780151"/>
              <a:ext cx="98571" cy="60345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P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 err="1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D</a:t>
              </a:r>
              <a:endParaRPr lang="en-GB" sz="2400" dirty="0">
                <a:solidFill>
                  <a:prstClr val="black"/>
                </a:solidFill>
              </a:endParaRPr>
            </a:p>
          </p:txBody>
        </p: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CF4A19EE-10A0-473A-A644-5570E2A9FF48}"/>
                </a:ext>
              </a:extLst>
            </p:cNvPr>
            <p:cNvCxnSpPr>
              <a:cxnSpLocks/>
            </p:cNvCxnSpPr>
            <p:nvPr/>
          </p:nvCxnSpPr>
          <p:spPr>
            <a:xfrm>
              <a:off x="833668" y="2440919"/>
              <a:ext cx="0" cy="1406828"/>
            </a:xfrm>
            <a:prstGeom prst="line">
              <a:avLst/>
            </a:prstGeom>
            <a:ln w="5715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433CE1C6-08AE-4954-8ED0-16C476E30FC4}"/>
              </a:ext>
            </a:extLst>
          </p:cNvPr>
          <p:cNvSpPr/>
          <p:nvPr/>
        </p:nvSpPr>
        <p:spPr>
          <a:xfrm>
            <a:off x="9084038" y="3754422"/>
            <a:ext cx="2023669" cy="25560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5D4F792-F614-4D06-B362-E81BCDF18BC3}"/>
              </a:ext>
            </a:extLst>
          </p:cNvPr>
          <p:cNvSpPr/>
          <p:nvPr/>
        </p:nvSpPr>
        <p:spPr>
          <a:xfrm>
            <a:off x="508194" y="1404468"/>
            <a:ext cx="4438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Example Graph: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3DA93EE-AC5A-4211-B167-DCDAD82B7D15}"/>
              </a:ext>
            </a:extLst>
          </p:cNvPr>
          <p:cNvSpPr/>
          <p:nvPr/>
        </p:nvSpPr>
        <p:spPr>
          <a:xfrm>
            <a:off x="508194" y="646030"/>
            <a:ext cx="85074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55: Bike race line graphs (question 2)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0972027"/>
      </p:ext>
    </p:extLst>
  </p:cSld>
  <p:clrMapOvr>
    <a:masterClrMapping/>
  </p:clrMapOvr>
</p:sld>
</file>

<file path=ppt/slides/slide3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8E879EA-1364-4886-BDEC-CB3C942DC949}"/>
              </a:ext>
            </a:extLst>
          </p:cNvPr>
          <p:cNvSpPr/>
          <p:nvPr/>
        </p:nvSpPr>
        <p:spPr>
          <a:xfrm>
            <a:off x="1603947" y="3969504"/>
            <a:ext cx="8559384" cy="1854470"/>
          </a:xfrm>
          <a:custGeom>
            <a:avLst/>
            <a:gdLst>
              <a:gd name="connsiteX0" fmla="*/ 0 w 8559384"/>
              <a:gd name="connsiteY0" fmla="*/ 1681783 h 1854470"/>
              <a:gd name="connsiteX1" fmla="*/ 44971 w 8559384"/>
              <a:gd name="connsiteY1" fmla="*/ 857324 h 1854470"/>
              <a:gd name="connsiteX2" fmla="*/ 164892 w 8559384"/>
              <a:gd name="connsiteY2" fmla="*/ 572511 h 1854470"/>
              <a:gd name="connsiteX3" fmla="*/ 374754 w 8559384"/>
              <a:gd name="connsiteY3" fmla="*/ 407619 h 1854470"/>
              <a:gd name="connsiteX4" fmla="*/ 719528 w 8559384"/>
              <a:gd name="connsiteY4" fmla="*/ 362649 h 1854470"/>
              <a:gd name="connsiteX5" fmla="*/ 929391 w 8559384"/>
              <a:gd name="connsiteY5" fmla="*/ 332668 h 1854470"/>
              <a:gd name="connsiteX6" fmla="*/ 1049312 w 8559384"/>
              <a:gd name="connsiteY6" fmla="*/ 362649 h 1854470"/>
              <a:gd name="connsiteX7" fmla="*/ 1184223 w 8559384"/>
              <a:gd name="connsiteY7" fmla="*/ 437600 h 1854470"/>
              <a:gd name="connsiteX8" fmla="*/ 1499017 w 8559384"/>
              <a:gd name="connsiteY8" fmla="*/ 932275 h 1854470"/>
              <a:gd name="connsiteX9" fmla="*/ 2173574 w 8559384"/>
              <a:gd name="connsiteY9" fmla="*/ 1067186 h 1854470"/>
              <a:gd name="connsiteX10" fmla="*/ 2383436 w 8559384"/>
              <a:gd name="connsiteY10" fmla="*/ 992236 h 1854470"/>
              <a:gd name="connsiteX11" fmla="*/ 2758191 w 8559384"/>
              <a:gd name="connsiteY11" fmla="*/ 1082177 h 1854470"/>
              <a:gd name="connsiteX12" fmla="*/ 3102964 w 8559384"/>
              <a:gd name="connsiteY12" fmla="*/ 962255 h 1854470"/>
              <a:gd name="connsiteX13" fmla="*/ 3387777 w 8559384"/>
              <a:gd name="connsiteY13" fmla="*/ 1067186 h 1854470"/>
              <a:gd name="connsiteX14" fmla="*/ 3447738 w 8559384"/>
              <a:gd name="connsiteY14" fmla="*/ 1142137 h 1854470"/>
              <a:gd name="connsiteX15" fmla="*/ 3747541 w 8559384"/>
              <a:gd name="connsiteY15" fmla="*/ 1082177 h 1854470"/>
              <a:gd name="connsiteX16" fmla="*/ 3912433 w 8559384"/>
              <a:gd name="connsiteY16" fmla="*/ 1112157 h 1854470"/>
              <a:gd name="connsiteX17" fmla="*/ 4152276 w 8559384"/>
              <a:gd name="connsiteY17" fmla="*/ 977246 h 1854470"/>
              <a:gd name="connsiteX18" fmla="*/ 4452079 w 8559384"/>
              <a:gd name="connsiteY18" fmla="*/ 1007226 h 1854470"/>
              <a:gd name="connsiteX19" fmla="*/ 4676932 w 8559384"/>
              <a:gd name="connsiteY19" fmla="*/ 992236 h 1854470"/>
              <a:gd name="connsiteX20" fmla="*/ 5111646 w 8559384"/>
              <a:gd name="connsiteY20" fmla="*/ 1052196 h 1854470"/>
              <a:gd name="connsiteX21" fmla="*/ 5501391 w 8559384"/>
              <a:gd name="connsiteY21" fmla="*/ 992236 h 1854470"/>
              <a:gd name="connsiteX22" fmla="*/ 5771213 w 8559384"/>
              <a:gd name="connsiteY22" fmla="*/ 1097167 h 1854470"/>
              <a:gd name="connsiteX23" fmla="*/ 6071017 w 8559384"/>
              <a:gd name="connsiteY23" fmla="*/ 1067186 h 1854470"/>
              <a:gd name="connsiteX24" fmla="*/ 6265889 w 8559384"/>
              <a:gd name="connsiteY24" fmla="*/ 1157127 h 1854470"/>
              <a:gd name="connsiteX25" fmla="*/ 6505732 w 8559384"/>
              <a:gd name="connsiteY25" fmla="*/ 1501901 h 1854470"/>
              <a:gd name="connsiteX26" fmla="*/ 6700604 w 8559384"/>
              <a:gd name="connsiteY26" fmla="*/ 1696773 h 1854470"/>
              <a:gd name="connsiteX27" fmla="*/ 6970427 w 8559384"/>
              <a:gd name="connsiteY27" fmla="*/ 1786714 h 1854470"/>
              <a:gd name="connsiteX28" fmla="*/ 7255240 w 8559384"/>
              <a:gd name="connsiteY28" fmla="*/ 1801705 h 1854470"/>
              <a:gd name="connsiteX29" fmla="*/ 7480092 w 8559384"/>
              <a:gd name="connsiteY29" fmla="*/ 1831685 h 1854470"/>
              <a:gd name="connsiteX30" fmla="*/ 7659974 w 8559384"/>
              <a:gd name="connsiteY30" fmla="*/ 1426950 h 1854470"/>
              <a:gd name="connsiteX31" fmla="*/ 7779895 w 8559384"/>
              <a:gd name="connsiteY31" fmla="*/ 1142137 h 1854470"/>
              <a:gd name="connsiteX32" fmla="*/ 7884827 w 8559384"/>
              <a:gd name="connsiteY32" fmla="*/ 767383 h 1854470"/>
              <a:gd name="connsiteX33" fmla="*/ 7989758 w 8559384"/>
              <a:gd name="connsiteY33" fmla="*/ 302688 h 1854470"/>
              <a:gd name="connsiteX34" fmla="*/ 8109679 w 8559384"/>
              <a:gd name="connsiteY34" fmla="*/ 17875 h 1854470"/>
              <a:gd name="connsiteX35" fmla="*/ 8244591 w 8559384"/>
              <a:gd name="connsiteY35" fmla="*/ 32865 h 1854470"/>
              <a:gd name="connsiteX36" fmla="*/ 8454453 w 8559384"/>
              <a:gd name="connsiteY36" fmla="*/ 2885 h 1854470"/>
              <a:gd name="connsiteX37" fmla="*/ 8559384 w 8559384"/>
              <a:gd name="connsiteY37" fmla="*/ 2885 h 1854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8559384" h="1854470">
                <a:moveTo>
                  <a:pt x="0" y="1681783"/>
                </a:moveTo>
                <a:cubicBezTo>
                  <a:pt x="8744" y="1361993"/>
                  <a:pt x="17489" y="1042203"/>
                  <a:pt x="44971" y="857324"/>
                </a:cubicBezTo>
                <a:cubicBezTo>
                  <a:pt x="72453" y="672445"/>
                  <a:pt x="109928" y="647462"/>
                  <a:pt x="164892" y="572511"/>
                </a:cubicBezTo>
                <a:cubicBezTo>
                  <a:pt x="219856" y="497560"/>
                  <a:pt x="282315" y="442596"/>
                  <a:pt x="374754" y="407619"/>
                </a:cubicBezTo>
                <a:cubicBezTo>
                  <a:pt x="467193" y="372642"/>
                  <a:pt x="719528" y="362649"/>
                  <a:pt x="719528" y="362649"/>
                </a:cubicBezTo>
                <a:cubicBezTo>
                  <a:pt x="811967" y="350157"/>
                  <a:pt x="874427" y="332668"/>
                  <a:pt x="929391" y="332668"/>
                </a:cubicBezTo>
                <a:cubicBezTo>
                  <a:pt x="984355" y="332668"/>
                  <a:pt x="1006840" y="345160"/>
                  <a:pt x="1049312" y="362649"/>
                </a:cubicBezTo>
                <a:cubicBezTo>
                  <a:pt x="1091784" y="380138"/>
                  <a:pt x="1109272" y="342662"/>
                  <a:pt x="1184223" y="437600"/>
                </a:cubicBezTo>
                <a:cubicBezTo>
                  <a:pt x="1259174" y="532538"/>
                  <a:pt x="1334125" y="827344"/>
                  <a:pt x="1499017" y="932275"/>
                </a:cubicBezTo>
                <a:cubicBezTo>
                  <a:pt x="1663909" y="1037206"/>
                  <a:pt x="2026171" y="1057192"/>
                  <a:pt x="2173574" y="1067186"/>
                </a:cubicBezTo>
                <a:cubicBezTo>
                  <a:pt x="2320977" y="1077179"/>
                  <a:pt x="2286000" y="989738"/>
                  <a:pt x="2383436" y="992236"/>
                </a:cubicBezTo>
                <a:cubicBezTo>
                  <a:pt x="2480872" y="994734"/>
                  <a:pt x="2638270" y="1087174"/>
                  <a:pt x="2758191" y="1082177"/>
                </a:cubicBezTo>
                <a:cubicBezTo>
                  <a:pt x="2878112" y="1077180"/>
                  <a:pt x="2998033" y="964753"/>
                  <a:pt x="3102964" y="962255"/>
                </a:cubicBezTo>
                <a:cubicBezTo>
                  <a:pt x="3207895" y="959756"/>
                  <a:pt x="3330315" y="1037206"/>
                  <a:pt x="3387777" y="1067186"/>
                </a:cubicBezTo>
                <a:cubicBezTo>
                  <a:pt x="3445239" y="1097166"/>
                  <a:pt x="3387777" y="1139638"/>
                  <a:pt x="3447738" y="1142137"/>
                </a:cubicBezTo>
                <a:cubicBezTo>
                  <a:pt x="3507699" y="1144635"/>
                  <a:pt x="3670092" y="1087174"/>
                  <a:pt x="3747541" y="1082177"/>
                </a:cubicBezTo>
                <a:cubicBezTo>
                  <a:pt x="3824990" y="1077180"/>
                  <a:pt x="3844977" y="1129646"/>
                  <a:pt x="3912433" y="1112157"/>
                </a:cubicBezTo>
                <a:cubicBezTo>
                  <a:pt x="3979889" y="1094668"/>
                  <a:pt x="4062335" y="994734"/>
                  <a:pt x="4152276" y="977246"/>
                </a:cubicBezTo>
                <a:cubicBezTo>
                  <a:pt x="4242217" y="959758"/>
                  <a:pt x="4364636" y="1004728"/>
                  <a:pt x="4452079" y="1007226"/>
                </a:cubicBezTo>
                <a:cubicBezTo>
                  <a:pt x="4539522" y="1009724"/>
                  <a:pt x="4567004" y="984741"/>
                  <a:pt x="4676932" y="992236"/>
                </a:cubicBezTo>
                <a:cubicBezTo>
                  <a:pt x="4786860" y="999731"/>
                  <a:pt x="4974236" y="1052196"/>
                  <a:pt x="5111646" y="1052196"/>
                </a:cubicBezTo>
                <a:cubicBezTo>
                  <a:pt x="5249056" y="1052196"/>
                  <a:pt x="5391463" y="984741"/>
                  <a:pt x="5501391" y="992236"/>
                </a:cubicBezTo>
                <a:cubicBezTo>
                  <a:pt x="5611319" y="999731"/>
                  <a:pt x="5676276" y="1084675"/>
                  <a:pt x="5771213" y="1097167"/>
                </a:cubicBezTo>
                <a:cubicBezTo>
                  <a:pt x="5866150" y="1109659"/>
                  <a:pt x="5988571" y="1057193"/>
                  <a:pt x="6071017" y="1067186"/>
                </a:cubicBezTo>
                <a:cubicBezTo>
                  <a:pt x="6153463" y="1077179"/>
                  <a:pt x="6193437" y="1084675"/>
                  <a:pt x="6265889" y="1157127"/>
                </a:cubicBezTo>
                <a:cubicBezTo>
                  <a:pt x="6338341" y="1229579"/>
                  <a:pt x="6433280" y="1411960"/>
                  <a:pt x="6505732" y="1501901"/>
                </a:cubicBezTo>
                <a:cubicBezTo>
                  <a:pt x="6578184" y="1591842"/>
                  <a:pt x="6623155" y="1649304"/>
                  <a:pt x="6700604" y="1696773"/>
                </a:cubicBezTo>
                <a:cubicBezTo>
                  <a:pt x="6778053" y="1744242"/>
                  <a:pt x="6877988" y="1769225"/>
                  <a:pt x="6970427" y="1786714"/>
                </a:cubicBezTo>
                <a:cubicBezTo>
                  <a:pt x="7062866" y="1804203"/>
                  <a:pt x="7170296" y="1794210"/>
                  <a:pt x="7255240" y="1801705"/>
                </a:cubicBezTo>
                <a:cubicBezTo>
                  <a:pt x="7340184" y="1809200"/>
                  <a:pt x="7412636" y="1894144"/>
                  <a:pt x="7480092" y="1831685"/>
                </a:cubicBezTo>
                <a:cubicBezTo>
                  <a:pt x="7547548" y="1769226"/>
                  <a:pt x="7610007" y="1541875"/>
                  <a:pt x="7659974" y="1426950"/>
                </a:cubicBezTo>
                <a:cubicBezTo>
                  <a:pt x="7709941" y="1312025"/>
                  <a:pt x="7742420" y="1252065"/>
                  <a:pt x="7779895" y="1142137"/>
                </a:cubicBezTo>
                <a:cubicBezTo>
                  <a:pt x="7817370" y="1032209"/>
                  <a:pt x="7849850" y="907291"/>
                  <a:pt x="7884827" y="767383"/>
                </a:cubicBezTo>
                <a:cubicBezTo>
                  <a:pt x="7919804" y="627475"/>
                  <a:pt x="7952283" y="427606"/>
                  <a:pt x="7989758" y="302688"/>
                </a:cubicBezTo>
                <a:cubicBezTo>
                  <a:pt x="8027233" y="177770"/>
                  <a:pt x="8067207" y="62846"/>
                  <a:pt x="8109679" y="17875"/>
                </a:cubicBezTo>
                <a:cubicBezTo>
                  <a:pt x="8152151" y="-27096"/>
                  <a:pt x="8187129" y="35363"/>
                  <a:pt x="8244591" y="32865"/>
                </a:cubicBezTo>
                <a:cubicBezTo>
                  <a:pt x="8302053" y="30367"/>
                  <a:pt x="8401988" y="7882"/>
                  <a:pt x="8454453" y="2885"/>
                </a:cubicBezTo>
                <a:cubicBezTo>
                  <a:pt x="8506918" y="-2112"/>
                  <a:pt x="8533151" y="386"/>
                  <a:pt x="8559384" y="2885"/>
                </a:cubicBezTo>
              </a:path>
            </a:pathLst>
          </a:custGeom>
          <a:noFill/>
          <a:ln w="63500" cap="rnd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09196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DATA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07B5EA18-E11F-4D73-A3C7-0F26E4E996F5}"/>
              </a:ext>
            </a:extLst>
          </p:cNvPr>
          <p:cNvSpPr/>
          <p:nvPr/>
        </p:nvSpPr>
        <p:spPr>
          <a:xfrm>
            <a:off x="449709" y="2264102"/>
            <a:ext cx="114075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3600" b="1" i="1" dirty="0">
                <a:solidFill>
                  <a:prstClr val="black"/>
                </a:solidFill>
                <a:latin typeface="Century Gothic" panose="020B0502020202020204" pitchFamily="34" charset="0"/>
              </a:rPr>
              <a:t>‘The fastest part of my race was the last 2km.’</a:t>
            </a:r>
            <a:endParaRPr lang="en-GB" sz="4000" b="1" i="1" dirty="0">
              <a:latin typeface="Century Gothic" panose="020B0502020202020204" pitchFamily="34" charset="0"/>
            </a:endParaRP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998C35EB-BA9F-49C7-9443-1FFA9E5332CC}"/>
              </a:ext>
            </a:extLst>
          </p:cNvPr>
          <p:cNvGrpSpPr/>
          <p:nvPr/>
        </p:nvGrpSpPr>
        <p:grpSpPr>
          <a:xfrm>
            <a:off x="716723" y="3770912"/>
            <a:ext cx="9961566" cy="4331942"/>
            <a:chOff x="612114" y="2440919"/>
            <a:chExt cx="2615502" cy="1602553"/>
          </a:xfrm>
        </p:grpSpPr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0FFF5EC6-26E1-4768-B006-C5006B220CF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4436" y="3847747"/>
              <a:ext cx="2252910" cy="0"/>
            </a:xfrm>
            <a:prstGeom prst="line">
              <a:avLst/>
            </a:prstGeom>
            <a:ln w="5715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A00FF0E5-E7F3-4BD3-B70A-852A25A5E63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31335" y="3854279"/>
              <a:ext cx="768" cy="39428"/>
            </a:xfrm>
            <a:prstGeom prst="line">
              <a:avLst/>
            </a:prstGeom>
            <a:ln w="5715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B868B190-C1D0-4DED-8F63-9D394340674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8967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458BB28B-5AC6-4AE7-B280-F3C2D804EB1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60891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E718E332-BA7F-4CA9-93FF-F3310E57E67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24119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EC99D0F2-D0F9-4037-9AC8-0F83F173F09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9227" y="3847747"/>
              <a:ext cx="0" cy="502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610787A5-7B3B-424B-8DDB-59A5211328F1}"/>
                </a:ext>
              </a:extLst>
            </p:cNvPr>
            <p:cNvSpPr/>
            <p:nvPr/>
          </p:nvSpPr>
          <p:spPr>
            <a:xfrm>
              <a:off x="726510" y="3863931"/>
              <a:ext cx="214314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start</a:t>
              </a:r>
              <a:endParaRPr lang="en-GB" sz="2800" dirty="0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BAAB70E5-60D5-494B-888C-3D4162350959}"/>
                </a:ext>
              </a:extLst>
            </p:cNvPr>
            <p:cNvSpPr/>
            <p:nvPr/>
          </p:nvSpPr>
          <p:spPr>
            <a:xfrm>
              <a:off x="1310840" y="3872684"/>
              <a:ext cx="209263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5km</a:t>
              </a:r>
              <a:endParaRPr lang="en-GB" sz="2800" dirty="0"/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A1F4FA71-B789-4C3B-AFC2-557279A5569F}"/>
                </a:ext>
              </a:extLst>
            </p:cNvPr>
            <p:cNvSpPr/>
            <p:nvPr/>
          </p:nvSpPr>
          <p:spPr>
            <a:xfrm>
              <a:off x="1848847" y="3872684"/>
              <a:ext cx="253877" cy="170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10km</a:t>
              </a:r>
              <a:endParaRPr lang="en-GB" sz="2800" dirty="0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D2B6A7A1-F56A-4CC6-BDB3-E4BDD6A14831}"/>
                </a:ext>
              </a:extLst>
            </p:cNvPr>
            <p:cNvSpPr/>
            <p:nvPr/>
          </p:nvSpPr>
          <p:spPr>
            <a:xfrm>
              <a:off x="2410511" y="3872684"/>
              <a:ext cx="253877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15km</a:t>
              </a:r>
              <a:endParaRPr lang="en-GB" sz="2800" dirty="0"/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2426784E-24BB-46C0-8A32-68A31F416D19}"/>
                </a:ext>
              </a:extLst>
            </p:cNvPr>
            <p:cNvSpPr/>
            <p:nvPr/>
          </p:nvSpPr>
          <p:spPr>
            <a:xfrm>
              <a:off x="2973739" y="3872684"/>
              <a:ext cx="253877" cy="1707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20km</a:t>
              </a:r>
              <a:endParaRPr lang="en-GB" sz="2800" dirty="0"/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A09959A8-BD0D-4387-ACD2-C5D55862A824}"/>
                </a:ext>
              </a:extLst>
            </p:cNvPr>
            <p:cNvSpPr/>
            <p:nvPr/>
          </p:nvSpPr>
          <p:spPr>
            <a:xfrm>
              <a:off x="612114" y="2780151"/>
              <a:ext cx="98571" cy="60345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S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P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 err="1">
                  <a:solidFill>
                    <a:prstClr val="black"/>
                  </a:solidFill>
                  <a:latin typeface="Century Gothic" panose="020B0502020202020204" pitchFamily="34" charset="0"/>
                </a:rPr>
                <a:t>E</a:t>
              </a:r>
              <a:b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</a:br>
              <a:r>
                <a:rPr lang="en-GB" sz="2000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D</a:t>
              </a:r>
              <a:endParaRPr lang="en-GB" sz="2400" dirty="0">
                <a:solidFill>
                  <a:prstClr val="black"/>
                </a:solidFill>
              </a:endParaRPr>
            </a:p>
          </p:txBody>
        </p: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CF4A19EE-10A0-473A-A644-5570E2A9FF48}"/>
                </a:ext>
              </a:extLst>
            </p:cNvPr>
            <p:cNvCxnSpPr>
              <a:cxnSpLocks/>
            </p:cNvCxnSpPr>
            <p:nvPr/>
          </p:nvCxnSpPr>
          <p:spPr>
            <a:xfrm>
              <a:off x="833668" y="2440919"/>
              <a:ext cx="0" cy="1406828"/>
            </a:xfrm>
            <a:prstGeom prst="line">
              <a:avLst/>
            </a:prstGeom>
            <a:ln w="57150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FC31D906-B8AB-4ACB-A829-99FEA15F8EED}"/>
              </a:ext>
            </a:extLst>
          </p:cNvPr>
          <p:cNvSpPr/>
          <p:nvPr/>
        </p:nvSpPr>
        <p:spPr>
          <a:xfrm>
            <a:off x="508194" y="1404468"/>
            <a:ext cx="4438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Example Graph: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40B426D-0646-42D2-A89C-1E0B4F5DC9AC}"/>
              </a:ext>
            </a:extLst>
          </p:cNvPr>
          <p:cNvSpPr/>
          <p:nvPr/>
        </p:nvSpPr>
        <p:spPr>
          <a:xfrm>
            <a:off x="508194" y="646030"/>
            <a:ext cx="85074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55: Bike race line graphs (question 2)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741541"/>
      </p:ext>
    </p:extLst>
  </p:cSld>
  <p:clrMapOvr>
    <a:masterClrMapping/>
  </p:clrMapOvr>
</p:sld>
</file>

<file path=ppt/slides/slide3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09196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DATA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49664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56: Train timetables</a:t>
            </a:r>
            <a:endParaRPr lang="en-GB" sz="3200" dirty="0">
              <a:solidFill>
                <a:schemeClr val="accent1"/>
              </a:solidFill>
            </a:endParaRPr>
          </a:p>
        </p:txBody>
      </p: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8FA92359-D36A-497C-B4EB-24F9EA3146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3400942"/>
              </p:ext>
            </p:extLst>
          </p:nvPr>
        </p:nvGraphicFramePr>
        <p:xfrm>
          <a:off x="633719" y="2248649"/>
          <a:ext cx="7910676" cy="3960002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566052">
                  <a:extLst>
                    <a:ext uri="{9D8B030D-6E8A-4147-A177-3AD203B41FA5}">
                      <a16:colId xmlns:a16="http://schemas.microsoft.com/office/drawing/2014/main" val="1920400662"/>
                    </a:ext>
                  </a:extLst>
                </a:gridCol>
                <a:gridCol w="1214917">
                  <a:extLst>
                    <a:ext uri="{9D8B030D-6E8A-4147-A177-3AD203B41FA5}">
                      <a16:colId xmlns:a16="http://schemas.microsoft.com/office/drawing/2014/main" val="463173635"/>
                    </a:ext>
                  </a:extLst>
                </a:gridCol>
                <a:gridCol w="1376569">
                  <a:extLst>
                    <a:ext uri="{9D8B030D-6E8A-4147-A177-3AD203B41FA5}">
                      <a16:colId xmlns:a16="http://schemas.microsoft.com/office/drawing/2014/main" val="1690172719"/>
                    </a:ext>
                  </a:extLst>
                </a:gridCol>
                <a:gridCol w="1376569">
                  <a:extLst>
                    <a:ext uri="{9D8B030D-6E8A-4147-A177-3AD203B41FA5}">
                      <a16:colId xmlns:a16="http://schemas.microsoft.com/office/drawing/2014/main" val="2614598480"/>
                    </a:ext>
                  </a:extLst>
                </a:gridCol>
                <a:gridCol w="1376569">
                  <a:extLst>
                    <a:ext uri="{9D8B030D-6E8A-4147-A177-3AD203B41FA5}">
                      <a16:colId xmlns:a16="http://schemas.microsoft.com/office/drawing/2014/main" val="3252454405"/>
                    </a:ext>
                  </a:extLst>
                </a:gridCol>
              </a:tblGrid>
              <a:tr h="666294">
                <a:tc>
                  <a:txBody>
                    <a:bodyPr/>
                    <a:lstStyle/>
                    <a:p>
                      <a:pPr algn="r"/>
                      <a:r>
                        <a:rPr lang="en-GB" sz="3200" b="1" dirty="0">
                          <a:latin typeface="Bookman Old Style" panose="02050604050505020204" pitchFamily="18" charset="0"/>
                          <a:cs typeface="Arial" panose="020B0604020202020204" pitchFamily="34" charset="0"/>
                        </a:rPr>
                        <a:t>Sheffield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6:20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7:04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7:58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8:45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3309469"/>
                  </a:ext>
                </a:extLst>
              </a:tr>
              <a:tr h="666294">
                <a:tc>
                  <a:txBody>
                    <a:bodyPr/>
                    <a:lstStyle/>
                    <a:p>
                      <a:pPr algn="r"/>
                      <a:r>
                        <a:rPr lang="en-GB" sz="3200" b="1" dirty="0">
                          <a:latin typeface="Bookman Old Style" panose="02050604050505020204" pitchFamily="18" charset="0"/>
                          <a:cs typeface="Arial" panose="020B0604020202020204" pitchFamily="34" charset="0"/>
                        </a:rPr>
                        <a:t>Doncaster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6:47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7:33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8:25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9:14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8873587"/>
                  </a:ext>
                </a:extLst>
              </a:tr>
              <a:tr h="666294">
                <a:tc>
                  <a:txBody>
                    <a:bodyPr/>
                    <a:lstStyle/>
                    <a:p>
                      <a:pPr algn="r"/>
                      <a:r>
                        <a:rPr lang="en-GB" sz="3200" b="1" dirty="0">
                          <a:latin typeface="Bookman Old Style" panose="02050604050505020204" pitchFamily="18" charset="0"/>
                          <a:cs typeface="Arial" panose="020B0604020202020204" pitchFamily="34" charset="0"/>
                        </a:rPr>
                        <a:t>York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7:14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8:00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8:52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9:41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524799"/>
                  </a:ext>
                </a:extLst>
              </a:tr>
              <a:tr h="666294">
                <a:tc>
                  <a:txBody>
                    <a:bodyPr/>
                    <a:lstStyle/>
                    <a:p>
                      <a:pPr algn="r"/>
                      <a:r>
                        <a:rPr lang="en-GB" sz="3200" b="1" dirty="0">
                          <a:latin typeface="Bookman Old Style" panose="02050604050505020204" pitchFamily="18" charset="0"/>
                          <a:cs typeface="Arial" panose="020B0604020202020204" pitchFamily="34" charset="0"/>
                        </a:rPr>
                        <a:t>Darlington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7:43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8:29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9:21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10:11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5433631"/>
                  </a:ext>
                </a:extLst>
              </a:tr>
              <a:tr h="628532">
                <a:tc>
                  <a:txBody>
                    <a:bodyPr/>
                    <a:lstStyle/>
                    <a:p>
                      <a:pPr algn="r"/>
                      <a:r>
                        <a:rPr lang="en-GB" sz="3200" b="1" dirty="0">
                          <a:latin typeface="Bookman Old Style" panose="02050604050505020204" pitchFamily="18" charset="0"/>
                          <a:cs typeface="Arial" panose="020B0604020202020204" pitchFamily="34" charset="0"/>
                        </a:rPr>
                        <a:t>Durham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8:01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8:48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9:39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10:30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5273116"/>
                  </a:ext>
                </a:extLst>
              </a:tr>
              <a:tr h="666294">
                <a:tc>
                  <a:txBody>
                    <a:bodyPr/>
                    <a:lstStyle/>
                    <a:p>
                      <a:pPr algn="r"/>
                      <a:r>
                        <a:rPr lang="en-GB" sz="3200" b="1" dirty="0">
                          <a:latin typeface="Bookman Old Style" panose="02050604050505020204" pitchFamily="18" charset="0"/>
                          <a:cs typeface="Arial" panose="020B0604020202020204" pitchFamily="34" charset="0"/>
                        </a:rPr>
                        <a:t>Newcastle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8:14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9:01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9:52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10:43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5568781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89AB28B8-5117-451B-ADAB-76F922B7E1DF}"/>
              </a:ext>
            </a:extLst>
          </p:cNvPr>
          <p:cNvSpPr/>
          <p:nvPr/>
        </p:nvSpPr>
        <p:spPr>
          <a:xfrm>
            <a:off x="508194" y="1380140"/>
            <a:ext cx="94660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200" b="1" dirty="0">
                <a:latin typeface="Century Gothic" panose="020B0502020202020204" pitchFamily="34" charset="0"/>
              </a:rPr>
              <a:t>Stan gets to Doncaster train station at 7:35am.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6B30E9F-5B46-4A69-A817-EB855EBEEC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772272"/>
      </p:ext>
    </p:extLst>
  </p:cSld>
  <p:clrMapOvr>
    <a:masterClrMapping/>
  </p:clrMapOvr>
</p:sld>
</file>

<file path=ppt/slides/slide3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09196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DATA</a:t>
            </a:r>
          </a:p>
        </p:txBody>
      </p: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8FA92359-D36A-497C-B4EB-24F9EA3146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8149193"/>
              </p:ext>
            </p:extLst>
          </p:nvPr>
        </p:nvGraphicFramePr>
        <p:xfrm>
          <a:off x="633719" y="2248649"/>
          <a:ext cx="7910676" cy="3960002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566052">
                  <a:extLst>
                    <a:ext uri="{9D8B030D-6E8A-4147-A177-3AD203B41FA5}">
                      <a16:colId xmlns:a16="http://schemas.microsoft.com/office/drawing/2014/main" val="1920400662"/>
                    </a:ext>
                  </a:extLst>
                </a:gridCol>
                <a:gridCol w="1214917">
                  <a:extLst>
                    <a:ext uri="{9D8B030D-6E8A-4147-A177-3AD203B41FA5}">
                      <a16:colId xmlns:a16="http://schemas.microsoft.com/office/drawing/2014/main" val="463173635"/>
                    </a:ext>
                  </a:extLst>
                </a:gridCol>
                <a:gridCol w="1376569">
                  <a:extLst>
                    <a:ext uri="{9D8B030D-6E8A-4147-A177-3AD203B41FA5}">
                      <a16:colId xmlns:a16="http://schemas.microsoft.com/office/drawing/2014/main" val="1690172719"/>
                    </a:ext>
                  </a:extLst>
                </a:gridCol>
                <a:gridCol w="1376569">
                  <a:extLst>
                    <a:ext uri="{9D8B030D-6E8A-4147-A177-3AD203B41FA5}">
                      <a16:colId xmlns:a16="http://schemas.microsoft.com/office/drawing/2014/main" val="2614598480"/>
                    </a:ext>
                  </a:extLst>
                </a:gridCol>
                <a:gridCol w="1376569">
                  <a:extLst>
                    <a:ext uri="{9D8B030D-6E8A-4147-A177-3AD203B41FA5}">
                      <a16:colId xmlns:a16="http://schemas.microsoft.com/office/drawing/2014/main" val="3252454405"/>
                    </a:ext>
                  </a:extLst>
                </a:gridCol>
              </a:tblGrid>
              <a:tr h="666294">
                <a:tc>
                  <a:txBody>
                    <a:bodyPr/>
                    <a:lstStyle/>
                    <a:p>
                      <a:pPr algn="r"/>
                      <a:r>
                        <a:rPr lang="en-GB" sz="3200" b="1" dirty="0">
                          <a:latin typeface="Bookman Old Style" panose="02050604050505020204" pitchFamily="18" charset="0"/>
                          <a:cs typeface="Arial" panose="020B0604020202020204" pitchFamily="34" charset="0"/>
                        </a:rPr>
                        <a:t>Sheffield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6:20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7:04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7:58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8:45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3309469"/>
                  </a:ext>
                </a:extLst>
              </a:tr>
              <a:tr h="666294">
                <a:tc>
                  <a:txBody>
                    <a:bodyPr/>
                    <a:lstStyle/>
                    <a:p>
                      <a:pPr algn="r"/>
                      <a:r>
                        <a:rPr lang="en-GB" sz="3200" b="1" dirty="0">
                          <a:latin typeface="Bookman Old Style" panose="02050604050505020204" pitchFamily="18" charset="0"/>
                          <a:cs typeface="Arial" panose="020B0604020202020204" pitchFamily="34" charset="0"/>
                        </a:rPr>
                        <a:t>Doncaster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6:47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7:33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Bookman Old Style" panose="02050604050505020204" pitchFamily="18" charset="0"/>
                        </a:rPr>
                        <a:t>8:25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9:14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8873587"/>
                  </a:ext>
                </a:extLst>
              </a:tr>
              <a:tr h="666294">
                <a:tc>
                  <a:txBody>
                    <a:bodyPr/>
                    <a:lstStyle/>
                    <a:p>
                      <a:pPr algn="r"/>
                      <a:r>
                        <a:rPr lang="en-GB" sz="3200" b="1" dirty="0">
                          <a:latin typeface="Bookman Old Style" panose="02050604050505020204" pitchFamily="18" charset="0"/>
                          <a:cs typeface="Arial" panose="020B0604020202020204" pitchFamily="34" charset="0"/>
                        </a:rPr>
                        <a:t>York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7:14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8:00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8:52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9:41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524799"/>
                  </a:ext>
                </a:extLst>
              </a:tr>
              <a:tr h="666294">
                <a:tc>
                  <a:txBody>
                    <a:bodyPr/>
                    <a:lstStyle/>
                    <a:p>
                      <a:pPr algn="r"/>
                      <a:r>
                        <a:rPr lang="en-GB" sz="3200" b="1" dirty="0">
                          <a:latin typeface="Bookman Old Style" panose="02050604050505020204" pitchFamily="18" charset="0"/>
                          <a:cs typeface="Arial" panose="020B0604020202020204" pitchFamily="34" charset="0"/>
                        </a:rPr>
                        <a:t>Darlington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7:43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8:29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9:21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10:11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5433631"/>
                  </a:ext>
                </a:extLst>
              </a:tr>
              <a:tr h="628532">
                <a:tc>
                  <a:txBody>
                    <a:bodyPr/>
                    <a:lstStyle/>
                    <a:p>
                      <a:pPr algn="r"/>
                      <a:r>
                        <a:rPr lang="en-GB" sz="3200" b="1" dirty="0">
                          <a:latin typeface="Bookman Old Style" panose="02050604050505020204" pitchFamily="18" charset="0"/>
                          <a:cs typeface="Arial" panose="020B0604020202020204" pitchFamily="34" charset="0"/>
                        </a:rPr>
                        <a:t>Durham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8:01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8:48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9:39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10:30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5273116"/>
                  </a:ext>
                </a:extLst>
              </a:tr>
              <a:tr h="666294">
                <a:tc>
                  <a:txBody>
                    <a:bodyPr/>
                    <a:lstStyle/>
                    <a:p>
                      <a:pPr algn="r"/>
                      <a:r>
                        <a:rPr lang="en-GB" sz="3200" b="1" dirty="0">
                          <a:latin typeface="Bookman Old Style" panose="02050604050505020204" pitchFamily="18" charset="0"/>
                          <a:cs typeface="Arial" panose="020B0604020202020204" pitchFamily="34" charset="0"/>
                        </a:rPr>
                        <a:t>Newcastle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8:14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9:01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9:52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10:43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5568781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89AB28B8-5117-451B-ADAB-76F922B7E1DF}"/>
              </a:ext>
            </a:extLst>
          </p:cNvPr>
          <p:cNvSpPr/>
          <p:nvPr/>
        </p:nvSpPr>
        <p:spPr>
          <a:xfrm>
            <a:off x="508194" y="1380140"/>
            <a:ext cx="94660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200" b="1" dirty="0">
                <a:latin typeface="Century Gothic" panose="020B0502020202020204" pitchFamily="34" charset="0"/>
              </a:rPr>
              <a:t>Stan gets to Doncaster train station at 7:35am.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C2D7463-7386-4FC4-8C39-58654E1B4CE3}"/>
              </a:ext>
            </a:extLst>
          </p:cNvPr>
          <p:cNvSpPr/>
          <p:nvPr/>
        </p:nvSpPr>
        <p:spPr>
          <a:xfrm>
            <a:off x="508194" y="6572185"/>
            <a:ext cx="112440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</a:pP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The next train from Doncaster leaves at 8:25.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8061D9F-7ABC-43CD-98DA-3D7B7612C35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FD51C49-BB77-4DE0-AB45-C95792CB60FD}"/>
              </a:ext>
            </a:extLst>
          </p:cNvPr>
          <p:cNvSpPr/>
          <p:nvPr/>
        </p:nvSpPr>
        <p:spPr>
          <a:xfrm>
            <a:off x="508194" y="646030"/>
            <a:ext cx="49664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56: Train timetables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1499914"/>
      </p:ext>
    </p:extLst>
  </p:cSld>
  <p:clrMapOvr>
    <a:masterClrMapping/>
  </p:clrMapOvr>
</p:sld>
</file>

<file path=ppt/slides/slide3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DDD85C2-CE44-4B1F-8F69-E91D69AF59BF}"/>
              </a:ext>
            </a:extLst>
          </p:cNvPr>
          <p:cNvSpPr txBox="1"/>
          <p:nvPr/>
        </p:nvSpPr>
        <p:spPr>
          <a:xfrm>
            <a:off x="256232" y="8587638"/>
            <a:ext cx="109196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DATA</a:t>
            </a:r>
          </a:p>
        </p:txBody>
      </p: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8FA92359-D36A-497C-B4EB-24F9EA3146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8501043"/>
              </p:ext>
            </p:extLst>
          </p:nvPr>
        </p:nvGraphicFramePr>
        <p:xfrm>
          <a:off x="633719" y="2248649"/>
          <a:ext cx="7910676" cy="3960002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566052">
                  <a:extLst>
                    <a:ext uri="{9D8B030D-6E8A-4147-A177-3AD203B41FA5}">
                      <a16:colId xmlns:a16="http://schemas.microsoft.com/office/drawing/2014/main" val="1920400662"/>
                    </a:ext>
                  </a:extLst>
                </a:gridCol>
                <a:gridCol w="1214917">
                  <a:extLst>
                    <a:ext uri="{9D8B030D-6E8A-4147-A177-3AD203B41FA5}">
                      <a16:colId xmlns:a16="http://schemas.microsoft.com/office/drawing/2014/main" val="463173635"/>
                    </a:ext>
                  </a:extLst>
                </a:gridCol>
                <a:gridCol w="1376569">
                  <a:extLst>
                    <a:ext uri="{9D8B030D-6E8A-4147-A177-3AD203B41FA5}">
                      <a16:colId xmlns:a16="http://schemas.microsoft.com/office/drawing/2014/main" val="1690172719"/>
                    </a:ext>
                  </a:extLst>
                </a:gridCol>
                <a:gridCol w="1376569">
                  <a:extLst>
                    <a:ext uri="{9D8B030D-6E8A-4147-A177-3AD203B41FA5}">
                      <a16:colId xmlns:a16="http://schemas.microsoft.com/office/drawing/2014/main" val="2614598480"/>
                    </a:ext>
                  </a:extLst>
                </a:gridCol>
                <a:gridCol w="1376569">
                  <a:extLst>
                    <a:ext uri="{9D8B030D-6E8A-4147-A177-3AD203B41FA5}">
                      <a16:colId xmlns:a16="http://schemas.microsoft.com/office/drawing/2014/main" val="3252454405"/>
                    </a:ext>
                  </a:extLst>
                </a:gridCol>
              </a:tblGrid>
              <a:tr h="666294">
                <a:tc>
                  <a:txBody>
                    <a:bodyPr/>
                    <a:lstStyle/>
                    <a:p>
                      <a:pPr algn="r"/>
                      <a:r>
                        <a:rPr lang="en-GB" sz="3200" b="1" dirty="0">
                          <a:latin typeface="Bookman Old Style" panose="02050604050505020204" pitchFamily="18" charset="0"/>
                          <a:cs typeface="Arial" panose="020B0604020202020204" pitchFamily="34" charset="0"/>
                        </a:rPr>
                        <a:t>Sheffield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6:20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7:04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7:58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8:45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3309469"/>
                  </a:ext>
                </a:extLst>
              </a:tr>
              <a:tr h="666294">
                <a:tc>
                  <a:txBody>
                    <a:bodyPr/>
                    <a:lstStyle/>
                    <a:p>
                      <a:pPr algn="r"/>
                      <a:r>
                        <a:rPr lang="en-GB" sz="3200" b="1" dirty="0">
                          <a:latin typeface="Bookman Old Style" panose="02050604050505020204" pitchFamily="18" charset="0"/>
                          <a:cs typeface="Arial" panose="020B0604020202020204" pitchFamily="34" charset="0"/>
                        </a:rPr>
                        <a:t>Doncaster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6:47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7:33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Bookman Old Style" panose="02050604050505020204" pitchFamily="18" charset="0"/>
                        </a:rPr>
                        <a:t>8:25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9:14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8873587"/>
                  </a:ext>
                </a:extLst>
              </a:tr>
              <a:tr h="666294">
                <a:tc>
                  <a:txBody>
                    <a:bodyPr/>
                    <a:lstStyle/>
                    <a:p>
                      <a:pPr algn="r"/>
                      <a:r>
                        <a:rPr lang="en-GB" sz="3200" b="1" dirty="0">
                          <a:latin typeface="Bookman Old Style" panose="02050604050505020204" pitchFamily="18" charset="0"/>
                          <a:cs typeface="Arial" panose="020B0604020202020204" pitchFamily="34" charset="0"/>
                        </a:rPr>
                        <a:t>York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7:14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8:00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8:52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9:41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524799"/>
                  </a:ext>
                </a:extLst>
              </a:tr>
              <a:tr h="666294">
                <a:tc>
                  <a:txBody>
                    <a:bodyPr/>
                    <a:lstStyle/>
                    <a:p>
                      <a:pPr algn="r"/>
                      <a:r>
                        <a:rPr lang="en-GB" sz="3200" b="1" dirty="0">
                          <a:latin typeface="Bookman Old Style" panose="02050604050505020204" pitchFamily="18" charset="0"/>
                          <a:cs typeface="Arial" panose="020B0604020202020204" pitchFamily="34" charset="0"/>
                        </a:rPr>
                        <a:t>Darlington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7:43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8:29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9:21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10:11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5433631"/>
                  </a:ext>
                </a:extLst>
              </a:tr>
              <a:tr h="628532">
                <a:tc>
                  <a:txBody>
                    <a:bodyPr/>
                    <a:lstStyle/>
                    <a:p>
                      <a:pPr algn="r"/>
                      <a:r>
                        <a:rPr lang="en-GB" sz="3200" b="1" dirty="0">
                          <a:latin typeface="Bookman Old Style" panose="02050604050505020204" pitchFamily="18" charset="0"/>
                          <a:cs typeface="Arial" panose="020B0604020202020204" pitchFamily="34" charset="0"/>
                        </a:rPr>
                        <a:t>Durham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8:01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8:48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Bookman Old Style" panose="02050604050505020204" pitchFamily="18" charset="0"/>
                        </a:rPr>
                        <a:t>9:39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10:30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5273116"/>
                  </a:ext>
                </a:extLst>
              </a:tr>
              <a:tr h="666294">
                <a:tc>
                  <a:txBody>
                    <a:bodyPr/>
                    <a:lstStyle/>
                    <a:p>
                      <a:pPr algn="r"/>
                      <a:r>
                        <a:rPr lang="en-GB" sz="3200" b="1" dirty="0">
                          <a:latin typeface="Bookman Old Style" panose="02050604050505020204" pitchFamily="18" charset="0"/>
                          <a:cs typeface="Arial" panose="020B0604020202020204" pitchFamily="34" charset="0"/>
                        </a:rPr>
                        <a:t>Newcastle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8:14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9:01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9:52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Bookman Old Style" panose="02050604050505020204" pitchFamily="18" charset="0"/>
                        </a:rPr>
                        <a:t>10:43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5568781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89AB28B8-5117-451B-ADAB-76F922B7E1DF}"/>
              </a:ext>
            </a:extLst>
          </p:cNvPr>
          <p:cNvSpPr/>
          <p:nvPr/>
        </p:nvSpPr>
        <p:spPr>
          <a:xfrm>
            <a:off x="508194" y="1380140"/>
            <a:ext cx="94660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200" b="1" dirty="0">
                <a:latin typeface="Century Gothic" panose="020B0502020202020204" pitchFamily="34" charset="0"/>
              </a:rPr>
              <a:t>Stan gets to Doncaster train station at 7:35am.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C2D7463-7386-4FC4-8C39-58654E1B4CE3}"/>
              </a:ext>
            </a:extLst>
          </p:cNvPr>
          <p:cNvSpPr/>
          <p:nvPr/>
        </p:nvSpPr>
        <p:spPr>
          <a:xfrm>
            <a:off x="508194" y="6572185"/>
            <a:ext cx="1124409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</a:pP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The next train from Doncaster leaves at 8:25</a:t>
            </a:r>
          </a:p>
          <a:p>
            <a:pPr lvl="0">
              <a:spcAft>
                <a:spcPts val="1200"/>
              </a:spcAft>
            </a:pPr>
            <a:r>
              <a:rPr lang="en-GB" sz="3600" dirty="0">
                <a:solidFill>
                  <a:prstClr val="black"/>
                </a:solidFill>
                <a:latin typeface="Century Gothic" panose="020B0502020202020204" pitchFamily="34" charset="0"/>
              </a:rPr>
              <a:t>Stan will arrive in Durham at </a:t>
            </a:r>
            <a:r>
              <a:rPr lang="en-GB" sz="3600" b="1" u="sng" dirty="0">
                <a:solidFill>
                  <a:prstClr val="black"/>
                </a:solidFill>
                <a:latin typeface="Century Gothic" panose="020B0502020202020204" pitchFamily="34" charset="0"/>
              </a:rPr>
              <a:t>9:39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A32BD13-3A1B-48DC-908E-D478A7B797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16ED050-E53A-42FC-BEBE-29536E3DF7E1}"/>
              </a:ext>
            </a:extLst>
          </p:cNvPr>
          <p:cNvSpPr/>
          <p:nvPr/>
        </p:nvSpPr>
        <p:spPr>
          <a:xfrm>
            <a:off x="508194" y="646030"/>
            <a:ext cx="49664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56: Train timetables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587421"/>
      </p:ext>
    </p:extLst>
  </p:cSld>
  <p:clrMapOvr>
    <a:masterClrMapping/>
  </p:clrMapOvr>
</p:sld>
</file>

<file path=ppt/slides/slide3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62648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57: Average of 3 numbers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97201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AVERAGES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30202F60-4BFD-4E51-AED8-67B671471C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7202261"/>
              </p:ext>
            </p:extLst>
          </p:nvPr>
        </p:nvGraphicFramePr>
        <p:xfrm>
          <a:off x="1612274" y="3033815"/>
          <a:ext cx="8640000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393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  <a:gridCol w="3028013">
                  <a:extLst>
                    <a:ext uri="{9D8B030D-6E8A-4147-A177-3AD203B41FA5}">
                      <a16:colId xmlns:a16="http://schemas.microsoft.com/office/drawing/2014/main" val="3306643181"/>
                    </a:ext>
                  </a:extLst>
                </a:gridCol>
                <a:gridCol w="3671594">
                  <a:extLst>
                    <a:ext uri="{9D8B030D-6E8A-4147-A177-3AD203B41FA5}">
                      <a16:colId xmlns:a16="http://schemas.microsoft.com/office/drawing/2014/main" val="3692357217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4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419F8C57-585F-4BA8-BC95-8713B9A4F5D6}"/>
              </a:ext>
            </a:extLst>
          </p:cNvPr>
          <p:cNvSpPr/>
          <p:nvPr/>
        </p:nvSpPr>
        <p:spPr>
          <a:xfrm>
            <a:off x="1652692" y="4218843"/>
            <a:ext cx="158729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smallest</a:t>
            </a:r>
          </a:p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number</a:t>
            </a: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3434713-B59D-4FD3-9272-14C3E2379E7C}"/>
              </a:ext>
            </a:extLst>
          </p:cNvPr>
          <p:cNvSpPr/>
          <p:nvPr/>
        </p:nvSpPr>
        <p:spPr>
          <a:xfrm>
            <a:off x="7750644" y="4218843"/>
            <a:ext cx="158729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largest</a:t>
            </a:r>
          </a:p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number</a:t>
            </a: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0424272"/>
      </p:ext>
    </p:extLst>
  </p:cSld>
  <p:clrMapOvr>
    <a:masterClrMapping/>
  </p:clrMapOvr>
</p:sld>
</file>

<file path=ppt/slides/slide3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97201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AVERAGES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30202F60-4BFD-4E51-AED8-67B671471CED}"/>
              </a:ext>
            </a:extLst>
          </p:cNvPr>
          <p:cNvGraphicFramePr>
            <a:graphicFrameLocks noGrp="1"/>
          </p:cNvGraphicFramePr>
          <p:nvPr/>
        </p:nvGraphicFramePr>
        <p:xfrm>
          <a:off x="1612274" y="3033815"/>
          <a:ext cx="8640000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393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  <a:gridCol w="3028013">
                  <a:extLst>
                    <a:ext uri="{9D8B030D-6E8A-4147-A177-3AD203B41FA5}">
                      <a16:colId xmlns:a16="http://schemas.microsoft.com/office/drawing/2014/main" val="3306643181"/>
                    </a:ext>
                  </a:extLst>
                </a:gridCol>
                <a:gridCol w="3671594">
                  <a:extLst>
                    <a:ext uri="{9D8B030D-6E8A-4147-A177-3AD203B41FA5}">
                      <a16:colId xmlns:a16="http://schemas.microsoft.com/office/drawing/2014/main" val="3692357217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4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419F8C57-585F-4BA8-BC95-8713B9A4F5D6}"/>
              </a:ext>
            </a:extLst>
          </p:cNvPr>
          <p:cNvSpPr/>
          <p:nvPr/>
        </p:nvSpPr>
        <p:spPr>
          <a:xfrm>
            <a:off x="1652692" y="4218843"/>
            <a:ext cx="158729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smallest</a:t>
            </a:r>
          </a:p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number</a:t>
            </a: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3434713-B59D-4FD3-9272-14C3E2379E7C}"/>
              </a:ext>
            </a:extLst>
          </p:cNvPr>
          <p:cNvSpPr/>
          <p:nvPr/>
        </p:nvSpPr>
        <p:spPr>
          <a:xfrm>
            <a:off x="7750644" y="4218843"/>
            <a:ext cx="158729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largest</a:t>
            </a:r>
          </a:p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number</a:t>
            </a: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6923400-3A90-4918-A06A-5C2373F10687}"/>
              </a:ext>
            </a:extLst>
          </p:cNvPr>
          <p:cNvSpPr/>
          <p:nvPr/>
        </p:nvSpPr>
        <p:spPr>
          <a:xfrm>
            <a:off x="3793040" y="4803395"/>
            <a:ext cx="34067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difference of 5</a:t>
            </a:r>
            <a:endParaRPr lang="en-GB" sz="3600" dirty="0">
              <a:solidFill>
                <a:srgbClr val="FF0000"/>
              </a:solidFill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2BD27A84-1794-40AC-891D-29F85FB8D409}"/>
              </a:ext>
            </a:extLst>
          </p:cNvPr>
          <p:cNvCxnSpPr>
            <a:cxnSpLocks/>
          </p:cNvCxnSpPr>
          <p:nvPr/>
        </p:nvCxnSpPr>
        <p:spPr>
          <a:xfrm flipH="1" flipV="1">
            <a:off x="2760173" y="3714996"/>
            <a:ext cx="1482041" cy="1081631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91CDA48D-020C-437A-B4AA-EFAA268F3061}"/>
              </a:ext>
            </a:extLst>
          </p:cNvPr>
          <p:cNvCxnSpPr>
            <a:cxnSpLocks/>
          </p:cNvCxnSpPr>
          <p:nvPr/>
        </p:nvCxnSpPr>
        <p:spPr>
          <a:xfrm flipV="1">
            <a:off x="6737515" y="3714996"/>
            <a:ext cx="1482041" cy="1081631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126516C6-2E65-4BD7-81BC-3C543D701B44}"/>
              </a:ext>
            </a:extLst>
          </p:cNvPr>
          <p:cNvSpPr/>
          <p:nvPr/>
        </p:nvSpPr>
        <p:spPr>
          <a:xfrm>
            <a:off x="508194" y="646030"/>
            <a:ext cx="62648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57: Average of 3 numbers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456054"/>
      </p:ext>
    </p:extLst>
  </p:cSld>
  <p:clrMapOvr>
    <a:masterClrMapping/>
  </p:clrMapOvr>
</p:sld>
</file>

<file path=ppt/slides/slide3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97201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AVERAGES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70186A6-D55D-4EDF-B043-E162F9D68ABF}"/>
              </a:ext>
            </a:extLst>
          </p:cNvPr>
          <p:cNvGraphicFramePr>
            <a:graphicFrameLocks noGrp="1"/>
          </p:cNvGraphicFramePr>
          <p:nvPr/>
        </p:nvGraphicFramePr>
        <p:xfrm>
          <a:off x="1612274" y="1996610"/>
          <a:ext cx="8640000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000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  <a:gridCol w="2880000">
                  <a:extLst>
                    <a:ext uri="{9D8B030D-6E8A-4147-A177-3AD203B41FA5}">
                      <a16:colId xmlns:a16="http://schemas.microsoft.com/office/drawing/2014/main" val="3306643181"/>
                    </a:ext>
                  </a:extLst>
                </a:gridCol>
                <a:gridCol w="2880000">
                  <a:extLst>
                    <a:ext uri="{9D8B030D-6E8A-4147-A177-3AD203B41FA5}">
                      <a16:colId xmlns:a16="http://schemas.microsoft.com/office/drawing/2014/main" val="3692357217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30202F60-4BFD-4E51-AED8-67B671471CED}"/>
              </a:ext>
            </a:extLst>
          </p:cNvPr>
          <p:cNvGraphicFramePr>
            <a:graphicFrameLocks noGrp="1"/>
          </p:cNvGraphicFramePr>
          <p:nvPr/>
        </p:nvGraphicFramePr>
        <p:xfrm>
          <a:off x="1612274" y="3033815"/>
          <a:ext cx="8640000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393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  <a:gridCol w="3028013">
                  <a:extLst>
                    <a:ext uri="{9D8B030D-6E8A-4147-A177-3AD203B41FA5}">
                      <a16:colId xmlns:a16="http://schemas.microsoft.com/office/drawing/2014/main" val="3306643181"/>
                    </a:ext>
                  </a:extLst>
                </a:gridCol>
                <a:gridCol w="3671594">
                  <a:extLst>
                    <a:ext uri="{9D8B030D-6E8A-4147-A177-3AD203B41FA5}">
                      <a16:colId xmlns:a16="http://schemas.microsoft.com/office/drawing/2014/main" val="3692357217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4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419F8C57-585F-4BA8-BC95-8713B9A4F5D6}"/>
              </a:ext>
            </a:extLst>
          </p:cNvPr>
          <p:cNvSpPr/>
          <p:nvPr/>
        </p:nvSpPr>
        <p:spPr>
          <a:xfrm>
            <a:off x="1652692" y="4218843"/>
            <a:ext cx="158729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smallest</a:t>
            </a:r>
          </a:p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number</a:t>
            </a: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3434713-B59D-4FD3-9272-14C3E2379E7C}"/>
              </a:ext>
            </a:extLst>
          </p:cNvPr>
          <p:cNvSpPr/>
          <p:nvPr/>
        </p:nvSpPr>
        <p:spPr>
          <a:xfrm>
            <a:off x="7750644" y="4218843"/>
            <a:ext cx="158729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largest</a:t>
            </a:r>
          </a:p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number</a:t>
            </a: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6923400-3A90-4918-A06A-5C2373F10687}"/>
              </a:ext>
            </a:extLst>
          </p:cNvPr>
          <p:cNvSpPr/>
          <p:nvPr/>
        </p:nvSpPr>
        <p:spPr>
          <a:xfrm>
            <a:off x="3793040" y="4803395"/>
            <a:ext cx="34067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difference of 5</a:t>
            </a:r>
            <a:endParaRPr lang="en-GB" sz="3600" dirty="0">
              <a:solidFill>
                <a:srgbClr val="FF0000"/>
              </a:solidFill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2BD27A84-1794-40AC-891D-29F85FB8D409}"/>
              </a:ext>
            </a:extLst>
          </p:cNvPr>
          <p:cNvCxnSpPr>
            <a:cxnSpLocks/>
          </p:cNvCxnSpPr>
          <p:nvPr/>
        </p:nvCxnSpPr>
        <p:spPr>
          <a:xfrm flipH="1" flipV="1">
            <a:off x="2760173" y="3714996"/>
            <a:ext cx="1482041" cy="1081631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91CDA48D-020C-437A-B4AA-EFAA268F3061}"/>
              </a:ext>
            </a:extLst>
          </p:cNvPr>
          <p:cNvCxnSpPr>
            <a:cxnSpLocks/>
          </p:cNvCxnSpPr>
          <p:nvPr/>
        </p:nvCxnSpPr>
        <p:spPr>
          <a:xfrm flipV="1">
            <a:off x="6737515" y="3714996"/>
            <a:ext cx="1482041" cy="1081631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D9F0555B-667A-415B-90FC-B258B7259780}"/>
              </a:ext>
            </a:extLst>
          </p:cNvPr>
          <p:cNvSpPr/>
          <p:nvPr/>
        </p:nvSpPr>
        <p:spPr>
          <a:xfrm>
            <a:off x="1289150" y="6087421"/>
            <a:ext cx="95337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The three numbers have an average of 6.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DA6DA6C-0768-43CF-91C9-8A4372E4CD17}"/>
              </a:ext>
            </a:extLst>
          </p:cNvPr>
          <p:cNvSpPr/>
          <p:nvPr/>
        </p:nvSpPr>
        <p:spPr>
          <a:xfrm>
            <a:off x="508194" y="646030"/>
            <a:ext cx="62648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57: Average of 3 numbers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902694"/>
      </p:ext>
    </p:extLst>
  </p:cSld>
  <p:clrMapOvr>
    <a:masterClrMapping/>
  </p:clrMapOvr>
</p:sld>
</file>

<file path=ppt/slides/slide3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97201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AVERAGES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70186A6-D55D-4EDF-B043-E162F9D68A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5321425"/>
              </p:ext>
            </p:extLst>
          </p:nvPr>
        </p:nvGraphicFramePr>
        <p:xfrm>
          <a:off x="1612274" y="1996610"/>
          <a:ext cx="8640000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000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30202F60-4BFD-4E51-AED8-67B671471CED}"/>
              </a:ext>
            </a:extLst>
          </p:cNvPr>
          <p:cNvGraphicFramePr>
            <a:graphicFrameLocks noGrp="1"/>
          </p:cNvGraphicFramePr>
          <p:nvPr/>
        </p:nvGraphicFramePr>
        <p:xfrm>
          <a:off x="1612274" y="3033815"/>
          <a:ext cx="8640000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393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  <a:gridCol w="3028013">
                  <a:extLst>
                    <a:ext uri="{9D8B030D-6E8A-4147-A177-3AD203B41FA5}">
                      <a16:colId xmlns:a16="http://schemas.microsoft.com/office/drawing/2014/main" val="3306643181"/>
                    </a:ext>
                  </a:extLst>
                </a:gridCol>
                <a:gridCol w="3671594">
                  <a:extLst>
                    <a:ext uri="{9D8B030D-6E8A-4147-A177-3AD203B41FA5}">
                      <a16:colId xmlns:a16="http://schemas.microsoft.com/office/drawing/2014/main" val="3692357217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4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419F8C57-585F-4BA8-BC95-8713B9A4F5D6}"/>
              </a:ext>
            </a:extLst>
          </p:cNvPr>
          <p:cNvSpPr/>
          <p:nvPr/>
        </p:nvSpPr>
        <p:spPr>
          <a:xfrm>
            <a:off x="1652692" y="4218843"/>
            <a:ext cx="158729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smallest</a:t>
            </a:r>
          </a:p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number</a:t>
            </a: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3434713-B59D-4FD3-9272-14C3E2379E7C}"/>
              </a:ext>
            </a:extLst>
          </p:cNvPr>
          <p:cNvSpPr/>
          <p:nvPr/>
        </p:nvSpPr>
        <p:spPr>
          <a:xfrm>
            <a:off x="7750644" y="4218843"/>
            <a:ext cx="158729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largest</a:t>
            </a:r>
          </a:p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number</a:t>
            </a: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6923400-3A90-4918-A06A-5C2373F10687}"/>
              </a:ext>
            </a:extLst>
          </p:cNvPr>
          <p:cNvSpPr/>
          <p:nvPr/>
        </p:nvSpPr>
        <p:spPr>
          <a:xfrm>
            <a:off x="3793040" y="4803395"/>
            <a:ext cx="34067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difference of 5</a:t>
            </a:r>
            <a:endParaRPr lang="en-GB" sz="3600" dirty="0">
              <a:solidFill>
                <a:srgbClr val="FF0000"/>
              </a:solidFill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2BD27A84-1794-40AC-891D-29F85FB8D409}"/>
              </a:ext>
            </a:extLst>
          </p:cNvPr>
          <p:cNvCxnSpPr>
            <a:cxnSpLocks/>
          </p:cNvCxnSpPr>
          <p:nvPr/>
        </p:nvCxnSpPr>
        <p:spPr>
          <a:xfrm flipH="1" flipV="1">
            <a:off x="2760173" y="3714996"/>
            <a:ext cx="1482041" cy="1081631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91CDA48D-020C-437A-B4AA-EFAA268F3061}"/>
              </a:ext>
            </a:extLst>
          </p:cNvPr>
          <p:cNvCxnSpPr>
            <a:cxnSpLocks/>
          </p:cNvCxnSpPr>
          <p:nvPr/>
        </p:nvCxnSpPr>
        <p:spPr>
          <a:xfrm flipV="1">
            <a:off x="6737515" y="3714996"/>
            <a:ext cx="1482041" cy="1081631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0D4A033B-93E9-4914-9984-553D8F268913}"/>
              </a:ext>
            </a:extLst>
          </p:cNvPr>
          <p:cNvSpPr/>
          <p:nvPr/>
        </p:nvSpPr>
        <p:spPr>
          <a:xfrm>
            <a:off x="914400" y="6087421"/>
            <a:ext cx="102682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Therefore, the sum of the three numbers is 18.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6660DAD-0ED6-45E9-A791-A2E8D8372805}"/>
              </a:ext>
            </a:extLst>
          </p:cNvPr>
          <p:cNvSpPr/>
          <p:nvPr/>
        </p:nvSpPr>
        <p:spPr>
          <a:xfrm>
            <a:off x="508194" y="646030"/>
            <a:ext cx="62648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57: Average of 3 numbers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709590"/>
      </p:ext>
    </p:extLst>
  </p:cSld>
  <p:clrMapOvr>
    <a:masterClrMapping/>
  </p:clrMapOvr>
</p:sld>
</file>

<file path=ppt/slides/slide3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97201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AVERAGES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70186A6-D55D-4EDF-B043-E162F9D68ABF}"/>
              </a:ext>
            </a:extLst>
          </p:cNvPr>
          <p:cNvGraphicFramePr>
            <a:graphicFrameLocks noGrp="1"/>
          </p:cNvGraphicFramePr>
          <p:nvPr/>
        </p:nvGraphicFramePr>
        <p:xfrm>
          <a:off x="1612274" y="1996610"/>
          <a:ext cx="8640000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000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30202F60-4BFD-4E51-AED8-67B671471C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3944698"/>
              </p:ext>
            </p:extLst>
          </p:nvPr>
        </p:nvGraphicFramePr>
        <p:xfrm>
          <a:off x="1612274" y="3033815"/>
          <a:ext cx="8640000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393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  <a:gridCol w="3028013">
                  <a:extLst>
                    <a:ext uri="{9D8B030D-6E8A-4147-A177-3AD203B41FA5}">
                      <a16:colId xmlns:a16="http://schemas.microsoft.com/office/drawing/2014/main" val="3306643181"/>
                    </a:ext>
                  </a:extLst>
                </a:gridCol>
                <a:gridCol w="3671594">
                  <a:extLst>
                    <a:ext uri="{9D8B030D-6E8A-4147-A177-3AD203B41FA5}">
                      <a16:colId xmlns:a16="http://schemas.microsoft.com/office/drawing/2014/main" val="3692357217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4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419F8C57-585F-4BA8-BC95-8713B9A4F5D6}"/>
              </a:ext>
            </a:extLst>
          </p:cNvPr>
          <p:cNvSpPr/>
          <p:nvPr/>
        </p:nvSpPr>
        <p:spPr>
          <a:xfrm>
            <a:off x="1652692" y="4218843"/>
            <a:ext cx="158729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smallest</a:t>
            </a:r>
          </a:p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number</a:t>
            </a: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3434713-B59D-4FD3-9272-14C3E2379E7C}"/>
              </a:ext>
            </a:extLst>
          </p:cNvPr>
          <p:cNvSpPr/>
          <p:nvPr/>
        </p:nvSpPr>
        <p:spPr>
          <a:xfrm>
            <a:off x="7750644" y="4218843"/>
            <a:ext cx="158729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largest</a:t>
            </a:r>
          </a:p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number</a:t>
            </a: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6923400-3A90-4918-A06A-5C2373F10687}"/>
              </a:ext>
            </a:extLst>
          </p:cNvPr>
          <p:cNvSpPr/>
          <p:nvPr/>
        </p:nvSpPr>
        <p:spPr>
          <a:xfrm>
            <a:off x="3793040" y="4803395"/>
            <a:ext cx="34067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difference of 5</a:t>
            </a:r>
            <a:endParaRPr lang="en-GB" sz="3600" dirty="0">
              <a:solidFill>
                <a:srgbClr val="FF0000"/>
              </a:solidFill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2BD27A84-1794-40AC-891D-29F85FB8D409}"/>
              </a:ext>
            </a:extLst>
          </p:cNvPr>
          <p:cNvCxnSpPr>
            <a:cxnSpLocks/>
          </p:cNvCxnSpPr>
          <p:nvPr/>
        </p:nvCxnSpPr>
        <p:spPr>
          <a:xfrm flipH="1" flipV="1">
            <a:off x="2760173" y="3714996"/>
            <a:ext cx="1482041" cy="1081631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91CDA48D-020C-437A-B4AA-EFAA268F3061}"/>
              </a:ext>
            </a:extLst>
          </p:cNvPr>
          <p:cNvCxnSpPr>
            <a:cxnSpLocks/>
          </p:cNvCxnSpPr>
          <p:nvPr/>
        </p:nvCxnSpPr>
        <p:spPr>
          <a:xfrm flipV="1">
            <a:off x="6737515" y="3714996"/>
            <a:ext cx="1482041" cy="1081631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6687BCA8-220F-4B34-BD27-5715B9E57063}"/>
              </a:ext>
            </a:extLst>
          </p:cNvPr>
          <p:cNvSpPr/>
          <p:nvPr/>
        </p:nvSpPr>
        <p:spPr>
          <a:xfrm>
            <a:off x="508194" y="5870505"/>
            <a:ext cx="1125908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500"/>
              </a:spcAft>
            </a:pPr>
            <a:r>
              <a:rPr lang="en-GB" sz="3400" b="1" i="1" dirty="0">
                <a:latin typeface="Century Gothic" panose="020B0502020202020204" pitchFamily="34" charset="0"/>
              </a:rPr>
              <a:t>Can the smallest and largest numbers be 2 and 7?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E7B50B2-80AF-4FB9-BA1E-01737EEC1AD1}"/>
              </a:ext>
            </a:extLst>
          </p:cNvPr>
          <p:cNvSpPr/>
          <p:nvPr/>
        </p:nvSpPr>
        <p:spPr>
          <a:xfrm>
            <a:off x="508194" y="646030"/>
            <a:ext cx="62648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57: Average of 3 numbers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954224"/>
      </p:ext>
    </p:extLst>
  </p:cSld>
  <p:clrMapOvr>
    <a:masterClrMapping/>
  </p:clrMapOvr>
</p:sld>
</file>

<file path=ppt/slides/slide3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97201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AVERAGES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70186A6-D55D-4EDF-B043-E162F9D68ABF}"/>
              </a:ext>
            </a:extLst>
          </p:cNvPr>
          <p:cNvGraphicFramePr>
            <a:graphicFrameLocks noGrp="1"/>
          </p:cNvGraphicFramePr>
          <p:nvPr/>
        </p:nvGraphicFramePr>
        <p:xfrm>
          <a:off x="1612274" y="1996610"/>
          <a:ext cx="8640000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000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30202F60-4BFD-4E51-AED8-67B671471C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9712787"/>
              </p:ext>
            </p:extLst>
          </p:nvPr>
        </p:nvGraphicFramePr>
        <p:xfrm>
          <a:off x="1612274" y="3033815"/>
          <a:ext cx="8640000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393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  <a:gridCol w="3028013">
                  <a:extLst>
                    <a:ext uri="{9D8B030D-6E8A-4147-A177-3AD203B41FA5}">
                      <a16:colId xmlns:a16="http://schemas.microsoft.com/office/drawing/2014/main" val="3306643181"/>
                    </a:ext>
                  </a:extLst>
                </a:gridCol>
                <a:gridCol w="3671594">
                  <a:extLst>
                    <a:ext uri="{9D8B030D-6E8A-4147-A177-3AD203B41FA5}">
                      <a16:colId xmlns:a16="http://schemas.microsoft.com/office/drawing/2014/main" val="3692357217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4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419F8C57-585F-4BA8-BC95-8713B9A4F5D6}"/>
              </a:ext>
            </a:extLst>
          </p:cNvPr>
          <p:cNvSpPr/>
          <p:nvPr/>
        </p:nvSpPr>
        <p:spPr>
          <a:xfrm>
            <a:off x="1652692" y="4218843"/>
            <a:ext cx="158729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smallest</a:t>
            </a:r>
          </a:p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number</a:t>
            </a: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3434713-B59D-4FD3-9272-14C3E2379E7C}"/>
              </a:ext>
            </a:extLst>
          </p:cNvPr>
          <p:cNvSpPr/>
          <p:nvPr/>
        </p:nvSpPr>
        <p:spPr>
          <a:xfrm>
            <a:off x="7750644" y="4218843"/>
            <a:ext cx="158729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largest</a:t>
            </a:r>
          </a:p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number</a:t>
            </a: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6923400-3A90-4918-A06A-5C2373F10687}"/>
              </a:ext>
            </a:extLst>
          </p:cNvPr>
          <p:cNvSpPr/>
          <p:nvPr/>
        </p:nvSpPr>
        <p:spPr>
          <a:xfrm>
            <a:off x="3793040" y="4803395"/>
            <a:ext cx="34067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difference of 5</a:t>
            </a:r>
            <a:endParaRPr lang="en-GB" sz="3600" dirty="0">
              <a:solidFill>
                <a:srgbClr val="FF0000"/>
              </a:solidFill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2BD27A84-1794-40AC-891D-29F85FB8D409}"/>
              </a:ext>
            </a:extLst>
          </p:cNvPr>
          <p:cNvCxnSpPr>
            <a:cxnSpLocks/>
          </p:cNvCxnSpPr>
          <p:nvPr/>
        </p:nvCxnSpPr>
        <p:spPr>
          <a:xfrm flipH="1" flipV="1">
            <a:off x="2760173" y="3714996"/>
            <a:ext cx="1482041" cy="1081631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91CDA48D-020C-437A-B4AA-EFAA268F3061}"/>
              </a:ext>
            </a:extLst>
          </p:cNvPr>
          <p:cNvCxnSpPr>
            <a:cxnSpLocks/>
          </p:cNvCxnSpPr>
          <p:nvPr/>
        </p:nvCxnSpPr>
        <p:spPr>
          <a:xfrm flipV="1">
            <a:off x="6737515" y="3714996"/>
            <a:ext cx="1482041" cy="1081631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58D47B32-31D6-41B1-8E43-441764EAEC59}"/>
              </a:ext>
            </a:extLst>
          </p:cNvPr>
          <p:cNvSpPr/>
          <p:nvPr/>
        </p:nvSpPr>
        <p:spPr>
          <a:xfrm>
            <a:off x="508194" y="5870505"/>
            <a:ext cx="11259085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500"/>
              </a:spcAft>
            </a:pPr>
            <a:r>
              <a:rPr lang="en-GB" sz="3400" b="1" i="1" dirty="0">
                <a:latin typeface="Century Gothic" panose="020B0502020202020204" pitchFamily="34" charset="0"/>
              </a:rPr>
              <a:t>Can the smallest and largest numbers be 2 and 7?</a:t>
            </a:r>
          </a:p>
          <a:p>
            <a:r>
              <a:rPr lang="en-GB" sz="3300" b="1" dirty="0">
                <a:latin typeface="Century Gothic" panose="020B0502020202020204" pitchFamily="34" charset="0"/>
              </a:rPr>
              <a:t>No: </a:t>
            </a:r>
            <a:r>
              <a:rPr lang="en-GB" sz="3300" dirty="0">
                <a:latin typeface="Century Gothic" panose="020B0502020202020204" pitchFamily="34" charset="0"/>
              </a:rPr>
              <a:t>to have an average of 6, the other number is 9. This makes the difference between the largest and smallest numbers incorrect. </a:t>
            </a:r>
            <a:endParaRPr lang="en-GB" sz="330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0AEF069-6F8F-464B-8F7C-E271F7A7C9DE}"/>
              </a:ext>
            </a:extLst>
          </p:cNvPr>
          <p:cNvSpPr/>
          <p:nvPr/>
        </p:nvSpPr>
        <p:spPr>
          <a:xfrm>
            <a:off x="508194" y="646030"/>
            <a:ext cx="62648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57: Average of 3 numbers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5549424"/>
      </p:ext>
    </p:extLst>
  </p:cSld>
  <p:clrMapOvr>
    <a:masterClrMapping/>
  </p:clrMapOvr>
</p:sld>
</file>

<file path=ppt/slides/slide4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97201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AVERAGES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70186A6-D55D-4EDF-B043-E162F9D68ABF}"/>
              </a:ext>
            </a:extLst>
          </p:cNvPr>
          <p:cNvGraphicFramePr>
            <a:graphicFrameLocks noGrp="1"/>
          </p:cNvGraphicFramePr>
          <p:nvPr/>
        </p:nvGraphicFramePr>
        <p:xfrm>
          <a:off x="1612274" y="1996610"/>
          <a:ext cx="8640000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000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30202F60-4BFD-4E51-AED8-67B671471C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1468108"/>
              </p:ext>
            </p:extLst>
          </p:nvPr>
        </p:nvGraphicFramePr>
        <p:xfrm>
          <a:off x="1612274" y="3033815"/>
          <a:ext cx="8640000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393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  <a:gridCol w="3028013">
                  <a:extLst>
                    <a:ext uri="{9D8B030D-6E8A-4147-A177-3AD203B41FA5}">
                      <a16:colId xmlns:a16="http://schemas.microsoft.com/office/drawing/2014/main" val="3306643181"/>
                    </a:ext>
                  </a:extLst>
                </a:gridCol>
                <a:gridCol w="3671594">
                  <a:extLst>
                    <a:ext uri="{9D8B030D-6E8A-4147-A177-3AD203B41FA5}">
                      <a16:colId xmlns:a16="http://schemas.microsoft.com/office/drawing/2014/main" val="3692357217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4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419F8C57-585F-4BA8-BC95-8713B9A4F5D6}"/>
              </a:ext>
            </a:extLst>
          </p:cNvPr>
          <p:cNvSpPr/>
          <p:nvPr/>
        </p:nvSpPr>
        <p:spPr>
          <a:xfrm>
            <a:off x="1652692" y="4218843"/>
            <a:ext cx="158729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smallest</a:t>
            </a:r>
          </a:p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number</a:t>
            </a: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3434713-B59D-4FD3-9272-14C3E2379E7C}"/>
              </a:ext>
            </a:extLst>
          </p:cNvPr>
          <p:cNvSpPr/>
          <p:nvPr/>
        </p:nvSpPr>
        <p:spPr>
          <a:xfrm>
            <a:off x="7750644" y="4218843"/>
            <a:ext cx="158729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largest</a:t>
            </a:r>
          </a:p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number</a:t>
            </a: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6923400-3A90-4918-A06A-5C2373F10687}"/>
              </a:ext>
            </a:extLst>
          </p:cNvPr>
          <p:cNvSpPr/>
          <p:nvPr/>
        </p:nvSpPr>
        <p:spPr>
          <a:xfrm>
            <a:off x="3793040" y="4803395"/>
            <a:ext cx="34067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difference of 5</a:t>
            </a:r>
            <a:endParaRPr lang="en-GB" sz="3600" dirty="0">
              <a:solidFill>
                <a:srgbClr val="FF0000"/>
              </a:solidFill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2BD27A84-1794-40AC-891D-29F85FB8D409}"/>
              </a:ext>
            </a:extLst>
          </p:cNvPr>
          <p:cNvCxnSpPr>
            <a:cxnSpLocks/>
          </p:cNvCxnSpPr>
          <p:nvPr/>
        </p:nvCxnSpPr>
        <p:spPr>
          <a:xfrm flipH="1" flipV="1">
            <a:off x="2760173" y="3714996"/>
            <a:ext cx="1482041" cy="1081631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91CDA48D-020C-437A-B4AA-EFAA268F3061}"/>
              </a:ext>
            </a:extLst>
          </p:cNvPr>
          <p:cNvCxnSpPr>
            <a:cxnSpLocks/>
          </p:cNvCxnSpPr>
          <p:nvPr/>
        </p:nvCxnSpPr>
        <p:spPr>
          <a:xfrm flipV="1">
            <a:off x="6737515" y="3714996"/>
            <a:ext cx="1482041" cy="1081631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394BE105-8147-412E-AC1E-556F890E52C0}"/>
              </a:ext>
            </a:extLst>
          </p:cNvPr>
          <p:cNvSpPr/>
          <p:nvPr/>
        </p:nvSpPr>
        <p:spPr>
          <a:xfrm>
            <a:off x="508194" y="5870505"/>
            <a:ext cx="1125908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3400" b="1" i="1" dirty="0">
                <a:latin typeface="Century Gothic" panose="020B0502020202020204" pitchFamily="34" charset="0"/>
              </a:rPr>
              <a:t>Can the smallest and largest numbers be 3 and 8?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ED217FA-5CC5-4E88-9C46-E5662AC5A85F}"/>
              </a:ext>
            </a:extLst>
          </p:cNvPr>
          <p:cNvSpPr/>
          <p:nvPr/>
        </p:nvSpPr>
        <p:spPr>
          <a:xfrm>
            <a:off x="508194" y="646030"/>
            <a:ext cx="62648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57: Average of 3 numbers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0513292"/>
      </p:ext>
    </p:extLst>
  </p:cSld>
  <p:clrMapOvr>
    <a:masterClrMapping/>
  </p:clrMapOvr>
</p:sld>
</file>

<file path=ppt/slides/slide4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97201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AVERAGES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70186A6-D55D-4EDF-B043-E162F9D68ABF}"/>
              </a:ext>
            </a:extLst>
          </p:cNvPr>
          <p:cNvGraphicFramePr>
            <a:graphicFrameLocks noGrp="1"/>
          </p:cNvGraphicFramePr>
          <p:nvPr/>
        </p:nvGraphicFramePr>
        <p:xfrm>
          <a:off x="1612274" y="1996610"/>
          <a:ext cx="8640000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000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30202F60-4BFD-4E51-AED8-67B671471CED}"/>
              </a:ext>
            </a:extLst>
          </p:cNvPr>
          <p:cNvGraphicFramePr>
            <a:graphicFrameLocks noGrp="1"/>
          </p:cNvGraphicFramePr>
          <p:nvPr/>
        </p:nvGraphicFramePr>
        <p:xfrm>
          <a:off x="1612274" y="3033815"/>
          <a:ext cx="8640000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393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  <a:gridCol w="3028013">
                  <a:extLst>
                    <a:ext uri="{9D8B030D-6E8A-4147-A177-3AD203B41FA5}">
                      <a16:colId xmlns:a16="http://schemas.microsoft.com/office/drawing/2014/main" val="3306643181"/>
                    </a:ext>
                  </a:extLst>
                </a:gridCol>
                <a:gridCol w="3671594">
                  <a:extLst>
                    <a:ext uri="{9D8B030D-6E8A-4147-A177-3AD203B41FA5}">
                      <a16:colId xmlns:a16="http://schemas.microsoft.com/office/drawing/2014/main" val="3692357217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4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419F8C57-585F-4BA8-BC95-8713B9A4F5D6}"/>
              </a:ext>
            </a:extLst>
          </p:cNvPr>
          <p:cNvSpPr/>
          <p:nvPr/>
        </p:nvSpPr>
        <p:spPr>
          <a:xfrm>
            <a:off x="1652692" y="4218843"/>
            <a:ext cx="158729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smallest</a:t>
            </a:r>
          </a:p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number</a:t>
            </a: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3434713-B59D-4FD3-9272-14C3E2379E7C}"/>
              </a:ext>
            </a:extLst>
          </p:cNvPr>
          <p:cNvSpPr/>
          <p:nvPr/>
        </p:nvSpPr>
        <p:spPr>
          <a:xfrm>
            <a:off x="7750644" y="4218843"/>
            <a:ext cx="158729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largest</a:t>
            </a:r>
          </a:p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number</a:t>
            </a: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6923400-3A90-4918-A06A-5C2373F10687}"/>
              </a:ext>
            </a:extLst>
          </p:cNvPr>
          <p:cNvSpPr/>
          <p:nvPr/>
        </p:nvSpPr>
        <p:spPr>
          <a:xfrm>
            <a:off x="3793040" y="4803395"/>
            <a:ext cx="34067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difference of 5</a:t>
            </a:r>
            <a:endParaRPr lang="en-GB" sz="3600" dirty="0">
              <a:solidFill>
                <a:srgbClr val="FF0000"/>
              </a:solidFill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2BD27A84-1794-40AC-891D-29F85FB8D409}"/>
              </a:ext>
            </a:extLst>
          </p:cNvPr>
          <p:cNvCxnSpPr>
            <a:cxnSpLocks/>
          </p:cNvCxnSpPr>
          <p:nvPr/>
        </p:nvCxnSpPr>
        <p:spPr>
          <a:xfrm flipH="1" flipV="1">
            <a:off x="2760173" y="3714996"/>
            <a:ext cx="1482041" cy="1081631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91CDA48D-020C-437A-B4AA-EFAA268F3061}"/>
              </a:ext>
            </a:extLst>
          </p:cNvPr>
          <p:cNvCxnSpPr>
            <a:cxnSpLocks/>
          </p:cNvCxnSpPr>
          <p:nvPr/>
        </p:nvCxnSpPr>
        <p:spPr>
          <a:xfrm flipV="1">
            <a:off x="6737515" y="3714996"/>
            <a:ext cx="1482041" cy="1081631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394BE105-8147-412E-AC1E-556F890E52C0}"/>
              </a:ext>
            </a:extLst>
          </p:cNvPr>
          <p:cNvSpPr/>
          <p:nvPr/>
        </p:nvSpPr>
        <p:spPr>
          <a:xfrm>
            <a:off x="508194" y="5870505"/>
            <a:ext cx="1125908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3400" b="1" i="1" dirty="0">
                <a:latin typeface="Century Gothic" panose="020B0502020202020204" pitchFamily="34" charset="0"/>
              </a:rPr>
              <a:t>Can the smallest and largest numbers be 3 and 8?</a:t>
            </a:r>
          </a:p>
          <a:p>
            <a:r>
              <a:rPr lang="en-GB" sz="3300" b="1" dirty="0">
                <a:latin typeface="Century Gothic" panose="020B0502020202020204" pitchFamily="34" charset="0"/>
              </a:rPr>
              <a:t>Yes: </a:t>
            </a:r>
            <a:r>
              <a:rPr lang="en-GB" sz="3300" dirty="0">
                <a:latin typeface="Century Gothic" panose="020B0502020202020204" pitchFamily="34" charset="0"/>
              </a:rPr>
              <a:t>to have an average of 6, the other number is 7.</a:t>
            </a:r>
            <a:endParaRPr lang="en-GB" sz="330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C9A0C0B-E732-4CCB-8E70-E4DC865E6893}"/>
              </a:ext>
            </a:extLst>
          </p:cNvPr>
          <p:cNvSpPr/>
          <p:nvPr/>
        </p:nvSpPr>
        <p:spPr>
          <a:xfrm>
            <a:off x="508194" y="646030"/>
            <a:ext cx="62648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57: Average of 3 numbers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31799"/>
      </p:ext>
    </p:extLst>
  </p:cSld>
  <p:clrMapOvr>
    <a:masterClrMapping/>
  </p:clrMapOvr>
</p:sld>
</file>

<file path=ppt/slides/slide4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97201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AVERAGES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70186A6-D55D-4EDF-B043-E162F9D68ABF}"/>
              </a:ext>
            </a:extLst>
          </p:cNvPr>
          <p:cNvGraphicFramePr>
            <a:graphicFrameLocks noGrp="1"/>
          </p:cNvGraphicFramePr>
          <p:nvPr/>
        </p:nvGraphicFramePr>
        <p:xfrm>
          <a:off x="1612274" y="1996610"/>
          <a:ext cx="8640000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000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30202F60-4BFD-4E51-AED8-67B671471C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5422805"/>
              </p:ext>
            </p:extLst>
          </p:nvPr>
        </p:nvGraphicFramePr>
        <p:xfrm>
          <a:off x="1612274" y="3033815"/>
          <a:ext cx="8640000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393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  <a:gridCol w="3028013">
                  <a:extLst>
                    <a:ext uri="{9D8B030D-6E8A-4147-A177-3AD203B41FA5}">
                      <a16:colId xmlns:a16="http://schemas.microsoft.com/office/drawing/2014/main" val="3306643181"/>
                    </a:ext>
                  </a:extLst>
                </a:gridCol>
                <a:gridCol w="3671594">
                  <a:extLst>
                    <a:ext uri="{9D8B030D-6E8A-4147-A177-3AD203B41FA5}">
                      <a16:colId xmlns:a16="http://schemas.microsoft.com/office/drawing/2014/main" val="3692357217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4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419F8C57-585F-4BA8-BC95-8713B9A4F5D6}"/>
              </a:ext>
            </a:extLst>
          </p:cNvPr>
          <p:cNvSpPr/>
          <p:nvPr/>
        </p:nvSpPr>
        <p:spPr>
          <a:xfrm>
            <a:off x="1652692" y="4218843"/>
            <a:ext cx="158729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smallest</a:t>
            </a:r>
          </a:p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number</a:t>
            </a: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3434713-B59D-4FD3-9272-14C3E2379E7C}"/>
              </a:ext>
            </a:extLst>
          </p:cNvPr>
          <p:cNvSpPr/>
          <p:nvPr/>
        </p:nvSpPr>
        <p:spPr>
          <a:xfrm>
            <a:off x="7750644" y="4218843"/>
            <a:ext cx="158729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largest</a:t>
            </a:r>
          </a:p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number</a:t>
            </a: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6923400-3A90-4918-A06A-5C2373F10687}"/>
              </a:ext>
            </a:extLst>
          </p:cNvPr>
          <p:cNvSpPr/>
          <p:nvPr/>
        </p:nvSpPr>
        <p:spPr>
          <a:xfrm>
            <a:off x="3793040" y="4803395"/>
            <a:ext cx="34067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difference of 5</a:t>
            </a:r>
            <a:endParaRPr lang="en-GB" sz="3600" dirty="0">
              <a:solidFill>
                <a:srgbClr val="FF0000"/>
              </a:solidFill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2BD27A84-1794-40AC-891D-29F85FB8D409}"/>
              </a:ext>
            </a:extLst>
          </p:cNvPr>
          <p:cNvCxnSpPr>
            <a:cxnSpLocks/>
          </p:cNvCxnSpPr>
          <p:nvPr/>
        </p:nvCxnSpPr>
        <p:spPr>
          <a:xfrm flipH="1" flipV="1">
            <a:off x="2760173" y="3714996"/>
            <a:ext cx="1482041" cy="1081631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91CDA48D-020C-437A-B4AA-EFAA268F3061}"/>
              </a:ext>
            </a:extLst>
          </p:cNvPr>
          <p:cNvCxnSpPr>
            <a:cxnSpLocks/>
          </p:cNvCxnSpPr>
          <p:nvPr/>
        </p:nvCxnSpPr>
        <p:spPr>
          <a:xfrm flipV="1">
            <a:off x="6737515" y="3714996"/>
            <a:ext cx="1482041" cy="1081631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394BE105-8147-412E-AC1E-556F890E52C0}"/>
              </a:ext>
            </a:extLst>
          </p:cNvPr>
          <p:cNvSpPr/>
          <p:nvPr/>
        </p:nvSpPr>
        <p:spPr>
          <a:xfrm>
            <a:off x="508194" y="5870505"/>
            <a:ext cx="1125908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3400" b="1" i="1" dirty="0">
                <a:latin typeface="Century Gothic" panose="020B0502020202020204" pitchFamily="34" charset="0"/>
              </a:rPr>
              <a:t>Can the smallest and largest numbers be 4 and 9?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59E94D0-8139-4078-A3E8-4A52D6588B6E}"/>
              </a:ext>
            </a:extLst>
          </p:cNvPr>
          <p:cNvSpPr/>
          <p:nvPr/>
        </p:nvSpPr>
        <p:spPr>
          <a:xfrm>
            <a:off x="508194" y="646030"/>
            <a:ext cx="62648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57: Average of 3 numbers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044192"/>
      </p:ext>
    </p:extLst>
  </p:cSld>
  <p:clrMapOvr>
    <a:masterClrMapping/>
  </p:clrMapOvr>
</p:sld>
</file>

<file path=ppt/slides/slide4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97201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AVERAGES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70186A6-D55D-4EDF-B043-E162F9D68ABF}"/>
              </a:ext>
            </a:extLst>
          </p:cNvPr>
          <p:cNvGraphicFramePr>
            <a:graphicFrameLocks noGrp="1"/>
          </p:cNvGraphicFramePr>
          <p:nvPr/>
        </p:nvGraphicFramePr>
        <p:xfrm>
          <a:off x="1612274" y="1996610"/>
          <a:ext cx="8640000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000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30202F60-4BFD-4E51-AED8-67B671471CED}"/>
              </a:ext>
            </a:extLst>
          </p:cNvPr>
          <p:cNvGraphicFramePr>
            <a:graphicFrameLocks noGrp="1"/>
          </p:cNvGraphicFramePr>
          <p:nvPr/>
        </p:nvGraphicFramePr>
        <p:xfrm>
          <a:off x="1612274" y="3033815"/>
          <a:ext cx="8640000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393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  <a:gridCol w="3028013">
                  <a:extLst>
                    <a:ext uri="{9D8B030D-6E8A-4147-A177-3AD203B41FA5}">
                      <a16:colId xmlns:a16="http://schemas.microsoft.com/office/drawing/2014/main" val="3306643181"/>
                    </a:ext>
                  </a:extLst>
                </a:gridCol>
                <a:gridCol w="3671594">
                  <a:extLst>
                    <a:ext uri="{9D8B030D-6E8A-4147-A177-3AD203B41FA5}">
                      <a16:colId xmlns:a16="http://schemas.microsoft.com/office/drawing/2014/main" val="3692357217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4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419F8C57-585F-4BA8-BC95-8713B9A4F5D6}"/>
              </a:ext>
            </a:extLst>
          </p:cNvPr>
          <p:cNvSpPr/>
          <p:nvPr/>
        </p:nvSpPr>
        <p:spPr>
          <a:xfrm>
            <a:off x="1652692" y="4218843"/>
            <a:ext cx="158729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smallest</a:t>
            </a:r>
          </a:p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number</a:t>
            </a: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3434713-B59D-4FD3-9272-14C3E2379E7C}"/>
              </a:ext>
            </a:extLst>
          </p:cNvPr>
          <p:cNvSpPr/>
          <p:nvPr/>
        </p:nvSpPr>
        <p:spPr>
          <a:xfrm>
            <a:off x="7750644" y="4218843"/>
            <a:ext cx="158729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largest</a:t>
            </a:r>
          </a:p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number</a:t>
            </a: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6923400-3A90-4918-A06A-5C2373F10687}"/>
              </a:ext>
            </a:extLst>
          </p:cNvPr>
          <p:cNvSpPr/>
          <p:nvPr/>
        </p:nvSpPr>
        <p:spPr>
          <a:xfrm>
            <a:off x="3793040" y="4803395"/>
            <a:ext cx="34067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difference of 5</a:t>
            </a:r>
            <a:endParaRPr lang="en-GB" sz="3600" dirty="0">
              <a:solidFill>
                <a:srgbClr val="FF0000"/>
              </a:solidFill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2BD27A84-1794-40AC-891D-29F85FB8D409}"/>
              </a:ext>
            </a:extLst>
          </p:cNvPr>
          <p:cNvCxnSpPr>
            <a:cxnSpLocks/>
          </p:cNvCxnSpPr>
          <p:nvPr/>
        </p:nvCxnSpPr>
        <p:spPr>
          <a:xfrm flipH="1" flipV="1">
            <a:off x="2760173" y="3714996"/>
            <a:ext cx="1482041" cy="1081631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91CDA48D-020C-437A-B4AA-EFAA268F3061}"/>
              </a:ext>
            </a:extLst>
          </p:cNvPr>
          <p:cNvCxnSpPr>
            <a:cxnSpLocks/>
          </p:cNvCxnSpPr>
          <p:nvPr/>
        </p:nvCxnSpPr>
        <p:spPr>
          <a:xfrm flipV="1">
            <a:off x="6737515" y="3714996"/>
            <a:ext cx="1482041" cy="1081631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394BE105-8147-412E-AC1E-556F890E52C0}"/>
              </a:ext>
            </a:extLst>
          </p:cNvPr>
          <p:cNvSpPr/>
          <p:nvPr/>
        </p:nvSpPr>
        <p:spPr>
          <a:xfrm>
            <a:off x="508194" y="5870505"/>
            <a:ext cx="1125908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3400" b="1" i="1" dirty="0">
                <a:latin typeface="Century Gothic" panose="020B0502020202020204" pitchFamily="34" charset="0"/>
              </a:rPr>
              <a:t>Can the smallest and largest numbers be 4 and 9?</a:t>
            </a:r>
          </a:p>
          <a:p>
            <a:r>
              <a:rPr lang="en-GB" sz="3300" b="1" dirty="0">
                <a:latin typeface="Century Gothic" panose="020B0502020202020204" pitchFamily="34" charset="0"/>
              </a:rPr>
              <a:t>Yes: </a:t>
            </a:r>
            <a:r>
              <a:rPr lang="en-GB" sz="3300" dirty="0">
                <a:latin typeface="Century Gothic" panose="020B0502020202020204" pitchFamily="34" charset="0"/>
              </a:rPr>
              <a:t>to have an average of 6, the other number is 5.</a:t>
            </a:r>
            <a:endParaRPr lang="en-GB" sz="330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A7442C1-E4D1-41B7-80EA-C883DADB2B0D}"/>
              </a:ext>
            </a:extLst>
          </p:cNvPr>
          <p:cNvSpPr/>
          <p:nvPr/>
        </p:nvSpPr>
        <p:spPr>
          <a:xfrm>
            <a:off x="508194" y="646030"/>
            <a:ext cx="62648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57: Average of 3 numbers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3908917"/>
      </p:ext>
    </p:extLst>
  </p:cSld>
  <p:clrMapOvr>
    <a:masterClrMapping/>
  </p:clrMapOvr>
</p:sld>
</file>

<file path=ppt/slides/slide4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97201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AVERAGES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70186A6-D55D-4EDF-B043-E162F9D68ABF}"/>
              </a:ext>
            </a:extLst>
          </p:cNvPr>
          <p:cNvGraphicFramePr>
            <a:graphicFrameLocks noGrp="1"/>
          </p:cNvGraphicFramePr>
          <p:nvPr/>
        </p:nvGraphicFramePr>
        <p:xfrm>
          <a:off x="1612274" y="1996610"/>
          <a:ext cx="8640000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000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30202F60-4BFD-4E51-AED8-67B671471C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8021587"/>
              </p:ext>
            </p:extLst>
          </p:nvPr>
        </p:nvGraphicFramePr>
        <p:xfrm>
          <a:off x="1612274" y="3033815"/>
          <a:ext cx="8640000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393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  <a:gridCol w="3028013">
                  <a:extLst>
                    <a:ext uri="{9D8B030D-6E8A-4147-A177-3AD203B41FA5}">
                      <a16:colId xmlns:a16="http://schemas.microsoft.com/office/drawing/2014/main" val="3306643181"/>
                    </a:ext>
                  </a:extLst>
                </a:gridCol>
                <a:gridCol w="3671594">
                  <a:extLst>
                    <a:ext uri="{9D8B030D-6E8A-4147-A177-3AD203B41FA5}">
                      <a16:colId xmlns:a16="http://schemas.microsoft.com/office/drawing/2014/main" val="3692357217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4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419F8C57-585F-4BA8-BC95-8713B9A4F5D6}"/>
              </a:ext>
            </a:extLst>
          </p:cNvPr>
          <p:cNvSpPr/>
          <p:nvPr/>
        </p:nvSpPr>
        <p:spPr>
          <a:xfrm>
            <a:off x="1652692" y="4218843"/>
            <a:ext cx="158729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smallest</a:t>
            </a:r>
          </a:p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number</a:t>
            </a: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3434713-B59D-4FD3-9272-14C3E2379E7C}"/>
              </a:ext>
            </a:extLst>
          </p:cNvPr>
          <p:cNvSpPr/>
          <p:nvPr/>
        </p:nvSpPr>
        <p:spPr>
          <a:xfrm>
            <a:off x="7750644" y="4218843"/>
            <a:ext cx="158729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largest</a:t>
            </a:r>
          </a:p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number</a:t>
            </a: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6923400-3A90-4918-A06A-5C2373F10687}"/>
              </a:ext>
            </a:extLst>
          </p:cNvPr>
          <p:cNvSpPr/>
          <p:nvPr/>
        </p:nvSpPr>
        <p:spPr>
          <a:xfrm>
            <a:off x="3793040" y="4803395"/>
            <a:ext cx="34067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difference of 5</a:t>
            </a:r>
            <a:endParaRPr lang="en-GB" sz="3600" dirty="0">
              <a:solidFill>
                <a:srgbClr val="FF0000"/>
              </a:solidFill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2BD27A84-1794-40AC-891D-29F85FB8D409}"/>
              </a:ext>
            </a:extLst>
          </p:cNvPr>
          <p:cNvCxnSpPr>
            <a:cxnSpLocks/>
          </p:cNvCxnSpPr>
          <p:nvPr/>
        </p:nvCxnSpPr>
        <p:spPr>
          <a:xfrm flipH="1" flipV="1">
            <a:off x="2760173" y="3714996"/>
            <a:ext cx="1482041" cy="1081631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91CDA48D-020C-437A-B4AA-EFAA268F3061}"/>
              </a:ext>
            </a:extLst>
          </p:cNvPr>
          <p:cNvCxnSpPr>
            <a:cxnSpLocks/>
          </p:cNvCxnSpPr>
          <p:nvPr/>
        </p:nvCxnSpPr>
        <p:spPr>
          <a:xfrm flipV="1">
            <a:off x="6737515" y="3714996"/>
            <a:ext cx="1482041" cy="1081631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394BE105-8147-412E-AC1E-556F890E52C0}"/>
              </a:ext>
            </a:extLst>
          </p:cNvPr>
          <p:cNvSpPr/>
          <p:nvPr/>
        </p:nvSpPr>
        <p:spPr>
          <a:xfrm>
            <a:off x="508194" y="5870505"/>
            <a:ext cx="1125908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3400" b="1" i="1" dirty="0">
                <a:latin typeface="Century Gothic" panose="020B0502020202020204" pitchFamily="34" charset="0"/>
              </a:rPr>
              <a:t>Can the smallest and largest numbers be 5 and 10?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3924B74-F189-4A89-9C87-24D022CC8D6B}"/>
              </a:ext>
            </a:extLst>
          </p:cNvPr>
          <p:cNvSpPr/>
          <p:nvPr/>
        </p:nvSpPr>
        <p:spPr>
          <a:xfrm>
            <a:off x="508194" y="646030"/>
            <a:ext cx="62648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57: Average of 3 numbers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695387"/>
      </p:ext>
    </p:extLst>
  </p:cSld>
  <p:clrMapOvr>
    <a:masterClrMapping/>
  </p:clrMapOvr>
</p:sld>
</file>

<file path=ppt/slides/slide4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97201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AVERAGES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70186A6-D55D-4EDF-B043-E162F9D68ABF}"/>
              </a:ext>
            </a:extLst>
          </p:cNvPr>
          <p:cNvGraphicFramePr>
            <a:graphicFrameLocks noGrp="1"/>
          </p:cNvGraphicFramePr>
          <p:nvPr/>
        </p:nvGraphicFramePr>
        <p:xfrm>
          <a:off x="1612274" y="1996610"/>
          <a:ext cx="8640000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000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30202F60-4BFD-4E51-AED8-67B671471CED}"/>
              </a:ext>
            </a:extLst>
          </p:cNvPr>
          <p:cNvGraphicFramePr>
            <a:graphicFrameLocks noGrp="1"/>
          </p:cNvGraphicFramePr>
          <p:nvPr/>
        </p:nvGraphicFramePr>
        <p:xfrm>
          <a:off x="1612274" y="3033815"/>
          <a:ext cx="8640000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393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  <a:gridCol w="3028013">
                  <a:extLst>
                    <a:ext uri="{9D8B030D-6E8A-4147-A177-3AD203B41FA5}">
                      <a16:colId xmlns:a16="http://schemas.microsoft.com/office/drawing/2014/main" val="3306643181"/>
                    </a:ext>
                  </a:extLst>
                </a:gridCol>
                <a:gridCol w="3671594">
                  <a:extLst>
                    <a:ext uri="{9D8B030D-6E8A-4147-A177-3AD203B41FA5}">
                      <a16:colId xmlns:a16="http://schemas.microsoft.com/office/drawing/2014/main" val="3692357217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4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419F8C57-585F-4BA8-BC95-8713B9A4F5D6}"/>
              </a:ext>
            </a:extLst>
          </p:cNvPr>
          <p:cNvSpPr/>
          <p:nvPr/>
        </p:nvSpPr>
        <p:spPr>
          <a:xfrm>
            <a:off x="1682672" y="4218843"/>
            <a:ext cx="158729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smallest</a:t>
            </a:r>
          </a:p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number</a:t>
            </a: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3434713-B59D-4FD3-9272-14C3E2379E7C}"/>
              </a:ext>
            </a:extLst>
          </p:cNvPr>
          <p:cNvSpPr/>
          <p:nvPr/>
        </p:nvSpPr>
        <p:spPr>
          <a:xfrm>
            <a:off x="7750644" y="4218843"/>
            <a:ext cx="158729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largest</a:t>
            </a:r>
          </a:p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number</a:t>
            </a: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6923400-3A90-4918-A06A-5C2373F10687}"/>
              </a:ext>
            </a:extLst>
          </p:cNvPr>
          <p:cNvSpPr/>
          <p:nvPr/>
        </p:nvSpPr>
        <p:spPr>
          <a:xfrm>
            <a:off x="3793040" y="4803395"/>
            <a:ext cx="34067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difference of 5</a:t>
            </a:r>
            <a:endParaRPr lang="en-GB" sz="3600" dirty="0">
              <a:solidFill>
                <a:srgbClr val="FF0000"/>
              </a:solidFill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2BD27A84-1794-40AC-891D-29F85FB8D409}"/>
              </a:ext>
            </a:extLst>
          </p:cNvPr>
          <p:cNvCxnSpPr>
            <a:cxnSpLocks/>
          </p:cNvCxnSpPr>
          <p:nvPr/>
        </p:nvCxnSpPr>
        <p:spPr>
          <a:xfrm flipH="1" flipV="1">
            <a:off x="2760173" y="3714996"/>
            <a:ext cx="1482041" cy="1081631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91CDA48D-020C-437A-B4AA-EFAA268F3061}"/>
              </a:ext>
            </a:extLst>
          </p:cNvPr>
          <p:cNvCxnSpPr>
            <a:cxnSpLocks/>
          </p:cNvCxnSpPr>
          <p:nvPr/>
        </p:nvCxnSpPr>
        <p:spPr>
          <a:xfrm flipV="1">
            <a:off x="6737515" y="3714996"/>
            <a:ext cx="1482041" cy="1081631"/>
          </a:xfrm>
          <a:prstGeom prst="straightConnector1">
            <a:avLst/>
          </a:prstGeom>
          <a:ln w="76200" cap="rnd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394BE105-8147-412E-AC1E-556F890E52C0}"/>
              </a:ext>
            </a:extLst>
          </p:cNvPr>
          <p:cNvSpPr/>
          <p:nvPr/>
        </p:nvSpPr>
        <p:spPr>
          <a:xfrm>
            <a:off x="508194" y="5870505"/>
            <a:ext cx="11259085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en-GB" sz="3400" b="1" i="1" dirty="0">
                <a:latin typeface="Century Gothic" panose="020B0502020202020204" pitchFamily="34" charset="0"/>
              </a:rPr>
              <a:t>Can the smallest and largest numbers be 5 and 10?</a:t>
            </a:r>
          </a:p>
          <a:p>
            <a:r>
              <a:rPr lang="en-GB" sz="3300" b="1" dirty="0">
                <a:latin typeface="Century Gothic" panose="020B0502020202020204" pitchFamily="34" charset="0"/>
              </a:rPr>
              <a:t>No: </a:t>
            </a:r>
            <a:r>
              <a:rPr lang="en-GB" sz="3300" dirty="0">
                <a:latin typeface="Century Gothic" panose="020B0502020202020204" pitchFamily="34" charset="0"/>
              </a:rPr>
              <a:t>to have an average of 6, the other number is 3. This makes the difference between the largest and smallest numbers incorrect.</a:t>
            </a:r>
            <a:endParaRPr lang="en-GB" sz="330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9F2992E-CF9E-429E-BDB3-C856781C959E}"/>
              </a:ext>
            </a:extLst>
          </p:cNvPr>
          <p:cNvSpPr/>
          <p:nvPr/>
        </p:nvSpPr>
        <p:spPr>
          <a:xfrm>
            <a:off x="508194" y="646030"/>
            <a:ext cx="62648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57: Average of 3 numbers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264641"/>
      </p:ext>
    </p:extLst>
  </p:cSld>
  <p:clrMapOvr>
    <a:masterClrMapping/>
  </p:clrMapOvr>
</p:sld>
</file>

<file path=ppt/slides/slide4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691B3E-A1FD-4915-BDE6-F4D88C1BB427}"/>
              </a:ext>
            </a:extLst>
          </p:cNvPr>
          <p:cNvSpPr/>
          <p:nvPr/>
        </p:nvSpPr>
        <p:spPr>
          <a:xfrm>
            <a:off x="508194" y="646030"/>
            <a:ext cx="46858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58: Average ages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97201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AVERAGES</a:t>
            </a:r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2DFD0398-F2C7-4A9E-9DA8-22C9E1E8B8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7678601"/>
              </p:ext>
            </p:extLst>
          </p:nvPr>
        </p:nvGraphicFramePr>
        <p:xfrm>
          <a:off x="532987" y="4047345"/>
          <a:ext cx="6527386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5503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  <a:gridCol w="2323476">
                  <a:extLst>
                    <a:ext uri="{9D8B030D-6E8A-4147-A177-3AD203B41FA5}">
                      <a16:colId xmlns:a16="http://schemas.microsoft.com/office/drawing/2014/main" val="3306643181"/>
                    </a:ext>
                  </a:extLst>
                </a:gridCol>
                <a:gridCol w="2428407">
                  <a:extLst>
                    <a:ext uri="{9D8B030D-6E8A-4147-A177-3AD203B41FA5}">
                      <a16:colId xmlns:a16="http://schemas.microsoft.com/office/drawing/2014/main" val="3692357217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4EE5009B-4D35-4491-9B47-71EF0C811823}"/>
              </a:ext>
            </a:extLst>
          </p:cNvPr>
          <p:cNvSpPr/>
          <p:nvPr/>
        </p:nvSpPr>
        <p:spPr>
          <a:xfrm>
            <a:off x="508194" y="1609892"/>
            <a:ext cx="72267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Three children, ages unknown.</a:t>
            </a:r>
          </a:p>
        </p:txBody>
      </p:sp>
    </p:spTree>
    <p:extLst>
      <p:ext uri="{BB962C8B-B14F-4D97-AF65-F5344CB8AC3E}">
        <p14:creationId xmlns:p14="http://schemas.microsoft.com/office/powerpoint/2010/main" val="3389569325"/>
      </p:ext>
    </p:extLst>
  </p:cSld>
  <p:clrMapOvr>
    <a:masterClrMapping/>
  </p:clrMapOvr>
</p:sld>
</file>

<file path=ppt/slides/slide4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97201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AVERAGES</a:t>
            </a:r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2DFD0398-F2C7-4A9E-9DA8-22C9E1E8B8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6523655"/>
              </p:ext>
            </p:extLst>
          </p:nvPr>
        </p:nvGraphicFramePr>
        <p:xfrm>
          <a:off x="532987" y="4047345"/>
          <a:ext cx="6527386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5503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  <a:gridCol w="2323476">
                  <a:extLst>
                    <a:ext uri="{9D8B030D-6E8A-4147-A177-3AD203B41FA5}">
                      <a16:colId xmlns:a16="http://schemas.microsoft.com/office/drawing/2014/main" val="3306643181"/>
                    </a:ext>
                  </a:extLst>
                </a:gridCol>
                <a:gridCol w="2428407">
                  <a:extLst>
                    <a:ext uri="{9D8B030D-6E8A-4147-A177-3AD203B41FA5}">
                      <a16:colId xmlns:a16="http://schemas.microsoft.com/office/drawing/2014/main" val="3692357217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F9F6BB15-123A-4C07-B647-E77FDD3CE8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889927"/>
              </p:ext>
            </p:extLst>
          </p:nvPr>
        </p:nvGraphicFramePr>
        <p:xfrm>
          <a:off x="532988" y="3016908"/>
          <a:ext cx="6527385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5795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  <a:gridCol w="2175795">
                  <a:extLst>
                    <a:ext uri="{9D8B030D-6E8A-4147-A177-3AD203B41FA5}">
                      <a16:colId xmlns:a16="http://schemas.microsoft.com/office/drawing/2014/main" val="3306643181"/>
                    </a:ext>
                  </a:extLst>
                </a:gridCol>
                <a:gridCol w="2175795">
                  <a:extLst>
                    <a:ext uri="{9D8B030D-6E8A-4147-A177-3AD203B41FA5}">
                      <a16:colId xmlns:a16="http://schemas.microsoft.com/office/drawing/2014/main" val="3692357217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4EE5009B-4D35-4491-9B47-71EF0C811823}"/>
              </a:ext>
            </a:extLst>
          </p:cNvPr>
          <p:cNvSpPr/>
          <p:nvPr/>
        </p:nvSpPr>
        <p:spPr>
          <a:xfrm>
            <a:off x="508193" y="1609892"/>
            <a:ext cx="113640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Three children, ages unknown, average age of 7.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DDC21C1-E49E-48A7-A7BF-8FA245325A21}"/>
              </a:ext>
            </a:extLst>
          </p:cNvPr>
          <p:cNvSpPr/>
          <p:nvPr/>
        </p:nvSpPr>
        <p:spPr>
          <a:xfrm>
            <a:off x="508194" y="646030"/>
            <a:ext cx="46858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58: Average ages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217004"/>
      </p:ext>
    </p:extLst>
  </p:cSld>
  <p:clrMapOvr>
    <a:masterClrMapping/>
  </p:clrMapOvr>
</p:sld>
</file>

<file path=ppt/slides/slide4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97201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AVERAGES</a:t>
            </a:r>
          </a:p>
        </p:txBody>
      </p:sp>
      <p:sp>
        <p:nvSpPr>
          <p:cNvPr id="18" name="Left Bracket 17">
            <a:extLst>
              <a:ext uri="{FF2B5EF4-FFF2-40B4-BE49-F238E27FC236}">
                <a16:creationId xmlns:a16="http://schemas.microsoft.com/office/drawing/2014/main" id="{FF5FDD84-3862-4648-973D-650716AC4F6D}"/>
              </a:ext>
            </a:extLst>
          </p:cNvPr>
          <p:cNvSpPr/>
          <p:nvPr/>
        </p:nvSpPr>
        <p:spPr>
          <a:xfrm rot="16200000">
            <a:off x="3670680" y="2056309"/>
            <a:ext cx="252000" cy="6527386"/>
          </a:xfrm>
          <a:prstGeom prst="lef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2DFD0398-F2C7-4A9E-9DA8-22C9E1E8B8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1021658"/>
              </p:ext>
            </p:extLst>
          </p:nvPr>
        </p:nvGraphicFramePr>
        <p:xfrm>
          <a:off x="532987" y="4047345"/>
          <a:ext cx="6527386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5503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  <a:gridCol w="2323476">
                  <a:extLst>
                    <a:ext uri="{9D8B030D-6E8A-4147-A177-3AD203B41FA5}">
                      <a16:colId xmlns:a16="http://schemas.microsoft.com/office/drawing/2014/main" val="3306643181"/>
                    </a:ext>
                  </a:extLst>
                </a:gridCol>
                <a:gridCol w="2428407">
                  <a:extLst>
                    <a:ext uri="{9D8B030D-6E8A-4147-A177-3AD203B41FA5}">
                      <a16:colId xmlns:a16="http://schemas.microsoft.com/office/drawing/2014/main" val="3692357217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F9F6BB15-123A-4C07-B647-E77FDD3CE8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9174273"/>
              </p:ext>
            </p:extLst>
          </p:nvPr>
        </p:nvGraphicFramePr>
        <p:xfrm>
          <a:off x="532988" y="3016908"/>
          <a:ext cx="6527385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5795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  <a:gridCol w="2175795">
                  <a:extLst>
                    <a:ext uri="{9D8B030D-6E8A-4147-A177-3AD203B41FA5}">
                      <a16:colId xmlns:a16="http://schemas.microsoft.com/office/drawing/2014/main" val="3306643181"/>
                    </a:ext>
                  </a:extLst>
                </a:gridCol>
                <a:gridCol w="2175795">
                  <a:extLst>
                    <a:ext uri="{9D8B030D-6E8A-4147-A177-3AD203B41FA5}">
                      <a16:colId xmlns:a16="http://schemas.microsoft.com/office/drawing/2014/main" val="3692357217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4EE5009B-4D35-4491-9B47-71EF0C811823}"/>
              </a:ext>
            </a:extLst>
          </p:cNvPr>
          <p:cNvSpPr/>
          <p:nvPr/>
        </p:nvSpPr>
        <p:spPr>
          <a:xfrm>
            <a:off x="508193" y="1609892"/>
            <a:ext cx="113640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Sum of three children’s ages is 21.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0EFF8E7-202D-4B50-B129-DD534F88F698}"/>
              </a:ext>
            </a:extLst>
          </p:cNvPr>
          <p:cNvSpPr/>
          <p:nvPr/>
        </p:nvSpPr>
        <p:spPr>
          <a:xfrm>
            <a:off x="3402982" y="5484125"/>
            <a:ext cx="787395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219170">
              <a:defRPr/>
            </a:pPr>
            <a:r>
              <a:rPr lang="en-GB" sz="4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21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E88B37A-A7E2-436D-8A38-F977080FCB08}"/>
              </a:ext>
            </a:extLst>
          </p:cNvPr>
          <p:cNvSpPr/>
          <p:nvPr/>
        </p:nvSpPr>
        <p:spPr>
          <a:xfrm>
            <a:off x="508194" y="646030"/>
            <a:ext cx="46858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58: Average ages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845787"/>
      </p:ext>
    </p:extLst>
  </p:cSld>
  <p:clrMapOvr>
    <a:masterClrMapping/>
  </p:clrMapOvr>
</p:sld>
</file>

<file path=ppt/slides/slide4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97201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AVERAGES</a:t>
            </a:r>
          </a:p>
        </p:txBody>
      </p:sp>
      <p:sp>
        <p:nvSpPr>
          <p:cNvPr id="18" name="Left Bracket 17">
            <a:extLst>
              <a:ext uri="{FF2B5EF4-FFF2-40B4-BE49-F238E27FC236}">
                <a16:creationId xmlns:a16="http://schemas.microsoft.com/office/drawing/2014/main" id="{FF5FDD84-3862-4648-973D-650716AC4F6D}"/>
              </a:ext>
            </a:extLst>
          </p:cNvPr>
          <p:cNvSpPr/>
          <p:nvPr/>
        </p:nvSpPr>
        <p:spPr>
          <a:xfrm rot="16200000">
            <a:off x="3670680" y="2056309"/>
            <a:ext cx="252000" cy="6527386"/>
          </a:xfrm>
          <a:prstGeom prst="lef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2DFD0398-F2C7-4A9E-9DA8-22C9E1E8B8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605317"/>
              </p:ext>
            </p:extLst>
          </p:nvPr>
        </p:nvGraphicFramePr>
        <p:xfrm>
          <a:off x="532987" y="4047345"/>
          <a:ext cx="6527386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5503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  <a:gridCol w="2323476">
                  <a:extLst>
                    <a:ext uri="{9D8B030D-6E8A-4147-A177-3AD203B41FA5}">
                      <a16:colId xmlns:a16="http://schemas.microsoft.com/office/drawing/2014/main" val="3306643181"/>
                    </a:ext>
                  </a:extLst>
                </a:gridCol>
                <a:gridCol w="2428407">
                  <a:extLst>
                    <a:ext uri="{9D8B030D-6E8A-4147-A177-3AD203B41FA5}">
                      <a16:colId xmlns:a16="http://schemas.microsoft.com/office/drawing/2014/main" val="3692357217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4EE5009B-4D35-4491-9B47-71EF0C811823}"/>
              </a:ext>
            </a:extLst>
          </p:cNvPr>
          <p:cNvSpPr/>
          <p:nvPr/>
        </p:nvSpPr>
        <p:spPr>
          <a:xfrm>
            <a:off x="508193" y="1609892"/>
            <a:ext cx="113640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Harry walks in.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0EFF8E7-202D-4B50-B129-DD534F88F698}"/>
              </a:ext>
            </a:extLst>
          </p:cNvPr>
          <p:cNvSpPr/>
          <p:nvPr/>
        </p:nvSpPr>
        <p:spPr>
          <a:xfrm>
            <a:off x="3402982" y="5484125"/>
            <a:ext cx="787395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219170">
              <a:defRPr/>
            </a:pPr>
            <a:r>
              <a:rPr lang="en-GB" sz="4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21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5321FED4-F36E-43D8-8BB2-8A1F1A8115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0615256"/>
              </p:ext>
            </p:extLst>
          </p:nvPr>
        </p:nvGraphicFramePr>
        <p:xfrm>
          <a:off x="7060373" y="4047344"/>
          <a:ext cx="4632615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32615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Harry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sp>
        <p:nvSpPr>
          <p:cNvPr id="15" name="Rectangle 14">
            <a:extLst>
              <a:ext uri="{FF2B5EF4-FFF2-40B4-BE49-F238E27FC236}">
                <a16:creationId xmlns:a16="http://schemas.microsoft.com/office/drawing/2014/main" id="{77DDCA53-CABA-4E4C-9581-8BE4EDA2834D}"/>
              </a:ext>
            </a:extLst>
          </p:cNvPr>
          <p:cNvSpPr/>
          <p:nvPr/>
        </p:nvSpPr>
        <p:spPr>
          <a:xfrm>
            <a:off x="508194" y="646030"/>
            <a:ext cx="46858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58: Average ages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06001"/>
      </p:ext>
    </p:extLst>
  </p:cSld>
  <p:clrMapOvr>
    <a:masterClrMapping/>
  </p:clrMapOvr>
</p:sld>
</file>

<file path=ppt/slides/slide4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97201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AVERAGES</a:t>
            </a:r>
          </a:p>
        </p:txBody>
      </p:sp>
      <p:sp>
        <p:nvSpPr>
          <p:cNvPr id="18" name="Left Bracket 17">
            <a:extLst>
              <a:ext uri="{FF2B5EF4-FFF2-40B4-BE49-F238E27FC236}">
                <a16:creationId xmlns:a16="http://schemas.microsoft.com/office/drawing/2014/main" id="{FF5FDD84-3862-4648-973D-650716AC4F6D}"/>
              </a:ext>
            </a:extLst>
          </p:cNvPr>
          <p:cNvSpPr/>
          <p:nvPr/>
        </p:nvSpPr>
        <p:spPr>
          <a:xfrm rot="16200000">
            <a:off x="3670680" y="2056309"/>
            <a:ext cx="252000" cy="6527386"/>
          </a:xfrm>
          <a:prstGeom prst="lef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2DFD0398-F2C7-4A9E-9DA8-22C9E1E8B845}"/>
              </a:ext>
            </a:extLst>
          </p:cNvPr>
          <p:cNvGraphicFramePr>
            <a:graphicFrameLocks noGrp="1"/>
          </p:cNvGraphicFramePr>
          <p:nvPr/>
        </p:nvGraphicFramePr>
        <p:xfrm>
          <a:off x="532987" y="4047345"/>
          <a:ext cx="6527386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5503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  <a:gridCol w="2323476">
                  <a:extLst>
                    <a:ext uri="{9D8B030D-6E8A-4147-A177-3AD203B41FA5}">
                      <a16:colId xmlns:a16="http://schemas.microsoft.com/office/drawing/2014/main" val="3306643181"/>
                    </a:ext>
                  </a:extLst>
                </a:gridCol>
                <a:gridCol w="2428407">
                  <a:extLst>
                    <a:ext uri="{9D8B030D-6E8A-4147-A177-3AD203B41FA5}">
                      <a16:colId xmlns:a16="http://schemas.microsoft.com/office/drawing/2014/main" val="3692357217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F9F6BB15-123A-4C07-B647-E77FDD3CE861}"/>
              </a:ext>
            </a:extLst>
          </p:cNvPr>
          <p:cNvGraphicFramePr>
            <a:graphicFrameLocks noGrp="1"/>
          </p:cNvGraphicFramePr>
          <p:nvPr/>
        </p:nvGraphicFramePr>
        <p:xfrm>
          <a:off x="532988" y="3016908"/>
          <a:ext cx="11160000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0000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  <a:gridCol w="2790000">
                  <a:extLst>
                    <a:ext uri="{9D8B030D-6E8A-4147-A177-3AD203B41FA5}">
                      <a16:colId xmlns:a16="http://schemas.microsoft.com/office/drawing/2014/main" val="3306643181"/>
                    </a:ext>
                  </a:extLst>
                </a:gridCol>
                <a:gridCol w="2790000">
                  <a:extLst>
                    <a:ext uri="{9D8B030D-6E8A-4147-A177-3AD203B41FA5}">
                      <a16:colId xmlns:a16="http://schemas.microsoft.com/office/drawing/2014/main" val="3692357217"/>
                    </a:ext>
                  </a:extLst>
                </a:gridCol>
                <a:gridCol w="2790000">
                  <a:extLst>
                    <a:ext uri="{9D8B030D-6E8A-4147-A177-3AD203B41FA5}">
                      <a16:colId xmlns:a16="http://schemas.microsoft.com/office/drawing/2014/main" val="75795492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4EE5009B-4D35-4491-9B47-71EF0C811823}"/>
              </a:ext>
            </a:extLst>
          </p:cNvPr>
          <p:cNvSpPr/>
          <p:nvPr/>
        </p:nvSpPr>
        <p:spPr>
          <a:xfrm>
            <a:off x="508193" y="1609892"/>
            <a:ext cx="113640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The average age for the four people is 9.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0EFF8E7-202D-4B50-B129-DD534F88F698}"/>
              </a:ext>
            </a:extLst>
          </p:cNvPr>
          <p:cNvSpPr/>
          <p:nvPr/>
        </p:nvSpPr>
        <p:spPr>
          <a:xfrm>
            <a:off x="3402982" y="5484125"/>
            <a:ext cx="787395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219170">
              <a:defRPr/>
            </a:pPr>
            <a:r>
              <a:rPr lang="en-GB" sz="4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21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5321FED4-F36E-43D8-8BB2-8A1F1A8115D3}"/>
              </a:ext>
            </a:extLst>
          </p:cNvPr>
          <p:cNvGraphicFramePr>
            <a:graphicFrameLocks noGrp="1"/>
          </p:cNvGraphicFramePr>
          <p:nvPr/>
        </p:nvGraphicFramePr>
        <p:xfrm>
          <a:off x="7060373" y="4047344"/>
          <a:ext cx="4632615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32615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Harry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sp>
        <p:nvSpPr>
          <p:cNvPr id="15" name="Rectangle 14">
            <a:extLst>
              <a:ext uri="{FF2B5EF4-FFF2-40B4-BE49-F238E27FC236}">
                <a16:creationId xmlns:a16="http://schemas.microsoft.com/office/drawing/2014/main" id="{5BDA41F4-9E2D-462C-82A2-3FD1A03FDBC1}"/>
              </a:ext>
            </a:extLst>
          </p:cNvPr>
          <p:cNvSpPr/>
          <p:nvPr/>
        </p:nvSpPr>
        <p:spPr>
          <a:xfrm>
            <a:off x="508194" y="646030"/>
            <a:ext cx="46858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58: Average ages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634672"/>
      </p:ext>
    </p:extLst>
  </p:cSld>
  <p:clrMapOvr>
    <a:masterClrMapping/>
  </p:clrMapOvr>
</p:sld>
</file>

<file path=ppt/slides/slide4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97201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AVERAGES</a:t>
            </a:r>
          </a:p>
        </p:txBody>
      </p:sp>
      <p:sp>
        <p:nvSpPr>
          <p:cNvPr id="18" name="Left Bracket 17">
            <a:extLst>
              <a:ext uri="{FF2B5EF4-FFF2-40B4-BE49-F238E27FC236}">
                <a16:creationId xmlns:a16="http://schemas.microsoft.com/office/drawing/2014/main" id="{FF5FDD84-3862-4648-973D-650716AC4F6D}"/>
              </a:ext>
            </a:extLst>
          </p:cNvPr>
          <p:cNvSpPr/>
          <p:nvPr/>
        </p:nvSpPr>
        <p:spPr>
          <a:xfrm rot="16200000">
            <a:off x="3670680" y="2056309"/>
            <a:ext cx="252000" cy="6527386"/>
          </a:xfrm>
          <a:prstGeom prst="lef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2DFD0398-F2C7-4A9E-9DA8-22C9E1E8B845}"/>
              </a:ext>
            </a:extLst>
          </p:cNvPr>
          <p:cNvGraphicFramePr>
            <a:graphicFrameLocks noGrp="1"/>
          </p:cNvGraphicFramePr>
          <p:nvPr/>
        </p:nvGraphicFramePr>
        <p:xfrm>
          <a:off x="532987" y="4047345"/>
          <a:ext cx="6527386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5503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  <a:gridCol w="2323476">
                  <a:extLst>
                    <a:ext uri="{9D8B030D-6E8A-4147-A177-3AD203B41FA5}">
                      <a16:colId xmlns:a16="http://schemas.microsoft.com/office/drawing/2014/main" val="3306643181"/>
                    </a:ext>
                  </a:extLst>
                </a:gridCol>
                <a:gridCol w="2428407">
                  <a:extLst>
                    <a:ext uri="{9D8B030D-6E8A-4147-A177-3AD203B41FA5}">
                      <a16:colId xmlns:a16="http://schemas.microsoft.com/office/drawing/2014/main" val="3692357217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F9F6BB15-123A-4C07-B647-E77FDD3CE8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356917"/>
              </p:ext>
            </p:extLst>
          </p:nvPr>
        </p:nvGraphicFramePr>
        <p:xfrm>
          <a:off x="532988" y="3016908"/>
          <a:ext cx="11160000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60000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36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4EE5009B-4D35-4491-9B47-71EF0C811823}"/>
              </a:ext>
            </a:extLst>
          </p:cNvPr>
          <p:cNvSpPr/>
          <p:nvPr/>
        </p:nvSpPr>
        <p:spPr>
          <a:xfrm>
            <a:off x="508193" y="1609892"/>
            <a:ext cx="113640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The sum of the ages for the four people is 36.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0EFF8E7-202D-4B50-B129-DD534F88F698}"/>
              </a:ext>
            </a:extLst>
          </p:cNvPr>
          <p:cNvSpPr/>
          <p:nvPr/>
        </p:nvSpPr>
        <p:spPr>
          <a:xfrm>
            <a:off x="3402982" y="5484125"/>
            <a:ext cx="787395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219170">
              <a:defRPr/>
            </a:pPr>
            <a:r>
              <a:rPr lang="en-GB" sz="4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21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5321FED4-F36E-43D8-8BB2-8A1F1A8115D3}"/>
              </a:ext>
            </a:extLst>
          </p:cNvPr>
          <p:cNvGraphicFramePr>
            <a:graphicFrameLocks noGrp="1"/>
          </p:cNvGraphicFramePr>
          <p:nvPr/>
        </p:nvGraphicFramePr>
        <p:xfrm>
          <a:off x="7060373" y="4047344"/>
          <a:ext cx="4632615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32615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Harry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sp>
        <p:nvSpPr>
          <p:cNvPr id="15" name="Rectangle 14">
            <a:extLst>
              <a:ext uri="{FF2B5EF4-FFF2-40B4-BE49-F238E27FC236}">
                <a16:creationId xmlns:a16="http://schemas.microsoft.com/office/drawing/2014/main" id="{B7242962-C8CA-4C2B-9C71-10B5220E4F0C}"/>
              </a:ext>
            </a:extLst>
          </p:cNvPr>
          <p:cNvSpPr/>
          <p:nvPr/>
        </p:nvSpPr>
        <p:spPr>
          <a:xfrm>
            <a:off x="508194" y="646030"/>
            <a:ext cx="46858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58: Average ages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737534"/>
      </p:ext>
    </p:extLst>
  </p:cSld>
  <p:clrMapOvr>
    <a:masterClrMapping/>
  </p:clrMapOvr>
</p:sld>
</file>

<file path=ppt/slides/slide4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22075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sp>
        <p:nvSpPr>
          <p:cNvPr id="2" name="TextBox 1"/>
          <p:cNvSpPr txBox="1"/>
          <p:nvPr/>
        </p:nvSpPr>
        <p:spPr>
          <a:xfrm>
            <a:off x="6689651" y="8587638"/>
            <a:ext cx="529824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I SEE PROBLEM-SOLVING – UKS2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8400870"/>
            <a:ext cx="12192000" cy="1800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4994BF-7F26-4D58-A5A0-8697AA136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1240508" y="124075"/>
            <a:ext cx="747388" cy="756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86FA1CA-C135-4811-A567-0F048A47F65C}"/>
              </a:ext>
            </a:extLst>
          </p:cNvPr>
          <p:cNvSpPr txBox="1"/>
          <p:nvPr/>
        </p:nvSpPr>
        <p:spPr>
          <a:xfrm>
            <a:off x="256232" y="8587638"/>
            <a:ext cx="1972015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67" dirty="0">
                <a:solidFill>
                  <a:srgbClr val="C00000"/>
                </a:solidFill>
                <a:latin typeface="Century Gothic" panose="020B0502020202020204" pitchFamily="34" charset="0"/>
              </a:rPr>
              <a:t>AVERAGES</a:t>
            </a:r>
          </a:p>
        </p:txBody>
      </p:sp>
      <p:sp>
        <p:nvSpPr>
          <p:cNvPr id="18" name="Left Bracket 17">
            <a:extLst>
              <a:ext uri="{FF2B5EF4-FFF2-40B4-BE49-F238E27FC236}">
                <a16:creationId xmlns:a16="http://schemas.microsoft.com/office/drawing/2014/main" id="{FF5FDD84-3862-4648-973D-650716AC4F6D}"/>
              </a:ext>
            </a:extLst>
          </p:cNvPr>
          <p:cNvSpPr/>
          <p:nvPr/>
        </p:nvSpPr>
        <p:spPr>
          <a:xfrm rot="16200000">
            <a:off x="3670680" y="2056309"/>
            <a:ext cx="252000" cy="6527386"/>
          </a:xfrm>
          <a:prstGeom prst="leftBracke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2DFD0398-F2C7-4A9E-9DA8-22C9E1E8B845}"/>
              </a:ext>
            </a:extLst>
          </p:cNvPr>
          <p:cNvGraphicFramePr>
            <a:graphicFrameLocks noGrp="1"/>
          </p:cNvGraphicFramePr>
          <p:nvPr/>
        </p:nvGraphicFramePr>
        <p:xfrm>
          <a:off x="532987" y="4047345"/>
          <a:ext cx="6527386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5503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  <a:gridCol w="2323476">
                  <a:extLst>
                    <a:ext uri="{9D8B030D-6E8A-4147-A177-3AD203B41FA5}">
                      <a16:colId xmlns:a16="http://schemas.microsoft.com/office/drawing/2014/main" val="3306643181"/>
                    </a:ext>
                  </a:extLst>
                </a:gridCol>
                <a:gridCol w="2428407">
                  <a:extLst>
                    <a:ext uri="{9D8B030D-6E8A-4147-A177-3AD203B41FA5}">
                      <a16:colId xmlns:a16="http://schemas.microsoft.com/office/drawing/2014/main" val="3692357217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F9F6BB15-123A-4C07-B647-E77FDD3CE861}"/>
              </a:ext>
            </a:extLst>
          </p:cNvPr>
          <p:cNvGraphicFramePr>
            <a:graphicFrameLocks noGrp="1"/>
          </p:cNvGraphicFramePr>
          <p:nvPr/>
        </p:nvGraphicFramePr>
        <p:xfrm>
          <a:off x="532988" y="3016908"/>
          <a:ext cx="11160000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60000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36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4EE5009B-4D35-4491-9B47-71EF0C811823}"/>
              </a:ext>
            </a:extLst>
          </p:cNvPr>
          <p:cNvSpPr/>
          <p:nvPr/>
        </p:nvSpPr>
        <p:spPr>
          <a:xfrm>
            <a:off x="508193" y="1609892"/>
            <a:ext cx="113640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3600" b="1" dirty="0">
                <a:latin typeface="Century Gothic" panose="020B0502020202020204" pitchFamily="34" charset="0"/>
              </a:rPr>
              <a:t>The sum of the ages for the four people is 36.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0EFF8E7-202D-4B50-B129-DD534F88F698}"/>
              </a:ext>
            </a:extLst>
          </p:cNvPr>
          <p:cNvSpPr/>
          <p:nvPr/>
        </p:nvSpPr>
        <p:spPr>
          <a:xfrm>
            <a:off x="3402982" y="5484125"/>
            <a:ext cx="787395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219170">
              <a:defRPr/>
            </a:pPr>
            <a:r>
              <a:rPr lang="en-GB" sz="4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21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5321FED4-F36E-43D8-8BB2-8A1F1A8115D3}"/>
              </a:ext>
            </a:extLst>
          </p:cNvPr>
          <p:cNvGraphicFramePr>
            <a:graphicFrameLocks noGrp="1"/>
          </p:cNvGraphicFramePr>
          <p:nvPr/>
        </p:nvGraphicFramePr>
        <p:xfrm>
          <a:off x="7060373" y="4047344"/>
          <a:ext cx="4632615" cy="1030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32615">
                  <a:extLst>
                    <a:ext uri="{9D8B030D-6E8A-4147-A177-3AD203B41FA5}">
                      <a16:colId xmlns:a16="http://schemas.microsoft.com/office/drawing/2014/main" val="642424891"/>
                    </a:ext>
                  </a:extLst>
                </a:gridCol>
              </a:tblGrid>
              <a:tr h="1030437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4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Harry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182578"/>
                  </a:ext>
                </a:extLst>
              </a:tr>
            </a:tbl>
          </a:graphicData>
        </a:graphic>
      </p:graphicFrame>
      <p:sp>
        <p:nvSpPr>
          <p:cNvPr id="15" name="Left Bracket 14">
            <a:extLst>
              <a:ext uri="{FF2B5EF4-FFF2-40B4-BE49-F238E27FC236}">
                <a16:creationId xmlns:a16="http://schemas.microsoft.com/office/drawing/2014/main" id="{E9A845FE-5A48-459A-916E-8E8E8294302F}"/>
              </a:ext>
            </a:extLst>
          </p:cNvPr>
          <p:cNvSpPr/>
          <p:nvPr/>
        </p:nvSpPr>
        <p:spPr>
          <a:xfrm rot="16200000">
            <a:off x="9265669" y="3016002"/>
            <a:ext cx="252000" cy="4608000"/>
          </a:xfrm>
          <a:prstGeom prst="leftBracket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DCAE0EF-7DB5-4EBE-A280-1338FDCDF76B}"/>
              </a:ext>
            </a:extLst>
          </p:cNvPr>
          <p:cNvSpPr/>
          <p:nvPr/>
        </p:nvSpPr>
        <p:spPr>
          <a:xfrm>
            <a:off x="8997971" y="5484125"/>
            <a:ext cx="787396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219170">
              <a:defRPr/>
            </a:pPr>
            <a:r>
              <a:rPr lang="en-GB" sz="4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15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39FEE55-48DB-4D8A-BBE7-D5EE9973284B}"/>
              </a:ext>
            </a:extLst>
          </p:cNvPr>
          <p:cNvSpPr/>
          <p:nvPr/>
        </p:nvSpPr>
        <p:spPr>
          <a:xfrm>
            <a:off x="3326651" y="6971386"/>
            <a:ext cx="5538697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219170">
              <a:defRPr/>
            </a:pPr>
            <a:r>
              <a:rPr lang="en-GB" sz="4200" b="1" dirty="0">
                <a:solidFill>
                  <a:srgbClr val="4472C4"/>
                </a:solidFill>
                <a:latin typeface="Century Gothic" panose="020B0502020202020204" pitchFamily="34" charset="0"/>
              </a:rPr>
              <a:t>Harry is </a:t>
            </a:r>
            <a:r>
              <a:rPr lang="en-GB" sz="4200" b="1" u="sng" dirty="0">
                <a:solidFill>
                  <a:srgbClr val="4472C4"/>
                </a:solidFill>
                <a:latin typeface="Century Gothic" panose="020B0502020202020204" pitchFamily="34" charset="0"/>
              </a:rPr>
              <a:t>15 years old.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EBFA67A-D908-4D9F-B278-C40875003317}"/>
              </a:ext>
            </a:extLst>
          </p:cNvPr>
          <p:cNvSpPr/>
          <p:nvPr/>
        </p:nvSpPr>
        <p:spPr>
          <a:xfrm>
            <a:off x="508194" y="646030"/>
            <a:ext cx="46858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Task 58: Average ages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7626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17242</TotalTime>
  <Words>15657</Words>
  <Application>Microsoft Office PowerPoint</Application>
  <PresentationFormat>Custom</PresentationFormat>
  <Paragraphs>5194</Paragraphs>
  <Slides>412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412</vt:i4>
      </vt:variant>
    </vt:vector>
  </HeadingPairs>
  <TitlesOfParts>
    <vt:vector size="420" baseType="lpstr">
      <vt:lpstr>Arial</vt:lpstr>
      <vt:lpstr>Bookman Old Style</vt:lpstr>
      <vt:lpstr>Calibri</vt:lpstr>
      <vt:lpstr>Calibri Light</vt:lpstr>
      <vt:lpstr>Cambria Math</vt:lpstr>
      <vt:lpstr>Century Gothic</vt:lpstr>
      <vt:lpstr>Segoe Script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 Metcalfe</dc:creator>
  <cp:lastModifiedBy>Sarah Hazlewood</cp:lastModifiedBy>
  <cp:revision>846</cp:revision>
  <dcterms:created xsi:type="dcterms:W3CDTF">2017-06-14T20:19:49Z</dcterms:created>
  <dcterms:modified xsi:type="dcterms:W3CDTF">2024-02-16T18:59:08Z</dcterms:modified>
</cp:coreProperties>
</file>