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12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CA76F6BD-AB08-431B-95DC-440DC298F1CA}">
  <a:tblStyle styleId="{CA76F6BD-AB08-431B-95DC-440DC298F1CA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3" d="100"/>
          <a:sy n="93" d="100"/>
        </p:scale>
        <p:origin x="726" y="78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605053797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g6b10fad24c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g6b10fad24c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189709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g6b10fad24c_0_10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1" name="Google Shape;61;g6b10fad24c_0_10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281780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6b10fad24c_0_17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6b10fad24c_0_17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4234652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g6b10fad24c_0_22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6" name="Google Shape;96;g6b10fad24c_0_22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986285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g6b10fad24c_0_28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4" name="Google Shape;104;g6b10fad24c_0_28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33363665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6b10fad24c_0_36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6b10fad24c_0_36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6725639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6b10fad24c_0_44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6b10fad24c_0_44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58416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g6b10fad24c_0_49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6" name="Google Shape;186;g6b10fad24c_0_49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69415635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g6b10fad24c_0_54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6" name="Google Shape;196;g6b10fad24c_0_54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95892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6b10fad24c_0_60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6b10fad24c_0_60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486964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blipFill>
          <a:blip r:embed="rId13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0.png"/><Relationship Id="rId4" Type="http://schemas.openxmlformats.org/officeDocument/2006/relationships/image" Target="../media/image9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/>
        </p:nvSpPr>
        <p:spPr>
          <a:xfrm>
            <a:off x="313500" y="282300"/>
            <a:ext cx="8517000" cy="4578900"/>
          </a:xfrm>
          <a:prstGeom prst="rect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5" name="Google Shape;55;p13"/>
          <p:cNvSpPr txBox="1">
            <a:spLocks noGrp="1"/>
          </p:cNvSpPr>
          <p:nvPr>
            <p:ph type="ctrTitle"/>
          </p:nvPr>
        </p:nvSpPr>
        <p:spPr>
          <a:xfrm>
            <a:off x="1411050" y="1842750"/>
            <a:ext cx="6360900" cy="1061100"/>
          </a:xfrm>
          <a:prstGeom prst="rect">
            <a:avLst/>
          </a:prstGeom>
          <a:solidFill>
            <a:srgbClr val="D9D2E9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3500">
                <a:latin typeface="Comic Sans MS"/>
                <a:ea typeface="Comic Sans MS"/>
                <a:cs typeface="Comic Sans MS"/>
                <a:sym typeface="Comic Sans MS"/>
              </a:rPr>
              <a:t>  Non-Chronological Reports</a:t>
            </a:r>
            <a:endParaRPr sz="35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6" name="Google Shape;56;p13"/>
          <p:cNvSpPr txBox="1">
            <a:spLocks noGrp="1"/>
          </p:cNvSpPr>
          <p:nvPr>
            <p:ph type="subTitle" idx="1"/>
          </p:nvPr>
        </p:nvSpPr>
        <p:spPr>
          <a:xfrm>
            <a:off x="3219300" y="3230250"/>
            <a:ext cx="2705400" cy="436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20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Lesson 1</a:t>
            </a:r>
            <a:endParaRPr sz="20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57" name="Google Shape;57;p13"/>
          <p:cNvSpPr txBox="1"/>
          <p:nvPr/>
        </p:nvSpPr>
        <p:spPr>
          <a:xfrm>
            <a:off x="3910050" y="971600"/>
            <a:ext cx="1323900" cy="35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-ES_tradnl" sz="2000" dirty="0" smtClean="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Year 3</a:t>
            </a:r>
            <a:endParaRPr sz="2000" dirty="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58" name="Google Shape;58;p1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 flipH="1">
            <a:off x="436949" y="941900"/>
            <a:ext cx="3201737" cy="38229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4"/>
          <p:cNvSpPr txBox="1"/>
          <p:nvPr/>
        </p:nvSpPr>
        <p:spPr>
          <a:xfrm>
            <a:off x="313500" y="282300"/>
            <a:ext cx="8517000" cy="4578900"/>
          </a:xfrm>
          <a:prstGeom prst="rect">
            <a:avLst/>
          </a:prstGeom>
          <a:noFill/>
          <a:ln w="19050" cap="flat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4" name="Google Shape;64;p14"/>
          <p:cNvSpPr/>
          <p:nvPr/>
        </p:nvSpPr>
        <p:spPr>
          <a:xfrm>
            <a:off x="1341722" y="1801825"/>
            <a:ext cx="6024600" cy="8868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5000">
                <a:latin typeface="Comic Sans MS"/>
                <a:ea typeface="Comic Sans MS"/>
                <a:cs typeface="Comic Sans MS"/>
                <a:sym typeface="Comic Sans MS"/>
              </a:rPr>
              <a:t>3B4ME</a:t>
            </a:r>
            <a:endParaRPr sz="5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65" name="Google Shape;6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78153" y="3128240"/>
            <a:ext cx="1517858" cy="1495174"/>
          </a:xfrm>
          <a:prstGeom prst="rect">
            <a:avLst/>
          </a:prstGeom>
          <a:noFill/>
          <a:ln>
            <a:noFill/>
          </a:ln>
        </p:spPr>
      </p:pic>
      <p:sp>
        <p:nvSpPr>
          <p:cNvPr id="66" name="Google Shape;66;p14"/>
          <p:cNvSpPr/>
          <p:nvPr/>
        </p:nvSpPr>
        <p:spPr>
          <a:xfrm>
            <a:off x="829050" y="4048042"/>
            <a:ext cx="2328600" cy="677400"/>
          </a:xfrm>
          <a:prstGeom prst="wedgeEllipseCallout">
            <a:avLst>
              <a:gd name="adj1" fmla="val 63249"/>
              <a:gd name="adj2" fmla="val -32452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Comic Sans MS"/>
                <a:ea typeface="Comic Sans MS"/>
                <a:cs typeface="Comic Sans MS"/>
                <a:sym typeface="Comic Sans MS"/>
              </a:rPr>
              <a:t>Do you know what this means?</a:t>
            </a:r>
            <a:endParaRPr sz="1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7" name="Google Shape;67;p14"/>
          <p:cNvSpPr/>
          <p:nvPr/>
        </p:nvSpPr>
        <p:spPr>
          <a:xfrm>
            <a:off x="5453017" y="2828857"/>
            <a:ext cx="2420100" cy="766200"/>
          </a:xfrm>
          <a:prstGeom prst="wedgeEllipseCallout">
            <a:avLst>
              <a:gd name="adj1" fmla="val -50188"/>
              <a:gd name="adj2" fmla="val 60168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Using this strategy also helps you to become a more INDEPENDENT LEARNER!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8" name="Google Shape;68;p14"/>
          <p:cNvSpPr/>
          <p:nvPr/>
        </p:nvSpPr>
        <p:spPr>
          <a:xfrm>
            <a:off x="983816" y="2937779"/>
            <a:ext cx="2574000" cy="980400"/>
          </a:xfrm>
          <a:prstGeom prst="wedgeEllipseCallout">
            <a:avLst>
              <a:gd name="adj1" fmla="val 55051"/>
              <a:gd name="adj2" fmla="val 38534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Using this strategy means you will learn to depend on EACH OTHER for support, information and instructions.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69" name="Google Shape;69;p14"/>
          <p:cNvSpPr/>
          <p:nvPr/>
        </p:nvSpPr>
        <p:spPr>
          <a:xfrm>
            <a:off x="5313475" y="3748375"/>
            <a:ext cx="2804100" cy="980400"/>
          </a:xfrm>
          <a:prstGeom prst="wedgeEllipseCallout">
            <a:avLst>
              <a:gd name="adj1" fmla="val -54634"/>
              <a:gd name="adj2" fmla="val -22158"/>
            </a:avLst>
          </a:prstGeom>
          <a:solidFill>
            <a:srgbClr val="FF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It creates LESS disruptions in the classroom and means your teacher doesn’t have to repeat instructions multiple times!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0" name="Google Shape;70;p1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489869" y="572572"/>
            <a:ext cx="516971" cy="76626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Google Shape;71;p14"/>
          <p:cNvSpPr txBox="1"/>
          <p:nvPr/>
        </p:nvSpPr>
        <p:spPr>
          <a:xfrm>
            <a:off x="1385538" y="800538"/>
            <a:ext cx="1628100" cy="677400"/>
          </a:xfrm>
          <a:prstGeom prst="rect">
            <a:avLst/>
          </a:prstGeom>
          <a:solidFill>
            <a:srgbClr val="F4CCCC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It means you should do three things before asking your teacher!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72" name="Google Shape;72;p1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4380451" y="653422"/>
            <a:ext cx="780635" cy="677264"/>
          </a:xfrm>
          <a:prstGeom prst="rect">
            <a:avLst/>
          </a:prstGeom>
          <a:noFill/>
          <a:ln>
            <a:noFill/>
          </a:ln>
        </p:spPr>
      </p:pic>
      <p:pic>
        <p:nvPicPr>
          <p:cNvPr id="73" name="Google Shape;73;p1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5590168" y="572263"/>
            <a:ext cx="594222" cy="787008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547926" y="666235"/>
            <a:ext cx="594215" cy="599060"/>
          </a:xfrm>
          <a:prstGeom prst="rect">
            <a:avLst/>
          </a:prstGeom>
          <a:noFill/>
          <a:ln>
            <a:noFill/>
          </a:ln>
        </p:spPr>
      </p:pic>
      <p:sp>
        <p:nvSpPr>
          <p:cNvPr id="75" name="Google Shape;75;p14"/>
          <p:cNvSpPr txBox="1"/>
          <p:nvPr/>
        </p:nvSpPr>
        <p:spPr>
          <a:xfrm>
            <a:off x="3305395" y="1299455"/>
            <a:ext cx="780600" cy="1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BRAIN</a:t>
            </a:r>
            <a:endParaRPr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6" name="Google Shape;76;p14"/>
          <p:cNvSpPr txBox="1"/>
          <p:nvPr/>
        </p:nvSpPr>
        <p:spPr>
          <a:xfrm>
            <a:off x="4377737" y="1254488"/>
            <a:ext cx="907800" cy="1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BOARD</a:t>
            </a:r>
            <a:endParaRPr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7" name="Google Shape;77;p14"/>
          <p:cNvSpPr txBox="1"/>
          <p:nvPr/>
        </p:nvSpPr>
        <p:spPr>
          <a:xfrm>
            <a:off x="5450088" y="1254488"/>
            <a:ext cx="907800" cy="1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BUDDY</a:t>
            </a:r>
            <a:endParaRPr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8" name="Google Shape;78;p14"/>
          <p:cNvSpPr txBox="1"/>
          <p:nvPr/>
        </p:nvSpPr>
        <p:spPr>
          <a:xfrm>
            <a:off x="6460955" y="1304487"/>
            <a:ext cx="780600" cy="1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BOSS</a:t>
            </a:r>
            <a:endParaRPr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79" name="Google Shape;79;p14"/>
          <p:cNvSpPr txBox="1"/>
          <p:nvPr/>
        </p:nvSpPr>
        <p:spPr>
          <a:xfrm>
            <a:off x="3747425" y="4529600"/>
            <a:ext cx="1518000" cy="17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highlight>
                  <a:srgbClr val="F4CCCC"/>
                </a:highlight>
                <a:latin typeface="Comic Sans MS"/>
                <a:ea typeface="Comic Sans MS"/>
                <a:cs typeface="Comic Sans MS"/>
                <a:sym typeface="Comic Sans MS"/>
              </a:rPr>
              <a:t>Mr McSchemey</a:t>
            </a:r>
            <a:endParaRPr>
              <a:highlight>
                <a:srgbClr val="F4CCCC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3990100"/>
            <a:ext cx="1009200" cy="1153400"/>
          </a:xfrm>
          <a:prstGeom prst="rect">
            <a:avLst/>
          </a:prstGeom>
          <a:noFill/>
          <a:ln>
            <a:noFill/>
          </a:ln>
        </p:spPr>
      </p:pic>
      <p:sp>
        <p:nvSpPr>
          <p:cNvPr id="85" name="Google Shape;85;p15"/>
          <p:cNvSpPr txBox="1"/>
          <p:nvPr/>
        </p:nvSpPr>
        <p:spPr>
          <a:xfrm>
            <a:off x="289936" y="4701027"/>
            <a:ext cx="429300" cy="173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/>
              <a:t>Starter</a:t>
            </a:r>
            <a:endParaRPr sz="600"/>
          </a:p>
        </p:txBody>
      </p:sp>
      <p:sp>
        <p:nvSpPr>
          <p:cNvPr id="86" name="Google Shape;86;p15"/>
          <p:cNvSpPr txBox="1"/>
          <p:nvPr/>
        </p:nvSpPr>
        <p:spPr>
          <a:xfrm>
            <a:off x="1590450" y="-4075"/>
            <a:ext cx="5963100" cy="616200"/>
          </a:xfrm>
          <a:prstGeom prst="rect">
            <a:avLst/>
          </a:prstGeom>
          <a:solidFill>
            <a:srgbClr val="D9D2E9"/>
          </a:solidFill>
          <a:ln w="9525" cap="flat" cmpd="sng">
            <a:solidFill>
              <a:srgbClr val="6666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 u="sng">
                <a:latin typeface="Comic Sans MS"/>
                <a:ea typeface="Comic Sans MS"/>
                <a:cs typeface="Comic Sans MS"/>
                <a:sym typeface="Comic Sans MS"/>
              </a:rPr>
              <a:t>LO:</a:t>
            </a:r>
            <a:r>
              <a:rPr lang="en" sz="1600" u="sng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To identify features of non-chronological reports </a:t>
            </a:r>
            <a:endParaRPr sz="1600" u="sng"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87" name="Google Shape;87;p15"/>
          <p:cNvSpPr/>
          <p:nvPr/>
        </p:nvSpPr>
        <p:spPr>
          <a:xfrm>
            <a:off x="100800" y="102800"/>
            <a:ext cx="453300" cy="423300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88" name="Google Shape;88;p1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933000" y="1100451"/>
            <a:ext cx="1474800" cy="2285950"/>
          </a:xfrm>
          <a:prstGeom prst="rect">
            <a:avLst/>
          </a:prstGeom>
          <a:noFill/>
          <a:ln>
            <a:noFill/>
          </a:ln>
        </p:spPr>
      </p:pic>
      <p:sp>
        <p:nvSpPr>
          <p:cNvPr id="89" name="Google Shape;89;p15"/>
          <p:cNvSpPr txBox="1"/>
          <p:nvPr/>
        </p:nvSpPr>
        <p:spPr>
          <a:xfrm>
            <a:off x="268150" y="3438500"/>
            <a:ext cx="2784300" cy="4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Who has read this book before?</a:t>
            </a:r>
            <a:endParaRPr sz="12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0" name="Google Shape;90;p1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75900" y="1063963"/>
            <a:ext cx="4822722" cy="3015575"/>
          </a:xfrm>
          <a:prstGeom prst="rect">
            <a:avLst/>
          </a:prstGeom>
          <a:noFill/>
          <a:ln>
            <a:noFill/>
          </a:ln>
        </p:spPr>
      </p:pic>
      <p:sp>
        <p:nvSpPr>
          <p:cNvPr id="91" name="Google Shape;91;p15"/>
          <p:cNvSpPr txBox="1"/>
          <p:nvPr/>
        </p:nvSpPr>
        <p:spPr>
          <a:xfrm>
            <a:off x="3275775" y="4161925"/>
            <a:ext cx="4822800" cy="423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 is different about this type of text and the Horrid Henry book?</a:t>
            </a:r>
            <a:endParaRPr sz="12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2" name="Google Shape;92;p15"/>
          <p:cNvSpPr/>
          <p:nvPr/>
        </p:nvSpPr>
        <p:spPr>
          <a:xfrm rot="-720025">
            <a:off x="742247" y="919107"/>
            <a:ext cx="776264" cy="303021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Comic Sans MS"/>
                <a:ea typeface="Comic Sans MS"/>
                <a:cs typeface="Comic Sans MS"/>
                <a:sym typeface="Comic Sans MS"/>
              </a:rPr>
              <a:t>FICTION</a:t>
            </a:r>
            <a:endParaRPr sz="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93" name="Google Shape;93;p15"/>
          <p:cNvSpPr/>
          <p:nvPr/>
        </p:nvSpPr>
        <p:spPr>
          <a:xfrm rot="-584469">
            <a:off x="3071159" y="919198"/>
            <a:ext cx="962781" cy="302876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Comic Sans MS"/>
                <a:ea typeface="Comic Sans MS"/>
                <a:cs typeface="Comic Sans MS"/>
                <a:sym typeface="Comic Sans MS"/>
              </a:rPr>
              <a:t>NONFICTION</a:t>
            </a:r>
            <a:endParaRPr sz="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16"/>
          <p:cNvSpPr/>
          <p:nvPr/>
        </p:nvSpPr>
        <p:spPr>
          <a:xfrm>
            <a:off x="100800" y="102800"/>
            <a:ext cx="453300" cy="423300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99" name="Google Shape;9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961500" y="345800"/>
            <a:ext cx="7119799" cy="4451899"/>
          </a:xfrm>
          <a:prstGeom prst="rect">
            <a:avLst/>
          </a:prstGeom>
          <a:noFill/>
          <a:ln>
            <a:noFill/>
          </a:ln>
        </p:spPr>
      </p:pic>
      <p:sp>
        <p:nvSpPr>
          <p:cNvPr id="100" name="Google Shape;100;p16"/>
          <p:cNvSpPr/>
          <p:nvPr/>
        </p:nvSpPr>
        <p:spPr>
          <a:xfrm>
            <a:off x="900527" y="282825"/>
            <a:ext cx="1022400" cy="295800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Comic Sans MS"/>
                <a:ea typeface="Comic Sans MS"/>
                <a:cs typeface="Comic Sans MS"/>
                <a:sym typeface="Comic Sans MS"/>
              </a:rPr>
              <a:t>LET’S READ...</a:t>
            </a:r>
            <a:endParaRPr sz="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1" name="Google Shape;101;p16"/>
          <p:cNvSpPr txBox="1"/>
          <p:nvPr/>
        </p:nvSpPr>
        <p:spPr>
          <a:xfrm>
            <a:off x="-38600" y="4927200"/>
            <a:ext cx="2351700" cy="2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Extract taken from the DK Children’s Book of Sport</a:t>
            </a:r>
            <a:endParaRPr sz="6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Google Shape;106;p17"/>
          <p:cNvSpPr txBox="1"/>
          <p:nvPr/>
        </p:nvSpPr>
        <p:spPr>
          <a:xfrm>
            <a:off x="1683450" y="6350"/>
            <a:ext cx="5777100" cy="475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6666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c Sans MS"/>
                <a:ea typeface="Comic Sans MS"/>
                <a:cs typeface="Comic Sans MS"/>
                <a:sym typeface="Comic Sans MS"/>
              </a:rPr>
              <a:t>What are the FEATURES of a non-chronological report?</a:t>
            </a: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07" name="Google Shape;107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091388" y="1096863"/>
            <a:ext cx="4961227" cy="3102174"/>
          </a:xfrm>
          <a:prstGeom prst="rect">
            <a:avLst/>
          </a:prstGeom>
          <a:noFill/>
          <a:ln>
            <a:noFill/>
          </a:ln>
        </p:spPr>
      </p:pic>
      <p:sp>
        <p:nvSpPr>
          <p:cNvPr id="108" name="Google Shape;108;p17"/>
          <p:cNvSpPr/>
          <p:nvPr/>
        </p:nvSpPr>
        <p:spPr>
          <a:xfrm>
            <a:off x="100800" y="102800"/>
            <a:ext cx="453300" cy="423300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09" name="Google Shape;109;p17"/>
          <p:cNvSpPr/>
          <p:nvPr/>
        </p:nvSpPr>
        <p:spPr>
          <a:xfrm>
            <a:off x="2091400" y="1257825"/>
            <a:ext cx="1175400" cy="336000"/>
          </a:xfrm>
          <a:prstGeom prst="rect">
            <a:avLst/>
          </a:prstGeom>
          <a:noFill/>
          <a:ln w="19050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0" name="Google Shape;110;p17"/>
          <p:cNvSpPr/>
          <p:nvPr/>
        </p:nvSpPr>
        <p:spPr>
          <a:xfrm>
            <a:off x="486550" y="1130375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11" name="Google Shape;111;p17"/>
          <p:cNvCxnSpPr>
            <a:stCxn id="110" idx="3"/>
            <a:endCxn id="109" idx="1"/>
          </p:cNvCxnSpPr>
          <p:nvPr/>
        </p:nvCxnSpPr>
        <p:spPr>
          <a:xfrm>
            <a:off x="1575550" y="1298375"/>
            <a:ext cx="516000" cy="1275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2" name="Google Shape;112;p17"/>
          <p:cNvSpPr/>
          <p:nvPr/>
        </p:nvSpPr>
        <p:spPr>
          <a:xfrm>
            <a:off x="2147800" y="3090050"/>
            <a:ext cx="674700" cy="127500"/>
          </a:xfrm>
          <a:prstGeom prst="rect">
            <a:avLst/>
          </a:prstGeom>
          <a:noFill/>
          <a:ln w="19050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3" name="Google Shape;113;p17"/>
          <p:cNvSpPr/>
          <p:nvPr/>
        </p:nvSpPr>
        <p:spPr>
          <a:xfrm>
            <a:off x="2816625" y="2278188"/>
            <a:ext cx="572700" cy="127500"/>
          </a:xfrm>
          <a:prstGeom prst="rect">
            <a:avLst/>
          </a:prstGeom>
          <a:noFill/>
          <a:ln w="19050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4" name="Google Shape;114;p17"/>
          <p:cNvSpPr/>
          <p:nvPr/>
        </p:nvSpPr>
        <p:spPr>
          <a:xfrm>
            <a:off x="486550" y="1807038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15" name="Google Shape;115;p17"/>
          <p:cNvCxnSpPr>
            <a:endCxn id="113" idx="1"/>
          </p:cNvCxnSpPr>
          <p:nvPr/>
        </p:nvCxnSpPr>
        <p:spPr>
          <a:xfrm>
            <a:off x="1651725" y="2000838"/>
            <a:ext cx="1164900" cy="3411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16" name="Google Shape;116;p17"/>
          <p:cNvCxnSpPr>
            <a:stCxn id="114" idx="3"/>
            <a:endCxn id="112" idx="1"/>
          </p:cNvCxnSpPr>
          <p:nvPr/>
        </p:nvCxnSpPr>
        <p:spPr>
          <a:xfrm>
            <a:off x="1575550" y="1975038"/>
            <a:ext cx="572400" cy="11787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17" name="Google Shape;117;p17"/>
          <p:cNvSpPr/>
          <p:nvPr/>
        </p:nvSpPr>
        <p:spPr>
          <a:xfrm>
            <a:off x="2816625" y="2398300"/>
            <a:ext cx="885600" cy="423300"/>
          </a:xfrm>
          <a:prstGeom prst="rect">
            <a:avLst/>
          </a:prstGeom>
          <a:noFill/>
          <a:ln w="1905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8" name="Google Shape;118;p17"/>
          <p:cNvSpPr/>
          <p:nvPr/>
        </p:nvSpPr>
        <p:spPr>
          <a:xfrm>
            <a:off x="2147950" y="3217550"/>
            <a:ext cx="731100" cy="475800"/>
          </a:xfrm>
          <a:prstGeom prst="rect">
            <a:avLst/>
          </a:prstGeom>
          <a:noFill/>
          <a:ln w="1905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7"/>
          <p:cNvSpPr/>
          <p:nvPr/>
        </p:nvSpPr>
        <p:spPr>
          <a:xfrm>
            <a:off x="2091400" y="1560050"/>
            <a:ext cx="1789500" cy="643800"/>
          </a:xfrm>
          <a:prstGeom prst="rect">
            <a:avLst/>
          </a:prstGeom>
          <a:noFill/>
          <a:ln w="19050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0" name="Google Shape;120;p17"/>
          <p:cNvSpPr/>
          <p:nvPr/>
        </p:nvSpPr>
        <p:spPr>
          <a:xfrm>
            <a:off x="486550" y="2612838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/>
          </a:p>
        </p:txBody>
      </p:sp>
      <p:sp>
        <p:nvSpPr>
          <p:cNvPr id="121" name="Google Shape;121;p17"/>
          <p:cNvSpPr/>
          <p:nvPr/>
        </p:nvSpPr>
        <p:spPr>
          <a:xfrm>
            <a:off x="486550" y="3238813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22" name="Google Shape;122;p17"/>
          <p:cNvCxnSpPr>
            <a:stCxn id="120" idx="3"/>
            <a:endCxn id="119" idx="1"/>
          </p:cNvCxnSpPr>
          <p:nvPr/>
        </p:nvCxnSpPr>
        <p:spPr>
          <a:xfrm rot="10800000" flipH="1">
            <a:off x="1575550" y="1882038"/>
            <a:ext cx="516000" cy="8988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3" name="Google Shape;123;p17"/>
          <p:cNvCxnSpPr>
            <a:stCxn id="121" idx="3"/>
            <a:endCxn id="117" idx="1"/>
          </p:cNvCxnSpPr>
          <p:nvPr/>
        </p:nvCxnSpPr>
        <p:spPr>
          <a:xfrm rot="10800000" flipH="1">
            <a:off x="1575550" y="2610013"/>
            <a:ext cx="1241100" cy="7968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24" name="Google Shape;124;p17"/>
          <p:cNvCxnSpPr>
            <a:stCxn id="121" idx="3"/>
            <a:endCxn id="118" idx="1"/>
          </p:cNvCxnSpPr>
          <p:nvPr/>
        </p:nvCxnSpPr>
        <p:spPr>
          <a:xfrm>
            <a:off x="1575550" y="3406813"/>
            <a:ext cx="572400" cy="486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5" name="Google Shape;125;p17"/>
          <p:cNvSpPr/>
          <p:nvPr/>
        </p:nvSpPr>
        <p:spPr>
          <a:xfrm>
            <a:off x="6136175" y="1130375"/>
            <a:ext cx="814500" cy="1741500"/>
          </a:xfrm>
          <a:prstGeom prst="rect">
            <a:avLst/>
          </a:prstGeom>
          <a:noFill/>
          <a:ln w="19050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6" name="Google Shape;126;p17"/>
          <p:cNvSpPr/>
          <p:nvPr/>
        </p:nvSpPr>
        <p:spPr>
          <a:xfrm>
            <a:off x="7460550" y="1238150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solidFill>
                <a:schemeClr val="dk1"/>
              </a:solidFill>
            </a:endParaRPr>
          </a:p>
        </p:txBody>
      </p:sp>
      <p:cxnSp>
        <p:nvCxnSpPr>
          <p:cNvPr id="127" name="Google Shape;127;p17"/>
          <p:cNvCxnSpPr>
            <a:stCxn id="126" idx="1"/>
            <a:endCxn id="125" idx="3"/>
          </p:cNvCxnSpPr>
          <p:nvPr/>
        </p:nvCxnSpPr>
        <p:spPr>
          <a:xfrm flipH="1">
            <a:off x="6950550" y="1406150"/>
            <a:ext cx="510000" cy="5949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28" name="Google Shape;128;p17"/>
          <p:cNvSpPr/>
          <p:nvPr/>
        </p:nvSpPr>
        <p:spPr>
          <a:xfrm>
            <a:off x="7460550" y="1976100"/>
            <a:ext cx="1089000" cy="13743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Where</a:t>
            </a: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 else can you see an example of a: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Sub-heading?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Paragraph?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29" name="Google Shape;129;p1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973450" y="4276955"/>
            <a:ext cx="510000" cy="455020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17"/>
          <p:cNvSpPr/>
          <p:nvPr/>
        </p:nvSpPr>
        <p:spPr>
          <a:xfrm>
            <a:off x="7526650" y="3752350"/>
            <a:ext cx="814500" cy="455100"/>
          </a:xfrm>
          <a:prstGeom prst="wedgeRectCallout">
            <a:avLst>
              <a:gd name="adj1" fmla="val -224"/>
              <a:gd name="adj2" fmla="val 70468"/>
            </a:avLst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Comic Sans MS"/>
                <a:ea typeface="Comic Sans MS"/>
                <a:cs typeface="Comic Sans MS"/>
                <a:sym typeface="Comic Sans MS"/>
              </a:rPr>
              <a:t>Now let’s take an even closer look...</a:t>
            </a:r>
            <a:endParaRPr sz="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1" name="Google Shape;131;p17"/>
          <p:cNvSpPr/>
          <p:nvPr/>
        </p:nvSpPr>
        <p:spPr>
          <a:xfrm>
            <a:off x="486550" y="1130375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Comic Sans MS"/>
                <a:ea typeface="Comic Sans MS"/>
                <a:cs typeface="Comic Sans MS"/>
                <a:sym typeface="Comic Sans MS"/>
              </a:rPr>
              <a:t>Title</a:t>
            </a:r>
            <a:endParaRPr sz="1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2" name="Google Shape;132;p17"/>
          <p:cNvSpPr/>
          <p:nvPr/>
        </p:nvSpPr>
        <p:spPr>
          <a:xfrm>
            <a:off x="486550" y="1818838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latin typeface="Comic Sans MS"/>
                <a:ea typeface="Comic Sans MS"/>
                <a:cs typeface="Comic Sans MS"/>
                <a:sym typeface="Comic Sans MS"/>
              </a:rPr>
              <a:t>Sub-headings</a:t>
            </a:r>
            <a:endParaRPr sz="11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33" name="Google Shape;133;p17"/>
          <p:cNvSpPr/>
          <p:nvPr/>
        </p:nvSpPr>
        <p:spPr>
          <a:xfrm>
            <a:off x="486550" y="2612838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Introduction</a:t>
            </a:r>
            <a:endParaRPr/>
          </a:p>
        </p:txBody>
      </p:sp>
      <p:sp>
        <p:nvSpPr>
          <p:cNvPr id="134" name="Google Shape;134;p17"/>
          <p:cNvSpPr/>
          <p:nvPr/>
        </p:nvSpPr>
        <p:spPr>
          <a:xfrm>
            <a:off x="486550" y="3238813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FF99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Paragraphs</a:t>
            </a:r>
            <a:endParaRPr/>
          </a:p>
        </p:txBody>
      </p:sp>
      <p:sp>
        <p:nvSpPr>
          <p:cNvPr id="135" name="Google Shape;135;p17"/>
          <p:cNvSpPr/>
          <p:nvPr/>
        </p:nvSpPr>
        <p:spPr>
          <a:xfrm>
            <a:off x="7460550" y="1238150"/>
            <a:ext cx="1089000" cy="336000"/>
          </a:xfrm>
          <a:prstGeom prst="rect">
            <a:avLst/>
          </a:prstGeom>
          <a:solidFill>
            <a:schemeClr val="lt2"/>
          </a:solidFill>
          <a:ln w="9525" cap="flat" cmpd="sng">
            <a:solidFill>
              <a:srgbClr val="00FF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100">
                <a:solidFill>
                  <a:schemeClr val="dk1"/>
                </a:solidFill>
                <a:latin typeface="Comic Sans MS"/>
                <a:ea typeface="Comic Sans MS"/>
                <a:cs typeface="Comic Sans MS"/>
                <a:sym typeface="Comic Sans MS"/>
              </a:rPr>
              <a:t>Fact Box</a:t>
            </a:r>
            <a:endParaRPr>
              <a:solidFill>
                <a:schemeClr val="dk1"/>
              </a:solidFill>
            </a:endParaRPr>
          </a:p>
        </p:txBody>
      </p:sp>
      <p:sp>
        <p:nvSpPr>
          <p:cNvPr id="136" name="Google Shape;136;p17"/>
          <p:cNvSpPr txBox="1"/>
          <p:nvPr/>
        </p:nvSpPr>
        <p:spPr>
          <a:xfrm>
            <a:off x="-38600" y="4927200"/>
            <a:ext cx="2351700" cy="2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Extract taken from the DK Children’s Book of Sport</a:t>
            </a:r>
            <a:endParaRPr sz="6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" dur="1000" fill="hold"/>
                                        <p:tgtEl>
                                          <p:spTgt spid="1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10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10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8" dur="10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8"/>
          <p:cNvSpPr/>
          <p:nvPr/>
        </p:nvSpPr>
        <p:spPr>
          <a:xfrm>
            <a:off x="100800" y="102800"/>
            <a:ext cx="453300" cy="423300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2" name="Google Shape;142;p18"/>
          <p:cNvSpPr txBox="1"/>
          <p:nvPr/>
        </p:nvSpPr>
        <p:spPr>
          <a:xfrm>
            <a:off x="1683450" y="6350"/>
            <a:ext cx="5777100" cy="4233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6666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c Sans MS"/>
                <a:ea typeface="Comic Sans MS"/>
                <a:cs typeface="Comic Sans MS"/>
                <a:sym typeface="Comic Sans MS"/>
              </a:rPr>
              <a:t>What are the FEATURES of a non-chronological report?</a:t>
            </a: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43" name="Google Shape;14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78300" y="2571750"/>
            <a:ext cx="3186227" cy="1992299"/>
          </a:xfrm>
          <a:prstGeom prst="rect">
            <a:avLst/>
          </a:prstGeom>
          <a:noFill/>
          <a:ln>
            <a:noFill/>
          </a:ln>
        </p:spPr>
      </p:pic>
      <p:sp>
        <p:nvSpPr>
          <p:cNvPr id="144" name="Google Shape;144;p18"/>
          <p:cNvSpPr txBox="1"/>
          <p:nvPr/>
        </p:nvSpPr>
        <p:spPr>
          <a:xfrm>
            <a:off x="392200" y="3819125"/>
            <a:ext cx="4439400" cy="9768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c Sans MS"/>
                <a:ea typeface="Comic Sans MS"/>
                <a:cs typeface="Comic Sans MS"/>
                <a:sym typeface="Comic Sans MS"/>
              </a:rPr>
              <a:t>Players use their feet to control the ball most of the time. They will kick the ball to play short, accurate passes or blast a powerful shot at the goal.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45" name="Google Shape;145;p18"/>
          <p:cNvSpPr txBox="1"/>
          <p:nvPr/>
        </p:nvSpPr>
        <p:spPr>
          <a:xfrm>
            <a:off x="572700" y="831950"/>
            <a:ext cx="3816000" cy="1309800"/>
          </a:xfrm>
          <a:prstGeom prst="rect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Association football, or soccer is often called the ‘beautiful game’ and is one of the most popular sports on the planet. Whether it is played on a street corner or in front of thousands of fans, the sport combines speed, strength, and skill to produce an exciting spectacle.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46" name="Google Shape;146;p18"/>
          <p:cNvCxnSpPr>
            <a:stCxn id="147" idx="0"/>
            <a:endCxn id="145" idx="2"/>
          </p:cNvCxnSpPr>
          <p:nvPr/>
        </p:nvCxnSpPr>
        <p:spPr>
          <a:xfrm rot="5400000" flipH="1">
            <a:off x="3790475" y="832075"/>
            <a:ext cx="699600" cy="3318900"/>
          </a:xfrm>
          <a:prstGeom prst="bentConnector3">
            <a:avLst>
              <a:gd name="adj1" fmla="val 58555"/>
            </a:avLst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47" name="Google Shape;147;p18"/>
          <p:cNvSpPr txBox="1"/>
          <p:nvPr/>
        </p:nvSpPr>
        <p:spPr>
          <a:xfrm>
            <a:off x="5373125" y="2841325"/>
            <a:ext cx="853200" cy="474000"/>
          </a:xfrm>
          <a:prstGeom prst="rect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8" name="Google Shape;148;p18"/>
          <p:cNvSpPr txBox="1"/>
          <p:nvPr/>
        </p:nvSpPr>
        <p:spPr>
          <a:xfrm>
            <a:off x="5278300" y="3315325"/>
            <a:ext cx="1112400" cy="474000"/>
          </a:xfrm>
          <a:prstGeom prst="rect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49" name="Google Shape;149;p18"/>
          <p:cNvCxnSpPr>
            <a:stCxn id="144" idx="0"/>
            <a:endCxn id="148" idx="1"/>
          </p:cNvCxnSpPr>
          <p:nvPr/>
        </p:nvCxnSpPr>
        <p:spPr>
          <a:xfrm rot="-5400000">
            <a:off x="3811750" y="2352575"/>
            <a:ext cx="266700" cy="2666400"/>
          </a:xfrm>
          <a:prstGeom prst="bentConnector2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150" name="Google Shape;150;p18"/>
          <p:cNvSpPr txBox="1"/>
          <p:nvPr/>
        </p:nvSpPr>
        <p:spPr>
          <a:xfrm>
            <a:off x="4750125" y="689625"/>
            <a:ext cx="1514100" cy="335400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Is this information</a:t>
            </a:r>
            <a:r>
              <a:rPr lang="en" sz="1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 true or false</a:t>
            </a: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?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51" name="Google Shape;151;p18"/>
          <p:cNvCxnSpPr>
            <a:stCxn id="150" idx="1"/>
          </p:cNvCxnSpPr>
          <p:nvPr/>
        </p:nvCxnSpPr>
        <p:spPr>
          <a:xfrm flipH="1">
            <a:off x="4300725" y="857325"/>
            <a:ext cx="449400" cy="1005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52" name="Google Shape;152;p18"/>
          <p:cNvSpPr txBox="1"/>
          <p:nvPr/>
        </p:nvSpPr>
        <p:spPr>
          <a:xfrm>
            <a:off x="6221375" y="689625"/>
            <a:ext cx="2456400" cy="3354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True.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800">
                <a:latin typeface="Comic Sans MS"/>
                <a:ea typeface="Comic Sans MS"/>
                <a:cs typeface="Comic Sans MS"/>
                <a:sym typeface="Comic Sans MS"/>
              </a:rPr>
              <a:t>This feature is known as </a:t>
            </a:r>
            <a:r>
              <a:rPr lang="en" sz="8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‘factual</a:t>
            </a:r>
            <a:r>
              <a:rPr lang="en" sz="800">
                <a:latin typeface="Comic Sans MS"/>
                <a:ea typeface="Comic Sans MS"/>
                <a:cs typeface="Comic Sans MS"/>
                <a:sym typeface="Comic Sans MS"/>
              </a:rPr>
              <a:t> </a:t>
            </a:r>
            <a:r>
              <a:rPr lang="en" sz="8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writing’</a:t>
            </a:r>
            <a:r>
              <a:rPr lang="en" sz="800">
                <a:latin typeface="Comic Sans MS"/>
                <a:ea typeface="Comic Sans MS"/>
                <a:cs typeface="Comic Sans MS"/>
                <a:sym typeface="Comic Sans MS"/>
              </a:rPr>
              <a:t>.</a:t>
            </a:r>
            <a:endParaRPr sz="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3" name="Google Shape;153;p18"/>
          <p:cNvSpPr/>
          <p:nvPr/>
        </p:nvSpPr>
        <p:spPr>
          <a:xfrm>
            <a:off x="2768650" y="1220375"/>
            <a:ext cx="449400" cy="3066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4" name="Google Shape;154;p18"/>
          <p:cNvSpPr txBox="1"/>
          <p:nvPr/>
        </p:nvSpPr>
        <p:spPr>
          <a:xfrm>
            <a:off x="4750125" y="1167513"/>
            <a:ext cx="1514100" cy="335400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Which tense</a:t>
            </a: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 is this written in?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5" name="Google Shape;155;p18"/>
          <p:cNvSpPr/>
          <p:nvPr/>
        </p:nvSpPr>
        <p:spPr>
          <a:xfrm>
            <a:off x="2711825" y="857325"/>
            <a:ext cx="449400" cy="3066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is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56" name="Google Shape;156;p18"/>
          <p:cNvCxnSpPr>
            <a:stCxn id="154" idx="1"/>
            <a:endCxn id="153" idx="6"/>
          </p:cNvCxnSpPr>
          <p:nvPr/>
        </p:nvCxnSpPr>
        <p:spPr>
          <a:xfrm flipH="1">
            <a:off x="3218025" y="1335213"/>
            <a:ext cx="1532100" cy="384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57" name="Google Shape;157;p18"/>
          <p:cNvCxnSpPr>
            <a:stCxn id="154" idx="1"/>
            <a:endCxn id="155" idx="6"/>
          </p:cNvCxnSpPr>
          <p:nvPr/>
        </p:nvCxnSpPr>
        <p:spPr>
          <a:xfrm rot="10800000">
            <a:off x="3161325" y="1010613"/>
            <a:ext cx="1588800" cy="3246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58" name="Google Shape;158;p18"/>
          <p:cNvSpPr txBox="1"/>
          <p:nvPr/>
        </p:nvSpPr>
        <p:spPr>
          <a:xfrm>
            <a:off x="6221375" y="1172475"/>
            <a:ext cx="2456400" cy="324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The present tense.</a:t>
            </a:r>
            <a:endParaRPr sz="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59" name="Google Shape;159;p18"/>
          <p:cNvSpPr txBox="1"/>
          <p:nvPr/>
        </p:nvSpPr>
        <p:spPr>
          <a:xfrm>
            <a:off x="4750125" y="1685775"/>
            <a:ext cx="1514100" cy="335400"/>
          </a:xfrm>
          <a:prstGeom prst="rect">
            <a:avLst/>
          </a:prstGeom>
          <a:solidFill>
            <a:srgbClr val="00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What</a:t>
            </a: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 do we class this language as?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0" name="Google Shape;160;p18"/>
          <p:cNvSpPr/>
          <p:nvPr/>
        </p:nvSpPr>
        <p:spPr>
          <a:xfrm>
            <a:off x="392200" y="721425"/>
            <a:ext cx="1777500" cy="4425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Association football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1" name="Google Shape;161;p18"/>
          <p:cNvSpPr/>
          <p:nvPr/>
        </p:nvSpPr>
        <p:spPr>
          <a:xfrm>
            <a:off x="1792950" y="1583425"/>
            <a:ext cx="1187700" cy="3066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strength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2" name="Google Shape;162;p18"/>
          <p:cNvSpPr/>
          <p:nvPr/>
        </p:nvSpPr>
        <p:spPr>
          <a:xfrm>
            <a:off x="1156900" y="1591600"/>
            <a:ext cx="853200" cy="3066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speed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cxnSp>
        <p:nvCxnSpPr>
          <p:cNvPr id="163" name="Google Shape;163;p18"/>
          <p:cNvCxnSpPr>
            <a:stCxn id="159" idx="1"/>
            <a:endCxn id="160" idx="6"/>
          </p:cNvCxnSpPr>
          <p:nvPr/>
        </p:nvCxnSpPr>
        <p:spPr>
          <a:xfrm rot="10800000">
            <a:off x="2169825" y="942675"/>
            <a:ext cx="2580300" cy="9108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cxnSp>
      <p:cxnSp>
        <p:nvCxnSpPr>
          <p:cNvPr id="164" name="Google Shape;164;p18"/>
          <p:cNvCxnSpPr>
            <a:stCxn id="159" idx="1"/>
            <a:endCxn id="165" idx="6"/>
          </p:cNvCxnSpPr>
          <p:nvPr/>
        </p:nvCxnSpPr>
        <p:spPr>
          <a:xfrm rot="10800000">
            <a:off x="3496125" y="1735575"/>
            <a:ext cx="1254000" cy="117900"/>
          </a:xfrm>
          <a:prstGeom prst="straightConnector1">
            <a:avLst/>
          </a:prstGeom>
          <a:noFill/>
          <a:ln w="19050" cap="flat" cmpd="sng">
            <a:solidFill>
              <a:srgbClr val="000000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66" name="Google Shape;166;p18"/>
          <p:cNvSpPr txBox="1"/>
          <p:nvPr/>
        </p:nvSpPr>
        <p:spPr>
          <a:xfrm>
            <a:off x="6221375" y="1690325"/>
            <a:ext cx="2456400" cy="3354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Technical language.</a:t>
            </a:r>
            <a:endParaRPr sz="8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7" name="Google Shape;167;p18"/>
          <p:cNvSpPr txBox="1"/>
          <p:nvPr/>
        </p:nvSpPr>
        <p:spPr>
          <a:xfrm>
            <a:off x="392200" y="2993652"/>
            <a:ext cx="1514100" cy="3831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Is this written in </a:t>
            </a:r>
            <a:r>
              <a:rPr lang="en" sz="1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first or third </a:t>
            </a: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person?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8" name="Google Shape;168;p18"/>
          <p:cNvSpPr/>
          <p:nvPr/>
        </p:nvSpPr>
        <p:spPr>
          <a:xfrm>
            <a:off x="1274200" y="3819125"/>
            <a:ext cx="632100" cy="607200"/>
          </a:xfrm>
          <a:prstGeom prst="ellipse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169" name="Google Shape;169;p18"/>
          <p:cNvCxnSpPr>
            <a:stCxn id="167" idx="2"/>
            <a:endCxn id="168" idx="0"/>
          </p:cNvCxnSpPr>
          <p:nvPr/>
        </p:nvCxnSpPr>
        <p:spPr>
          <a:xfrm>
            <a:off x="1149250" y="3376752"/>
            <a:ext cx="441000" cy="442500"/>
          </a:xfrm>
          <a:prstGeom prst="straightConnector1">
            <a:avLst/>
          </a:prstGeom>
          <a:noFill/>
          <a:ln w="19050" cap="flat" cmpd="sng">
            <a:solidFill>
              <a:srgbClr val="FF00FF"/>
            </a:solidFill>
            <a:prstDash val="solid"/>
            <a:round/>
            <a:headEnd type="none" w="med" len="med"/>
            <a:tailEnd type="triangle" w="med" len="med"/>
          </a:ln>
        </p:spPr>
      </p:cxnSp>
      <p:sp>
        <p:nvSpPr>
          <p:cNvPr id="170" name="Google Shape;170;p18"/>
          <p:cNvSpPr txBox="1"/>
          <p:nvPr/>
        </p:nvSpPr>
        <p:spPr>
          <a:xfrm>
            <a:off x="392200" y="2610552"/>
            <a:ext cx="1514100" cy="3831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Third person!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1" name="Google Shape;171;p18"/>
          <p:cNvSpPr txBox="1"/>
          <p:nvPr/>
        </p:nvSpPr>
        <p:spPr>
          <a:xfrm>
            <a:off x="2353250" y="2630638"/>
            <a:ext cx="1871400" cy="699600"/>
          </a:xfrm>
          <a:prstGeom prst="rect">
            <a:avLst/>
          </a:prstGeom>
          <a:solidFill>
            <a:srgbClr val="00FF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solidFill>
                  <a:srgbClr val="00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Do you think </a:t>
            </a: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‘spectacle’, ‘accurate’ and ‘powerful’ are  examples of formal or informal language?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2" name="Google Shape;172;p18"/>
          <p:cNvSpPr txBox="1"/>
          <p:nvPr/>
        </p:nvSpPr>
        <p:spPr>
          <a:xfrm>
            <a:off x="4128250" y="3129575"/>
            <a:ext cx="853200" cy="3066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Formal!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65" name="Google Shape;165;p18"/>
          <p:cNvSpPr/>
          <p:nvPr/>
        </p:nvSpPr>
        <p:spPr>
          <a:xfrm>
            <a:off x="2768650" y="1617575"/>
            <a:ext cx="727500" cy="235800"/>
          </a:xfrm>
          <a:prstGeom prst="ellipse">
            <a:avLst/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skill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73" name="Google Shape;173;p18"/>
          <p:cNvSpPr txBox="1"/>
          <p:nvPr/>
        </p:nvSpPr>
        <p:spPr>
          <a:xfrm>
            <a:off x="-38600" y="4927200"/>
            <a:ext cx="2351700" cy="216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600">
                <a:solidFill>
                  <a:srgbClr val="FFFF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Extract taken from the DK Children’s Book of Sport</a:t>
            </a:r>
            <a:endParaRPr sz="600">
              <a:solidFill>
                <a:srgbClr val="FFFFFF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8" name="Google Shape;178;p19"/>
          <p:cNvGraphicFramePr/>
          <p:nvPr/>
        </p:nvGraphicFramePr>
        <p:xfrm>
          <a:off x="3307175" y="668475"/>
          <a:ext cx="4345450" cy="3611474"/>
        </p:xfrm>
        <a:graphic>
          <a:graphicData uri="http://schemas.openxmlformats.org/drawingml/2006/table">
            <a:tbl>
              <a:tblPr>
                <a:noFill/>
                <a:tableStyleId>{CA76F6BD-AB08-431B-95DC-440DC298F1CA}</a:tableStyleId>
              </a:tblPr>
              <a:tblGrid>
                <a:gridCol w="1789425"/>
                <a:gridCol w="545925"/>
                <a:gridCol w="1446475"/>
                <a:gridCol w="563625"/>
              </a:tblGrid>
              <a:tr h="509600">
                <a:tc gridSpan="4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</a:t>
                      </a:r>
                      <a:r>
                        <a:rPr lang="en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</a:t>
                      </a:r>
                      <a:r>
                        <a:rPr lang="en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>
                          <a:solidFill>
                            <a:srgbClr val="BF9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</a:t>
                      </a:r>
                      <a:r>
                        <a:rPr lang="en">
                          <a:solidFill>
                            <a:srgbClr val="6AA84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</a:t>
                      </a:r>
                      <a:r>
                        <a:rPr lang="en">
                          <a:solidFill>
                            <a:srgbClr val="0000F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</a:t>
                      </a:r>
                      <a:r>
                        <a:rPr lang="en">
                          <a:solidFill>
                            <a:srgbClr val="9900F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</a:t>
                      </a:r>
                      <a:r>
                        <a:rPr lang="en">
                          <a:solidFill>
                            <a:srgbClr val="674EA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 </a:t>
                      </a: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of a Non-Chronological Report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FEATURE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b="1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FEATURE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Topic Title 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(The subject)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Factual Language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Brief Introduction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(who, what, where)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Present Tense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4721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Paragraphs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Technical Language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5112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Sub-headings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Third Person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Fact Boxes or Bullet-points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Formal Tone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79" name="Google Shape;179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242096" y="1273450"/>
            <a:ext cx="252175" cy="186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0" name="Google Shape;18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59496" y="1273450"/>
            <a:ext cx="252175" cy="186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181" name="Google Shape;181;p19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 flipH="1">
            <a:off x="701726" y="2989666"/>
            <a:ext cx="1429075" cy="1275025"/>
          </a:xfrm>
          <a:prstGeom prst="rect">
            <a:avLst/>
          </a:prstGeom>
          <a:noFill/>
          <a:ln>
            <a:noFill/>
          </a:ln>
        </p:spPr>
      </p:pic>
      <p:sp>
        <p:nvSpPr>
          <p:cNvPr id="182" name="Google Shape;182;p19"/>
          <p:cNvSpPr/>
          <p:nvPr/>
        </p:nvSpPr>
        <p:spPr>
          <a:xfrm flipH="1">
            <a:off x="1069650" y="1929088"/>
            <a:ext cx="1674300" cy="593100"/>
          </a:xfrm>
          <a:prstGeom prst="wedgeRectCallout">
            <a:avLst>
              <a:gd name="adj1" fmla="val -2606"/>
              <a:gd name="adj2" fmla="val 96636"/>
            </a:avLst>
          </a:prstGeom>
          <a:solidFill>
            <a:srgbClr val="FFFFFF"/>
          </a:solidFill>
          <a:ln w="1905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So here are our features!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3" name="Google Shape;183;p19"/>
          <p:cNvSpPr/>
          <p:nvPr/>
        </p:nvSpPr>
        <p:spPr>
          <a:xfrm>
            <a:off x="100800" y="102800"/>
            <a:ext cx="453300" cy="423300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Google Shape;188;p20"/>
          <p:cNvSpPr txBox="1">
            <a:spLocks noGrp="1"/>
          </p:cNvSpPr>
          <p:nvPr>
            <p:ph type="subTitle" idx="4294967295"/>
          </p:nvPr>
        </p:nvSpPr>
        <p:spPr>
          <a:xfrm>
            <a:off x="4795275" y="1452050"/>
            <a:ext cx="3352800" cy="2952000"/>
          </a:xfrm>
          <a:prstGeom prst="rect">
            <a:avLst/>
          </a:prstGeom>
          <a:solidFill>
            <a:srgbClr val="D9D2E9"/>
          </a:solidFill>
          <a:ln w="9525" cap="flat" cmpd="sng">
            <a:solidFill>
              <a:srgbClr val="38761D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2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endParaRPr sz="12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You will now be given an </a:t>
            </a:r>
            <a:r>
              <a:rPr lang="en" sz="12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example</a:t>
            </a:r>
            <a:r>
              <a:rPr lang="en" sz="1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of a non-chronological report to stick into your books.</a:t>
            </a:r>
            <a:endParaRPr sz="12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1600"/>
              </a:spcBef>
              <a:spcAft>
                <a:spcPts val="0"/>
              </a:spcAft>
              <a:buNone/>
            </a:pPr>
            <a:r>
              <a:rPr lang="en" sz="1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On your ‘tick sheet’, </a:t>
            </a:r>
            <a:r>
              <a:rPr lang="en" sz="12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look for examples</a:t>
            </a:r>
            <a:r>
              <a:rPr lang="en" sz="1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 of each feature and complete the sheet. </a:t>
            </a:r>
            <a:endParaRPr sz="12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1600"/>
              </a:spcBef>
              <a:spcAft>
                <a:spcPts val="1600"/>
              </a:spcAft>
              <a:buNone/>
            </a:pPr>
            <a:r>
              <a:rPr lang="en" sz="1200">
                <a:solidFill>
                  <a:srgbClr val="000000"/>
                </a:solidFill>
                <a:latin typeface="Comic Sans MS"/>
                <a:ea typeface="Comic Sans MS"/>
                <a:cs typeface="Comic Sans MS"/>
                <a:sym typeface="Comic Sans MS"/>
              </a:rPr>
              <a:t>Stick in your tick sheet when you’re finished!</a:t>
            </a:r>
            <a:endParaRPr sz="1200">
              <a:solidFill>
                <a:srgbClr val="000000"/>
              </a:solidFill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89" name="Google Shape;189;p20"/>
          <p:cNvSpPr txBox="1">
            <a:spLocks noGrp="1"/>
          </p:cNvSpPr>
          <p:nvPr>
            <p:ph type="body" idx="4294967295"/>
          </p:nvPr>
        </p:nvSpPr>
        <p:spPr>
          <a:xfrm>
            <a:off x="966875" y="1515400"/>
            <a:ext cx="3186600" cy="2503200"/>
          </a:xfrm>
          <a:prstGeom prst="rect">
            <a:avLst/>
          </a:prstGeom>
          <a:solidFill>
            <a:srgbClr val="FFFFFF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 b="1">
                <a:latin typeface="Comic Sans MS"/>
                <a:ea typeface="Comic Sans MS"/>
                <a:cs typeface="Comic Sans MS"/>
                <a:sym typeface="Comic Sans MS"/>
              </a:rPr>
              <a:t>Success Criteria</a:t>
            </a:r>
            <a:endParaRPr sz="1200" b="1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04800" algn="l" rtl="0">
              <a:lnSpc>
                <a:spcPct val="150000"/>
              </a:lnSpc>
              <a:spcBef>
                <a:spcPts val="1600"/>
              </a:spcBef>
              <a:spcAft>
                <a:spcPts val="0"/>
              </a:spcAft>
              <a:buSzPts val="1200"/>
              <a:buFont typeface="Comic Sans MS"/>
              <a:buChar char="❏"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To </a:t>
            </a:r>
            <a:r>
              <a:rPr lang="en" sz="12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recognise</a:t>
            </a: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 the differences between fiction and nonfiction texts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048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Comic Sans MS"/>
              <a:buChar char="❏"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To </a:t>
            </a:r>
            <a:r>
              <a:rPr lang="en" sz="12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read and discuss</a:t>
            </a: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 the features of a non-chronological report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457200" lvl="0" indent="-30480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SzPts val="1200"/>
              <a:buFont typeface="Comic Sans MS"/>
              <a:buChar char="❏"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To </a:t>
            </a:r>
            <a:r>
              <a:rPr lang="en" sz="1200">
                <a:solidFill>
                  <a:srgbClr val="FF00FF"/>
                </a:solidFill>
                <a:latin typeface="Comic Sans MS"/>
                <a:ea typeface="Comic Sans MS"/>
                <a:cs typeface="Comic Sans MS"/>
                <a:sym typeface="Comic Sans MS"/>
              </a:rPr>
              <a:t>identify</a:t>
            </a: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 features of non-chronological reports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l" rtl="0">
              <a:spcBef>
                <a:spcPts val="0"/>
              </a:spcBef>
              <a:spcAft>
                <a:spcPts val="1600"/>
              </a:spcAft>
              <a:buNone/>
            </a:pP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190" name="Google Shape;190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953138" y="1121175"/>
            <a:ext cx="1037076" cy="1043624"/>
          </a:xfrm>
          <a:prstGeom prst="rect">
            <a:avLst/>
          </a:prstGeom>
          <a:noFill/>
          <a:ln>
            <a:noFill/>
          </a:ln>
        </p:spPr>
      </p:pic>
      <p:sp>
        <p:nvSpPr>
          <p:cNvPr id="191" name="Google Shape;191;p20"/>
          <p:cNvSpPr/>
          <p:nvPr/>
        </p:nvSpPr>
        <p:spPr>
          <a:xfrm>
            <a:off x="8225123" y="102800"/>
            <a:ext cx="844200" cy="423300"/>
          </a:xfrm>
          <a:prstGeom prst="roundRect">
            <a:avLst>
              <a:gd name="adj" fmla="val 16667"/>
            </a:avLst>
          </a:prstGeom>
          <a:solidFill>
            <a:srgbClr val="FFFF00"/>
          </a:solidFill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200">
                <a:latin typeface="Comic Sans MS"/>
                <a:ea typeface="Comic Sans MS"/>
                <a:cs typeface="Comic Sans MS"/>
                <a:sym typeface="Comic Sans MS"/>
              </a:rPr>
              <a:t>3B4ME</a:t>
            </a:r>
            <a:endParaRPr sz="12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2" name="Google Shape;192;p20"/>
          <p:cNvSpPr/>
          <p:nvPr/>
        </p:nvSpPr>
        <p:spPr>
          <a:xfrm>
            <a:off x="100800" y="102800"/>
            <a:ext cx="453300" cy="423300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sp>
        <p:nvSpPr>
          <p:cNvPr id="193" name="Google Shape;193;p20"/>
          <p:cNvSpPr/>
          <p:nvPr/>
        </p:nvSpPr>
        <p:spPr>
          <a:xfrm>
            <a:off x="3525225" y="580625"/>
            <a:ext cx="1812971" cy="50030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0" i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FFFFFF"/>
                </a:solidFill>
                <a:latin typeface="Comic Sans MS"/>
              </a:rPr>
              <a:t>Activity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8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8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8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8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8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8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8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98" name="Google Shape;198;p21"/>
          <p:cNvGraphicFramePr/>
          <p:nvPr/>
        </p:nvGraphicFramePr>
        <p:xfrm>
          <a:off x="660300" y="659325"/>
          <a:ext cx="7823400" cy="3992474"/>
        </p:xfrm>
        <a:graphic>
          <a:graphicData uri="http://schemas.openxmlformats.org/drawingml/2006/table">
            <a:tbl>
              <a:tblPr>
                <a:noFill/>
                <a:tableStyleId>{CA76F6BD-AB08-431B-95DC-440DC298F1CA}</a:tableStyleId>
              </a:tblPr>
              <a:tblGrid>
                <a:gridCol w="1789425"/>
                <a:gridCol w="545925"/>
                <a:gridCol w="1730875"/>
                <a:gridCol w="1446475"/>
                <a:gridCol w="563625"/>
                <a:gridCol w="1747075"/>
              </a:tblGrid>
              <a:tr h="509600">
                <a:tc gridSpan="6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The </a:t>
                      </a:r>
                      <a:r>
                        <a:rPr lang="en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</a:t>
                      </a:r>
                      <a:r>
                        <a:rPr lang="en">
                          <a:solidFill>
                            <a:srgbClr val="FF99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>
                          <a:solidFill>
                            <a:srgbClr val="BF9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A</a:t>
                      </a:r>
                      <a:r>
                        <a:rPr lang="en">
                          <a:solidFill>
                            <a:srgbClr val="6AA84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</a:t>
                      </a:r>
                      <a:r>
                        <a:rPr lang="en">
                          <a:solidFill>
                            <a:srgbClr val="0000F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U</a:t>
                      </a:r>
                      <a:r>
                        <a:rPr lang="en">
                          <a:solidFill>
                            <a:srgbClr val="9900FF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R</a:t>
                      </a:r>
                      <a:r>
                        <a:rPr lang="en">
                          <a:solidFill>
                            <a:srgbClr val="674EA7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</a:t>
                      </a:r>
                      <a:r>
                        <a:rPr lang="en">
                          <a:solidFill>
                            <a:srgbClr val="FF0000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 </a:t>
                      </a:r>
                      <a:r>
                        <a:rPr lang="en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of a Non-Chronological Report</a:t>
                      </a:r>
                      <a:endParaRPr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1000">
                <a:tc gridSpan="6"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Tick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 relevant features as you </a:t>
                      </a: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identify</a:t>
                      </a: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 them in your example text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81000"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FEATURE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Example</a:t>
                      </a: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(s)</a:t>
                      </a:r>
                      <a:endParaRPr>
                        <a:solidFill>
                          <a:schemeClr val="dk1"/>
                        </a:solidFill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 b="1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FEATURE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chemeClr val="dk1"/>
                        </a:buClr>
                        <a:buSzPts val="1100"/>
                        <a:buFont typeface="Arial"/>
                        <a:buNone/>
                      </a:pPr>
                      <a:r>
                        <a:rPr lang="en" sz="1200">
                          <a:solidFill>
                            <a:schemeClr val="dk1"/>
                          </a:solidFill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Example(s)</a:t>
                      </a:r>
                      <a:endParaRPr/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EAD1DC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Topic Title 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(The subject)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Factual Language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Brief Introduction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(who, what, where)</a:t>
                      </a: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Present Tense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47217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Paragraphs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Technical Language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511225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Sub-headings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Third Person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Fact Boxes or Bullet-points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sz="1200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" sz="1200" b="1">
                          <a:latin typeface="Comic Sans MS"/>
                          <a:ea typeface="Comic Sans MS"/>
                          <a:cs typeface="Comic Sans MS"/>
                          <a:sym typeface="Comic Sans MS"/>
                        </a:rPr>
                        <a:t>Formal Tone</a:t>
                      </a:r>
                      <a:endParaRPr sz="1200" b="1">
                        <a:latin typeface="Comic Sans MS"/>
                        <a:ea typeface="Comic Sans MS"/>
                        <a:cs typeface="Comic Sans MS"/>
                        <a:sym typeface="Comic Sans MS"/>
                      </a:endParaRPr>
                    </a:p>
                  </a:txBody>
                  <a:tcPr marL="91425" marR="91425" marT="91425" marB="91425" anchor="ctr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/>
                    </a:p>
                  </a:txBody>
                  <a:tcPr marL="91425" marR="91425" marT="91425" marB="91425">
                    <a:lnL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199" name="Google Shape;199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95034" y="1637612"/>
            <a:ext cx="252175" cy="186526"/>
          </a:xfrm>
          <a:prstGeom prst="rect">
            <a:avLst/>
          </a:prstGeom>
          <a:noFill/>
          <a:ln>
            <a:noFill/>
          </a:ln>
        </p:spPr>
      </p:pic>
      <p:pic>
        <p:nvPicPr>
          <p:cNvPr id="200" name="Google Shape;200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338309" y="1637612"/>
            <a:ext cx="252175" cy="186526"/>
          </a:xfrm>
          <a:prstGeom prst="rect">
            <a:avLst/>
          </a:prstGeom>
          <a:noFill/>
          <a:ln>
            <a:noFill/>
          </a:ln>
        </p:spPr>
      </p:pic>
      <p:sp>
        <p:nvSpPr>
          <p:cNvPr id="201" name="Google Shape;201;p21"/>
          <p:cNvSpPr/>
          <p:nvPr/>
        </p:nvSpPr>
        <p:spPr>
          <a:xfrm>
            <a:off x="462675" y="550275"/>
            <a:ext cx="1158900" cy="293700"/>
          </a:xfrm>
          <a:prstGeom prst="rect">
            <a:avLst/>
          </a:prstGeom>
          <a:solidFill>
            <a:srgbClr val="FFFF00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000">
                <a:latin typeface="Comic Sans MS"/>
                <a:ea typeface="Comic Sans MS"/>
                <a:cs typeface="Comic Sans MS"/>
                <a:sym typeface="Comic Sans MS"/>
              </a:rPr>
              <a:t>See Resources</a:t>
            </a:r>
            <a:endParaRPr sz="10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" name="Google Shape;206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892125" y="1312325"/>
            <a:ext cx="5641453" cy="2872225"/>
          </a:xfrm>
          <a:prstGeom prst="rect">
            <a:avLst/>
          </a:prstGeom>
          <a:noFill/>
          <a:ln>
            <a:noFill/>
          </a:ln>
        </p:spPr>
      </p:pic>
      <p:sp>
        <p:nvSpPr>
          <p:cNvPr id="207" name="Google Shape;207;p22"/>
          <p:cNvSpPr/>
          <p:nvPr/>
        </p:nvSpPr>
        <p:spPr>
          <a:xfrm>
            <a:off x="1694675" y="714725"/>
            <a:ext cx="1183500" cy="1089600"/>
          </a:xfrm>
          <a:prstGeom prst="ellipse">
            <a:avLst/>
          </a:prstGeom>
          <a:solidFill>
            <a:schemeClr val="lt2"/>
          </a:solidFill>
          <a:ln w="9525" cap="flat" cmpd="sng">
            <a:solidFill>
              <a:schemeClr val="dk2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8" name="Google Shape;208;p22"/>
          <p:cNvSpPr/>
          <p:nvPr/>
        </p:nvSpPr>
        <p:spPr>
          <a:xfrm>
            <a:off x="-485875" y="790923"/>
            <a:ext cx="5544600" cy="1873200"/>
          </a:xfrm>
          <a:prstGeom prst="ellipse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c Sans MS"/>
                <a:ea typeface="Comic Sans MS"/>
                <a:cs typeface="Comic Sans MS"/>
                <a:sym typeface="Comic Sans MS"/>
              </a:rPr>
              <a:t>What did 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>
                <a:latin typeface="Comic Sans MS"/>
                <a:ea typeface="Comic Sans MS"/>
                <a:cs typeface="Comic Sans MS"/>
                <a:sym typeface="Comic Sans MS"/>
              </a:rPr>
              <a:t>you find?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>
              <a:highlight>
                <a:srgbClr val="FFFF00"/>
              </a:highlight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09" name="Google Shape;209;p2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-51600" y="3938136"/>
            <a:ext cx="984300" cy="1181165"/>
          </a:xfrm>
          <a:prstGeom prst="rect">
            <a:avLst/>
          </a:prstGeom>
          <a:noFill/>
          <a:ln>
            <a:noFill/>
          </a:ln>
        </p:spPr>
      </p:pic>
      <p:sp>
        <p:nvSpPr>
          <p:cNvPr id="210" name="Google Shape;210;p22"/>
          <p:cNvSpPr txBox="1"/>
          <p:nvPr/>
        </p:nvSpPr>
        <p:spPr>
          <a:xfrm>
            <a:off x="158700" y="4634000"/>
            <a:ext cx="563700" cy="201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700"/>
              <a:t>Plenary</a:t>
            </a:r>
            <a:endParaRPr sz="700"/>
          </a:p>
        </p:txBody>
      </p:sp>
      <p:sp>
        <p:nvSpPr>
          <p:cNvPr id="211" name="Google Shape;211;p22"/>
          <p:cNvSpPr/>
          <p:nvPr/>
        </p:nvSpPr>
        <p:spPr>
          <a:xfrm>
            <a:off x="100800" y="102800"/>
            <a:ext cx="453300" cy="423300"/>
          </a:xfrm>
          <a:prstGeom prst="ellipse">
            <a:avLst/>
          </a:prstGeom>
          <a:solidFill>
            <a:srgbClr val="FFFFFF"/>
          </a:solidFill>
          <a:ln w="9525" cap="flat" cmpd="sng">
            <a:solidFill>
              <a:srgbClr val="59595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1600">
                <a:latin typeface="Comic Sans MS"/>
                <a:ea typeface="Comic Sans MS"/>
                <a:cs typeface="Comic Sans MS"/>
                <a:sym typeface="Comic Sans MS"/>
              </a:rPr>
              <a:t>1</a:t>
            </a:r>
            <a:endParaRPr sz="1600">
              <a:latin typeface="Comic Sans MS"/>
              <a:ea typeface="Comic Sans MS"/>
              <a:cs typeface="Comic Sans MS"/>
              <a:sym typeface="Comic Sans MS"/>
            </a:endParaRPr>
          </a:p>
        </p:txBody>
      </p:sp>
      <p:pic>
        <p:nvPicPr>
          <p:cNvPr id="212" name="Google Shape;212;p2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56495" y="653724"/>
            <a:ext cx="2044454" cy="1873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548</Words>
  <Application>Microsoft Office PowerPoint</Application>
  <PresentationFormat>On-screen Show (16:9)</PresentationFormat>
  <Paragraphs>123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Comic Sans MS</vt:lpstr>
      <vt:lpstr>Simple Light</vt:lpstr>
      <vt:lpstr>  Non-Chronological Reports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Non-Chronological Reports</dc:title>
  <dc:creator>Pat</dc:creator>
  <cp:lastModifiedBy>Pat</cp:lastModifiedBy>
  <cp:revision>4</cp:revision>
  <dcterms:modified xsi:type="dcterms:W3CDTF">2021-02-15T12:14:37Z</dcterms:modified>
</cp:coreProperties>
</file>